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55" r:id="rId1"/>
  </p:sldMasterIdLst>
  <p:notesMasterIdLst>
    <p:notesMasterId r:id="rId55"/>
  </p:notesMasterIdLst>
  <p:handoutMasterIdLst>
    <p:handoutMasterId r:id="rId5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72" r:id="rId13"/>
    <p:sldId id="273" r:id="rId14"/>
    <p:sldId id="274" r:id="rId15"/>
    <p:sldId id="275" r:id="rId16"/>
    <p:sldId id="309" r:id="rId17"/>
    <p:sldId id="278" r:id="rId18"/>
    <p:sldId id="279" r:id="rId19"/>
    <p:sldId id="280" r:id="rId20"/>
    <p:sldId id="281" r:id="rId21"/>
    <p:sldId id="287" r:id="rId22"/>
    <p:sldId id="277" r:id="rId23"/>
    <p:sldId id="282" r:id="rId24"/>
    <p:sldId id="283" r:id="rId25"/>
    <p:sldId id="286" r:id="rId26"/>
    <p:sldId id="284" r:id="rId27"/>
    <p:sldId id="285" r:id="rId28"/>
    <p:sldId id="288" r:id="rId29"/>
    <p:sldId id="289" r:id="rId30"/>
    <p:sldId id="290" r:id="rId31"/>
    <p:sldId id="306" r:id="rId32"/>
    <p:sldId id="307" r:id="rId33"/>
    <p:sldId id="291" r:id="rId34"/>
    <p:sldId id="292" r:id="rId35"/>
    <p:sldId id="308" r:id="rId36"/>
    <p:sldId id="293" r:id="rId37"/>
    <p:sldId id="294" r:id="rId38"/>
    <p:sldId id="303" r:id="rId39"/>
    <p:sldId id="295" r:id="rId40"/>
    <p:sldId id="296" r:id="rId41"/>
    <p:sldId id="300" r:id="rId42"/>
    <p:sldId id="297" r:id="rId43"/>
    <p:sldId id="302" r:id="rId44"/>
    <p:sldId id="299" r:id="rId45"/>
    <p:sldId id="298" r:id="rId46"/>
    <p:sldId id="266" r:id="rId47"/>
    <p:sldId id="267" r:id="rId48"/>
    <p:sldId id="268" r:id="rId49"/>
    <p:sldId id="269" r:id="rId50"/>
    <p:sldId id="270" r:id="rId51"/>
    <p:sldId id="304" r:id="rId52"/>
    <p:sldId id="305" r:id="rId53"/>
    <p:sldId id="301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/>
    <p:restoredTop sz="94611"/>
  </p:normalViewPr>
  <p:slideViewPr>
    <p:cSldViewPr snapToGrid="0" snapToObjects="1">
      <p:cViewPr varScale="1">
        <p:scale>
          <a:sx n="109" d="100"/>
          <a:sy n="109" d="100"/>
        </p:scale>
        <p:origin x="13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A7465-F798-1648-96FB-D7C6B0293805}" type="datetimeFigureOut">
              <a:rPr lang="en-US" smtClean="0"/>
              <a:t>9/26/18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8557C-5B3B-A54D-84B1-AF9FDAC1A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5624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59B04-6B98-D24B-BA12-461626326499}" type="datetimeFigureOut">
              <a:rPr lang="en-US" smtClean="0"/>
              <a:t>9/26/18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F4850-A62C-D743-A907-CD79DEA08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423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80E8261-0AFD-8F45-858F-433ACE807A60}" type="datetime1">
              <a:rPr lang="en-US" smtClean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70D7E-2CB7-AE46-8317-A19BDC17F10E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8F24-17DF-8047-A05A-F6014477BD6E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1.png" descr="paint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1314450"/>
            <a:ext cx="8229600" cy="384175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8334095" y="6397729"/>
            <a:ext cx="301907" cy="288823"/>
          </a:xfrm>
          <a:prstGeom prst="rect">
            <a:avLst/>
          </a:prstGeom>
          <a:noFill/>
        </p:spPr>
        <p:txBody>
          <a:bodyPr wrap="none" anchor="b"/>
          <a:lstStyle>
            <a:lvl1pPr algn="r" defTabSz="457200">
              <a:spcBef>
                <a:spcPts val="800"/>
              </a:spcBef>
              <a:defRPr i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392173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9B83-22FB-164B-9F96-2C5C70EF234B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D63D-11DC-0148-A582-A917E5719677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108E4-C8FC-744A-AA89-1AEDD947BAB2}" type="datetime1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0677-0805-644F-AE7F-6944227DA8A9}" type="datetime1">
              <a:rPr lang="en-US" smtClean="0"/>
              <a:t>9/26/18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C49A-EBAA-2E44-8279-17E2C794F7B9}" type="datetime1">
              <a:rPr lang="en-US" smtClean="0"/>
              <a:t>9/26/18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47C-883E-7E4E-9614-E0B1ACCD375E}" type="datetime1">
              <a:rPr lang="en-US" smtClean="0"/>
              <a:t>9/26/18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C16E-5E60-6D4B-B7C9-59C3570B1437}" type="datetime1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2642-2378-B848-B110-6FAED3145DCE}" type="datetime1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4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35E3C01B-15E4-DD41-8D8F-2594C0F59A8D}" type="datetime1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61F2260-0DB9-0A44-8E65-122E2FA9CF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57" r:id="rId2"/>
    <p:sldLayoutId id="2147484158" r:id="rId3"/>
    <p:sldLayoutId id="2147484159" r:id="rId4"/>
    <p:sldLayoutId id="2147484160" r:id="rId5"/>
    <p:sldLayoutId id="2147484161" r:id="rId6"/>
    <p:sldLayoutId id="2147484162" r:id="rId7"/>
    <p:sldLayoutId id="2147484163" r:id="rId8"/>
    <p:sldLayoutId id="2147484164" r:id="rId9"/>
    <p:sldLayoutId id="2147484165" r:id="rId10"/>
    <p:sldLayoutId id="2147484166" r:id="rId11"/>
    <p:sldLayoutId id="214748416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 to HEP computing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J. </a:t>
            </a:r>
            <a:r>
              <a:rPr lang="en-US" dirty="0" err="1"/>
              <a:t>Apostolakis</a:t>
            </a:r>
            <a:r>
              <a:rPr lang="en-US" dirty="0"/>
              <a:t> &amp; W. Pokorski</a:t>
            </a:r>
          </a:p>
          <a:p>
            <a:r>
              <a:rPr lang="en-US" dirty="0"/>
              <a:t>EP/SFT</a:t>
            </a:r>
          </a:p>
          <a:p>
            <a:r>
              <a:rPr lang="en-US" dirty="0"/>
              <a:t>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58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Courier New"/>
              <a:buChar char="o"/>
            </a:pPr>
            <a:r>
              <a:rPr lang="en-US" dirty="0">
                <a:ea typeface="ＭＳ Ｐゴシック" pitchFamily="-65" charset="-128"/>
                <a:cs typeface="ＭＳ Ｐゴシック" pitchFamily="-65" charset="-128"/>
              </a:rPr>
              <a:t>The scientific software needed to process this huge amount of data from the LHC detectors is </a:t>
            </a:r>
            <a:r>
              <a:rPr lang="en-US" dirty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developed by the LHC collaborations</a:t>
            </a:r>
            <a:r>
              <a:rPr lang="en-US" dirty="0">
                <a:ea typeface="ＭＳ Ｐゴシック" pitchFamily="-65" charset="-128"/>
                <a:cs typeface="ＭＳ Ｐゴシック" pitchFamily="-65" charset="-128"/>
              </a:rPr>
              <a:t> </a:t>
            </a:r>
          </a:p>
          <a:p>
            <a:pPr lvl="1">
              <a:lnSpc>
                <a:spcPct val="90000"/>
              </a:lnSpc>
              <a:buFont typeface="Courier New"/>
              <a:buChar char="o"/>
            </a:pPr>
            <a:r>
              <a:rPr lang="en-US" sz="2000" dirty="0"/>
              <a:t>Must cope with the </a:t>
            </a:r>
            <a:r>
              <a:rPr lang="en-US" sz="2000" dirty="0">
                <a:solidFill>
                  <a:srgbClr val="FF0000"/>
                </a:solidFill>
              </a:rPr>
              <a:t>unprecedented conditions and challenges </a:t>
            </a:r>
            <a:r>
              <a:rPr lang="en-US" sz="2000" dirty="0"/>
              <a:t>(trigger rate, data volumes, etc.)</a:t>
            </a:r>
          </a:p>
          <a:p>
            <a:pPr lvl="1">
              <a:lnSpc>
                <a:spcPct val="90000"/>
              </a:lnSpc>
              <a:buFont typeface="Courier New"/>
              <a:buChar char="o"/>
            </a:pPr>
            <a:r>
              <a:rPr lang="en-US" sz="2000" dirty="0"/>
              <a:t>Each collaboration has written </a:t>
            </a:r>
            <a:r>
              <a:rPr lang="en-US" sz="2000" dirty="0">
                <a:solidFill>
                  <a:srgbClr val="FF0000"/>
                </a:solidFill>
              </a:rPr>
              <a:t>millions of lines </a:t>
            </a:r>
            <a:r>
              <a:rPr lang="en-US" sz="2000" dirty="0"/>
              <a:t>of code</a:t>
            </a:r>
          </a:p>
          <a:p>
            <a:pPr>
              <a:lnSpc>
                <a:spcPct val="90000"/>
              </a:lnSpc>
              <a:buFont typeface="Courier New"/>
              <a:buChar char="o"/>
            </a:pPr>
            <a:r>
              <a:rPr lang="en-US" dirty="0">
                <a:ea typeface="ＭＳ Ｐゴシック" pitchFamily="-65" charset="-128"/>
                <a:cs typeface="ＭＳ Ｐゴシック" pitchFamily="-65" charset="-128"/>
              </a:rPr>
              <a:t>Modern technologies and methods</a:t>
            </a:r>
          </a:p>
          <a:p>
            <a:pPr lvl="1">
              <a:lnSpc>
                <a:spcPct val="90000"/>
              </a:lnSpc>
              <a:buFont typeface="Courier New"/>
              <a:buChar char="o"/>
            </a:pPr>
            <a:r>
              <a:rPr lang="en-US" sz="2000" dirty="0"/>
              <a:t>Object-oriented programming languages and frameworks</a:t>
            </a:r>
          </a:p>
          <a:p>
            <a:pPr lvl="1">
              <a:lnSpc>
                <a:spcPct val="90000"/>
              </a:lnSpc>
              <a:buFont typeface="Courier New"/>
              <a:buChar char="o"/>
            </a:pPr>
            <a:r>
              <a:rPr lang="en-US" sz="2000" dirty="0"/>
              <a:t>Re-use of a number of  </a:t>
            </a:r>
            <a:r>
              <a:rPr lang="en-US" sz="2000" dirty="0">
                <a:solidFill>
                  <a:srgbClr val="FF0000"/>
                </a:solidFill>
              </a:rPr>
              <a:t>generic and domain-specific</a:t>
            </a:r>
            <a:r>
              <a:rPr lang="en-US" sz="2000" dirty="0"/>
              <a:t> ‘open-source’ packages</a:t>
            </a:r>
          </a:p>
          <a:p>
            <a:pPr>
              <a:lnSpc>
                <a:spcPct val="90000"/>
              </a:lnSpc>
              <a:buFont typeface="Courier New"/>
              <a:buChar char="o"/>
            </a:pPr>
            <a:r>
              <a:rPr lang="en-US" dirty="0">
                <a:ea typeface="ＭＳ Ｐゴシック" pitchFamily="-65" charset="-128"/>
                <a:cs typeface="ＭＳ Ｐゴシック" pitchFamily="-65" charset="-128"/>
              </a:rPr>
              <a:t>The organization of this </a:t>
            </a:r>
            <a:r>
              <a:rPr lang="en-US" dirty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large software production </a:t>
            </a:r>
            <a:r>
              <a:rPr lang="en-US" dirty="0">
                <a:ea typeface="ＭＳ Ｐゴシック" pitchFamily="-65" charset="-128"/>
                <a:cs typeface="ＭＳ Ｐゴシック" pitchFamily="-65" charset="-128"/>
              </a:rPr>
              <a:t>activity is by itself a huge challenge</a:t>
            </a:r>
          </a:p>
          <a:p>
            <a:pPr lvl="1">
              <a:lnSpc>
                <a:spcPct val="90000"/>
              </a:lnSpc>
              <a:buFont typeface="Courier New"/>
              <a:buChar char="o"/>
            </a:pPr>
            <a:r>
              <a:rPr lang="en-US" sz="2000" dirty="0"/>
              <a:t>Large number of developers distributed worldwide</a:t>
            </a:r>
          </a:p>
          <a:p>
            <a:pPr lvl="1">
              <a:lnSpc>
                <a:spcPct val="90000"/>
              </a:lnSpc>
              <a:buFont typeface="Courier New"/>
              <a:buChar char="o"/>
            </a:pPr>
            <a:r>
              <a:rPr lang="en-US" sz="2000" dirty="0"/>
              <a:t>Integration and validation require large efforts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44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442674"/>
          </a:xfrm>
        </p:spPr>
        <p:txBody>
          <a:bodyPr/>
          <a:lstStyle/>
          <a:p>
            <a:r>
              <a:rPr lang="en-US" dirty="0"/>
              <a:t>Processing Stages - Trigger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113293" y="1627187"/>
            <a:ext cx="2440483" cy="1546225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210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30276"/>
            <a:ext cx="7467600" cy="2016590"/>
          </a:xfrm>
        </p:spPr>
        <p:txBody>
          <a:bodyPr/>
          <a:lstStyle/>
          <a:p>
            <a:pPr>
              <a:buFont typeface="Courier New"/>
              <a:buChar char="o"/>
            </a:pPr>
            <a:r>
              <a:rPr lang="en-US" dirty="0">
                <a:latin typeface="Lucida Sans Unicode" charset="0"/>
                <a:ea typeface="ＭＳ Ｐゴシック" charset="0"/>
                <a:cs typeface="ＭＳ Ｐゴシック" charset="0"/>
              </a:rPr>
              <a:t>Task: inspect detector information and provide a first decision on whether to keep the event or throw it out</a:t>
            </a:r>
          </a:p>
          <a:p>
            <a:pPr>
              <a:buFont typeface="Courier New"/>
              <a:buChar char="o"/>
            </a:pPr>
            <a:r>
              <a:rPr lang="en-US" dirty="0">
                <a:latin typeface="Lucida Sans Unicode" charset="0"/>
                <a:ea typeface="ＭＳ Ｐゴシック" charset="0"/>
                <a:cs typeface="ＭＳ Ｐゴシック" charset="0"/>
              </a:rPr>
              <a:t>The trigger is a function of event data, detector conditions and parameters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12</a:t>
            </a:fld>
            <a:endParaRPr lang="en-US"/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2057400" y="3581400"/>
            <a:ext cx="4724400" cy="1366838"/>
            <a:chOff x="1582" y="1558"/>
            <a:chExt cx="3223" cy="912"/>
          </a:xfrm>
        </p:grpSpPr>
        <p:pic>
          <p:nvPicPr>
            <p:cNvPr id="6" name="Picture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6" y="1661"/>
              <a:ext cx="1510" cy="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16"/>
            <p:cNvSpPr>
              <a:spLocks noChangeArrowheads="1"/>
            </p:cNvSpPr>
            <p:nvPr/>
          </p:nvSpPr>
          <p:spPr bwMode="auto">
            <a:xfrm>
              <a:off x="1582" y="1587"/>
              <a:ext cx="460" cy="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kumimoji="1" lang="en-US" sz="8600">
                  <a:solidFill>
                    <a:srgbClr val="717171"/>
                  </a:solidFill>
                  <a:latin typeface="Helvetica" charset="0"/>
                </a:rPr>
                <a:t>T</a:t>
              </a:r>
              <a:endParaRPr kumimoji="1" lang="en-US"/>
            </a:p>
          </p:txBody>
        </p:sp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1956" y="1558"/>
              <a:ext cx="251" cy="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kumimoji="1" lang="en-US" sz="8600">
                  <a:solidFill>
                    <a:srgbClr val="717171"/>
                  </a:solidFill>
                  <a:latin typeface="Helvetica" charset="0"/>
                </a:rPr>
                <a:t>(</a:t>
              </a:r>
              <a:endParaRPr kumimoji="1" lang="en-US"/>
            </a:p>
          </p:txBody>
        </p:sp>
        <p:sp>
          <p:nvSpPr>
            <p:cNvPr id="9" name="Rectangle 18"/>
            <p:cNvSpPr>
              <a:spLocks noChangeArrowheads="1"/>
            </p:cNvSpPr>
            <p:nvPr/>
          </p:nvSpPr>
          <p:spPr bwMode="auto">
            <a:xfrm>
              <a:off x="3540" y="1558"/>
              <a:ext cx="251" cy="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kumimoji="1" lang="en-US" sz="8600">
                  <a:solidFill>
                    <a:srgbClr val="717171"/>
                  </a:solidFill>
                  <a:latin typeface="Helvetica" charset="0"/>
                </a:rPr>
                <a:t>)</a:t>
              </a:r>
              <a:endParaRPr kumimoji="1" lang="en-US"/>
            </a:p>
          </p:txBody>
        </p:sp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4123" y="1831"/>
              <a:ext cx="596" cy="179"/>
            </a:xfrm>
            <a:prstGeom prst="rect">
              <a:avLst/>
            </a:prstGeom>
            <a:solidFill>
              <a:srgbClr val="C7C7C7"/>
            </a:solidFill>
            <a:ln w="15875">
              <a:solidFill>
                <a:srgbClr val="C7C7C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auto">
            <a:xfrm>
              <a:off x="4116" y="1812"/>
              <a:ext cx="689" cy="203"/>
            </a:xfrm>
            <a:prstGeom prst="rect">
              <a:avLst/>
            </a:prstGeom>
            <a:solidFill>
              <a:srgbClr val="FF1923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21"/>
            <p:cNvSpPr>
              <a:spLocks noChangeArrowheads="1"/>
            </p:cNvSpPr>
            <p:nvPr/>
          </p:nvSpPr>
          <p:spPr bwMode="auto">
            <a:xfrm>
              <a:off x="4123" y="2010"/>
              <a:ext cx="596" cy="179"/>
            </a:xfrm>
            <a:prstGeom prst="rect">
              <a:avLst/>
            </a:prstGeom>
            <a:solidFill>
              <a:srgbClr val="C7C7C7"/>
            </a:solidFill>
            <a:ln w="15875">
              <a:solidFill>
                <a:srgbClr val="C7C7C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4116" y="2003"/>
              <a:ext cx="689" cy="216"/>
            </a:xfrm>
            <a:prstGeom prst="rect">
              <a:avLst/>
            </a:prstGeom>
            <a:solidFill>
              <a:srgbClr val="1CAA00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23"/>
            <p:cNvSpPr>
              <a:spLocks noChangeArrowheads="1"/>
            </p:cNvSpPr>
            <p:nvPr/>
          </p:nvSpPr>
          <p:spPr bwMode="auto">
            <a:xfrm>
              <a:off x="4147" y="2043"/>
              <a:ext cx="619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kumimoji="1" lang="en-US" sz="1300">
                  <a:solidFill>
                    <a:srgbClr val="FFFFFF"/>
                  </a:solidFill>
                  <a:latin typeface="Helvetica" charset="0"/>
                </a:rPr>
                <a:t>ACCEPTED</a:t>
              </a:r>
              <a:endParaRPr kumimoji="1" lang="en-US"/>
            </a:p>
          </p:txBody>
        </p:sp>
        <p:sp>
          <p:nvSpPr>
            <p:cNvPr id="15" name="Rectangle 24"/>
            <p:cNvSpPr>
              <a:spLocks noChangeArrowheads="1"/>
            </p:cNvSpPr>
            <p:nvPr/>
          </p:nvSpPr>
          <p:spPr bwMode="auto">
            <a:xfrm>
              <a:off x="4697" y="2043"/>
              <a:ext cx="0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kumimoji="1" lang="en-US" sz="1300">
                  <a:solidFill>
                    <a:srgbClr val="FFFFFF"/>
                  </a:solidFill>
                  <a:latin typeface="Helvetica" charset="0"/>
                </a:rPr>
                <a:t> </a:t>
              </a:r>
              <a:endParaRPr kumimoji="1" lang="en-US"/>
            </a:p>
          </p:txBody>
        </p:sp>
        <p:sp>
          <p:nvSpPr>
            <p:cNvPr id="16" name="Rectangle 25"/>
            <p:cNvSpPr>
              <a:spLocks noChangeArrowheads="1"/>
            </p:cNvSpPr>
            <p:nvPr/>
          </p:nvSpPr>
          <p:spPr bwMode="auto">
            <a:xfrm>
              <a:off x="4163" y="1850"/>
              <a:ext cx="600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kumimoji="1" lang="en-US" sz="1300">
                  <a:solidFill>
                    <a:srgbClr val="FFFFFF"/>
                  </a:solidFill>
                  <a:latin typeface="Helvetica" charset="0"/>
                </a:rPr>
                <a:t>REJECTED</a:t>
              </a:r>
              <a:endParaRPr kumimoji="1" lang="en-US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3810" y="1898"/>
              <a:ext cx="258" cy="243"/>
            </a:xfrm>
            <a:custGeom>
              <a:avLst/>
              <a:gdLst>
                <a:gd name="T0" fmla="*/ 0 w 258"/>
                <a:gd name="T1" fmla="*/ 71 h 243"/>
                <a:gd name="T2" fmla="*/ 138 w 258"/>
                <a:gd name="T3" fmla="*/ 71 h 243"/>
                <a:gd name="T4" fmla="*/ 138 w 258"/>
                <a:gd name="T5" fmla="*/ 0 h 243"/>
                <a:gd name="T6" fmla="*/ 258 w 258"/>
                <a:gd name="T7" fmla="*/ 129 h 243"/>
                <a:gd name="T8" fmla="*/ 138 w 258"/>
                <a:gd name="T9" fmla="*/ 243 h 243"/>
                <a:gd name="T10" fmla="*/ 138 w 258"/>
                <a:gd name="T11" fmla="*/ 179 h 243"/>
                <a:gd name="T12" fmla="*/ 0 w 258"/>
                <a:gd name="T13" fmla="*/ 179 h 243"/>
                <a:gd name="T14" fmla="*/ 0 w 258"/>
                <a:gd name="T15" fmla="*/ 86 h 243"/>
                <a:gd name="T16" fmla="*/ 0 w 258"/>
                <a:gd name="T17" fmla="*/ 71 h 2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8"/>
                <a:gd name="T28" fmla="*/ 0 h 243"/>
                <a:gd name="T29" fmla="*/ 258 w 258"/>
                <a:gd name="T30" fmla="*/ 243 h 2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8" h="243">
                  <a:moveTo>
                    <a:pt x="0" y="71"/>
                  </a:moveTo>
                  <a:lnTo>
                    <a:pt x="138" y="71"/>
                  </a:lnTo>
                  <a:lnTo>
                    <a:pt x="138" y="0"/>
                  </a:lnTo>
                  <a:lnTo>
                    <a:pt x="258" y="129"/>
                  </a:lnTo>
                  <a:lnTo>
                    <a:pt x="138" y="243"/>
                  </a:lnTo>
                  <a:lnTo>
                    <a:pt x="138" y="179"/>
                  </a:lnTo>
                  <a:lnTo>
                    <a:pt x="0" y="179"/>
                  </a:lnTo>
                  <a:lnTo>
                    <a:pt x="0" y="86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685800" y="4953000"/>
            <a:ext cx="7489825" cy="1539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Char char="•"/>
              <a:defRPr/>
            </a:pPr>
            <a:r>
              <a:rPr kumimoji="1" lang="en-US" sz="20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Detector data not (all) promptly available</a:t>
            </a:r>
          </a:p>
          <a:p>
            <a:pPr>
              <a:buFontTx/>
              <a:buChar char="•"/>
              <a:defRPr/>
            </a:pPr>
            <a:r>
              <a:rPr kumimoji="1" lang="en-US" sz="20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Selection function highly complex</a:t>
            </a:r>
          </a:p>
          <a:p>
            <a:pPr>
              <a:defRPr/>
            </a:pPr>
            <a:r>
              <a:rPr kumimoji="1" lang="en-US" sz="20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</a:t>
            </a:r>
            <a:r>
              <a:rPr kumimoji="1" lang="en-US" sz="20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T(...) is evaluated by successive approximations</a:t>
            </a:r>
          </a:p>
          <a:p>
            <a:pPr algn="ctr">
              <a:defRPr/>
            </a:pPr>
            <a:r>
              <a:rPr kumimoji="1" lang="en-US" sz="2000">
                <a:solidFill>
                  <a:srgbClr val="AA0008"/>
                </a:solidFill>
                <a:latin typeface="Arial" charset="0"/>
                <a:ea typeface="ＭＳ Ｐゴシック" charset="0"/>
                <a:cs typeface="ＭＳ Ｐゴシック" charset="0"/>
              </a:rPr>
              <a:t>TRIGGER LEVELS</a:t>
            </a:r>
          </a:p>
        </p:txBody>
      </p:sp>
    </p:spTree>
    <p:extLst>
      <p:ext uri="{BB962C8B-B14F-4D97-AF65-F5344CB8AC3E}">
        <p14:creationId xmlns:p14="http://schemas.microsoft.com/office/powerpoint/2010/main" val="2727449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Courier New"/>
              <a:buChar char="o"/>
            </a:pPr>
            <a:r>
              <a:rPr lang="en-US" dirty="0">
                <a:latin typeface="Lucida Sans Unicode" charset="0"/>
                <a:ea typeface="ＭＳ Ｐゴシック" charset="0"/>
                <a:cs typeface="ＭＳ Ｐゴシック" charset="0"/>
              </a:rPr>
              <a:t>Level-1</a:t>
            </a:r>
          </a:p>
          <a:p>
            <a:pPr lvl="1">
              <a:buFont typeface="Courier New"/>
              <a:buChar char="o"/>
            </a:pPr>
            <a:r>
              <a:rPr lang="en-US" sz="2000" dirty="0">
                <a:latin typeface="Lucida Sans Unicode" charset="0"/>
                <a:ea typeface="ＭＳ Ｐゴシック" charset="0"/>
              </a:rPr>
              <a:t>Hardwired processors (ASIC, FPGA, …)</a:t>
            </a:r>
          </a:p>
          <a:p>
            <a:pPr lvl="1">
              <a:buFont typeface="Courier New"/>
              <a:buChar char="o"/>
            </a:pPr>
            <a:r>
              <a:rPr lang="en-US" sz="2000" dirty="0">
                <a:latin typeface="Lucida Sans Unicode" charset="0"/>
                <a:ea typeface="ＭＳ Ｐゴシック" charset="0"/>
              </a:rPr>
              <a:t>Pipelined massive parallel</a:t>
            </a:r>
          </a:p>
          <a:p>
            <a:pPr lvl="1">
              <a:buFont typeface="Courier New"/>
              <a:buChar char="o"/>
            </a:pPr>
            <a:r>
              <a:rPr lang="en-US" sz="2000" dirty="0">
                <a:latin typeface="Lucida Sans Unicode" charset="0"/>
                <a:ea typeface="ＭＳ Ｐゴシック" charset="0"/>
              </a:rPr>
              <a:t>Partial information, quick and simple event characteristics (</a:t>
            </a:r>
            <a:r>
              <a:rPr lang="en-US" sz="2000" dirty="0" err="1">
                <a:latin typeface="Lucida Sans Unicode" charset="0"/>
                <a:ea typeface="ＭＳ Ｐゴシック" charset="0"/>
              </a:rPr>
              <a:t>pt</a:t>
            </a:r>
            <a:r>
              <a:rPr lang="en-US" sz="2000" dirty="0">
                <a:latin typeface="Lucida Sans Unicode" charset="0"/>
                <a:ea typeface="ＭＳ Ｐゴシック" charset="0"/>
              </a:rPr>
              <a:t>, total energy, etc.)</a:t>
            </a:r>
          </a:p>
          <a:p>
            <a:pPr lvl="1">
              <a:buFont typeface="Courier New"/>
              <a:buChar char="o"/>
            </a:pPr>
            <a:r>
              <a:rPr lang="en-US" sz="2000" dirty="0">
                <a:latin typeface="Lucida Sans Unicode" charset="0"/>
                <a:ea typeface="ＭＳ Ｐゴシック" charset="0"/>
              </a:rPr>
              <a:t>3-4 µs maximum latency</a:t>
            </a:r>
          </a:p>
          <a:p>
            <a:pPr>
              <a:buFont typeface="Courier New"/>
              <a:buChar char="o"/>
            </a:pPr>
            <a:r>
              <a:rPr lang="en-US" dirty="0">
                <a:latin typeface="Lucida Sans Unicode" charset="0"/>
                <a:ea typeface="ＭＳ Ｐゴシック" charset="0"/>
                <a:cs typeface="ＭＳ Ｐゴシック" charset="0"/>
              </a:rPr>
              <a:t>Level-2 (optional) </a:t>
            </a:r>
          </a:p>
          <a:p>
            <a:pPr lvl="1">
              <a:buFont typeface="Courier New"/>
              <a:buChar char="o"/>
            </a:pPr>
            <a:r>
              <a:rPr lang="en-US" sz="2000" dirty="0">
                <a:latin typeface="Lucida Sans Unicode" charset="0"/>
                <a:ea typeface="ＭＳ Ｐゴシック" charset="0"/>
              </a:rPr>
              <a:t>Specialized processors using partial data  </a:t>
            </a:r>
          </a:p>
          <a:p>
            <a:pPr>
              <a:buFont typeface="Courier New"/>
              <a:buChar char="o"/>
            </a:pPr>
            <a:r>
              <a:rPr lang="en-US" dirty="0">
                <a:latin typeface="Lucida Sans Unicode" charset="0"/>
                <a:ea typeface="ＭＳ Ｐゴシック" charset="0"/>
                <a:cs typeface="ＭＳ Ｐゴシック" charset="0"/>
              </a:rPr>
              <a:t>High Level</a:t>
            </a:r>
          </a:p>
          <a:p>
            <a:pPr lvl="1">
              <a:buFont typeface="Courier New"/>
              <a:buChar char="o"/>
            </a:pPr>
            <a:r>
              <a:rPr lang="en-US" sz="2000" dirty="0">
                <a:latin typeface="Lucida Sans Unicode" charset="0"/>
                <a:ea typeface="ＭＳ Ｐゴシック" charset="0"/>
              </a:rPr>
              <a:t>Software running in processor farms</a:t>
            </a:r>
          </a:p>
          <a:p>
            <a:pPr lvl="1">
              <a:buFont typeface="Courier New"/>
              <a:buChar char="o"/>
            </a:pPr>
            <a:r>
              <a:rPr lang="en-US" sz="2000" dirty="0">
                <a:latin typeface="Lucida Sans Unicode" charset="0"/>
                <a:ea typeface="ＭＳ Ｐゴシック" charset="0"/>
              </a:rPr>
              <a:t>Complex algorithms using complete event information</a:t>
            </a:r>
          </a:p>
          <a:p>
            <a:pPr lvl="1">
              <a:buFont typeface="Courier New"/>
              <a:buChar char="o"/>
            </a:pPr>
            <a:r>
              <a:rPr lang="en-US" sz="2000" dirty="0">
                <a:latin typeface="Lucida Sans Unicode" charset="0"/>
                <a:ea typeface="ＭＳ Ｐゴシック" charset="0"/>
              </a:rPr>
              <a:t>Latency at the level of fractions of second</a:t>
            </a:r>
          </a:p>
          <a:p>
            <a:pPr lvl="1">
              <a:buFont typeface="Courier New"/>
              <a:buChar char="o"/>
            </a:pPr>
            <a:r>
              <a:rPr lang="en-US" sz="2000" dirty="0">
                <a:latin typeface="Lucida Sans Unicode" charset="0"/>
                <a:ea typeface="ＭＳ Ｐゴシック" charset="0"/>
              </a:rPr>
              <a:t>Output rate adjusted to what can be afforded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7543800" y="2897981"/>
            <a:ext cx="1535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~  1:10</a:t>
            </a:r>
            <a:r>
              <a:rPr lang="en-US" baseline="30000" dirty="0"/>
              <a:t>4</a:t>
            </a: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7538244" y="3810000"/>
            <a:ext cx="1535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~  1:10</a:t>
            </a:r>
            <a:r>
              <a:rPr lang="en-US" baseline="30000" dirty="0"/>
              <a:t>1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7538244" y="5407818"/>
            <a:ext cx="1535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~  1:10</a:t>
            </a:r>
            <a:r>
              <a:rPr lang="en-US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98905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Levels and Rates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43587"/>
            <a:ext cx="6562725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6019800" y="2324587"/>
            <a:ext cx="3049588" cy="3578225"/>
            <a:chOff x="4925271" y="1716088"/>
            <a:chExt cx="3559571" cy="3995994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925271" y="1716088"/>
              <a:ext cx="3380529" cy="3994150"/>
            </a:xfrm>
            <a:prstGeom prst="rect">
              <a:avLst/>
            </a:prstGeom>
            <a:solidFill>
              <a:srgbClr val="F3F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5206716" y="1752600"/>
              <a:ext cx="2936927" cy="3621088"/>
              <a:chOff x="3273" y="1033"/>
              <a:chExt cx="2170" cy="2281"/>
            </a:xfrm>
          </p:grpSpPr>
          <p:sp>
            <p:nvSpPr>
              <p:cNvPr id="10" name="Rectangle 6"/>
              <p:cNvSpPr>
                <a:spLocks noChangeArrowheads="1"/>
              </p:cNvSpPr>
              <p:nvPr/>
            </p:nvSpPr>
            <p:spPr bwMode="auto">
              <a:xfrm>
                <a:off x="3538" y="1824"/>
                <a:ext cx="511" cy="465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>
                <a:off x="4049" y="1033"/>
                <a:ext cx="1" cy="204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>
                <a:off x="4049" y="2986"/>
                <a:ext cx="1" cy="10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4026" y="3095"/>
                <a:ext cx="54" cy="38"/>
              </a:xfrm>
              <a:custGeom>
                <a:avLst/>
                <a:gdLst>
                  <a:gd name="T0" fmla="*/ 27 w 54"/>
                  <a:gd name="T1" fmla="*/ 0 h 38"/>
                  <a:gd name="T2" fmla="*/ 0 w 54"/>
                  <a:gd name="T3" fmla="*/ 0 h 38"/>
                  <a:gd name="T4" fmla="*/ 27 w 54"/>
                  <a:gd name="T5" fmla="*/ 38 h 38"/>
                  <a:gd name="T6" fmla="*/ 54 w 54"/>
                  <a:gd name="T7" fmla="*/ 0 h 38"/>
                  <a:gd name="T8" fmla="*/ 27 w 54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8"/>
                  <a:gd name="T17" fmla="*/ 54 w 54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8">
                    <a:moveTo>
                      <a:pt x="27" y="0"/>
                    </a:moveTo>
                    <a:lnTo>
                      <a:pt x="0" y="0"/>
                    </a:lnTo>
                    <a:lnTo>
                      <a:pt x="27" y="38"/>
                    </a:lnTo>
                    <a:lnTo>
                      <a:pt x="54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Oval 10"/>
              <p:cNvSpPr>
                <a:spLocks noChangeArrowheads="1"/>
              </p:cNvSpPr>
              <p:nvPr/>
            </p:nvSpPr>
            <p:spPr bwMode="auto">
              <a:xfrm>
                <a:off x="3922" y="3130"/>
                <a:ext cx="192" cy="184"/>
              </a:xfrm>
              <a:prstGeom prst="ellipse">
                <a:avLst/>
              </a:prstGeom>
              <a:solidFill>
                <a:srgbClr val="C7C7C7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5" name="Rectangle 11"/>
              <p:cNvSpPr>
                <a:spLocks noChangeArrowheads="1"/>
              </p:cNvSpPr>
              <p:nvPr/>
            </p:nvSpPr>
            <p:spPr bwMode="auto">
              <a:xfrm>
                <a:off x="4018" y="3130"/>
                <a:ext cx="137" cy="71"/>
              </a:xfrm>
              <a:prstGeom prst="rect">
                <a:avLst/>
              </a:prstGeom>
              <a:solidFill>
                <a:srgbClr val="C7C7C7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3963" y="3137"/>
                <a:ext cx="134" cy="89"/>
              </a:xfrm>
              <a:custGeom>
                <a:avLst/>
                <a:gdLst>
                  <a:gd name="T0" fmla="*/ 71 w 134"/>
                  <a:gd name="T1" fmla="*/ 0 h 89"/>
                  <a:gd name="T2" fmla="*/ 48 w 134"/>
                  <a:gd name="T3" fmla="*/ 0 h 89"/>
                  <a:gd name="T4" fmla="*/ 0 w 134"/>
                  <a:gd name="T5" fmla="*/ 41 h 89"/>
                  <a:gd name="T6" fmla="*/ 96 w 134"/>
                  <a:gd name="T7" fmla="*/ 89 h 89"/>
                  <a:gd name="T8" fmla="*/ 134 w 134"/>
                  <a:gd name="T9" fmla="*/ 56 h 89"/>
                  <a:gd name="T10" fmla="*/ 134 w 134"/>
                  <a:gd name="T11" fmla="*/ 41 h 89"/>
                  <a:gd name="T12" fmla="*/ 71 w 134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4"/>
                  <a:gd name="T22" fmla="*/ 0 h 89"/>
                  <a:gd name="T23" fmla="*/ 134 w 134"/>
                  <a:gd name="T24" fmla="*/ 89 h 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4" h="89">
                    <a:moveTo>
                      <a:pt x="71" y="0"/>
                    </a:moveTo>
                    <a:lnTo>
                      <a:pt x="48" y="0"/>
                    </a:lnTo>
                    <a:lnTo>
                      <a:pt x="0" y="41"/>
                    </a:lnTo>
                    <a:lnTo>
                      <a:pt x="96" y="89"/>
                    </a:lnTo>
                    <a:lnTo>
                      <a:pt x="134" y="56"/>
                    </a:lnTo>
                    <a:lnTo>
                      <a:pt x="134" y="4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AutoShape 13"/>
              <p:cNvSpPr>
                <a:spLocks noChangeArrowheads="1"/>
              </p:cNvSpPr>
              <p:nvPr/>
            </p:nvSpPr>
            <p:spPr bwMode="auto">
              <a:xfrm>
                <a:off x="3945" y="1104"/>
                <a:ext cx="210" cy="169"/>
              </a:xfrm>
              <a:prstGeom prst="roundRect">
                <a:avLst>
                  <a:gd name="adj" fmla="val 7398"/>
                </a:avLst>
              </a:prstGeom>
              <a:solidFill>
                <a:srgbClr val="FFE1D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8" name="AutoShape 14"/>
              <p:cNvSpPr>
                <a:spLocks noChangeArrowheads="1"/>
              </p:cNvSpPr>
              <p:nvPr/>
            </p:nvSpPr>
            <p:spPr bwMode="auto">
              <a:xfrm>
                <a:off x="3874" y="2329"/>
                <a:ext cx="359" cy="184"/>
              </a:xfrm>
              <a:prstGeom prst="roundRect">
                <a:avLst>
                  <a:gd name="adj" fmla="val 19838"/>
                </a:avLst>
              </a:prstGeom>
              <a:solidFill>
                <a:srgbClr val="FFC2A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3538" y="1321"/>
                <a:ext cx="511" cy="455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3698" y="1776"/>
                <a:ext cx="7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3775" y="1753"/>
                <a:ext cx="38" cy="54"/>
              </a:xfrm>
              <a:custGeom>
                <a:avLst/>
                <a:gdLst>
                  <a:gd name="T0" fmla="*/ 0 w 38"/>
                  <a:gd name="T1" fmla="*/ 27 h 54"/>
                  <a:gd name="T2" fmla="*/ 0 w 38"/>
                  <a:gd name="T3" fmla="*/ 54 h 54"/>
                  <a:gd name="T4" fmla="*/ 38 w 38"/>
                  <a:gd name="T5" fmla="*/ 27 h 54"/>
                  <a:gd name="T6" fmla="*/ 0 w 38"/>
                  <a:gd name="T7" fmla="*/ 0 h 54"/>
                  <a:gd name="T8" fmla="*/ 0 w 38"/>
                  <a:gd name="T9" fmla="*/ 27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54"/>
                  <a:gd name="T17" fmla="*/ 38 w 38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54">
                    <a:moveTo>
                      <a:pt x="0" y="27"/>
                    </a:moveTo>
                    <a:lnTo>
                      <a:pt x="0" y="54"/>
                    </a:lnTo>
                    <a:lnTo>
                      <a:pt x="38" y="27"/>
                    </a:lnTo>
                    <a:lnTo>
                      <a:pt x="0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3757" y="1298"/>
                <a:ext cx="39" cy="54"/>
              </a:xfrm>
              <a:custGeom>
                <a:avLst/>
                <a:gdLst>
                  <a:gd name="T0" fmla="*/ 39 w 39"/>
                  <a:gd name="T1" fmla="*/ 27 h 54"/>
                  <a:gd name="T2" fmla="*/ 39 w 39"/>
                  <a:gd name="T3" fmla="*/ 0 h 54"/>
                  <a:gd name="T4" fmla="*/ 0 w 39"/>
                  <a:gd name="T5" fmla="*/ 27 h 54"/>
                  <a:gd name="T6" fmla="*/ 39 w 39"/>
                  <a:gd name="T7" fmla="*/ 54 h 54"/>
                  <a:gd name="T8" fmla="*/ 39 w 39"/>
                  <a:gd name="T9" fmla="*/ 27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54"/>
                  <a:gd name="T17" fmla="*/ 39 w 39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54">
                    <a:moveTo>
                      <a:pt x="39" y="27"/>
                    </a:moveTo>
                    <a:lnTo>
                      <a:pt x="39" y="0"/>
                    </a:lnTo>
                    <a:lnTo>
                      <a:pt x="0" y="27"/>
                    </a:lnTo>
                    <a:lnTo>
                      <a:pt x="39" y="54"/>
                    </a:lnTo>
                    <a:lnTo>
                      <a:pt x="39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 flipH="1">
                <a:off x="3792" y="1321"/>
                <a:ext cx="11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Oval 20"/>
              <p:cNvSpPr>
                <a:spLocks noChangeArrowheads="1"/>
              </p:cNvSpPr>
              <p:nvPr/>
            </p:nvSpPr>
            <p:spPr bwMode="auto">
              <a:xfrm>
                <a:off x="3273" y="1402"/>
                <a:ext cx="528" cy="311"/>
              </a:xfrm>
              <a:prstGeom prst="ellipse">
                <a:avLst/>
              </a:prstGeom>
              <a:solidFill>
                <a:srgbClr val="FFE9A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3953" y="1864"/>
                <a:ext cx="202" cy="402"/>
              </a:xfrm>
              <a:prstGeom prst="rect">
                <a:avLst/>
              </a:prstGeom>
              <a:solidFill>
                <a:srgbClr val="D5E2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3723" y="2289"/>
                <a:ext cx="7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3800" y="2266"/>
                <a:ext cx="38" cy="53"/>
              </a:xfrm>
              <a:custGeom>
                <a:avLst/>
                <a:gdLst>
                  <a:gd name="T0" fmla="*/ 0 w 38"/>
                  <a:gd name="T1" fmla="*/ 26 h 53"/>
                  <a:gd name="T2" fmla="*/ 0 w 38"/>
                  <a:gd name="T3" fmla="*/ 53 h 53"/>
                  <a:gd name="T4" fmla="*/ 38 w 38"/>
                  <a:gd name="T5" fmla="*/ 26 h 53"/>
                  <a:gd name="T6" fmla="*/ 0 w 38"/>
                  <a:gd name="T7" fmla="*/ 0 h 53"/>
                  <a:gd name="T8" fmla="*/ 0 w 38"/>
                  <a:gd name="T9" fmla="*/ 26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53"/>
                  <a:gd name="T17" fmla="*/ 38 w 38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53">
                    <a:moveTo>
                      <a:pt x="0" y="26"/>
                    </a:moveTo>
                    <a:lnTo>
                      <a:pt x="0" y="53"/>
                    </a:lnTo>
                    <a:lnTo>
                      <a:pt x="38" y="26"/>
                    </a:lnTo>
                    <a:lnTo>
                      <a:pt x="0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3782" y="1801"/>
                <a:ext cx="39" cy="54"/>
              </a:xfrm>
              <a:custGeom>
                <a:avLst/>
                <a:gdLst>
                  <a:gd name="T0" fmla="*/ 39 w 39"/>
                  <a:gd name="T1" fmla="*/ 27 h 54"/>
                  <a:gd name="T2" fmla="*/ 39 w 39"/>
                  <a:gd name="T3" fmla="*/ 0 h 54"/>
                  <a:gd name="T4" fmla="*/ 0 w 39"/>
                  <a:gd name="T5" fmla="*/ 27 h 54"/>
                  <a:gd name="T6" fmla="*/ 39 w 39"/>
                  <a:gd name="T7" fmla="*/ 54 h 54"/>
                  <a:gd name="T8" fmla="*/ 39 w 39"/>
                  <a:gd name="T9" fmla="*/ 27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54"/>
                  <a:gd name="T17" fmla="*/ 39 w 39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54">
                    <a:moveTo>
                      <a:pt x="39" y="27"/>
                    </a:moveTo>
                    <a:lnTo>
                      <a:pt x="39" y="0"/>
                    </a:lnTo>
                    <a:lnTo>
                      <a:pt x="0" y="27"/>
                    </a:lnTo>
                    <a:lnTo>
                      <a:pt x="39" y="54"/>
                    </a:lnTo>
                    <a:lnTo>
                      <a:pt x="39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auto">
              <a:xfrm flipH="1">
                <a:off x="3817" y="1824"/>
                <a:ext cx="11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Oval 26"/>
              <p:cNvSpPr>
                <a:spLocks noChangeArrowheads="1"/>
              </p:cNvSpPr>
              <p:nvPr/>
            </p:nvSpPr>
            <p:spPr bwMode="auto">
              <a:xfrm>
                <a:off x="3273" y="1912"/>
                <a:ext cx="528" cy="313"/>
              </a:xfrm>
              <a:prstGeom prst="ellipse">
                <a:avLst/>
              </a:prstGeom>
              <a:solidFill>
                <a:srgbClr val="FFE9A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3538" y="2536"/>
                <a:ext cx="511" cy="465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2" name="Line 28"/>
              <p:cNvSpPr>
                <a:spLocks noChangeShapeType="1"/>
              </p:cNvSpPr>
              <p:nvPr/>
            </p:nvSpPr>
            <p:spPr bwMode="auto">
              <a:xfrm>
                <a:off x="3723" y="3001"/>
                <a:ext cx="7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3800" y="2978"/>
                <a:ext cx="38" cy="54"/>
              </a:xfrm>
              <a:custGeom>
                <a:avLst/>
                <a:gdLst>
                  <a:gd name="T0" fmla="*/ 0 w 38"/>
                  <a:gd name="T1" fmla="*/ 27 h 54"/>
                  <a:gd name="T2" fmla="*/ 0 w 38"/>
                  <a:gd name="T3" fmla="*/ 54 h 54"/>
                  <a:gd name="T4" fmla="*/ 38 w 38"/>
                  <a:gd name="T5" fmla="*/ 27 h 54"/>
                  <a:gd name="T6" fmla="*/ 0 w 38"/>
                  <a:gd name="T7" fmla="*/ 0 h 54"/>
                  <a:gd name="T8" fmla="*/ 0 w 38"/>
                  <a:gd name="T9" fmla="*/ 27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54"/>
                  <a:gd name="T17" fmla="*/ 38 w 38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54">
                    <a:moveTo>
                      <a:pt x="0" y="27"/>
                    </a:moveTo>
                    <a:lnTo>
                      <a:pt x="0" y="54"/>
                    </a:lnTo>
                    <a:lnTo>
                      <a:pt x="38" y="27"/>
                    </a:lnTo>
                    <a:lnTo>
                      <a:pt x="0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3757" y="2513"/>
                <a:ext cx="39" cy="54"/>
              </a:xfrm>
              <a:custGeom>
                <a:avLst/>
                <a:gdLst>
                  <a:gd name="T0" fmla="*/ 39 w 39"/>
                  <a:gd name="T1" fmla="*/ 27 h 54"/>
                  <a:gd name="T2" fmla="*/ 39 w 39"/>
                  <a:gd name="T3" fmla="*/ 0 h 54"/>
                  <a:gd name="T4" fmla="*/ 0 w 39"/>
                  <a:gd name="T5" fmla="*/ 27 h 54"/>
                  <a:gd name="T6" fmla="*/ 39 w 39"/>
                  <a:gd name="T7" fmla="*/ 54 h 54"/>
                  <a:gd name="T8" fmla="*/ 39 w 39"/>
                  <a:gd name="T9" fmla="*/ 27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54"/>
                  <a:gd name="T17" fmla="*/ 39 w 39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54">
                    <a:moveTo>
                      <a:pt x="39" y="27"/>
                    </a:moveTo>
                    <a:lnTo>
                      <a:pt x="39" y="0"/>
                    </a:lnTo>
                    <a:lnTo>
                      <a:pt x="0" y="27"/>
                    </a:lnTo>
                    <a:lnTo>
                      <a:pt x="39" y="54"/>
                    </a:lnTo>
                    <a:lnTo>
                      <a:pt x="39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31"/>
              <p:cNvSpPr>
                <a:spLocks noChangeShapeType="1"/>
              </p:cNvSpPr>
              <p:nvPr/>
            </p:nvSpPr>
            <p:spPr bwMode="auto">
              <a:xfrm flipH="1">
                <a:off x="3792" y="2536"/>
                <a:ext cx="11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Oval 32"/>
              <p:cNvSpPr>
                <a:spLocks noChangeArrowheads="1"/>
              </p:cNvSpPr>
              <p:nvPr/>
            </p:nvSpPr>
            <p:spPr bwMode="auto">
              <a:xfrm>
                <a:off x="3273" y="2625"/>
                <a:ext cx="528" cy="313"/>
              </a:xfrm>
              <a:prstGeom prst="ellipse">
                <a:avLst/>
              </a:prstGeom>
              <a:solidFill>
                <a:srgbClr val="FFE9A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7" name="Rectangle 33"/>
              <p:cNvSpPr>
                <a:spLocks noChangeArrowheads="1"/>
              </p:cNvSpPr>
              <p:nvPr/>
            </p:nvSpPr>
            <p:spPr bwMode="auto">
              <a:xfrm>
                <a:off x="3411" y="1496"/>
                <a:ext cx="288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kumimoji="1" lang="en-US" sz="1200">
                    <a:solidFill>
                      <a:srgbClr val="000000"/>
                    </a:solidFill>
                    <a:latin typeface="Helvetica" charset="0"/>
                  </a:rPr>
                  <a:t>Lvl-1</a:t>
                </a:r>
                <a:endParaRPr kumimoji="1" lang="en-US" sz="1100">
                  <a:latin typeface="Helvetica" charset="0"/>
                </a:endParaRPr>
              </a:p>
            </p:txBody>
          </p:sp>
          <p:sp>
            <p:nvSpPr>
              <p:cNvPr id="38" name="Rectangle 34"/>
              <p:cNvSpPr>
                <a:spLocks noChangeArrowheads="1"/>
              </p:cNvSpPr>
              <p:nvPr/>
            </p:nvSpPr>
            <p:spPr bwMode="auto">
              <a:xfrm>
                <a:off x="3411" y="2014"/>
                <a:ext cx="288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kumimoji="1" lang="en-US" sz="1200">
                    <a:solidFill>
                      <a:srgbClr val="000000"/>
                    </a:solidFill>
                    <a:latin typeface="Helvetica" charset="0"/>
                  </a:rPr>
                  <a:t>Lvl-2</a:t>
                </a:r>
                <a:endParaRPr kumimoji="1" lang="en-US" sz="1100">
                  <a:latin typeface="Helvetica" charset="0"/>
                </a:endParaRPr>
              </a:p>
            </p:txBody>
          </p:sp>
          <p:sp>
            <p:nvSpPr>
              <p:cNvPr id="39" name="Rectangle 35"/>
              <p:cNvSpPr>
                <a:spLocks noChangeArrowheads="1"/>
              </p:cNvSpPr>
              <p:nvPr/>
            </p:nvSpPr>
            <p:spPr bwMode="auto">
              <a:xfrm>
                <a:off x="3411" y="2719"/>
                <a:ext cx="241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kumimoji="1" lang="en-US" sz="1200">
                    <a:solidFill>
                      <a:srgbClr val="000000"/>
                    </a:solidFill>
                    <a:latin typeface="Helvetica" charset="0"/>
                  </a:rPr>
                  <a:t>HLT</a:t>
                </a:r>
                <a:endParaRPr kumimoji="1" lang="en-US" sz="1100">
                  <a:latin typeface="Helvetica" charset="0"/>
                </a:endParaRPr>
              </a:p>
            </p:txBody>
          </p:sp>
          <p:sp>
            <p:nvSpPr>
              <p:cNvPr id="40" name="Rectangle 36"/>
              <p:cNvSpPr>
                <a:spLocks noChangeArrowheads="1"/>
              </p:cNvSpPr>
              <p:nvPr/>
            </p:nvSpPr>
            <p:spPr bwMode="auto">
              <a:xfrm>
                <a:off x="4314" y="1486"/>
                <a:ext cx="1129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kumimoji="1" lang="en-US" sz="1200">
                    <a:solidFill>
                      <a:srgbClr val="000000"/>
                    </a:solidFill>
                    <a:latin typeface="Helvetica" charset="0"/>
                  </a:rPr>
                  <a:t>Front end pipelines</a:t>
                </a:r>
                <a:endParaRPr kumimoji="1" lang="en-US" sz="1100">
                  <a:latin typeface="Helvetica" charset="0"/>
                </a:endParaRPr>
              </a:p>
            </p:txBody>
          </p:sp>
          <p:sp>
            <p:nvSpPr>
              <p:cNvPr id="41" name="Rectangle 37"/>
              <p:cNvSpPr>
                <a:spLocks noChangeArrowheads="1"/>
              </p:cNvSpPr>
              <p:nvPr/>
            </p:nvSpPr>
            <p:spPr bwMode="auto">
              <a:xfrm>
                <a:off x="4314" y="1991"/>
                <a:ext cx="942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kumimoji="1" lang="en-US" sz="1200">
                    <a:solidFill>
                      <a:srgbClr val="000000"/>
                    </a:solidFill>
                    <a:latin typeface="Helvetica" charset="0"/>
                  </a:rPr>
                  <a:t>Readout buffers</a:t>
                </a:r>
                <a:endParaRPr kumimoji="1" lang="en-US" sz="1100">
                  <a:latin typeface="Helvetica" charset="0"/>
                </a:endParaRPr>
              </a:p>
            </p:txBody>
          </p:sp>
          <p:sp>
            <p:nvSpPr>
              <p:cNvPr id="42" name="Rectangle 38"/>
              <p:cNvSpPr>
                <a:spLocks noChangeArrowheads="1"/>
              </p:cNvSpPr>
              <p:nvPr/>
            </p:nvSpPr>
            <p:spPr bwMode="auto">
              <a:xfrm>
                <a:off x="4314" y="2727"/>
                <a:ext cx="966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kumimoji="1" lang="en-US" sz="1200">
                    <a:solidFill>
                      <a:srgbClr val="000000"/>
                    </a:solidFill>
                    <a:latin typeface="Helvetica" charset="0"/>
                  </a:rPr>
                  <a:t>Processor farms</a:t>
                </a:r>
                <a:endParaRPr kumimoji="1" lang="en-US" sz="1100">
                  <a:latin typeface="Helvetica" charset="0"/>
                </a:endParaRPr>
              </a:p>
            </p:txBody>
          </p:sp>
          <p:sp>
            <p:nvSpPr>
              <p:cNvPr id="43" name="Rectangle 39"/>
              <p:cNvSpPr>
                <a:spLocks noChangeArrowheads="1"/>
              </p:cNvSpPr>
              <p:nvPr/>
            </p:nvSpPr>
            <p:spPr bwMode="auto">
              <a:xfrm>
                <a:off x="4314" y="2343"/>
                <a:ext cx="1083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kumimoji="1" lang="en-US" sz="1200">
                    <a:solidFill>
                      <a:srgbClr val="000000"/>
                    </a:solidFill>
                    <a:latin typeface="Helvetica" charset="0"/>
                  </a:rPr>
                  <a:t>Switching network</a:t>
                </a:r>
                <a:endParaRPr kumimoji="1" lang="en-US" sz="1100">
                  <a:latin typeface="Helvetica" charset="0"/>
                </a:endParaRPr>
              </a:p>
            </p:txBody>
          </p:sp>
          <p:sp>
            <p:nvSpPr>
              <p:cNvPr id="44" name="Rectangle 40"/>
              <p:cNvSpPr>
                <a:spLocks noChangeArrowheads="1"/>
              </p:cNvSpPr>
              <p:nvPr/>
            </p:nvSpPr>
            <p:spPr bwMode="auto">
              <a:xfrm>
                <a:off x="4314" y="1143"/>
                <a:ext cx="568" cy="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kumimoji="1" lang="en-US" sz="1200">
                    <a:solidFill>
                      <a:srgbClr val="000000"/>
                    </a:solidFill>
                    <a:latin typeface="Helvetica" charset="0"/>
                  </a:rPr>
                  <a:t>Detectors</a:t>
                </a:r>
                <a:endParaRPr kumimoji="1" lang="en-US" sz="1100">
                  <a:latin typeface="Helvetica" charset="0"/>
                </a:endParaRPr>
              </a:p>
            </p:txBody>
          </p:sp>
          <p:sp>
            <p:nvSpPr>
              <p:cNvPr id="45" name="Rectangle 41"/>
              <p:cNvSpPr>
                <a:spLocks noChangeArrowheads="1"/>
              </p:cNvSpPr>
              <p:nvPr/>
            </p:nvSpPr>
            <p:spPr bwMode="auto">
              <a:xfrm>
                <a:off x="3953" y="1352"/>
                <a:ext cx="202" cy="401"/>
              </a:xfrm>
              <a:prstGeom prst="rect">
                <a:avLst/>
              </a:prstGeom>
              <a:solidFill>
                <a:srgbClr val="DCFFD5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6" name="Line 42"/>
              <p:cNvSpPr>
                <a:spLocks noChangeShapeType="1"/>
              </p:cNvSpPr>
              <p:nvPr/>
            </p:nvSpPr>
            <p:spPr bwMode="auto">
              <a:xfrm flipH="1">
                <a:off x="3953" y="1384"/>
                <a:ext cx="19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43"/>
              <p:cNvSpPr>
                <a:spLocks noChangeShapeType="1"/>
              </p:cNvSpPr>
              <p:nvPr/>
            </p:nvSpPr>
            <p:spPr bwMode="auto">
              <a:xfrm flipH="1">
                <a:off x="3953" y="1417"/>
                <a:ext cx="19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44"/>
              <p:cNvSpPr>
                <a:spLocks noChangeShapeType="1"/>
              </p:cNvSpPr>
              <p:nvPr/>
            </p:nvSpPr>
            <p:spPr bwMode="auto">
              <a:xfrm flipH="1">
                <a:off x="3953" y="1705"/>
                <a:ext cx="19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Rectangle 45"/>
              <p:cNvSpPr>
                <a:spLocks noChangeArrowheads="1"/>
              </p:cNvSpPr>
              <p:nvPr/>
            </p:nvSpPr>
            <p:spPr bwMode="auto">
              <a:xfrm>
                <a:off x="3953" y="2569"/>
                <a:ext cx="202" cy="407"/>
              </a:xfrm>
              <a:prstGeom prst="rect">
                <a:avLst/>
              </a:prstGeom>
              <a:solidFill>
                <a:srgbClr val="D5E2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9" name="Text Box 46"/>
            <p:cNvSpPr txBox="1">
              <a:spLocks noChangeArrowheads="1"/>
            </p:cNvSpPr>
            <p:nvPr/>
          </p:nvSpPr>
          <p:spPr bwMode="auto">
            <a:xfrm>
              <a:off x="4995632" y="5334001"/>
              <a:ext cx="3489210" cy="378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ja-JP" altLang="en-US" sz="1600">
                  <a:solidFill>
                    <a:schemeClr val="tx2"/>
                  </a:solidFill>
                </a:rPr>
                <a:t>“</a:t>
              </a:r>
              <a:r>
                <a:rPr lang="en-US" altLang="ja-JP" sz="1600">
                  <a:solidFill>
                    <a:schemeClr val="tx2"/>
                  </a:solidFill>
                </a:rPr>
                <a:t>Traditional</a:t>
              </a:r>
              <a:r>
                <a:rPr lang="ja-JP" altLang="en-US" sz="1600">
                  <a:solidFill>
                    <a:schemeClr val="tx2"/>
                  </a:solidFill>
                </a:rPr>
                <a:t>”</a:t>
              </a:r>
              <a:r>
                <a:rPr lang="en-US" altLang="ja-JP" sz="1600">
                  <a:solidFill>
                    <a:schemeClr val="tx2"/>
                  </a:solidFill>
                </a:rPr>
                <a:t>: 3 physical levels</a:t>
              </a:r>
              <a:endParaRPr lang="en-US" sz="160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6952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rmAutofit fontScale="90000"/>
          </a:bodyPr>
          <a:lstStyle/>
          <a:p>
            <a:r>
              <a:rPr lang="en-US" dirty="0"/>
              <a:t>Processing Stages - Reconstruction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374700" y="3900343"/>
            <a:ext cx="2440483" cy="1546225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78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Reconstruction challenge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16</a:t>
            </a:fld>
            <a:endParaRPr lang="en-US"/>
          </a:p>
        </p:txBody>
      </p:sp>
      <p:pic>
        <p:nvPicPr>
          <p:cNvPr id="5" name="image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1408" y="1488057"/>
            <a:ext cx="7615239" cy="476726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42196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reconstruction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3756551" cy="395133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Clr>
                <a:schemeClr val="accent2"/>
              </a:buClr>
              <a:buFont typeface="Courier New"/>
              <a:buChar char="o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Tracker ‘hits’ form a puzzle</a:t>
            </a:r>
          </a:p>
          <a:p>
            <a:pPr marL="800100" lvl="1" indent="-34290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Which tracks created them?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Courier New"/>
              <a:buChar char="o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Each energy deposition is a clue</a:t>
            </a:r>
          </a:p>
          <a:p>
            <a:pPr marL="800100" lvl="1" indent="-34290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There are </a:t>
            </a:r>
            <a:r>
              <a:rPr lang="en-US" dirty="0">
                <a:solidFill>
                  <a:srgbClr val="0023D5"/>
                </a:solidFill>
              </a:rPr>
              <a:t>thousands of measurements in each snap-shot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Courier New"/>
              <a:buChar char="o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The experiment’s reconstruction must obtain a </a:t>
            </a:r>
            <a:r>
              <a:rPr lang="en-US" dirty="0">
                <a:solidFill>
                  <a:srgbClr val="0000FF"/>
                </a:solidFill>
              </a:rPr>
              <a:t>solution</a:t>
            </a:r>
            <a:r>
              <a:rPr lang="en-US" dirty="0"/>
              <a:t>!</a:t>
            </a:r>
          </a:p>
          <a:p>
            <a:pPr marL="800100" lvl="1" indent="-34290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In well measured magnetic field</a:t>
            </a:r>
          </a:p>
          <a:p>
            <a:pPr marL="800100" lvl="1" indent="-342900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Matches the traces to tracks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 descr="Screen Shot 2017-09-28 at 16.57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751" y="2192983"/>
            <a:ext cx="4223875" cy="386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759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858837"/>
          </a:xfrm>
        </p:spPr>
        <p:txBody>
          <a:bodyPr>
            <a:normAutofit fontScale="90000"/>
          </a:bodyPr>
          <a:lstStyle/>
          <a:p>
            <a:r>
              <a:rPr lang="en-US" dirty="0"/>
              <a:t>How it works </a:t>
            </a:r>
            <a:r>
              <a:rPr lang="mr-IN" dirty="0"/>
              <a:t>–</a:t>
            </a:r>
            <a:r>
              <a:rPr lang="en-US" dirty="0"/>
              <a:t> a simple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8048"/>
            <a:ext cx="2842455" cy="4541678"/>
          </a:xfrm>
        </p:spPr>
        <p:txBody>
          <a:bodyPr/>
          <a:lstStyle/>
          <a:p>
            <a:pPr>
              <a:buFont typeface="Courier New"/>
              <a:buChar char="o"/>
            </a:pPr>
            <a:r>
              <a:rPr lang="en-US" dirty="0"/>
              <a:t>Start with the locations of the traces on first two planes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18</a:t>
            </a:fld>
            <a:endParaRPr lang="en-US"/>
          </a:p>
        </p:txBody>
      </p:sp>
      <p:sp>
        <p:nvSpPr>
          <p:cNvPr id="5" name="Shape 244"/>
          <p:cNvSpPr/>
          <p:nvPr/>
        </p:nvSpPr>
        <p:spPr>
          <a:xfrm>
            <a:off x="4318053" y="12954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6" name="Shape 245"/>
          <p:cNvSpPr/>
          <p:nvPr/>
        </p:nvSpPr>
        <p:spPr>
          <a:xfrm>
            <a:off x="5156253" y="12954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7" name="Shape 246"/>
          <p:cNvSpPr/>
          <p:nvPr/>
        </p:nvSpPr>
        <p:spPr>
          <a:xfrm>
            <a:off x="5994453" y="12192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8" name="Shape 247"/>
          <p:cNvSpPr/>
          <p:nvPr/>
        </p:nvSpPr>
        <p:spPr>
          <a:xfrm>
            <a:off x="4165653" y="1524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9" name="Shape 248"/>
          <p:cNvSpPr/>
          <p:nvPr/>
        </p:nvSpPr>
        <p:spPr>
          <a:xfrm>
            <a:off x="5080053" y="1905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0" name="Shape 249"/>
          <p:cNvSpPr/>
          <p:nvPr/>
        </p:nvSpPr>
        <p:spPr>
          <a:xfrm>
            <a:off x="5842053" y="3048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1" name="Shape 250"/>
          <p:cNvSpPr/>
          <p:nvPr/>
        </p:nvSpPr>
        <p:spPr>
          <a:xfrm>
            <a:off x="4165653" y="31242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2" name="Shape 251"/>
          <p:cNvSpPr/>
          <p:nvPr/>
        </p:nvSpPr>
        <p:spPr>
          <a:xfrm>
            <a:off x="4165653" y="57912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3" name="Shape 252"/>
          <p:cNvSpPr/>
          <p:nvPr/>
        </p:nvSpPr>
        <p:spPr>
          <a:xfrm>
            <a:off x="5003853" y="35814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4" name="Shape 253"/>
          <p:cNvSpPr/>
          <p:nvPr/>
        </p:nvSpPr>
        <p:spPr>
          <a:xfrm>
            <a:off x="5003853" y="5334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5" name="Shape 254"/>
          <p:cNvSpPr/>
          <p:nvPr/>
        </p:nvSpPr>
        <p:spPr>
          <a:xfrm>
            <a:off x="5842053" y="39624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6" name="Shape 255"/>
          <p:cNvSpPr/>
          <p:nvPr/>
        </p:nvSpPr>
        <p:spPr>
          <a:xfrm>
            <a:off x="5842053" y="40386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grpSp>
        <p:nvGrpSpPr>
          <p:cNvPr id="17" name="Group 259"/>
          <p:cNvGrpSpPr/>
          <p:nvPr/>
        </p:nvGrpSpPr>
        <p:grpSpPr>
          <a:xfrm>
            <a:off x="6770740" y="2590798"/>
            <a:ext cx="1585129" cy="1142835"/>
            <a:chOff x="0" y="0"/>
            <a:chExt cx="1585128" cy="1142833"/>
          </a:xfrm>
        </p:grpSpPr>
        <p:sp>
          <p:nvSpPr>
            <p:cNvPr id="18" name="Shape 256"/>
            <p:cNvSpPr/>
            <p:nvPr/>
          </p:nvSpPr>
          <p:spPr>
            <a:xfrm>
              <a:off x="-1" y="-1"/>
              <a:ext cx="1575417" cy="6502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Magnetic field</a:t>
              </a:r>
            </a:p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r>
                <a:t>Β</a:t>
              </a:r>
            </a:p>
          </p:txBody>
        </p:sp>
        <p:sp>
          <p:nvSpPr>
            <p:cNvPr id="19" name="Shape 257"/>
            <p:cNvSpPr/>
            <p:nvPr/>
          </p:nvSpPr>
          <p:spPr>
            <a:xfrm>
              <a:off x="1204404" y="761887"/>
              <a:ext cx="380725" cy="380947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20" name="Shape 258"/>
            <p:cNvSpPr/>
            <p:nvPr/>
          </p:nvSpPr>
          <p:spPr>
            <a:xfrm>
              <a:off x="1326335" y="831094"/>
              <a:ext cx="214358" cy="242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988"/>
                  </a:moveTo>
                  <a:lnTo>
                    <a:pt x="5640" y="0"/>
                  </a:lnTo>
                  <a:lnTo>
                    <a:pt x="10800" y="5695"/>
                  </a:lnTo>
                  <a:lnTo>
                    <a:pt x="15960" y="0"/>
                  </a:lnTo>
                  <a:lnTo>
                    <a:pt x="21600" y="3988"/>
                  </a:lnTo>
                  <a:lnTo>
                    <a:pt x="15427" y="10800"/>
                  </a:lnTo>
                  <a:lnTo>
                    <a:pt x="21600" y="17612"/>
                  </a:lnTo>
                  <a:lnTo>
                    <a:pt x="15960" y="21600"/>
                  </a:lnTo>
                  <a:lnTo>
                    <a:pt x="10800" y="15905"/>
                  </a:lnTo>
                  <a:lnTo>
                    <a:pt x="5640" y="21600"/>
                  </a:lnTo>
                  <a:lnTo>
                    <a:pt x="0" y="17612"/>
                  </a:lnTo>
                  <a:lnTo>
                    <a:pt x="6173" y="10800"/>
                  </a:lnTo>
                  <a:lnTo>
                    <a:pt x="0" y="3988"/>
                  </a:lnTo>
                  <a:close/>
                </a:path>
              </a:pathLst>
            </a:cu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77914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858837"/>
          </a:xfrm>
        </p:spPr>
        <p:txBody>
          <a:bodyPr>
            <a:normAutofit fontScale="90000"/>
          </a:bodyPr>
          <a:lstStyle/>
          <a:p>
            <a:r>
              <a:rPr lang="en-US" dirty="0"/>
              <a:t>How it works </a:t>
            </a:r>
            <a:r>
              <a:rPr lang="mr-IN" dirty="0"/>
              <a:t>–</a:t>
            </a:r>
            <a:r>
              <a:rPr lang="en-US" dirty="0"/>
              <a:t> a simple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8048"/>
            <a:ext cx="2842455" cy="4541678"/>
          </a:xfrm>
        </p:spPr>
        <p:txBody>
          <a:bodyPr/>
          <a:lstStyle/>
          <a:p>
            <a:pPr>
              <a:buFont typeface="Courier New"/>
              <a:buChar char="o"/>
            </a:pPr>
            <a:r>
              <a:rPr lang="en-US" dirty="0"/>
              <a:t>Start with the locations of the traces on first two planes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100000"/>
              <a:buFont typeface="Courier New"/>
              <a:buChar char="o"/>
              <a:defRPr sz="18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Try different combinations</a:t>
            </a:r>
          </a:p>
          <a:p>
            <a:pPr marL="514350" lvl="1" indent="-285750">
              <a:lnSpc>
                <a:spcPct val="90000"/>
              </a:lnSpc>
              <a:buClr>
                <a:schemeClr val="accent2"/>
              </a:buClr>
              <a:buSzPct val="100000"/>
              <a:buFont typeface="Courier New"/>
              <a:buChar char="o"/>
              <a:defRPr sz="16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Project to subsequent planes</a:t>
            </a:r>
          </a:p>
          <a:p>
            <a:pPr marL="514350" lvl="1" indent="-285750">
              <a:lnSpc>
                <a:spcPct val="90000"/>
              </a:lnSpc>
              <a:buClr>
                <a:schemeClr val="accent2"/>
              </a:buClr>
              <a:buSzPct val="100000"/>
              <a:buFont typeface="Courier New"/>
              <a:buChar char="o"/>
              <a:defRPr sz="16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Calculate differences between measured positions and ‘predictions’</a:t>
            </a:r>
          </a:p>
          <a:p>
            <a:pPr>
              <a:buFont typeface="Courier New"/>
              <a:buChar char="o"/>
            </a:pPr>
            <a:endParaRPr lang="en-US" dirty="0"/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19</a:t>
            </a:fld>
            <a:endParaRPr lang="en-US"/>
          </a:p>
        </p:txBody>
      </p:sp>
      <p:sp>
        <p:nvSpPr>
          <p:cNvPr id="22" name="Shape 266"/>
          <p:cNvSpPr/>
          <p:nvPr/>
        </p:nvSpPr>
        <p:spPr>
          <a:xfrm>
            <a:off x="4044951" y="12192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23" name="Shape 267"/>
          <p:cNvSpPr/>
          <p:nvPr/>
        </p:nvSpPr>
        <p:spPr>
          <a:xfrm>
            <a:off x="4883151" y="12192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24" name="Shape 268"/>
          <p:cNvSpPr/>
          <p:nvPr/>
        </p:nvSpPr>
        <p:spPr>
          <a:xfrm>
            <a:off x="5721351" y="114300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25" name="Shape 269"/>
          <p:cNvSpPr/>
          <p:nvPr/>
        </p:nvSpPr>
        <p:spPr>
          <a:xfrm>
            <a:off x="3892551" y="14478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26" name="Shape 270"/>
          <p:cNvSpPr/>
          <p:nvPr/>
        </p:nvSpPr>
        <p:spPr>
          <a:xfrm>
            <a:off x="4806951" y="18288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27" name="Shape 271"/>
          <p:cNvSpPr/>
          <p:nvPr/>
        </p:nvSpPr>
        <p:spPr>
          <a:xfrm>
            <a:off x="5568951" y="29718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28" name="Shape 272"/>
          <p:cNvSpPr/>
          <p:nvPr/>
        </p:nvSpPr>
        <p:spPr>
          <a:xfrm>
            <a:off x="3892551" y="3048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29" name="Shape 273"/>
          <p:cNvSpPr/>
          <p:nvPr/>
        </p:nvSpPr>
        <p:spPr>
          <a:xfrm>
            <a:off x="3892551" y="57150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30" name="Shape 274"/>
          <p:cNvSpPr/>
          <p:nvPr/>
        </p:nvSpPr>
        <p:spPr>
          <a:xfrm>
            <a:off x="4730751" y="35052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31" name="Shape 275"/>
          <p:cNvSpPr/>
          <p:nvPr/>
        </p:nvSpPr>
        <p:spPr>
          <a:xfrm>
            <a:off x="4730751" y="52578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32" name="Shape 276"/>
          <p:cNvSpPr/>
          <p:nvPr/>
        </p:nvSpPr>
        <p:spPr>
          <a:xfrm>
            <a:off x="5568951" y="38862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33" name="Shape 277"/>
          <p:cNvSpPr/>
          <p:nvPr/>
        </p:nvSpPr>
        <p:spPr>
          <a:xfrm>
            <a:off x="5568951" y="39624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34" name="Shape 278"/>
          <p:cNvSpPr/>
          <p:nvPr/>
        </p:nvSpPr>
        <p:spPr>
          <a:xfrm>
            <a:off x="4144551" y="3167061"/>
            <a:ext cx="1557751" cy="511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3" h="21600" extrusionOk="0">
                <a:moveTo>
                  <a:pt x="0" y="3877"/>
                </a:moveTo>
                <a:cubicBezTo>
                  <a:pt x="3703" y="11461"/>
                  <a:pt x="-147" y="3810"/>
                  <a:pt x="7031" y="16062"/>
                </a:cubicBezTo>
                <a:cubicBezTo>
                  <a:pt x="9690" y="20600"/>
                  <a:pt x="7614" y="17279"/>
                  <a:pt x="9915" y="20492"/>
                </a:cubicBezTo>
                <a:cubicBezTo>
                  <a:pt x="10160" y="20834"/>
                  <a:pt x="10637" y="21600"/>
                  <a:pt x="10637" y="21600"/>
                </a:cubicBezTo>
                <a:lnTo>
                  <a:pt x="21453" y="0"/>
                </a:lnTo>
              </a:path>
            </a:pathLst>
          </a:custGeom>
          <a:ln w="19050">
            <a:solidFill>
              <a:srgbClr val="196666"/>
            </a:solidFill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35" name="Shape 279"/>
          <p:cNvSpPr/>
          <p:nvPr/>
        </p:nvSpPr>
        <p:spPr>
          <a:xfrm>
            <a:off x="4038600" y="1635124"/>
            <a:ext cx="1676402" cy="2514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1812" y="3150"/>
                </a:lnTo>
                <a:lnTo>
                  <a:pt x="21600" y="21600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36" name="Shape 280"/>
          <p:cNvSpPr/>
          <p:nvPr/>
        </p:nvSpPr>
        <p:spPr>
          <a:xfrm>
            <a:off x="4013201" y="1989136"/>
            <a:ext cx="1714501" cy="1282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1872" y="0"/>
                </a:lnTo>
                <a:lnTo>
                  <a:pt x="21600" y="18735"/>
                </a:lnTo>
              </a:path>
            </a:pathLst>
          </a:custGeom>
          <a:ln>
            <a:solidFill>
              <a:srgbClr val="008000"/>
            </a:solidFill>
            <a:prstDash val="dash"/>
          </a:ln>
        </p:spPr>
        <p:txBody>
          <a:bodyPr lIns="45718" tIns="45718" rIns="45718" bIns="45718" anchor="ctr"/>
          <a:lstStyle/>
          <a:p>
            <a:endParaRPr/>
          </a:p>
        </p:txBody>
      </p:sp>
      <p:grpSp>
        <p:nvGrpSpPr>
          <p:cNvPr id="37" name="Group 284"/>
          <p:cNvGrpSpPr/>
          <p:nvPr/>
        </p:nvGrpSpPr>
        <p:grpSpPr>
          <a:xfrm>
            <a:off x="7702099" y="2059781"/>
            <a:ext cx="380829" cy="226221"/>
            <a:chOff x="990148" y="1221582"/>
            <a:chExt cx="380829" cy="226221"/>
          </a:xfrm>
        </p:grpSpPr>
        <p:sp>
          <p:nvSpPr>
            <p:cNvPr id="39" name="Shape 282"/>
            <p:cNvSpPr/>
            <p:nvPr/>
          </p:nvSpPr>
          <p:spPr>
            <a:xfrm>
              <a:off x="990148" y="1221582"/>
              <a:ext cx="380829" cy="226221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40" name="Shape 283"/>
            <p:cNvSpPr/>
            <p:nvPr/>
          </p:nvSpPr>
          <p:spPr>
            <a:xfrm>
              <a:off x="1112058" y="1263183"/>
              <a:ext cx="214284" cy="143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005"/>
                  </a:moveTo>
                  <a:lnTo>
                    <a:pt x="5634" y="0"/>
                  </a:lnTo>
                  <a:lnTo>
                    <a:pt x="10800" y="5693"/>
                  </a:lnTo>
                  <a:lnTo>
                    <a:pt x="15966" y="0"/>
                  </a:lnTo>
                  <a:lnTo>
                    <a:pt x="21600" y="4005"/>
                  </a:lnTo>
                  <a:lnTo>
                    <a:pt x="15434" y="10800"/>
                  </a:lnTo>
                  <a:lnTo>
                    <a:pt x="21600" y="17595"/>
                  </a:lnTo>
                  <a:lnTo>
                    <a:pt x="15966" y="21600"/>
                  </a:lnTo>
                  <a:lnTo>
                    <a:pt x="10800" y="15907"/>
                  </a:lnTo>
                  <a:lnTo>
                    <a:pt x="5634" y="21600"/>
                  </a:lnTo>
                  <a:lnTo>
                    <a:pt x="0" y="17595"/>
                  </a:lnTo>
                  <a:lnTo>
                    <a:pt x="6166" y="10800"/>
                  </a:lnTo>
                  <a:lnTo>
                    <a:pt x="0" y="4005"/>
                  </a:lnTo>
                  <a:close/>
                </a:path>
              </a:pathLst>
            </a:cu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41" name="Shape 285"/>
          <p:cNvSpPr/>
          <p:nvPr/>
        </p:nvSpPr>
        <p:spPr>
          <a:xfrm>
            <a:off x="7242176" y="2971800"/>
            <a:ext cx="1301750" cy="929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(Kalman filter)</a:t>
            </a:r>
          </a:p>
        </p:txBody>
      </p:sp>
      <p:sp>
        <p:nvSpPr>
          <p:cNvPr id="42" name="Shape 286"/>
          <p:cNvSpPr/>
          <p:nvPr/>
        </p:nvSpPr>
        <p:spPr>
          <a:xfrm>
            <a:off x="6738937" y="1222375"/>
            <a:ext cx="76202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43" name="Shape 287"/>
          <p:cNvSpPr/>
          <p:nvPr/>
        </p:nvSpPr>
        <p:spPr>
          <a:xfrm>
            <a:off x="6594476" y="5254625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44" name="Shape 288"/>
          <p:cNvSpPr/>
          <p:nvPr/>
        </p:nvSpPr>
        <p:spPr>
          <a:xfrm>
            <a:off x="6594476" y="3670300"/>
            <a:ext cx="304800" cy="304800"/>
          </a:xfrm>
          <a:prstGeom prst="star4">
            <a:avLst>
              <a:gd name="adj" fmla="val 12500"/>
            </a:avLst>
          </a:prstGeom>
          <a:solidFill>
            <a:srgbClr val="0A0A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45" name="Shape 289"/>
          <p:cNvSpPr/>
          <p:nvPr/>
        </p:nvSpPr>
        <p:spPr>
          <a:xfrm>
            <a:off x="4794250" y="4173537"/>
            <a:ext cx="1944690" cy="1225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1872" y="0"/>
                </a:lnTo>
                <a:lnTo>
                  <a:pt x="21600" y="18735"/>
                </a:lnTo>
              </a:path>
            </a:pathLst>
          </a:custGeom>
          <a:ln>
            <a:solidFill>
              <a:srgbClr val="008000"/>
            </a:solidFill>
            <a:prstDash val="dash"/>
          </a:ln>
        </p:spPr>
        <p:txBody>
          <a:bodyPr lIns="45718" tIns="45718" rIns="45718" bIns="45718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1117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/>
              <a:buChar char="o"/>
            </a:pPr>
            <a:r>
              <a:rPr lang="en-US" dirty="0"/>
              <a:t>modern High Energy Physics (HEP) experiments </a:t>
            </a:r>
          </a:p>
          <a:p>
            <a:pPr>
              <a:buFont typeface="Courier New"/>
              <a:buChar char="o"/>
            </a:pPr>
            <a:r>
              <a:rPr lang="en-US" dirty="0"/>
              <a:t>physics software</a:t>
            </a:r>
          </a:p>
          <a:p>
            <a:pPr lvl="1">
              <a:buFont typeface="Courier New"/>
              <a:buChar char="o"/>
            </a:pPr>
            <a:r>
              <a:rPr lang="en-US" dirty="0"/>
              <a:t>online processing</a:t>
            </a:r>
          </a:p>
          <a:p>
            <a:pPr lvl="2">
              <a:buFont typeface="Courier New"/>
              <a:buChar char="o"/>
            </a:pPr>
            <a:r>
              <a:rPr lang="en-US" dirty="0"/>
              <a:t>triggering, selection</a:t>
            </a:r>
          </a:p>
          <a:p>
            <a:pPr lvl="1">
              <a:buFont typeface="Courier New"/>
              <a:buChar char="o"/>
            </a:pPr>
            <a:r>
              <a:rPr lang="en-US" dirty="0"/>
              <a:t>offline processing</a:t>
            </a:r>
          </a:p>
          <a:p>
            <a:pPr lvl="1">
              <a:buFont typeface="Courier New"/>
              <a:buChar char="o"/>
            </a:pPr>
            <a:r>
              <a:rPr lang="en-US" dirty="0"/>
              <a:t>simulation</a:t>
            </a:r>
          </a:p>
          <a:p>
            <a:pPr>
              <a:buFont typeface="Courier New"/>
              <a:buChar char="o"/>
            </a:pPr>
            <a:r>
              <a:rPr lang="en-US" dirty="0"/>
              <a:t>conclusions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92400" y="13326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40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29311"/>
            <a:ext cx="8041440" cy="858837"/>
          </a:xfrm>
        </p:spPr>
        <p:txBody>
          <a:bodyPr>
            <a:normAutofit fontScale="90000"/>
          </a:bodyPr>
          <a:lstStyle/>
          <a:p>
            <a:r>
              <a:rPr lang="en-US" dirty="0"/>
              <a:t>How it works </a:t>
            </a:r>
            <a:r>
              <a:rPr lang="mr-IN" dirty="0"/>
              <a:t>–</a:t>
            </a:r>
            <a:r>
              <a:rPr lang="en-US" dirty="0"/>
              <a:t> a simple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8048"/>
            <a:ext cx="2842455" cy="4541678"/>
          </a:xfrm>
        </p:spPr>
        <p:txBody>
          <a:bodyPr>
            <a:normAutofit lnSpcReduction="10000"/>
          </a:bodyPr>
          <a:lstStyle/>
          <a:p>
            <a:pPr>
              <a:buFont typeface="Courier New"/>
              <a:buChar char="o"/>
            </a:pPr>
            <a:r>
              <a:rPr lang="en-US" dirty="0"/>
              <a:t>Start with the locations of the traces on first two planes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100000"/>
              <a:buFont typeface="Courier New"/>
              <a:buChar char="o"/>
              <a:defRPr sz="18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Try different combinations</a:t>
            </a:r>
          </a:p>
          <a:p>
            <a:pPr marL="514350" lvl="1" indent="-285750">
              <a:lnSpc>
                <a:spcPct val="90000"/>
              </a:lnSpc>
              <a:buClr>
                <a:schemeClr val="accent2"/>
              </a:buClr>
              <a:buSzPct val="100000"/>
              <a:buFont typeface="Courier New"/>
              <a:buChar char="o"/>
              <a:defRPr sz="16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Project to subsequent planes</a:t>
            </a:r>
          </a:p>
          <a:p>
            <a:pPr marL="514350" lvl="1" indent="-285750">
              <a:lnSpc>
                <a:spcPct val="90000"/>
              </a:lnSpc>
              <a:buClr>
                <a:schemeClr val="accent2"/>
              </a:buClr>
              <a:buSzPct val="100000"/>
              <a:buFont typeface="Courier New"/>
              <a:buChar char="o"/>
              <a:defRPr sz="16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Calculate differences between measured positions and ‘predictions’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chemeClr val="accent2"/>
              </a:buClr>
              <a:buSzPct val="100000"/>
              <a:buFont typeface="Courier New"/>
              <a:buChar char="o"/>
              <a:defRPr sz="18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Finally the candidate tracks are identified </a:t>
            </a:r>
          </a:p>
          <a:p>
            <a:pPr marL="514350" lvl="1" indent="-285750">
              <a:lnSpc>
                <a:spcPct val="90000"/>
              </a:lnSpc>
              <a:buClr>
                <a:schemeClr val="accent2"/>
              </a:buClr>
              <a:buSzPct val="100000"/>
              <a:buFont typeface="Courier New"/>
              <a:buChar char="o"/>
              <a:defRPr sz="16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 else look ‘quickly’ for the straight(</a:t>
            </a:r>
            <a:r>
              <a:rPr lang="en-US" dirty="0" err="1"/>
              <a:t>er</a:t>
            </a:r>
            <a:r>
              <a:rPr lang="en-US" dirty="0"/>
              <a:t>) ones – high energy tracks</a:t>
            </a:r>
          </a:p>
          <a:p>
            <a:pPr marL="185166" indent="-285750">
              <a:lnSpc>
                <a:spcPct val="90000"/>
              </a:lnSpc>
              <a:buClr>
                <a:schemeClr val="accent2"/>
              </a:buClr>
              <a:buSzPct val="100000"/>
              <a:buFont typeface="Courier New"/>
              <a:buChar char="o"/>
              <a:defRPr sz="1600">
                <a:latin typeface="Lucida Grande"/>
                <a:ea typeface="Lucida Grande"/>
                <a:cs typeface="Lucida Grande"/>
                <a:sym typeface="Lucida Grande"/>
              </a:defRPr>
            </a:pPr>
            <a:endParaRPr lang="en-US" dirty="0"/>
          </a:p>
          <a:p>
            <a:pPr>
              <a:buFont typeface="Courier New"/>
              <a:buChar char="o"/>
            </a:pPr>
            <a:endParaRPr lang="en-US" dirty="0"/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9120" y="6162245"/>
            <a:ext cx="2133600" cy="365125"/>
          </a:xfrm>
        </p:spPr>
        <p:txBody>
          <a:bodyPr/>
          <a:lstStyle/>
          <a:p>
            <a:fld id="{061F2260-0DB9-0A44-8E65-122E2FA9CF8D}" type="slidenum">
              <a:rPr lang="en-US" smtClean="0"/>
              <a:t>20</a:t>
            </a:fld>
            <a:endParaRPr lang="en-US"/>
          </a:p>
        </p:txBody>
      </p:sp>
      <p:sp>
        <p:nvSpPr>
          <p:cNvPr id="38" name="Shape 297"/>
          <p:cNvSpPr/>
          <p:nvPr/>
        </p:nvSpPr>
        <p:spPr>
          <a:xfrm>
            <a:off x="4018250" y="119337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46" name="Shape 298"/>
          <p:cNvSpPr/>
          <p:nvPr/>
        </p:nvSpPr>
        <p:spPr>
          <a:xfrm>
            <a:off x="4856450" y="119337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47" name="Shape 299"/>
          <p:cNvSpPr/>
          <p:nvPr/>
        </p:nvSpPr>
        <p:spPr>
          <a:xfrm>
            <a:off x="5694650" y="1193370"/>
            <a:ext cx="76200" cy="5334000"/>
          </a:xfrm>
          <a:prstGeom prst="rect">
            <a:avLst/>
          </a:prstGeom>
          <a:solidFill>
            <a:srgbClr val="FF66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48" name="Shape 300"/>
          <p:cNvSpPr/>
          <p:nvPr/>
        </p:nvSpPr>
        <p:spPr>
          <a:xfrm>
            <a:off x="3561049" y="1421969"/>
            <a:ext cx="2496813" cy="4176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5" h="21600" extrusionOk="0">
                <a:moveTo>
                  <a:pt x="0" y="0"/>
                </a:moveTo>
                <a:cubicBezTo>
                  <a:pt x="3262" y="446"/>
                  <a:pt x="6523" y="892"/>
                  <a:pt x="9249" y="1896"/>
                </a:cubicBezTo>
                <a:cubicBezTo>
                  <a:pt x="11975" y="2900"/>
                  <a:pt x="14494" y="4334"/>
                  <a:pt x="16355" y="6026"/>
                </a:cubicBezTo>
                <a:cubicBezTo>
                  <a:pt x="18216" y="7719"/>
                  <a:pt x="19570" y="10281"/>
                  <a:pt x="20416" y="12053"/>
                </a:cubicBezTo>
                <a:cubicBezTo>
                  <a:pt x="21262" y="13824"/>
                  <a:pt x="21262" y="15687"/>
                  <a:pt x="21431" y="16657"/>
                </a:cubicBezTo>
                <a:cubicBezTo>
                  <a:pt x="21600" y="17628"/>
                  <a:pt x="21468" y="17402"/>
                  <a:pt x="21431" y="17876"/>
                </a:cubicBezTo>
                <a:cubicBezTo>
                  <a:pt x="21393" y="18350"/>
                  <a:pt x="21205" y="19501"/>
                  <a:pt x="21205" y="19501"/>
                </a:cubicBezTo>
                <a:lnTo>
                  <a:pt x="20980" y="21600"/>
                </a:lnTo>
              </a:path>
            </a:pathLst>
          </a:custGeom>
          <a:ln w="12700">
            <a:solidFill>
              <a:srgbClr val="000033"/>
            </a:solidFill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49" name="Shape 301"/>
          <p:cNvSpPr/>
          <p:nvPr/>
        </p:nvSpPr>
        <p:spPr>
          <a:xfrm>
            <a:off x="3789649" y="3098370"/>
            <a:ext cx="3103564" cy="180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666" y="1487"/>
                  <a:pt x="5332" y="2974"/>
                  <a:pt x="8932" y="6574"/>
                </a:cubicBezTo>
                <a:cubicBezTo>
                  <a:pt x="12532" y="10174"/>
                  <a:pt x="17066" y="15887"/>
                  <a:pt x="21600" y="21600"/>
                </a:cubicBezTo>
              </a:path>
            </a:pathLst>
          </a:custGeom>
          <a:ln w="12700">
            <a:solidFill>
              <a:srgbClr val="000033"/>
            </a:solidFill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0" name="Shape 302"/>
          <p:cNvSpPr/>
          <p:nvPr/>
        </p:nvSpPr>
        <p:spPr>
          <a:xfrm>
            <a:off x="3713449" y="2641170"/>
            <a:ext cx="2357440" cy="3300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3310" y="21121"/>
                  <a:pt x="6620" y="20643"/>
                  <a:pt x="9600" y="18600"/>
                </a:cubicBezTo>
                <a:cubicBezTo>
                  <a:pt x="12580" y="16557"/>
                  <a:pt x="15880" y="12443"/>
                  <a:pt x="17880" y="9343"/>
                </a:cubicBezTo>
                <a:cubicBezTo>
                  <a:pt x="19880" y="6243"/>
                  <a:pt x="20740" y="3121"/>
                  <a:pt x="21600" y="0"/>
                </a:cubicBezTo>
              </a:path>
            </a:pathLst>
          </a:custGeom>
          <a:ln w="12700">
            <a:solidFill>
              <a:srgbClr val="000033"/>
            </a:solidFill>
          </a:ln>
        </p:spPr>
        <p:txBody>
          <a:bodyPr lIns="45718" tIns="45718" rIns="45718" bIns="45718" anchor="ctr"/>
          <a:lstStyle/>
          <a:p>
            <a:endParaRPr/>
          </a:p>
        </p:txBody>
      </p:sp>
      <p:grpSp>
        <p:nvGrpSpPr>
          <p:cNvPr id="51" name="Group 306"/>
          <p:cNvGrpSpPr/>
          <p:nvPr/>
        </p:nvGrpSpPr>
        <p:grpSpPr>
          <a:xfrm>
            <a:off x="6685250" y="1269568"/>
            <a:ext cx="1370978" cy="1142836"/>
            <a:chOff x="0" y="-1"/>
            <a:chExt cx="1370977" cy="1142834"/>
          </a:xfrm>
        </p:grpSpPr>
        <p:sp>
          <p:nvSpPr>
            <p:cNvPr id="52" name="Shape 303"/>
            <p:cNvSpPr/>
            <p:nvPr/>
          </p:nvSpPr>
          <p:spPr>
            <a:xfrm>
              <a:off x="0" y="-1"/>
              <a:ext cx="92329" cy="369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endParaRPr dirty="0"/>
            </a:p>
          </p:txBody>
        </p:sp>
        <p:sp>
          <p:nvSpPr>
            <p:cNvPr id="53" name="Shape 304"/>
            <p:cNvSpPr/>
            <p:nvPr/>
          </p:nvSpPr>
          <p:spPr>
            <a:xfrm>
              <a:off x="990148" y="761886"/>
              <a:ext cx="380829" cy="380947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1800"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54" name="Shape 305"/>
            <p:cNvSpPr/>
            <p:nvPr/>
          </p:nvSpPr>
          <p:spPr>
            <a:xfrm>
              <a:off x="1112017" y="831103"/>
              <a:ext cx="214366" cy="242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986"/>
                  </a:moveTo>
                  <a:lnTo>
                    <a:pt x="5640" y="0"/>
                  </a:lnTo>
                  <a:lnTo>
                    <a:pt x="10800" y="5695"/>
                  </a:lnTo>
                  <a:lnTo>
                    <a:pt x="15960" y="0"/>
                  </a:lnTo>
                  <a:lnTo>
                    <a:pt x="21600" y="3986"/>
                  </a:lnTo>
                  <a:lnTo>
                    <a:pt x="15426" y="10800"/>
                  </a:lnTo>
                  <a:lnTo>
                    <a:pt x="21600" y="17614"/>
                  </a:lnTo>
                  <a:lnTo>
                    <a:pt x="15960" y="21600"/>
                  </a:lnTo>
                  <a:lnTo>
                    <a:pt x="10800" y="15905"/>
                  </a:lnTo>
                  <a:lnTo>
                    <a:pt x="5640" y="21600"/>
                  </a:lnTo>
                  <a:lnTo>
                    <a:pt x="0" y="17614"/>
                  </a:lnTo>
                  <a:lnTo>
                    <a:pt x="6174" y="10800"/>
                  </a:lnTo>
                  <a:lnTo>
                    <a:pt x="0" y="3986"/>
                  </a:lnTo>
                  <a:close/>
                </a:path>
              </a:pathLst>
            </a:cu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55" name="Shape 307"/>
          <p:cNvSpPr/>
          <p:nvPr/>
        </p:nvSpPr>
        <p:spPr>
          <a:xfrm>
            <a:off x="5923249" y="5689169"/>
            <a:ext cx="1443593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P= 7.5 GeV/c</a:t>
            </a:r>
          </a:p>
        </p:txBody>
      </p:sp>
      <p:sp>
        <p:nvSpPr>
          <p:cNvPr id="56" name="Shape 308"/>
          <p:cNvSpPr/>
          <p:nvPr/>
        </p:nvSpPr>
        <p:spPr>
          <a:xfrm>
            <a:off x="6075649" y="2488769"/>
            <a:ext cx="1391131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P= 11 GeV/c</a:t>
            </a:r>
          </a:p>
        </p:txBody>
      </p:sp>
      <p:sp>
        <p:nvSpPr>
          <p:cNvPr id="57" name="Shape 309"/>
          <p:cNvSpPr/>
          <p:nvPr/>
        </p:nvSpPr>
        <p:spPr>
          <a:xfrm>
            <a:off x="6837649" y="4850969"/>
            <a:ext cx="1391131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P= 22 GeV/c</a:t>
            </a:r>
          </a:p>
        </p:txBody>
      </p:sp>
    </p:spTree>
    <p:extLst>
      <p:ext uri="{BB962C8B-B14F-4D97-AF65-F5344CB8AC3E}">
        <p14:creationId xmlns:p14="http://schemas.microsoft.com/office/powerpoint/2010/main" val="14174997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conditions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26240"/>
            <a:ext cx="3714235" cy="4263486"/>
          </a:xfrm>
        </p:spPr>
        <p:txBody>
          <a:bodyPr/>
          <a:lstStyle/>
          <a:p>
            <a:pPr>
              <a:spcBef>
                <a:spcPts val="400"/>
              </a:spcBef>
              <a:buClr>
                <a:srgbClr val="FF9900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 lang="en-US" dirty="0"/>
              <a:t>Reflects changes in state of the detector with time 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 lang="en-US" dirty="0"/>
              <a:t>Event Data cannot be reconstructed or analyzed  without it 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 lang="en-US" dirty="0"/>
              <a:t>Versioning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 lang="en-US" dirty="0"/>
              <a:t>Tagging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 lang="en-US" dirty="0"/>
              <a:t>Ability to extract slices of data required to run with job</a:t>
            </a:r>
          </a:p>
          <a:p>
            <a:pPr>
              <a:spcBef>
                <a:spcPts val="400"/>
              </a:spcBef>
              <a:buClr>
                <a:srgbClr val="FF9900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 lang="en-US" dirty="0"/>
              <a:t>Long life-time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21</a:t>
            </a:fld>
            <a:endParaRPr lang="en-US"/>
          </a:p>
        </p:txBody>
      </p:sp>
      <p:grpSp>
        <p:nvGrpSpPr>
          <p:cNvPr id="5" name="Group 998"/>
          <p:cNvGrpSpPr/>
          <p:nvPr/>
        </p:nvGrpSpPr>
        <p:grpSpPr>
          <a:xfrm>
            <a:off x="4203625" y="1949143"/>
            <a:ext cx="4618636" cy="2472282"/>
            <a:chOff x="0" y="-1"/>
            <a:chExt cx="5361223" cy="2564356"/>
          </a:xfrm>
        </p:grpSpPr>
        <p:grpSp>
          <p:nvGrpSpPr>
            <p:cNvPr id="6" name="Group 900"/>
            <p:cNvGrpSpPr/>
            <p:nvPr/>
          </p:nvGrpSpPr>
          <p:grpSpPr>
            <a:xfrm>
              <a:off x="1463472" y="1373187"/>
              <a:ext cx="1059098" cy="213957"/>
              <a:chOff x="0" y="0"/>
              <a:chExt cx="1059097" cy="213956"/>
            </a:xfrm>
          </p:grpSpPr>
          <p:sp>
            <p:nvSpPr>
              <p:cNvPr id="104" name="Shape 897"/>
              <p:cNvSpPr/>
              <p:nvPr/>
            </p:nvSpPr>
            <p:spPr>
              <a:xfrm>
                <a:off x="0" y="0"/>
                <a:ext cx="1059097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976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05" name="Shape 898"/>
              <p:cNvSpPr/>
              <p:nvPr/>
            </p:nvSpPr>
            <p:spPr>
              <a:xfrm>
                <a:off x="0" y="0"/>
                <a:ext cx="1059097" cy="53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76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06" name="Shape 899"/>
              <p:cNvSpPr/>
              <p:nvPr/>
            </p:nvSpPr>
            <p:spPr>
              <a:xfrm>
                <a:off x="1011072" y="0"/>
                <a:ext cx="48026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" name="Group 904"/>
            <p:cNvGrpSpPr/>
            <p:nvPr/>
          </p:nvGrpSpPr>
          <p:grpSpPr>
            <a:xfrm>
              <a:off x="2474542" y="1373187"/>
              <a:ext cx="1733144" cy="213957"/>
              <a:chOff x="0" y="0"/>
              <a:chExt cx="1733143" cy="213956"/>
            </a:xfrm>
          </p:grpSpPr>
          <p:sp>
            <p:nvSpPr>
              <p:cNvPr id="101" name="Shape 901"/>
              <p:cNvSpPr/>
              <p:nvPr/>
            </p:nvSpPr>
            <p:spPr>
              <a:xfrm>
                <a:off x="0" y="0"/>
                <a:ext cx="173314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597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1003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02" name="Shape 902"/>
              <p:cNvSpPr/>
              <p:nvPr/>
            </p:nvSpPr>
            <p:spPr>
              <a:xfrm>
                <a:off x="0" y="0"/>
                <a:ext cx="1733144" cy="53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597" y="0"/>
                    </a:lnTo>
                    <a:lnTo>
                      <a:pt x="21600" y="0"/>
                    </a:lnTo>
                    <a:lnTo>
                      <a:pt x="21003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03" name="Shape 903"/>
              <p:cNvSpPr/>
              <p:nvPr/>
            </p:nvSpPr>
            <p:spPr>
              <a:xfrm>
                <a:off x="1683654" y="0"/>
                <a:ext cx="4802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8" name="Group 908"/>
            <p:cNvGrpSpPr/>
            <p:nvPr/>
          </p:nvGrpSpPr>
          <p:grpSpPr>
            <a:xfrm>
              <a:off x="4158195" y="1373187"/>
              <a:ext cx="673719" cy="213957"/>
              <a:chOff x="0" y="0"/>
              <a:chExt cx="673718" cy="213956"/>
            </a:xfrm>
          </p:grpSpPr>
          <p:sp>
            <p:nvSpPr>
              <p:cNvPr id="98" name="Shape 905"/>
              <p:cNvSpPr/>
              <p:nvPr/>
            </p:nvSpPr>
            <p:spPr>
              <a:xfrm>
                <a:off x="-1" y="0"/>
                <a:ext cx="673719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1534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056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CC99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9" name="Shape 906"/>
              <p:cNvSpPr/>
              <p:nvPr/>
            </p:nvSpPr>
            <p:spPr>
              <a:xfrm>
                <a:off x="-1" y="0"/>
                <a:ext cx="673719" cy="53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534" y="0"/>
                    </a:lnTo>
                    <a:lnTo>
                      <a:pt x="21600" y="0"/>
                    </a:lnTo>
                    <a:lnTo>
                      <a:pt x="20056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DFA7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00" name="Shape 907"/>
              <p:cNvSpPr/>
              <p:nvPr/>
            </p:nvSpPr>
            <p:spPr>
              <a:xfrm>
                <a:off x="625692" y="0"/>
                <a:ext cx="48027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64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AF83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9" name="Shape 909"/>
            <p:cNvSpPr/>
            <p:nvPr/>
          </p:nvSpPr>
          <p:spPr>
            <a:xfrm flipH="1">
              <a:off x="1510362" y="-2"/>
              <a:ext cx="7329" cy="1373191"/>
            </a:xfrm>
            <a:prstGeom prst="line">
              <a:avLst/>
            </a:prstGeom>
            <a:noFill/>
            <a:ln w="324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Shape 910"/>
            <p:cNvSpPr/>
            <p:nvPr/>
          </p:nvSpPr>
          <p:spPr>
            <a:xfrm>
              <a:off x="4783887" y="1533525"/>
              <a:ext cx="577337" cy="1589"/>
            </a:xfrm>
            <a:prstGeom prst="line">
              <a:avLst/>
            </a:prstGeom>
            <a:noFill/>
            <a:ln w="324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Shape 911"/>
            <p:cNvSpPr/>
            <p:nvPr/>
          </p:nvSpPr>
          <p:spPr>
            <a:xfrm flipH="1">
              <a:off x="642893" y="1749425"/>
              <a:ext cx="676980" cy="804864"/>
            </a:xfrm>
            <a:prstGeom prst="line">
              <a:avLst/>
            </a:prstGeom>
            <a:noFill/>
            <a:ln w="324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12" name="Group 915"/>
            <p:cNvGrpSpPr/>
            <p:nvPr/>
          </p:nvGrpSpPr>
          <p:grpSpPr>
            <a:xfrm>
              <a:off x="1415116" y="1427162"/>
              <a:ext cx="867140" cy="213957"/>
              <a:chOff x="0" y="0"/>
              <a:chExt cx="867139" cy="213956"/>
            </a:xfrm>
          </p:grpSpPr>
          <p:sp>
            <p:nvSpPr>
              <p:cNvPr id="95" name="Shape 912"/>
              <p:cNvSpPr/>
              <p:nvPr/>
            </p:nvSpPr>
            <p:spPr>
              <a:xfrm>
                <a:off x="-1" y="0"/>
                <a:ext cx="867141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1200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391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6" name="Shape 913"/>
              <p:cNvSpPr/>
              <p:nvPr/>
            </p:nvSpPr>
            <p:spPr>
              <a:xfrm>
                <a:off x="-1" y="0"/>
                <a:ext cx="867141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200" y="0"/>
                    </a:lnTo>
                    <a:lnTo>
                      <a:pt x="21600" y="0"/>
                    </a:lnTo>
                    <a:lnTo>
                      <a:pt x="20391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7" name="Shape 914"/>
              <p:cNvSpPr/>
              <p:nvPr/>
            </p:nvSpPr>
            <p:spPr>
              <a:xfrm>
                <a:off x="817650" y="0"/>
                <a:ext cx="48028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3" name="Group 919"/>
            <p:cNvGrpSpPr/>
            <p:nvPr/>
          </p:nvGrpSpPr>
          <p:grpSpPr>
            <a:xfrm>
              <a:off x="2232765" y="1427162"/>
              <a:ext cx="1059098" cy="213957"/>
              <a:chOff x="0" y="0"/>
              <a:chExt cx="1059097" cy="213956"/>
            </a:xfrm>
          </p:grpSpPr>
          <p:sp>
            <p:nvSpPr>
              <p:cNvPr id="92" name="Shape 916"/>
              <p:cNvSpPr/>
              <p:nvPr/>
            </p:nvSpPr>
            <p:spPr>
              <a:xfrm>
                <a:off x="0" y="0"/>
                <a:ext cx="1059097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3" name="Shape 917"/>
              <p:cNvSpPr/>
              <p:nvPr/>
            </p:nvSpPr>
            <p:spPr>
              <a:xfrm>
                <a:off x="0" y="0"/>
                <a:ext cx="1059097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4" name="Shape 918"/>
              <p:cNvSpPr/>
              <p:nvPr/>
            </p:nvSpPr>
            <p:spPr>
              <a:xfrm>
                <a:off x="1011072" y="0"/>
                <a:ext cx="48026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4" name="Group 923"/>
            <p:cNvGrpSpPr/>
            <p:nvPr/>
          </p:nvGrpSpPr>
          <p:grpSpPr>
            <a:xfrm>
              <a:off x="3243835" y="1427162"/>
              <a:ext cx="1299411" cy="213957"/>
              <a:chOff x="0" y="0"/>
              <a:chExt cx="1299410" cy="213956"/>
            </a:xfrm>
          </p:grpSpPr>
          <p:sp>
            <p:nvSpPr>
              <p:cNvPr id="89" name="Shape 920"/>
              <p:cNvSpPr/>
              <p:nvPr/>
            </p:nvSpPr>
            <p:spPr>
              <a:xfrm>
                <a:off x="-1" y="0"/>
                <a:ext cx="1299411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795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79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" name="Shape 921"/>
              <p:cNvSpPr/>
              <p:nvPr/>
            </p:nvSpPr>
            <p:spPr>
              <a:xfrm>
                <a:off x="-1" y="0"/>
                <a:ext cx="1299411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795" y="0"/>
                    </a:lnTo>
                    <a:lnTo>
                      <a:pt x="21600" y="0"/>
                    </a:lnTo>
                    <a:lnTo>
                      <a:pt x="2079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1" name="Shape 922"/>
              <p:cNvSpPr/>
              <p:nvPr/>
            </p:nvSpPr>
            <p:spPr>
              <a:xfrm>
                <a:off x="1251384" y="0"/>
                <a:ext cx="48027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5" name="Group 927"/>
            <p:cNvGrpSpPr/>
            <p:nvPr/>
          </p:nvGrpSpPr>
          <p:grpSpPr>
            <a:xfrm>
              <a:off x="1366761" y="1481137"/>
              <a:ext cx="1299409" cy="213957"/>
              <a:chOff x="0" y="0"/>
              <a:chExt cx="1299408" cy="213956"/>
            </a:xfrm>
          </p:grpSpPr>
          <p:sp>
            <p:nvSpPr>
              <p:cNvPr id="86" name="Shape 924"/>
              <p:cNvSpPr/>
              <p:nvPr/>
            </p:nvSpPr>
            <p:spPr>
              <a:xfrm>
                <a:off x="-1" y="0"/>
                <a:ext cx="1299410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790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805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87" name="Shape 925"/>
              <p:cNvSpPr/>
              <p:nvPr/>
            </p:nvSpPr>
            <p:spPr>
              <a:xfrm>
                <a:off x="-1" y="0"/>
                <a:ext cx="1299410" cy="53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790" y="0"/>
                    </a:lnTo>
                    <a:lnTo>
                      <a:pt x="21600" y="0"/>
                    </a:lnTo>
                    <a:lnTo>
                      <a:pt x="20805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88" name="Shape 926"/>
              <p:cNvSpPr/>
              <p:nvPr/>
            </p:nvSpPr>
            <p:spPr>
              <a:xfrm>
                <a:off x="1251383" y="0"/>
                <a:ext cx="4802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6" name="Group 931"/>
            <p:cNvGrpSpPr/>
            <p:nvPr/>
          </p:nvGrpSpPr>
          <p:grpSpPr>
            <a:xfrm>
              <a:off x="2618144" y="1481137"/>
              <a:ext cx="1059097" cy="213957"/>
              <a:chOff x="0" y="0"/>
              <a:chExt cx="1059096" cy="213956"/>
            </a:xfrm>
          </p:grpSpPr>
          <p:sp>
            <p:nvSpPr>
              <p:cNvPr id="83" name="Shape 928"/>
              <p:cNvSpPr/>
              <p:nvPr/>
            </p:nvSpPr>
            <p:spPr>
              <a:xfrm>
                <a:off x="-1" y="0"/>
                <a:ext cx="1059098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84" name="Shape 929"/>
              <p:cNvSpPr/>
              <p:nvPr/>
            </p:nvSpPr>
            <p:spPr>
              <a:xfrm>
                <a:off x="-1" y="0"/>
                <a:ext cx="1059098" cy="53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Shape 930"/>
              <p:cNvSpPr/>
              <p:nvPr/>
            </p:nvSpPr>
            <p:spPr>
              <a:xfrm>
                <a:off x="1011072" y="0"/>
                <a:ext cx="4802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7" name="Group 935"/>
            <p:cNvGrpSpPr/>
            <p:nvPr/>
          </p:nvGrpSpPr>
          <p:grpSpPr>
            <a:xfrm>
              <a:off x="3629214" y="1481137"/>
              <a:ext cx="867139" cy="213957"/>
              <a:chOff x="0" y="0"/>
              <a:chExt cx="867138" cy="213956"/>
            </a:xfrm>
          </p:grpSpPr>
          <p:sp>
            <p:nvSpPr>
              <p:cNvPr id="80" name="Shape 932"/>
              <p:cNvSpPr/>
              <p:nvPr/>
            </p:nvSpPr>
            <p:spPr>
              <a:xfrm>
                <a:off x="-1" y="0"/>
                <a:ext cx="865676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1185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40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81" name="Shape 933"/>
              <p:cNvSpPr/>
              <p:nvPr/>
            </p:nvSpPr>
            <p:spPr>
              <a:xfrm>
                <a:off x="-1" y="0"/>
                <a:ext cx="865676" cy="53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185" y="0"/>
                    </a:lnTo>
                    <a:lnTo>
                      <a:pt x="21600" y="0"/>
                    </a:lnTo>
                    <a:lnTo>
                      <a:pt x="2040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82" name="Shape 934"/>
              <p:cNvSpPr/>
              <p:nvPr/>
            </p:nvSpPr>
            <p:spPr>
              <a:xfrm>
                <a:off x="819115" y="0"/>
                <a:ext cx="48024" cy="2139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8" name="Group 939"/>
            <p:cNvGrpSpPr/>
            <p:nvPr/>
          </p:nvGrpSpPr>
          <p:grpSpPr>
            <a:xfrm>
              <a:off x="1318405" y="1533525"/>
              <a:ext cx="530120" cy="215541"/>
              <a:chOff x="0" y="0"/>
              <a:chExt cx="530119" cy="215540"/>
            </a:xfrm>
          </p:grpSpPr>
          <p:sp>
            <p:nvSpPr>
              <p:cNvPr id="77" name="Shape 936"/>
              <p:cNvSpPr/>
              <p:nvPr/>
            </p:nvSpPr>
            <p:spPr>
              <a:xfrm>
                <a:off x="0" y="-1"/>
                <a:ext cx="528652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1953" y="0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19620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8" name="Shape 937"/>
              <p:cNvSpPr/>
              <p:nvPr/>
            </p:nvSpPr>
            <p:spPr>
              <a:xfrm>
                <a:off x="0" y="-1"/>
                <a:ext cx="528652" cy="53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953" y="0"/>
                    </a:lnTo>
                    <a:lnTo>
                      <a:pt x="21600" y="0"/>
                    </a:lnTo>
                    <a:lnTo>
                      <a:pt x="19620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9" name="Shape 938"/>
              <p:cNvSpPr/>
              <p:nvPr/>
            </p:nvSpPr>
            <p:spPr>
              <a:xfrm>
                <a:off x="482091" y="-1"/>
                <a:ext cx="48029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9" name="Group 943"/>
            <p:cNvGrpSpPr/>
            <p:nvPr/>
          </p:nvGrpSpPr>
          <p:grpSpPr>
            <a:xfrm>
              <a:off x="1800496" y="1533525"/>
              <a:ext cx="1396120" cy="215541"/>
              <a:chOff x="0" y="0"/>
              <a:chExt cx="1396119" cy="215540"/>
            </a:xfrm>
          </p:grpSpPr>
          <p:sp>
            <p:nvSpPr>
              <p:cNvPr id="74" name="Shape 940"/>
              <p:cNvSpPr/>
              <p:nvPr/>
            </p:nvSpPr>
            <p:spPr>
              <a:xfrm>
                <a:off x="-1" y="-1"/>
                <a:ext cx="1396121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746" y="0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2084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5" name="Shape 941"/>
              <p:cNvSpPr/>
              <p:nvPr/>
            </p:nvSpPr>
            <p:spPr>
              <a:xfrm>
                <a:off x="-1" y="-1"/>
                <a:ext cx="1396121" cy="53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746" y="0"/>
                    </a:lnTo>
                    <a:lnTo>
                      <a:pt x="21600" y="0"/>
                    </a:lnTo>
                    <a:lnTo>
                      <a:pt x="2084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6" name="Shape 942"/>
              <p:cNvSpPr/>
              <p:nvPr/>
            </p:nvSpPr>
            <p:spPr>
              <a:xfrm>
                <a:off x="1346629" y="-1"/>
                <a:ext cx="48029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0" name="Group 947"/>
            <p:cNvGrpSpPr/>
            <p:nvPr/>
          </p:nvGrpSpPr>
          <p:grpSpPr>
            <a:xfrm>
              <a:off x="3147124" y="1533525"/>
              <a:ext cx="675184" cy="215541"/>
              <a:chOff x="0" y="0"/>
              <a:chExt cx="675183" cy="215540"/>
            </a:xfrm>
          </p:grpSpPr>
          <p:sp>
            <p:nvSpPr>
              <p:cNvPr id="71" name="Shape 944"/>
              <p:cNvSpPr/>
              <p:nvPr/>
            </p:nvSpPr>
            <p:spPr>
              <a:xfrm>
                <a:off x="-1" y="-1"/>
                <a:ext cx="673718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1544" y="0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20056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2" name="Shape 945"/>
              <p:cNvSpPr/>
              <p:nvPr/>
            </p:nvSpPr>
            <p:spPr>
              <a:xfrm>
                <a:off x="-1" y="-1"/>
                <a:ext cx="673718" cy="53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544" y="0"/>
                    </a:lnTo>
                    <a:lnTo>
                      <a:pt x="21600" y="0"/>
                    </a:lnTo>
                    <a:lnTo>
                      <a:pt x="20056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3" name="Shape 946"/>
              <p:cNvSpPr/>
              <p:nvPr/>
            </p:nvSpPr>
            <p:spPr>
              <a:xfrm>
                <a:off x="627157" y="-1"/>
                <a:ext cx="48027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91"/>
                    </a:lnTo>
                    <a:lnTo>
                      <a:pt x="21600" y="0"/>
                    </a:lnTo>
                    <a:lnTo>
                      <a:pt x="21600" y="16209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1" name="Group 951"/>
            <p:cNvGrpSpPr/>
            <p:nvPr/>
          </p:nvGrpSpPr>
          <p:grpSpPr>
            <a:xfrm>
              <a:off x="1463472" y="1212850"/>
              <a:ext cx="1059098" cy="213956"/>
              <a:chOff x="0" y="0"/>
              <a:chExt cx="1059097" cy="213955"/>
            </a:xfrm>
          </p:grpSpPr>
          <p:sp>
            <p:nvSpPr>
              <p:cNvPr id="68" name="Shape 948"/>
              <p:cNvSpPr/>
              <p:nvPr/>
            </p:nvSpPr>
            <p:spPr>
              <a:xfrm>
                <a:off x="0" y="0"/>
                <a:ext cx="1059097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976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Shape 949"/>
              <p:cNvSpPr/>
              <p:nvPr/>
            </p:nvSpPr>
            <p:spPr>
              <a:xfrm>
                <a:off x="0" y="0"/>
                <a:ext cx="1059097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76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70" name="Shape 950"/>
              <p:cNvSpPr/>
              <p:nvPr/>
            </p:nvSpPr>
            <p:spPr>
              <a:xfrm>
                <a:off x="1011072" y="0"/>
                <a:ext cx="48026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2" name="Group 955"/>
            <p:cNvGrpSpPr/>
            <p:nvPr/>
          </p:nvGrpSpPr>
          <p:grpSpPr>
            <a:xfrm>
              <a:off x="2474542" y="1212850"/>
              <a:ext cx="722077" cy="213956"/>
              <a:chOff x="0" y="0"/>
              <a:chExt cx="722076" cy="213955"/>
            </a:xfrm>
          </p:grpSpPr>
          <p:sp>
            <p:nvSpPr>
              <p:cNvPr id="65" name="Shape 952"/>
              <p:cNvSpPr/>
              <p:nvPr/>
            </p:nvSpPr>
            <p:spPr>
              <a:xfrm>
                <a:off x="0" y="0"/>
                <a:ext cx="722074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143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14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CC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6" name="Shape 953"/>
              <p:cNvSpPr/>
              <p:nvPr/>
            </p:nvSpPr>
            <p:spPr>
              <a:xfrm>
                <a:off x="0" y="0"/>
                <a:ext cx="722074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431" y="0"/>
                    </a:lnTo>
                    <a:lnTo>
                      <a:pt x="21600" y="0"/>
                    </a:lnTo>
                    <a:lnTo>
                      <a:pt x="20149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DF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7" name="Shape 954"/>
              <p:cNvSpPr/>
              <p:nvPr/>
            </p:nvSpPr>
            <p:spPr>
              <a:xfrm>
                <a:off x="674049" y="0"/>
                <a:ext cx="48028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AF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3" name="Group 959"/>
            <p:cNvGrpSpPr/>
            <p:nvPr/>
          </p:nvGrpSpPr>
          <p:grpSpPr>
            <a:xfrm>
              <a:off x="3147124" y="1212850"/>
              <a:ext cx="1059097" cy="213956"/>
              <a:chOff x="0" y="0"/>
              <a:chExt cx="1059096" cy="213955"/>
            </a:xfrm>
          </p:grpSpPr>
          <p:sp>
            <p:nvSpPr>
              <p:cNvPr id="62" name="Shape 956"/>
              <p:cNvSpPr/>
              <p:nvPr/>
            </p:nvSpPr>
            <p:spPr>
              <a:xfrm>
                <a:off x="-1" y="0"/>
                <a:ext cx="1059098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3" name="Shape 957"/>
              <p:cNvSpPr/>
              <p:nvPr/>
            </p:nvSpPr>
            <p:spPr>
              <a:xfrm>
                <a:off x="-1" y="0"/>
                <a:ext cx="1059098" cy="53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4" name="Shape 958"/>
              <p:cNvSpPr/>
              <p:nvPr/>
            </p:nvSpPr>
            <p:spPr>
              <a:xfrm>
                <a:off x="1011072" y="0"/>
                <a:ext cx="48024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40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4" name="Group 963"/>
            <p:cNvGrpSpPr/>
            <p:nvPr/>
          </p:nvGrpSpPr>
          <p:grpSpPr>
            <a:xfrm>
              <a:off x="1463472" y="1050925"/>
              <a:ext cx="1059098" cy="215541"/>
              <a:chOff x="0" y="0"/>
              <a:chExt cx="1059097" cy="215540"/>
            </a:xfrm>
          </p:grpSpPr>
          <p:sp>
            <p:nvSpPr>
              <p:cNvPr id="59" name="Shape 960"/>
              <p:cNvSpPr/>
              <p:nvPr/>
            </p:nvSpPr>
            <p:spPr>
              <a:xfrm>
                <a:off x="0" y="-1"/>
                <a:ext cx="1059097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976" y="0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0" name="Shape 961"/>
              <p:cNvSpPr/>
              <p:nvPr/>
            </p:nvSpPr>
            <p:spPr>
              <a:xfrm>
                <a:off x="0" y="-1"/>
                <a:ext cx="1059097" cy="53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76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61" name="Shape 962"/>
              <p:cNvSpPr/>
              <p:nvPr/>
            </p:nvSpPr>
            <p:spPr>
              <a:xfrm>
                <a:off x="1011072" y="-1"/>
                <a:ext cx="48026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5" name="Group 967"/>
            <p:cNvGrpSpPr/>
            <p:nvPr/>
          </p:nvGrpSpPr>
          <p:grpSpPr>
            <a:xfrm>
              <a:off x="2474542" y="1050925"/>
              <a:ext cx="722077" cy="215541"/>
              <a:chOff x="0" y="0"/>
              <a:chExt cx="722076" cy="215540"/>
            </a:xfrm>
          </p:grpSpPr>
          <p:sp>
            <p:nvSpPr>
              <p:cNvPr id="56" name="Shape 964"/>
              <p:cNvSpPr/>
              <p:nvPr/>
            </p:nvSpPr>
            <p:spPr>
              <a:xfrm>
                <a:off x="0" y="-1"/>
                <a:ext cx="722074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1431" y="0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20149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7" name="Shape 965"/>
              <p:cNvSpPr/>
              <p:nvPr/>
            </p:nvSpPr>
            <p:spPr>
              <a:xfrm>
                <a:off x="0" y="-1"/>
                <a:ext cx="722074" cy="53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431" y="0"/>
                    </a:lnTo>
                    <a:lnTo>
                      <a:pt x="21600" y="0"/>
                    </a:lnTo>
                    <a:lnTo>
                      <a:pt x="20149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8" name="Shape 966"/>
              <p:cNvSpPr/>
              <p:nvPr/>
            </p:nvSpPr>
            <p:spPr>
              <a:xfrm>
                <a:off x="674049" y="-1"/>
                <a:ext cx="48028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0" y="21600"/>
                    </a:lnTo>
                  </a:path>
                </a:pathLst>
              </a:custGeom>
              <a:noFill/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6" name="Group 971"/>
            <p:cNvGrpSpPr/>
            <p:nvPr/>
          </p:nvGrpSpPr>
          <p:grpSpPr>
            <a:xfrm>
              <a:off x="3147124" y="1050925"/>
              <a:ext cx="1059097" cy="215541"/>
              <a:chOff x="0" y="0"/>
              <a:chExt cx="1059096" cy="215540"/>
            </a:xfrm>
          </p:grpSpPr>
          <p:sp>
            <p:nvSpPr>
              <p:cNvPr id="53" name="Shape 968"/>
              <p:cNvSpPr/>
              <p:nvPr/>
            </p:nvSpPr>
            <p:spPr>
              <a:xfrm>
                <a:off x="-1" y="-1"/>
                <a:ext cx="1059098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4" name="Shape 969"/>
              <p:cNvSpPr/>
              <p:nvPr/>
            </p:nvSpPr>
            <p:spPr>
              <a:xfrm>
                <a:off x="-1" y="-1"/>
                <a:ext cx="1059098" cy="53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24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5" name="Shape 970"/>
              <p:cNvSpPr/>
              <p:nvPr/>
            </p:nvSpPr>
            <p:spPr>
              <a:xfrm>
                <a:off x="1011072" y="-1"/>
                <a:ext cx="48024" cy="215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55"/>
                    </a:lnTo>
                    <a:lnTo>
                      <a:pt x="21600" y="0"/>
                    </a:lnTo>
                    <a:lnTo>
                      <a:pt x="21600" y="16173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7" name="Group 975"/>
            <p:cNvGrpSpPr/>
            <p:nvPr/>
          </p:nvGrpSpPr>
          <p:grpSpPr>
            <a:xfrm>
              <a:off x="2232765" y="1266825"/>
              <a:ext cx="1059098" cy="213956"/>
              <a:chOff x="0" y="0"/>
              <a:chExt cx="1059097" cy="213955"/>
            </a:xfrm>
          </p:grpSpPr>
          <p:sp>
            <p:nvSpPr>
              <p:cNvPr id="50" name="Shape 972"/>
              <p:cNvSpPr/>
              <p:nvPr/>
            </p:nvSpPr>
            <p:spPr>
              <a:xfrm>
                <a:off x="0" y="0"/>
                <a:ext cx="1059097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983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1" name="Shape 973"/>
              <p:cNvSpPr/>
              <p:nvPr/>
            </p:nvSpPr>
            <p:spPr>
              <a:xfrm>
                <a:off x="0" y="-1"/>
                <a:ext cx="1059097" cy="53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83" y="0"/>
                    </a:lnTo>
                    <a:lnTo>
                      <a:pt x="21600" y="0"/>
                    </a:lnTo>
                    <a:lnTo>
                      <a:pt x="20617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2" name="Shape 974"/>
              <p:cNvSpPr/>
              <p:nvPr/>
            </p:nvSpPr>
            <p:spPr>
              <a:xfrm>
                <a:off x="1011072" y="0"/>
                <a:ext cx="48026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8" name="Group 979"/>
            <p:cNvGrpSpPr/>
            <p:nvPr/>
          </p:nvGrpSpPr>
          <p:grpSpPr>
            <a:xfrm>
              <a:off x="3243835" y="1266825"/>
              <a:ext cx="578471" cy="213956"/>
              <a:chOff x="0" y="0"/>
              <a:chExt cx="578470" cy="213955"/>
            </a:xfrm>
          </p:grpSpPr>
          <p:sp>
            <p:nvSpPr>
              <p:cNvPr id="47" name="Shape 976"/>
              <p:cNvSpPr/>
              <p:nvPr/>
            </p:nvSpPr>
            <p:spPr>
              <a:xfrm>
                <a:off x="-1" y="0"/>
                <a:ext cx="577008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1790" y="0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19810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8" name="Shape 977"/>
              <p:cNvSpPr/>
              <p:nvPr/>
            </p:nvSpPr>
            <p:spPr>
              <a:xfrm>
                <a:off x="-1" y="-1"/>
                <a:ext cx="577008" cy="53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790" y="0"/>
                    </a:lnTo>
                    <a:lnTo>
                      <a:pt x="21600" y="0"/>
                    </a:lnTo>
                    <a:lnTo>
                      <a:pt x="19810" y="21600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9" name="Shape 978"/>
              <p:cNvSpPr/>
              <p:nvPr/>
            </p:nvSpPr>
            <p:spPr>
              <a:xfrm>
                <a:off x="530446" y="0"/>
                <a:ext cx="48025" cy="213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5328"/>
                    </a:lnTo>
                    <a:lnTo>
                      <a:pt x="21600" y="0"/>
                    </a:lnTo>
                    <a:lnTo>
                      <a:pt x="21600" y="16164"/>
                    </a:lnTo>
                    <a:lnTo>
                      <a:pt x="0" y="21600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9" name="Shape 980"/>
            <p:cNvSpPr/>
            <p:nvPr/>
          </p:nvSpPr>
          <p:spPr>
            <a:xfrm>
              <a:off x="855364" y="2212975"/>
              <a:ext cx="1133894" cy="351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0000"/>
                </a:lnSpc>
                <a:spcBef>
                  <a:spcPts val="8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1">
                  <a:solidFill>
                    <a:srgbClr val="0000FF"/>
                  </a:solidFill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Data Item</a:t>
              </a:r>
            </a:p>
          </p:txBody>
        </p:sp>
        <p:sp>
          <p:nvSpPr>
            <p:cNvPr id="30" name="Shape 981"/>
            <p:cNvSpPr/>
            <p:nvPr/>
          </p:nvSpPr>
          <p:spPr>
            <a:xfrm>
              <a:off x="1596816" y="92075"/>
              <a:ext cx="930743" cy="3513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0000"/>
                </a:lnSpc>
                <a:spcBef>
                  <a:spcPts val="8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1">
                  <a:solidFill>
                    <a:srgbClr val="0000FF"/>
                  </a:solidFill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Version</a:t>
              </a:r>
            </a:p>
          </p:txBody>
        </p:sp>
        <p:sp>
          <p:nvSpPr>
            <p:cNvPr id="31" name="Shape 982"/>
            <p:cNvSpPr/>
            <p:nvPr/>
          </p:nvSpPr>
          <p:spPr>
            <a:xfrm>
              <a:off x="4706224" y="825500"/>
              <a:ext cx="634278" cy="3513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0000"/>
                </a:lnSpc>
                <a:spcBef>
                  <a:spcPts val="8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800" b="1">
                  <a:solidFill>
                    <a:srgbClr val="0000FF"/>
                  </a:solidFill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Time</a:t>
              </a:r>
            </a:p>
          </p:txBody>
        </p:sp>
        <p:sp>
          <p:nvSpPr>
            <p:cNvPr id="32" name="Shape 983"/>
            <p:cNvSpPr/>
            <p:nvPr/>
          </p:nvSpPr>
          <p:spPr>
            <a:xfrm>
              <a:off x="1703784" y="1762125"/>
              <a:ext cx="245278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rPr dirty="0"/>
                <a:t>t1</a:t>
              </a:r>
            </a:p>
          </p:txBody>
        </p:sp>
        <p:sp>
          <p:nvSpPr>
            <p:cNvPr id="33" name="Shape 984"/>
            <p:cNvSpPr/>
            <p:nvPr/>
          </p:nvSpPr>
          <p:spPr>
            <a:xfrm>
              <a:off x="2087698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t2</a:t>
              </a:r>
            </a:p>
          </p:txBody>
        </p:sp>
        <p:sp>
          <p:nvSpPr>
            <p:cNvPr id="34" name="Shape 985"/>
            <p:cNvSpPr/>
            <p:nvPr/>
          </p:nvSpPr>
          <p:spPr>
            <a:xfrm>
              <a:off x="2377831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t3</a:t>
              </a:r>
            </a:p>
          </p:txBody>
        </p:sp>
        <p:sp>
          <p:nvSpPr>
            <p:cNvPr id="35" name="Shape 986"/>
            <p:cNvSpPr/>
            <p:nvPr/>
          </p:nvSpPr>
          <p:spPr>
            <a:xfrm>
              <a:off x="2569788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t4</a:t>
              </a:r>
            </a:p>
          </p:txBody>
        </p:sp>
        <p:sp>
          <p:nvSpPr>
            <p:cNvPr id="36" name="Shape 987"/>
            <p:cNvSpPr/>
            <p:nvPr/>
          </p:nvSpPr>
          <p:spPr>
            <a:xfrm>
              <a:off x="3051879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t5</a:t>
              </a:r>
            </a:p>
          </p:txBody>
        </p:sp>
        <p:sp>
          <p:nvSpPr>
            <p:cNvPr id="37" name="Shape 988"/>
            <p:cNvSpPr/>
            <p:nvPr/>
          </p:nvSpPr>
          <p:spPr>
            <a:xfrm>
              <a:off x="3195480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t6</a:t>
              </a:r>
            </a:p>
          </p:txBody>
        </p:sp>
        <p:sp>
          <p:nvSpPr>
            <p:cNvPr id="38" name="Shape 989"/>
            <p:cNvSpPr/>
            <p:nvPr/>
          </p:nvSpPr>
          <p:spPr>
            <a:xfrm>
              <a:off x="3532503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t7</a:t>
              </a:r>
            </a:p>
          </p:txBody>
        </p:sp>
        <p:sp>
          <p:nvSpPr>
            <p:cNvPr id="39" name="Shape 990"/>
            <p:cNvSpPr/>
            <p:nvPr/>
          </p:nvSpPr>
          <p:spPr>
            <a:xfrm>
              <a:off x="3727391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t8</a:t>
              </a:r>
            </a:p>
          </p:txBody>
        </p:sp>
        <p:sp>
          <p:nvSpPr>
            <p:cNvPr id="40" name="Shape 991"/>
            <p:cNvSpPr/>
            <p:nvPr/>
          </p:nvSpPr>
          <p:spPr>
            <a:xfrm>
              <a:off x="4014594" y="1762125"/>
              <a:ext cx="26968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t9</a:t>
              </a:r>
            </a:p>
          </p:txBody>
        </p:sp>
        <p:sp>
          <p:nvSpPr>
            <p:cNvPr id="41" name="Shape 992"/>
            <p:cNvSpPr/>
            <p:nvPr/>
          </p:nvSpPr>
          <p:spPr>
            <a:xfrm>
              <a:off x="4351617" y="1762125"/>
              <a:ext cx="338296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t10</a:t>
              </a:r>
            </a:p>
          </p:txBody>
        </p:sp>
        <p:sp>
          <p:nvSpPr>
            <p:cNvPr id="42" name="Shape 993"/>
            <p:cNvSpPr/>
            <p:nvPr/>
          </p:nvSpPr>
          <p:spPr>
            <a:xfrm>
              <a:off x="4638819" y="1762125"/>
              <a:ext cx="313889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t11</a:t>
              </a:r>
            </a:p>
          </p:txBody>
        </p:sp>
        <p:sp>
          <p:nvSpPr>
            <p:cNvPr id="43" name="Shape 994"/>
            <p:cNvSpPr/>
            <p:nvPr/>
          </p:nvSpPr>
          <p:spPr>
            <a:xfrm>
              <a:off x="0" y="1266825"/>
              <a:ext cx="1475194" cy="7291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/>
            <a:p>
              <a:pPr algn="r" defTabSz="457200">
                <a:lnSpc>
                  <a:spcPct val="94000"/>
                </a:lnSpc>
                <a:spcBef>
                  <a:spcPts val="3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0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VDET alignment</a:t>
              </a:r>
            </a:p>
            <a:p>
              <a:pPr algn="r" defTabSz="457200">
                <a:lnSpc>
                  <a:spcPct val="40000"/>
                </a:lnSpc>
                <a:spcBef>
                  <a:spcPts val="3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0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HCAL calibration  </a:t>
              </a:r>
            </a:p>
            <a:p>
              <a:pPr algn="r" defTabSz="457200">
                <a:lnSpc>
                  <a:spcPct val="60000"/>
                </a:lnSpc>
                <a:spcBef>
                  <a:spcPts val="3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0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RICH pressure     </a:t>
              </a:r>
            </a:p>
            <a:p>
              <a:pPr algn="r" defTabSz="457200">
                <a:lnSpc>
                  <a:spcPct val="40000"/>
                </a:lnSpc>
                <a:spcBef>
                  <a:spcPts val="3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0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ECAL temperature       </a:t>
              </a:r>
            </a:p>
          </p:txBody>
        </p:sp>
        <p:sp>
          <p:nvSpPr>
            <p:cNvPr id="44" name="Shape 995"/>
            <p:cNvSpPr/>
            <p:nvPr/>
          </p:nvSpPr>
          <p:spPr>
            <a:xfrm flipH="1">
              <a:off x="2424722" y="1533524"/>
              <a:ext cx="628624" cy="912815"/>
            </a:xfrm>
            <a:prstGeom prst="line">
              <a:avLst/>
            </a:prstGeom>
            <a:noFill/>
            <a:ln w="3816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" name="Shape 996"/>
            <p:cNvSpPr/>
            <p:nvPr/>
          </p:nvSpPr>
          <p:spPr>
            <a:xfrm flipV="1">
              <a:off x="3051878" y="620712"/>
              <a:ext cx="1468" cy="914402"/>
            </a:xfrm>
            <a:prstGeom prst="line">
              <a:avLst/>
            </a:prstGeom>
            <a:noFill/>
            <a:ln w="3816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6" name="Shape 997"/>
            <p:cNvSpPr/>
            <p:nvPr/>
          </p:nvSpPr>
          <p:spPr>
            <a:xfrm>
              <a:off x="2621074" y="2232025"/>
              <a:ext cx="725472" cy="295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079" tIns="46079" rIns="46079" bIns="46079" numCol="1" anchor="t">
              <a:spAutoFit/>
            </a:bodyPr>
            <a:lstStyle>
              <a:lvl1pPr algn="l" defTabSz="457200">
                <a:lnSpc>
                  <a:spcPct val="94000"/>
                </a:lnSpc>
                <a:spcBef>
                  <a:spcPts val="400"/>
                </a:spcBef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200">
                  <a:effectLst>
                    <a:outerShdw blurRad="12700" dist="25400" dir="2700000" rotWithShape="0">
                      <a:srgbClr val="DDDDDD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Time = 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9620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Online and offline reconstruction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Are collisions first-tagged really interesting enough to keep (given capacity constraints)?</a:t>
            </a:r>
          </a:p>
          <a:p>
            <a:pPr marL="800100" lvl="1" indent="-3429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Online reconstruction – seek to reconstruct ‘as much as you can’ quickly to enable decision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Critical part of experiment – collisions which are not recorded are lost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Later there is more time to reconstruct the contents of a collision – but this is also complex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87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rmAutofit/>
          </a:bodyPr>
          <a:lstStyle/>
          <a:p>
            <a:r>
              <a:rPr lang="en-US" dirty="0"/>
              <a:t>Processing Stages -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215159" y="2514600"/>
            <a:ext cx="4007833" cy="3800476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09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/>
              <a:buChar char="o"/>
            </a:pPr>
            <a:r>
              <a:rPr lang="en-US" dirty="0">
                <a:solidFill>
                  <a:srgbClr val="FF0000"/>
                </a:solidFill>
              </a:rPr>
              <a:t>Uses the results of Reconstruction</a:t>
            </a:r>
          </a:p>
          <a:p>
            <a:pPr lvl="1">
              <a:buFont typeface="Courier New"/>
              <a:buChar char="o"/>
            </a:pPr>
            <a:r>
              <a:rPr lang="en-US" dirty="0"/>
              <a:t>the products are reconstructed tracks, Energy deposits (calorimeters) </a:t>
            </a:r>
          </a:p>
          <a:p>
            <a:pPr lvl="1">
              <a:buFont typeface="Courier New"/>
              <a:buChar char="o"/>
            </a:pPr>
            <a:r>
              <a:rPr lang="en-US" dirty="0"/>
              <a:t>Hierarchy of data from original (RAW), to summary (AOD)</a:t>
            </a:r>
          </a:p>
          <a:p>
            <a:pPr>
              <a:buFont typeface="Courier New"/>
              <a:buChar char="o"/>
            </a:pPr>
            <a:r>
              <a:rPr lang="en-US" dirty="0"/>
              <a:t>An experiment’s physics teams use the (large) </a:t>
            </a:r>
            <a:r>
              <a:rPr lang="en-US" dirty="0">
                <a:solidFill>
                  <a:srgbClr val="FF0000"/>
                </a:solidFill>
              </a:rPr>
              <a:t>pool of data</a:t>
            </a:r>
          </a:p>
          <a:p>
            <a:pPr lvl="1">
              <a:buFont typeface="Courier New"/>
              <a:buChar char="o"/>
            </a:pPr>
            <a:r>
              <a:rPr lang="en-US" dirty="0"/>
              <a:t>No longer in one central location, but in multiple locations (cost, space of building, computers, disks, network) .... using the GRID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033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382588"/>
            <a:ext cx="8041440" cy="904874"/>
          </a:xfrm>
        </p:spPr>
        <p:txBody>
          <a:bodyPr/>
          <a:lstStyle/>
          <a:p>
            <a:r>
              <a:rPr lang="en-US" dirty="0"/>
              <a:t>Event bookkeeping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25</a:t>
            </a:fld>
            <a:endParaRPr lang="en-US"/>
          </a:p>
        </p:txBody>
      </p:sp>
      <p:grpSp>
        <p:nvGrpSpPr>
          <p:cNvPr id="5" name="Group 811"/>
          <p:cNvGrpSpPr/>
          <p:nvPr/>
        </p:nvGrpSpPr>
        <p:grpSpPr>
          <a:xfrm>
            <a:off x="428625" y="1341437"/>
            <a:ext cx="3659189" cy="4584702"/>
            <a:chOff x="0" y="0"/>
            <a:chExt cx="3659188" cy="4584701"/>
          </a:xfrm>
        </p:grpSpPr>
        <p:sp>
          <p:nvSpPr>
            <p:cNvPr id="6" name="Shape 809"/>
            <p:cNvSpPr/>
            <p:nvPr/>
          </p:nvSpPr>
          <p:spPr>
            <a:xfrm>
              <a:off x="0" y="0"/>
              <a:ext cx="3659189" cy="458470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FFFFFF"/>
                </a:gs>
                <a:gs pos="100000">
                  <a:srgbClr val="E2E2E2"/>
                </a:gs>
              </a:gsLst>
              <a:path path="circle">
                <a:fillToRect l="37721" t="-19636" r="62278" b="119636"/>
              </a:path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" name="Shape 810"/>
            <p:cNvSpPr/>
            <p:nvPr/>
          </p:nvSpPr>
          <p:spPr>
            <a:xfrm>
              <a:off x="178554" y="220445"/>
              <a:ext cx="2160298" cy="41438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8" tIns="45718" rIns="45718" bIns="45718" numCol="1" anchor="ctr">
              <a:spAutoFit/>
            </a:bodyPr>
            <a:lstStyle/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l" defTabSz="4572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r>
                <a:t>Bookkeeping</a:t>
              </a:r>
            </a:p>
          </p:txBody>
        </p:sp>
      </p:grpSp>
      <p:grpSp>
        <p:nvGrpSpPr>
          <p:cNvPr id="8" name="Group 830"/>
          <p:cNvGrpSpPr/>
          <p:nvPr/>
        </p:nvGrpSpPr>
        <p:grpSpPr>
          <a:xfrm>
            <a:off x="5635624" y="1135062"/>
            <a:ext cx="1751016" cy="1835729"/>
            <a:chOff x="0" y="0"/>
            <a:chExt cx="1751014" cy="1835728"/>
          </a:xfrm>
        </p:grpSpPr>
        <p:grpSp>
          <p:nvGrpSpPr>
            <p:cNvPr id="9" name="Group 817"/>
            <p:cNvGrpSpPr/>
            <p:nvPr/>
          </p:nvGrpSpPr>
          <p:grpSpPr>
            <a:xfrm>
              <a:off x="-1" y="0"/>
              <a:ext cx="1447703" cy="1530929"/>
              <a:chOff x="0" y="0"/>
              <a:chExt cx="1447702" cy="1530928"/>
            </a:xfrm>
          </p:grpSpPr>
          <p:sp>
            <p:nvSpPr>
              <p:cNvPr id="22" name="Shape 812"/>
              <p:cNvSpPr/>
              <p:nvPr/>
            </p:nvSpPr>
            <p:spPr>
              <a:xfrm>
                <a:off x="-1" y="0"/>
                <a:ext cx="1435822" cy="1530929"/>
              </a:xfrm>
              <a:prstGeom prst="rect">
                <a:avLst/>
              </a:prstGeom>
              <a:solidFill>
                <a:srgbClr val="3366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algn="l" defTabSz="457200">
                  <a:defRPr sz="1800" b="1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Run Data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1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2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…</a:t>
                </a:r>
              </a:p>
              <a:p>
                <a:pPr algn="l" defTabSz="457200">
                  <a:lnSpc>
                    <a:spcPct val="120000"/>
                  </a:lnSpc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3</a:t>
                </a:r>
              </a:p>
            </p:txBody>
          </p:sp>
          <p:sp>
            <p:nvSpPr>
              <p:cNvPr id="23" name="Shape 813"/>
              <p:cNvSpPr/>
              <p:nvPr/>
            </p:nvSpPr>
            <p:spPr>
              <a:xfrm>
                <a:off x="9333" y="388937"/>
                <a:ext cx="1428185" cy="2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4" name="Shape 814"/>
              <p:cNvSpPr/>
              <p:nvPr/>
            </p:nvSpPr>
            <p:spPr>
              <a:xfrm>
                <a:off x="8484" y="719137"/>
                <a:ext cx="14281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5" name="Shape 815"/>
              <p:cNvSpPr/>
              <p:nvPr/>
            </p:nvSpPr>
            <p:spPr>
              <a:xfrm>
                <a:off x="7637" y="1025526"/>
                <a:ext cx="143497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" name="Shape 816"/>
              <p:cNvSpPr/>
              <p:nvPr/>
            </p:nvSpPr>
            <p:spPr>
              <a:xfrm>
                <a:off x="6788" y="1379538"/>
                <a:ext cx="1440915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0" name="Group 823"/>
            <p:cNvGrpSpPr/>
            <p:nvPr/>
          </p:nvGrpSpPr>
          <p:grpSpPr>
            <a:xfrm>
              <a:off x="140667" y="152400"/>
              <a:ext cx="1459424" cy="1530929"/>
              <a:chOff x="0" y="0"/>
              <a:chExt cx="1459423" cy="1530928"/>
            </a:xfrm>
          </p:grpSpPr>
          <p:sp>
            <p:nvSpPr>
              <p:cNvPr id="17" name="Shape 818"/>
              <p:cNvSpPr/>
              <p:nvPr/>
            </p:nvSpPr>
            <p:spPr>
              <a:xfrm>
                <a:off x="-1" y="0"/>
                <a:ext cx="1446593" cy="1530929"/>
              </a:xfrm>
              <a:prstGeom prst="rect">
                <a:avLst/>
              </a:prstGeom>
              <a:solidFill>
                <a:srgbClr val="00CC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algn="l" defTabSz="457200">
                  <a:defRPr sz="1800" b="1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Run Data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1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2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…</a:t>
                </a:r>
              </a:p>
              <a:p>
                <a:pPr algn="l" defTabSz="457200">
                  <a:lnSpc>
                    <a:spcPct val="120000"/>
                  </a:lnSpc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3</a:t>
                </a:r>
              </a:p>
            </p:txBody>
          </p:sp>
          <p:sp>
            <p:nvSpPr>
              <p:cNvPr id="18" name="Shape 819"/>
              <p:cNvSpPr/>
              <p:nvPr/>
            </p:nvSpPr>
            <p:spPr>
              <a:xfrm>
                <a:off x="9410" y="388937"/>
                <a:ext cx="1439748" cy="2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9" name="Shape 820"/>
              <p:cNvSpPr/>
              <p:nvPr/>
            </p:nvSpPr>
            <p:spPr>
              <a:xfrm>
                <a:off x="8554" y="719137"/>
                <a:ext cx="1439749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0" name="Shape 821"/>
              <p:cNvSpPr/>
              <p:nvPr/>
            </p:nvSpPr>
            <p:spPr>
              <a:xfrm>
                <a:off x="7698" y="1025526"/>
                <a:ext cx="1446592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Shape 822"/>
              <p:cNvSpPr/>
              <p:nvPr/>
            </p:nvSpPr>
            <p:spPr>
              <a:xfrm>
                <a:off x="6842" y="1379538"/>
                <a:ext cx="1452582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1" name="Group 829"/>
            <p:cNvGrpSpPr/>
            <p:nvPr/>
          </p:nvGrpSpPr>
          <p:grpSpPr>
            <a:xfrm>
              <a:off x="281334" y="304800"/>
              <a:ext cx="1469681" cy="1530929"/>
              <a:chOff x="0" y="0"/>
              <a:chExt cx="1469679" cy="1530928"/>
            </a:xfrm>
          </p:grpSpPr>
          <p:sp>
            <p:nvSpPr>
              <p:cNvPr id="12" name="Shape 824"/>
              <p:cNvSpPr/>
              <p:nvPr/>
            </p:nvSpPr>
            <p:spPr>
              <a:xfrm>
                <a:off x="0" y="0"/>
                <a:ext cx="1456759" cy="1530929"/>
              </a:xfrm>
              <a:prstGeom prst="rect">
                <a:avLst/>
              </a:prstGeom>
              <a:solidFill>
                <a:srgbClr val="CC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algn="l" defTabSz="457200">
                  <a:defRPr sz="1800" b="1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Run Data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1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2</a:t>
                </a:r>
              </a:p>
              <a:p>
                <a:pPr algn="l" defTabSz="4572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…</a:t>
                </a:r>
              </a:p>
              <a:p>
                <a:pPr algn="l" defTabSz="457200">
                  <a:lnSpc>
                    <a:spcPct val="120000"/>
                  </a:lnSpc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Event N</a:t>
                </a:r>
              </a:p>
            </p:txBody>
          </p:sp>
          <p:sp>
            <p:nvSpPr>
              <p:cNvPr id="13" name="Shape 825"/>
              <p:cNvSpPr/>
              <p:nvPr/>
            </p:nvSpPr>
            <p:spPr>
              <a:xfrm>
                <a:off x="9475" y="388937"/>
                <a:ext cx="1449868" cy="2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4" name="Shape 826"/>
              <p:cNvSpPr/>
              <p:nvPr/>
            </p:nvSpPr>
            <p:spPr>
              <a:xfrm>
                <a:off x="8614" y="719137"/>
                <a:ext cx="1449868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5" name="Shape 827"/>
              <p:cNvSpPr/>
              <p:nvPr/>
            </p:nvSpPr>
            <p:spPr>
              <a:xfrm>
                <a:off x="7753" y="1025526"/>
                <a:ext cx="1456759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6" name="Shape 828"/>
              <p:cNvSpPr/>
              <p:nvPr/>
            </p:nvSpPr>
            <p:spPr>
              <a:xfrm>
                <a:off x="6891" y="1379538"/>
                <a:ext cx="1462790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27" name="Group 836"/>
          <p:cNvGrpSpPr/>
          <p:nvPr/>
        </p:nvGrpSpPr>
        <p:grpSpPr>
          <a:xfrm>
            <a:off x="742950" y="1604961"/>
            <a:ext cx="2500314" cy="1530930"/>
            <a:chOff x="0" y="0"/>
            <a:chExt cx="2500313" cy="1530928"/>
          </a:xfrm>
        </p:grpSpPr>
        <p:sp>
          <p:nvSpPr>
            <p:cNvPr id="28" name="Shape 831"/>
            <p:cNvSpPr/>
            <p:nvPr/>
          </p:nvSpPr>
          <p:spPr>
            <a:xfrm>
              <a:off x="0" y="-1"/>
              <a:ext cx="2479795" cy="1530930"/>
            </a:xfrm>
            <a:prstGeom prst="rect">
              <a:avLst/>
            </a:prstGeom>
            <a:solidFill>
              <a:srgbClr val="CCFFCC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sz="1800" b="1">
                  <a:latin typeface="Arial"/>
                  <a:ea typeface="Arial"/>
                  <a:cs typeface="Arial"/>
                  <a:sym typeface="Arial"/>
                </a:defRPr>
              </a:pPr>
              <a:r>
                <a:t>Run Catalogue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Physics : Run 21437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MC: B -&gt; π π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MC: B -&gt; J/Ψ (μ</a:t>
              </a:r>
              <a:r>
                <a:rPr baseline="30000"/>
                <a:t>+</a:t>
              </a:r>
              <a:r>
                <a:t> μ</a:t>
              </a:r>
              <a:r>
                <a:rPr baseline="30000"/>
                <a:t>-</a:t>
              </a:r>
              <a:r>
                <a:t>)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</p:txBody>
        </p:sp>
        <p:sp>
          <p:nvSpPr>
            <p:cNvPr id="29" name="Shape 832"/>
            <p:cNvSpPr/>
            <p:nvPr/>
          </p:nvSpPr>
          <p:spPr>
            <a:xfrm>
              <a:off x="16120" y="388937"/>
              <a:ext cx="2466607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0" name="Shape 833"/>
            <p:cNvSpPr/>
            <p:nvPr/>
          </p:nvSpPr>
          <p:spPr>
            <a:xfrm>
              <a:off x="14654" y="719137"/>
              <a:ext cx="2466607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1" name="Shape 834"/>
            <p:cNvSpPr/>
            <p:nvPr/>
          </p:nvSpPr>
          <p:spPr>
            <a:xfrm>
              <a:off x="13189" y="1025525"/>
              <a:ext cx="247833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2" name="Shape 835"/>
            <p:cNvSpPr/>
            <p:nvPr/>
          </p:nvSpPr>
          <p:spPr>
            <a:xfrm>
              <a:off x="11724" y="1379537"/>
              <a:ext cx="24885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3" name="Shape 837"/>
          <p:cNvSpPr/>
          <p:nvPr/>
        </p:nvSpPr>
        <p:spPr>
          <a:xfrm flipV="1">
            <a:off x="3224211" y="1389062"/>
            <a:ext cx="2411414" cy="771527"/>
          </a:xfrm>
          <a:prstGeom prst="line">
            <a:avLst/>
          </a:prstGeom>
          <a:ln w="38100">
            <a:solidFill>
              <a:srgbClr val="339966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4" name="Shape 838"/>
          <p:cNvSpPr/>
          <p:nvPr/>
        </p:nvSpPr>
        <p:spPr>
          <a:xfrm flipV="1">
            <a:off x="3243261" y="1693861"/>
            <a:ext cx="2673352" cy="798515"/>
          </a:xfrm>
          <a:prstGeom prst="line">
            <a:avLst/>
          </a:prstGeom>
          <a:ln w="38100">
            <a:solidFill>
              <a:srgbClr val="339966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35" name="Group 844"/>
          <p:cNvGrpSpPr/>
          <p:nvPr/>
        </p:nvGrpSpPr>
        <p:grpSpPr>
          <a:xfrm>
            <a:off x="4505324" y="4184649"/>
            <a:ext cx="2498728" cy="1530930"/>
            <a:chOff x="0" y="0"/>
            <a:chExt cx="2498727" cy="1530928"/>
          </a:xfrm>
        </p:grpSpPr>
        <p:sp>
          <p:nvSpPr>
            <p:cNvPr id="36" name="Shape 839"/>
            <p:cNvSpPr/>
            <p:nvPr/>
          </p:nvSpPr>
          <p:spPr>
            <a:xfrm>
              <a:off x="-1" y="-1"/>
              <a:ext cx="2478222" cy="1530930"/>
            </a:xfrm>
            <a:prstGeom prst="rect">
              <a:avLst/>
            </a:prstGeom>
            <a:solidFill>
              <a:srgbClr val="FF66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sz="1800" b="1">
                  <a:latin typeface="Arial"/>
                  <a:ea typeface="Arial"/>
                  <a:cs typeface="Arial"/>
                  <a:sym typeface="Arial"/>
                </a:defRPr>
              </a:pPr>
              <a:r>
                <a:t>Dataset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1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2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  <a:p>
              <a:pPr algn="l" defTabSz="457200">
                <a:lnSpc>
                  <a:spcPct val="120000"/>
                </a:lnSpc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3</a:t>
              </a:r>
            </a:p>
          </p:txBody>
        </p:sp>
        <p:sp>
          <p:nvSpPr>
            <p:cNvPr id="37" name="Shape 840"/>
            <p:cNvSpPr/>
            <p:nvPr/>
          </p:nvSpPr>
          <p:spPr>
            <a:xfrm>
              <a:off x="16111" y="388937"/>
              <a:ext cx="2465039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8" name="Shape 841"/>
            <p:cNvSpPr/>
            <p:nvPr/>
          </p:nvSpPr>
          <p:spPr>
            <a:xfrm>
              <a:off x="14645" y="719137"/>
              <a:ext cx="2465041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9" name="Shape 842"/>
            <p:cNvSpPr/>
            <p:nvPr/>
          </p:nvSpPr>
          <p:spPr>
            <a:xfrm>
              <a:off x="13182" y="1025525"/>
              <a:ext cx="247675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0" name="Shape 843"/>
            <p:cNvSpPr/>
            <p:nvPr/>
          </p:nvSpPr>
          <p:spPr>
            <a:xfrm>
              <a:off x="11716" y="1379537"/>
              <a:ext cx="2487012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1" name="Group 850"/>
          <p:cNvGrpSpPr/>
          <p:nvPr/>
        </p:nvGrpSpPr>
        <p:grpSpPr>
          <a:xfrm>
            <a:off x="4645025" y="4337049"/>
            <a:ext cx="2500314" cy="1530930"/>
            <a:chOff x="0" y="0"/>
            <a:chExt cx="2500313" cy="1530928"/>
          </a:xfrm>
        </p:grpSpPr>
        <p:sp>
          <p:nvSpPr>
            <p:cNvPr id="42" name="Shape 845"/>
            <p:cNvSpPr/>
            <p:nvPr/>
          </p:nvSpPr>
          <p:spPr>
            <a:xfrm>
              <a:off x="0" y="-1"/>
              <a:ext cx="2479795" cy="1530930"/>
            </a:xfrm>
            <a:prstGeom prst="rect">
              <a:avLst/>
            </a:prstGeom>
            <a:solidFill>
              <a:srgbClr val="FF99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sz="1800" b="1">
                  <a:latin typeface="Arial"/>
                  <a:ea typeface="Arial"/>
                  <a:cs typeface="Arial"/>
                  <a:sym typeface="Arial"/>
                </a:defRPr>
              </a:pPr>
              <a:r>
                <a:t>Dataset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1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2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  <a:p>
              <a:pPr algn="l" defTabSz="457200">
                <a:lnSpc>
                  <a:spcPct val="120000"/>
                </a:lnSpc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Event 3</a:t>
              </a:r>
            </a:p>
          </p:txBody>
        </p:sp>
        <p:sp>
          <p:nvSpPr>
            <p:cNvPr id="43" name="Shape 846"/>
            <p:cNvSpPr/>
            <p:nvPr/>
          </p:nvSpPr>
          <p:spPr>
            <a:xfrm>
              <a:off x="16120" y="388937"/>
              <a:ext cx="2466607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4" name="Shape 847"/>
            <p:cNvSpPr/>
            <p:nvPr/>
          </p:nvSpPr>
          <p:spPr>
            <a:xfrm>
              <a:off x="14654" y="719137"/>
              <a:ext cx="2466607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" name="Shape 848"/>
            <p:cNvSpPr/>
            <p:nvPr/>
          </p:nvSpPr>
          <p:spPr>
            <a:xfrm>
              <a:off x="13189" y="1025525"/>
              <a:ext cx="247833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6" name="Shape 849"/>
            <p:cNvSpPr/>
            <p:nvPr/>
          </p:nvSpPr>
          <p:spPr>
            <a:xfrm>
              <a:off x="11724" y="1379537"/>
              <a:ext cx="24885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7" name="Group 856"/>
          <p:cNvGrpSpPr/>
          <p:nvPr/>
        </p:nvGrpSpPr>
        <p:grpSpPr>
          <a:xfrm>
            <a:off x="4786312" y="4489449"/>
            <a:ext cx="2500314" cy="1848430"/>
            <a:chOff x="0" y="0"/>
            <a:chExt cx="2500313" cy="1848428"/>
          </a:xfrm>
        </p:grpSpPr>
        <p:sp>
          <p:nvSpPr>
            <p:cNvPr id="48" name="Shape 851"/>
            <p:cNvSpPr/>
            <p:nvPr/>
          </p:nvSpPr>
          <p:spPr>
            <a:xfrm>
              <a:off x="0" y="-1"/>
              <a:ext cx="2479795" cy="1848430"/>
            </a:xfrm>
            <a:prstGeom prst="rect">
              <a:avLst/>
            </a:prstGeom>
            <a:solidFill>
              <a:srgbClr val="FFD2B3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sz="2000" b="1">
                  <a:latin typeface="Arial"/>
                  <a:ea typeface="Arial"/>
                  <a:cs typeface="Arial"/>
                  <a:sym typeface="Arial"/>
                </a:defRPr>
              </a:pPr>
              <a:r>
                <a:t>Event tag collection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Tag 1	5      0.3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Tag 2	2      1.2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  <a:p>
              <a:pPr algn="l" defTabSz="457200">
                <a:lnSpc>
                  <a:spcPct val="120000"/>
                </a:lnSpc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Tag M	8      3.1</a:t>
              </a:r>
            </a:p>
          </p:txBody>
        </p:sp>
        <p:sp>
          <p:nvSpPr>
            <p:cNvPr id="49" name="Shape 852"/>
            <p:cNvSpPr/>
            <p:nvPr/>
          </p:nvSpPr>
          <p:spPr>
            <a:xfrm>
              <a:off x="16120" y="388937"/>
              <a:ext cx="2466607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0" name="Shape 853"/>
            <p:cNvSpPr/>
            <p:nvPr/>
          </p:nvSpPr>
          <p:spPr>
            <a:xfrm>
              <a:off x="14654" y="719137"/>
              <a:ext cx="2466607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1" name="Shape 854"/>
            <p:cNvSpPr/>
            <p:nvPr/>
          </p:nvSpPr>
          <p:spPr>
            <a:xfrm>
              <a:off x="13189" y="1025525"/>
              <a:ext cx="247833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2" name="Shape 855"/>
            <p:cNvSpPr/>
            <p:nvPr/>
          </p:nvSpPr>
          <p:spPr>
            <a:xfrm>
              <a:off x="11724" y="1379537"/>
              <a:ext cx="24885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3" name="Shape 857"/>
          <p:cNvSpPr/>
          <p:nvPr/>
        </p:nvSpPr>
        <p:spPr>
          <a:xfrm>
            <a:off x="5634037" y="4879975"/>
            <a:ext cx="2" cy="135413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4" name="Shape 858"/>
          <p:cNvSpPr/>
          <p:nvPr/>
        </p:nvSpPr>
        <p:spPr>
          <a:xfrm>
            <a:off x="6124575" y="4889500"/>
            <a:ext cx="0" cy="135413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5" name="Shape 859"/>
          <p:cNvSpPr/>
          <p:nvPr/>
        </p:nvSpPr>
        <p:spPr>
          <a:xfrm>
            <a:off x="6640511" y="4889500"/>
            <a:ext cx="2" cy="135413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" name="Shape 860"/>
          <p:cNvSpPr/>
          <p:nvPr/>
        </p:nvSpPr>
        <p:spPr>
          <a:xfrm>
            <a:off x="4658285" y="2017711"/>
            <a:ext cx="2983436" cy="3051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310" h="21600" extrusionOk="0">
                <a:moveTo>
                  <a:pt x="14399" y="21600"/>
                </a:moveTo>
                <a:cubicBezTo>
                  <a:pt x="14947" y="20274"/>
                  <a:pt x="20037" y="16228"/>
                  <a:pt x="17699" y="13621"/>
                </a:cubicBezTo>
                <a:cubicBezTo>
                  <a:pt x="15361" y="11014"/>
                  <a:pt x="2250" y="8238"/>
                  <a:pt x="343" y="5968"/>
                </a:cubicBezTo>
                <a:cubicBezTo>
                  <a:pt x="-1563" y="3697"/>
                  <a:pt x="5029" y="1247"/>
                  <a:pt x="6260" y="0"/>
                </a:cubicBezTo>
              </a:path>
            </a:pathLst>
          </a:custGeom>
          <a:ln w="38100">
            <a:solidFill>
              <a:srgbClr val="993300"/>
            </a:solidFill>
            <a:prstDash val="sysDot"/>
            <a:tailEnd type="triangle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7" name="Shape 861"/>
          <p:cNvSpPr/>
          <p:nvPr/>
        </p:nvSpPr>
        <p:spPr>
          <a:xfrm>
            <a:off x="5003291" y="2457449"/>
            <a:ext cx="2868742" cy="2944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291" h="21600" extrusionOk="0">
                <a:moveTo>
                  <a:pt x="12899" y="21600"/>
                </a:moveTo>
                <a:cubicBezTo>
                  <a:pt x="13730" y="20354"/>
                  <a:pt x="19943" y="16686"/>
                  <a:pt x="17869" y="14101"/>
                </a:cubicBezTo>
                <a:cubicBezTo>
                  <a:pt x="15795" y="11516"/>
                  <a:pt x="2566" y="8454"/>
                  <a:pt x="454" y="6102"/>
                </a:cubicBezTo>
                <a:cubicBezTo>
                  <a:pt x="-1657" y="3749"/>
                  <a:pt x="4219" y="1269"/>
                  <a:pt x="5210" y="0"/>
                </a:cubicBezTo>
              </a:path>
            </a:pathLst>
          </a:custGeom>
          <a:ln w="38100">
            <a:solidFill>
              <a:srgbClr val="993300"/>
            </a:solidFill>
            <a:prstDash val="sysDot"/>
            <a:tailEnd type="triangle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8" name="Shape 862"/>
          <p:cNvSpPr/>
          <p:nvPr/>
        </p:nvSpPr>
        <p:spPr>
          <a:xfrm>
            <a:off x="7059611" y="3003549"/>
            <a:ext cx="1754746" cy="3040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1600" extrusionOk="0">
                <a:moveTo>
                  <a:pt x="896" y="21600"/>
                </a:moveTo>
                <a:cubicBezTo>
                  <a:pt x="4332" y="19829"/>
                  <a:pt x="21600" y="14562"/>
                  <a:pt x="21451" y="10964"/>
                </a:cubicBezTo>
                <a:cubicBezTo>
                  <a:pt x="21301" y="7365"/>
                  <a:pt x="4481" y="2290"/>
                  <a:pt x="0" y="0"/>
                </a:cubicBezTo>
              </a:path>
            </a:pathLst>
          </a:custGeom>
          <a:ln w="38100">
            <a:solidFill>
              <a:srgbClr val="993300"/>
            </a:solidFill>
            <a:prstDash val="sysDot"/>
            <a:tailEnd type="triangle"/>
          </a:ln>
        </p:spPr>
        <p:txBody>
          <a:bodyPr lIns="45718" tIns="45718" rIns="45718" bIns="45718" anchor="ctr"/>
          <a:lstStyle/>
          <a:p>
            <a:endParaRPr/>
          </a:p>
        </p:txBody>
      </p:sp>
      <p:grpSp>
        <p:nvGrpSpPr>
          <p:cNvPr id="59" name="Group 868"/>
          <p:cNvGrpSpPr/>
          <p:nvPr/>
        </p:nvGrpSpPr>
        <p:grpSpPr>
          <a:xfrm>
            <a:off x="739775" y="3575049"/>
            <a:ext cx="3201989" cy="1379541"/>
            <a:chOff x="0" y="0"/>
            <a:chExt cx="3201988" cy="1379539"/>
          </a:xfrm>
        </p:grpSpPr>
        <p:sp>
          <p:nvSpPr>
            <p:cNvPr id="60" name="Shape 863"/>
            <p:cNvSpPr/>
            <p:nvPr/>
          </p:nvSpPr>
          <p:spPr>
            <a:xfrm>
              <a:off x="0" y="-1"/>
              <a:ext cx="3175713" cy="1238830"/>
            </a:xfrm>
            <a:prstGeom prst="rect">
              <a:avLst/>
            </a:prstGeom>
            <a:solidFill>
              <a:srgbClr val="FFFF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l" defTabSz="457200">
                <a:defRPr sz="1800" b="1">
                  <a:latin typeface="Arial"/>
                  <a:ea typeface="Arial"/>
                  <a:cs typeface="Arial"/>
                  <a:sym typeface="Arial"/>
                </a:defRPr>
              </a:pPr>
              <a:r>
                <a:t>Collection Catalogue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B -&gt; ππ Candidates (Phy)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B -&gt; J/Ψ (μ</a:t>
              </a:r>
              <a:r>
                <a:rPr baseline="30000"/>
                <a:t>+</a:t>
              </a:r>
              <a:r>
                <a:t> μ</a:t>
              </a:r>
              <a:r>
                <a:rPr baseline="30000"/>
                <a:t>-</a:t>
              </a:r>
              <a:r>
                <a:t>) Candidates</a:t>
              </a:r>
            </a:p>
            <a:p>
              <a:pPr algn="l" defTabSz="457200"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…</a:t>
              </a:r>
            </a:p>
          </p:txBody>
        </p:sp>
        <p:sp>
          <p:nvSpPr>
            <p:cNvPr id="61" name="Shape 864"/>
            <p:cNvSpPr/>
            <p:nvPr/>
          </p:nvSpPr>
          <p:spPr>
            <a:xfrm>
              <a:off x="20644" y="388937"/>
              <a:ext cx="3158823" cy="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2" name="Shape 865"/>
            <p:cNvSpPr/>
            <p:nvPr/>
          </p:nvSpPr>
          <p:spPr>
            <a:xfrm>
              <a:off x="18767" y="719137"/>
              <a:ext cx="3158823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3" name="Shape 866"/>
            <p:cNvSpPr/>
            <p:nvPr/>
          </p:nvSpPr>
          <p:spPr>
            <a:xfrm>
              <a:off x="16891" y="1025525"/>
              <a:ext cx="317383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4" name="Shape 867"/>
            <p:cNvSpPr/>
            <p:nvPr/>
          </p:nvSpPr>
          <p:spPr>
            <a:xfrm>
              <a:off x="15015" y="1379538"/>
              <a:ext cx="318697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5" name="Shape 869"/>
          <p:cNvSpPr/>
          <p:nvPr/>
        </p:nvSpPr>
        <p:spPr>
          <a:xfrm>
            <a:off x="3913187" y="4154487"/>
            <a:ext cx="592139" cy="223839"/>
          </a:xfrm>
          <a:prstGeom prst="line">
            <a:avLst/>
          </a:prstGeom>
          <a:ln w="38100">
            <a:solidFill>
              <a:srgbClr val="726F00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6" name="Shape 870"/>
          <p:cNvSpPr/>
          <p:nvPr/>
        </p:nvSpPr>
        <p:spPr>
          <a:xfrm>
            <a:off x="6899275" y="3068636"/>
            <a:ext cx="1686951" cy="2679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1600" extrusionOk="0">
                <a:moveTo>
                  <a:pt x="896" y="21600"/>
                </a:moveTo>
                <a:cubicBezTo>
                  <a:pt x="4332" y="19829"/>
                  <a:pt x="21600" y="14562"/>
                  <a:pt x="21451" y="10964"/>
                </a:cubicBezTo>
                <a:cubicBezTo>
                  <a:pt x="21301" y="7365"/>
                  <a:pt x="4481" y="2290"/>
                  <a:pt x="0" y="0"/>
                </a:cubicBezTo>
              </a:path>
            </a:pathLst>
          </a:custGeom>
          <a:ln w="38100">
            <a:solidFill>
              <a:srgbClr val="993300"/>
            </a:solidFill>
            <a:prstDash val="sysDot"/>
            <a:tailEnd type="triangle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67" name="Shape 871"/>
          <p:cNvSpPr/>
          <p:nvPr/>
        </p:nvSpPr>
        <p:spPr>
          <a:xfrm>
            <a:off x="3906837" y="4437062"/>
            <a:ext cx="930277" cy="352427"/>
          </a:xfrm>
          <a:prstGeom prst="line">
            <a:avLst/>
          </a:prstGeom>
          <a:ln w="38100">
            <a:solidFill>
              <a:srgbClr val="726F00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2917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028" y="1617140"/>
            <a:ext cx="7467600" cy="4372585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/>
              <a:buChar char="o"/>
            </a:pPr>
            <a:r>
              <a:rPr lang="en-US" dirty="0"/>
              <a:t>“At the root of the experiments”, project started in 1995</a:t>
            </a:r>
          </a:p>
          <a:p>
            <a:pPr>
              <a:buFont typeface="Courier New"/>
              <a:buChar char="o"/>
            </a:pPr>
            <a:r>
              <a:rPr lang="en-US" dirty="0"/>
              <a:t>Open Source project (LGPL3)</a:t>
            </a:r>
          </a:p>
          <a:p>
            <a:pPr lvl="1">
              <a:buFont typeface="Courier New"/>
              <a:buChar char="o"/>
            </a:pPr>
            <a:r>
              <a:rPr lang="en-US" dirty="0"/>
              <a:t>mainly written in C++; 4 MLOC</a:t>
            </a:r>
          </a:p>
          <a:p>
            <a:pPr>
              <a:buFont typeface="Courier New"/>
              <a:buChar char="o"/>
            </a:pPr>
            <a:r>
              <a:rPr lang="en-US" dirty="0"/>
              <a:t>ROOT provides (amongst other  things):</a:t>
            </a:r>
          </a:p>
          <a:p>
            <a:pPr lvl="1">
              <a:buFont typeface="Courier New"/>
              <a:buChar char="o"/>
            </a:pPr>
            <a:r>
              <a:rPr lang="en-US" dirty="0"/>
              <a:t>C++ interpreter</a:t>
            </a:r>
          </a:p>
          <a:p>
            <a:pPr lvl="1">
              <a:buFont typeface="Courier New"/>
              <a:buChar char="o"/>
            </a:pPr>
            <a:r>
              <a:rPr lang="en-US" dirty="0"/>
              <a:t>Efficient data storage mechanism;  177 PB LHC data stored in ROOT</a:t>
            </a:r>
          </a:p>
          <a:p>
            <a:pPr lvl="1">
              <a:buFont typeface="Courier New"/>
              <a:buChar char="o"/>
            </a:pPr>
            <a:r>
              <a:rPr lang="en-US" dirty="0"/>
              <a:t>Advanced statistical analysis algorithms</a:t>
            </a:r>
          </a:p>
          <a:p>
            <a:pPr lvl="2">
              <a:buFont typeface="Courier New"/>
              <a:buChar char="o"/>
            </a:pPr>
            <a:r>
              <a:rPr lang="en-US" dirty="0" err="1"/>
              <a:t>histogramming</a:t>
            </a:r>
            <a:r>
              <a:rPr lang="en-US" dirty="0"/>
              <a:t>, fitting, minimization, statistical methods …</a:t>
            </a:r>
          </a:p>
          <a:p>
            <a:pPr lvl="1">
              <a:buFont typeface="Courier New"/>
              <a:buChar char="o"/>
            </a:pPr>
            <a:r>
              <a:rPr lang="en-US" dirty="0"/>
              <a:t>Scientific visualization: 2D/3D graphics, PDF, Latex</a:t>
            </a:r>
          </a:p>
          <a:p>
            <a:pPr lvl="1">
              <a:buFont typeface="Courier New"/>
              <a:buChar char="o"/>
            </a:pPr>
            <a:r>
              <a:rPr lang="en-US" dirty="0"/>
              <a:t>Geometrical modeler</a:t>
            </a:r>
          </a:p>
          <a:p>
            <a:pPr lvl="1">
              <a:buFont typeface="Courier New"/>
              <a:buChar char="o"/>
            </a:pPr>
            <a:r>
              <a:rPr lang="en-US" dirty="0"/>
              <a:t>PROOF parallel query engine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670" y="1879237"/>
            <a:ext cx="4019008" cy="301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86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 in plots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78" y="1671021"/>
            <a:ext cx="7417831" cy="491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3083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rmAutofit fontScale="90000"/>
          </a:bodyPr>
          <a:lstStyle/>
          <a:p>
            <a:r>
              <a:rPr lang="en-US" dirty="0"/>
              <a:t>Processing Stages -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92309" y="4883150"/>
            <a:ext cx="2819400" cy="1558002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569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simulation?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/>
              <a:buChar char="o"/>
            </a:pPr>
            <a:r>
              <a:rPr lang="en-US" dirty="0"/>
              <a:t>simulation = doing ‘virtual’ experiment </a:t>
            </a:r>
          </a:p>
          <a:p>
            <a:pPr>
              <a:buFont typeface="Courier New"/>
              <a:buChar char="o"/>
            </a:pPr>
            <a:r>
              <a:rPr lang="en-US" dirty="0"/>
              <a:t>take all the known physics </a:t>
            </a:r>
          </a:p>
          <a:p>
            <a:pPr>
              <a:buFont typeface="Courier New"/>
              <a:buChar char="o"/>
            </a:pPr>
            <a:r>
              <a:rPr lang="en-US" dirty="0"/>
              <a:t>start from your ‘initial condition’ (two protons colliding) </a:t>
            </a:r>
          </a:p>
          <a:p>
            <a:pPr>
              <a:buFont typeface="Courier New"/>
              <a:buChar char="o"/>
            </a:pPr>
            <a:r>
              <a:rPr lang="en-US" dirty="0"/>
              <a:t>calculate the ‘final state’ of your detector to get the ‘experimental’ results </a:t>
            </a:r>
          </a:p>
          <a:p>
            <a:pPr lvl="1">
              <a:buFont typeface="Courier New"/>
              <a:buChar char="o"/>
            </a:pPr>
            <a:r>
              <a:rPr lang="en-US" dirty="0"/>
              <a:t>solve equations of motion,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pPr>
              <a:buFont typeface="Courier New"/>
              <a:buChar char="o"/>
            </a:pPr>
            <a:r>
              <a:rPr lang="en-US" dirty="0">
                <a:solidFill>
                  <a:srgbClr val="FF0000"/>
                </a:solidFill>
              </a:rPr>
              <a:t>IMPOSSIBLE</a:t>
            </a:r>
            <a:r>
              <a:rPr lang="en-US" dirty="0"/>
              <a:t> to be done analytically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24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experiments - past</a:t>
            </a:r>
          </a:p>
        </p:txBody>
      </p:sp>
      <p:pic>
        <p:nvPicPr>
          <p:cNvPr id="6" name="Picture 5" descr="Screen Shot 2017-09-15 at 11.03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727" y="3922713"/>
            <a:ext cx="1979649" cy="2605842"/>
          </a:xfrm>
          <a:prstGeom prst="rect">
            <a:avLst/>
          </a:prstGeom>
        </p:spPr>
      </p:pic>
      <p:pic>
        <p:nvPicPr>
          <p:cNvPr id="7" name="Picture 6" descr="Screen Shot 2017-09-15 at 11.03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376" y="1618165"/>
            <a:ext cx="2060068" cy="2669342"/>
          </a:xfrm>
          <a:prstGeom prst="rect">
            <a:avLst/>
          </a:prstGeom>
        </p:spPr>
      </p:pic>
      <p:pic>
        <p:nvPicPr>
          <p:cNvPr id="9" name="Picture 8" descr="Screen Shot 2017-09-15 at 15.10.5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1" y="1521000"/>
            <a:ext cx="4874415" cy="350543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3832" y="5340464"/>
            <a:ext cx="3336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S. Livingstone and E. Lawrence 69cm cyclotron</a:t>
            </a:r>
          </a:p>
        </p:txBody>
      </p:sp>
    </p:spTree>
    <p:extLst>
      <p:ext uri="{BB962C8B-B14F-4D97-AF65-F5344CB8AC3E}">
        <p14:creationId xmlns:p14="http://schemas.microsoft.com/office/powerpoint/2010/main" val="20728426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 Carlo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Courier New"/>
              <a:buChar char="o"/>
            </a:pPr>
            <a:r>
              <a:rPr lang="en-US" dirty="0"/>
              <a:t>What is Monte Carlo?</a:t>
            </a:r>
          </a:p>
          <a:p>
            <a:pPr lvl="1">
              <a:buFont typeface="Courier New"/>
              <a:buChar char="o"/>
            </a:pPr>
            <a:r>
              <a:rPr lang="en-US" dirty="0"/>
              <a:t>Throwing random numbers</a:t>
            </a:r>
          </a:p>
          <a:p>
            <a:pPr lvl="2">
              <a:buFont typeface="Courier New"/>
              <a:buChar char="o"/>
            </a:pPr>
            <a:r>
              <a:rPr lang="en-US" dirty="0"/>
              <a:t>to calculate integrals</a:t>
            </a:r>
          </a:p>
          <a:p>
            <a:pPr lvl="2">
              <a:buFont typeface="Courier New"/>
              <a:buChar char="o"/>
            </a:pPr>
            <a:r>
              <a:rPr lang="en-US" dirty="0"/>
              <a:t>to pick among possible choices</a:t>
            </a:r>
          </a:p>
          <a:p>
            <a:pPr>
              <a:buFont typeface="Courier New"/>
              <a:buChar char="o"/>
            </a:pPr>
            <a:r>
              <a:rPr lang="en-US" dirty="0"/>
              <a:t>Why Monte Carlo?</a:t>
            </a:r>
          </a:p>
          <a:p>
            <a:pPr lvl="1">
              <a:buFont typeface="Courier New"/>
              <a:buChar char="o"/>
            </a:pPr>
            <a:r>
              <a:rPr lang="en-US" dirty="0"/>
              <a:t>complexity of the problem </a:t>
            </a:r>
          </a:p>
          <a:p>
            <a:pPr lvl="1">
              <a:buFont typeface="Courier New"/>
              <a:buChar char="o"/>
            </a:pPr>
            <a:r>
              <a:rPr lang="en-US" dirty="0"/>
              <a:t>lack of analytical description </a:t>
            </a:r>
          </a:p>
          <a:p>
            <a:pPr lvl="1">
              <a:buFont typeface="Courier New"/>
              <a:buChar char="o"/>
            </a:pPr>
            <a:r>
              <a:rPr lang="en-US" dirty="0"/>
              <a:t>need of randomness like in nature </a:t>
            </a:r>
          </a:p>
          <a:p>
            <a:pPr lvl="2">
              <a:buFont typeface="Courier New"/>
              <a:buChar char="o"/>
            </a:pPr>
            <a:r>
              <a:rPr lang="en-US" dirty="0"/>
              <a:t>Quantum mechanics: amplitudes =&gt; probabilities</a:t>
            </a:r>
          </a:p>
          <a:p>
            <a:pPr lvl="3">
              <a:buFont typeface="Courier New"/>
              <a:buChar char="o"/>
            </a:pPr>
            <a:r>
              <a:rPr lang="en-US" dirty="0"/>
              <a:t>Anything that possibly can happen, will! (but more or less often)</a:t>
            </a:r>
          </a:p>
          <a:p>
            <a:pPr lvl="2">
              <a:buFont typeface="Courier New"/>
              <a:buChar char="o"/>
            </a:pPr>
            <a:r>
              <a:rPr lang="en-US" dirty="0"/>
              <a:t>Want to generate events in as much detail as Mother Nature</a:t>
            </a:r>
          </a:p>
          <a:p>
            <a:pPr lvl="3">
              <a:buFont typeface="Courier New"/>
              <a:buChar char="o"/>
            </a:pPr>
            <a:r>
              <a:rPr lang="en-US" dirty="0"/>
              <a:t>get average and fluctuations right</a:t>
            </a:r>
          </a:p>
          <a:p>
            <a:pPr lvl="3">
              <a:buFont typeface="Courier New"/>
              <a:buChar char="o"/>
            </a:pPr>
            <a:r>
              <a:rPr lang="en-US" dirty="0"/>
              <a:t>make random choices, ∼as in nature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472" y="1534335"/>
            <a:ext cx="4000500" cy="2578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851" y="5321307"/>
            <a:ext cx="1513223" cy="133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527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308768"/>
            <a:ext cx="8041440" cy="825413"/>
          </a:xfrm>
        </p:spPr>
        <p:txBody>
          <a:bodyPr/>
          <a:lstStyle/>
          <a:p>
            <a:r>
              <a:rPr lang="en-US" dirty="0"/>
              <a:t>Buffon’s Needle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 descr="Screen Shot 2017-09-27 at 15.22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" y="1499934"/>
            <a:ext cx="7927970" cy="5077963"/>
          </a:xfrm>
          <a:prstGeom prst="rect">
            <a:avLst/>
          </a:prstGeom>
        </p:spPr>
      </p:pic>
      <p:pic>
        <p:nvPicPr>
          <p:cNvPr id="6" name="Picture 5" descr="Screen Shot 2017-09-27 at 15.27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360" y="5920310"/>
            <a:ext cx="1723360" cy="4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1066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Laplace method of calculating π (1886)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 descr="Screen Shot 2017-09-27 at 15.34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40" y="1876233"/>
            <a:ext cx="7490532" cy="427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290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simulation?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3741067" cy="3951337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/>
              <a:buChar char="o"/>
            </a:pPr>
            <a:r>
              <a:rPr lang="en-US" dirty="0"/>
              <a:t>to design the apparatus (detector) to fulfill its role </a:t>
            </a:r>
          </a:p>
          <a:p>
            <a:pPr>
              <a:buFont typeface="Courier New"/>
              <a:buChar char="o"/>
            </a:pPr>
            <a:r>
              <a:rPr lang="en-US" dirty="0"/>
              <a:t>to prepare the reconstruction and analysis of results</a:t>
            </a:r>
          </a:p>
          <a:p>
            <a:pPr lvl="1">
              <a:buFont typeface="Courier New"/>
              <a:buChar char="o"/>
            </a:pPr>
            <a:r>
              <a:rPr lang="en-US" dirty="0"/>
              <a:t>training on ‘known’ (simulated) events</a:t>
            </a:r>
          </a:p>
          <a:p>
            <a:pPr>
              <a:buFont typeface="Courier New"/>
              <a:buChar char="o"/>
            </a:pPr>
            <a:r>
              <a:rPr lang="en-US" dirty="0"/>
              <a:t>to understand the results</a:t>
            </a:r>
          </a:p>
          <a:p>
            <a:pPr lvl="1">
              <a:buFont typeface="Courier New"/>
              <a:buChar char="o"/>
            </a:pPr>
            <a:r>
              <a:rPr lang="en-US" dirty="0"/>
              <a:t>we need to know what to expect to </a:t>
            </a:r>
          </a:p>
          <a:p>
            <a:pPr lvl="2">
              <a:buFont typeface="Courier New"/>
              <a:buChar char="o"/>
            </a:pPr>
            <a:r>
              <a:rPr lang="en-US" dirty="0"/>
              <a:t>verify existing models </a:t>
            </a:r>
          </a:p>
          <a:p>
            <a:pPr lvl="2">
              <a:buFont typeface="Courier New"/>
              <a:buChar char="o"/>
            </a:pPr>
            <a:r>
              <a:rPr lang="en-US" dirty="0"/>
              <a:t>find new physics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5693" y="1484609"/>
            <a:ext cx="4294228" cy="2003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6048" y="3559810"/>
            <a:ext cx="3286143" cy="2984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15424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chain for HEP experiments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27" y="1879237"/>
            <a:ext cx="8445993" cy="463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2729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 Carlo generators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3713094" cy="3951337"/>
          </a:xfrm>
        </p:spPr>
        <p:txBody>
          <a:bodyPr>
            <a:normAutofit fontScale="92500" lnSpcReduction="20000"/>
          </a:bodyPr>
          <a:lstStyle/>
          <a:p>
            <a:pPr>
              <a:buFont typeface="Courier New"/>
              <a:buChar char="o"/>
            </a:pPr>
            <a:r>
              <a:rPr lang="en-US" dirty="0"/>
              <a:t>simulate particles reaction in vacuum</a:t>
            </a:r>
          </a:p>
          <a:p>
            <a:pPr lvl="1">
              <a:buFont typeface="Courier New"/>
              <a:buChar char="o"/>
            </a:pPr>
            <a:r>
              <a:rPr lang="en-US" dirty="0"/>
              <a:t>knows nothing about the surrounding detector</a:t>
            </a:r>
          </a:p>
          <a:p>
            <a:pPr>
              <a:buFont typeface="Courier New"/>
              <a:buChar char="o"/>
            </a:pPr>
            <a:r>
              <a:rPr lang="en-US" dirty="0"/>
              <a:t>all Standard Model processes are included </a:t>
            </a:r>
          </a:p>
          <a:p>
            <a:pPr>
              <a:buFont typeface="Courier New"/>
              <a:buChar char="o"/>
            </a:pPr>
            <a:r>
              <a:rPr lang="en-US" dirty="0"/>
              <a:t>no propagation of particles, just generation of the products of the ‘primary’ collision</a:t>
            </a:r>
          </a:p>
          <a:p>
            <a:pPr>
              <a:buFont typeface="Courier New"/>
              <a:buChar char="o"/>
            </a:pPr>
            <a:r>
              <a:rPr lang="en-US" dirty="0"/>
              <a:t>the output of the ‘generators’ is the input to the ‘transport’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 descr="Screen Shot 2017-09-28 at 09.38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406" y="4212419"/>
            <a:ext cx="2799914" cy="2301581"/>
          </a:xfrm>
          <a:prstGeom prst="rect">
            <a:avLst/>
          </a:prstGeom>
        </p:spPr>
      </p:pic>
      <p:pic>
        <p:nvPicPr>
          <p:cNvPr id="6" name="Picture 5" descr="Screen Shot 2017-09-28 at 10.1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381" y="1443582"/>
            <a:ext cx="2646939" cy="269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395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Code: Geant4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5620920" cy="3951337"/>
          </a:xfrm>
        </p:spPr>
        <p:txBody>
          <a:bodyPr>
            <a:normAutofit fontScale="92500"/>
          </a:bodyPr>
          <a:lstStyle/>
          <a:p>
            <a:pPr>
              <a:buFont typeface="Courier New"/>
              <a:buChar char="o"/>
            </a:pPr>
            <a:r>
              <a:rPr lang="en-US" dirty="0"/>
              <a:t>Geant4 is a toolkit (C++) for the simulation of the passage of particles through matter. </a:t>
            </a:r>
          </a:p>
          <a:p>
            <a:pPr>
              <a:buFont typeface="Courier New"/>
              <a:buChar char="o"/>
            </a:pPr>
            <a:r>
              <a:rPr lang="en-US" dirty="0"/>
              <a:t>Its areas of application include </a:t>
            </a:r>
            <a:r>
              <a:rPr lang="en-US" dirty="0">
                <a:solidFill>
                  <a:srgbClr val="3366FF"/>
                </a:solidFill>
              </a:rPr>
              <a:t>high energy</a:t>
            </a:r>
            <a:r>
              <a:rPr lang="en-US" dirty="0"/>
              <a:t>,  </a:t>
            </a:r>
            <a:r>
              <a:rPr lang="en-US" dirty="0">
                <a:solidFill>
                  <a:srgbClr val="3366FF"/>
                </a:solidFill>
              </a:rPr>
              <a:t>nuclear</a:t>
            </a:r>
            <a:r>
              <a:rPr lang="en-US" dirty="0"/>
              <a:t> and </a:t>
            </a:r>
            <a:r>
              <a:rPr lang="en-US" dirty="0">
                <a:solidFill>
                  <a:srgbClr val="3366FF"/>
                </a:solidFill>
              </a:rPr>
              <a:t>accelerator</a:t>
            </a:r>
            <a:r>
              <a:rPr lang="en-US" dirty="0"/>
              <a:t> physics, as well as  studies in </a:t>
            </a:r>
            <a:r>
              <a:rPr lang="en-US" dirty="0">
                <a:solidFill>
                  <a:srgbClr val="3366FF"/>
                </a:solidFill>
              </a:rPr>
              <a:t>medica</a:t>
            </a:r>
            <a:r>
              <a:rPr lang="en-US" dirty="0"/>
              <a:t>l and </a:t>
            </a:r>
            <a:r>
              <a:rPr lang="en-US" dirty="0">
                <a:solidFill>
                  <a:srgbClr val="3366FF"/>
                </a:solidFill>
              </a:rPr>
              <a:t>space science</a:t>
            </a:r>
          </a:p>
          <a:p>
            <a:pPr>
              <a:buFont typeface="Courier New"/>
              <a:buChar char="o"/>
            </a:pPr>
            <a:r>
              <a:rPr lang="en-US" dirty="0"/>
              <a:t>In HEP has been successfully  employed for</a:t>
            </a:r>
          </a:p>
          <a:p>
            <a:pPr lvl="1">
              <a:buFont typeface="Courier New"/>
              <a:buChar char="o"/>
            </a:pPr>
            <a:r>
              <a:rPr lang="en-US" dirty="0"/>
              <a:t>Detector design</a:t>
            </a:r>
          </a:p>
          <a:p>
            <a:pPr lvl="1">
              <a:buFont typeface="Courier New"/>
              <a:buChar char="o"/>
            </a:pPr>
            <a:r>
              <a:rPr lang="en-US" dirty="0"/>
              <a:t>Calibration/alignment</a:t>
            </a:r>
          </a:p>
          <a:p>
            <a:pPr lvl="1">
              <a:buFont typeface="Courier New"/>
              <a:buChar char="o"/>
            </a:pPr>
            <a:r>
              <a:rPr lang="en-US" dirty="0"/>
              <a:t>Data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352" y="4293237"/>
            <a:ext cx="1848769" cy="20631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976" y="2038388"/>
            <a:ext cx="2772939" cy="2487069"/>
          </a:xfrm>
          <a:prstGeom prst="rect">
            <a:avLst/>
          </a:prstGeom>
        </p:spPr>
      </p:pic>
      <p:pic>
        <p:nvPicPr>
          <p:cNvPr id="7" name="Picture 6" descr="Screen Shot 2017-09-22 at 15.16.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069" y="4332876"/>
            <a:ext cx="2717245" cy="2023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92296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Geant4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43228"/>
            <a:ext cx="4200598" cy="4246497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/>
              <a:buChar char="o"/>
            </a:pPr>
            <a:r>
              <a:rPr lang="en-US" dirty="0"/>
              <a:t>‘propagates’ particles through geometrical structures of materials, including magnetic field</a:t>
            </a:r>
            <a:endParaRPr lang="en-US" sz="3600" dirty="0"/>
          </a:p>
          <a:p>
            <a:pPr>
              <a:buFont typeface="Courier New"/>
              <a:buChar char="o"/>
            </a:pPr>
            <a:r>
              <a:rPr lang="en-US" dirty="0"/>
              <a:t>simulates processes the particles undergo</a:t>
            </a:r>
            <a:endParaRPr lang="en-US" sz="3600" dirty="0"/>
          </a:p>
          <a:p>
            <a:pPr lvl="1">
              <a:buFont typeface="Courier New"/>
              <a:buChar char="o"/>
            </a:pPr>
            <a:r>
              <a:rPr lang="en-US" sz="2400" dirty="0"/>
              <a:t>creates secondary particles</a:t>
            </a:r>
            <a:endParaRPr lang="en-US" sz="3200" dirty="0"/>
          </a:p>
          <a:p>
            <a:pPr lvl="1">
              <a:buFont typeface="Courier New"/>
              <a:buChar char="o"/>
            </a:pPr>
            <a:r>
              <a:rPr lang="en-US" sz="2400" dirty="0"/>
              <a:t>decays particles</a:t>
            </a:r>
          </a:p>
          <a:p>
            <a:pPr>
              <a:buFont typeface="Courier New"/>
              <a:buChar char="o"/>
            </a:pPr>
            <a:r>
              <a:rPr lang="en-US" dirty="0"/>
              <a:t>calculates the deposited energy along the trajectories and allows to store the information for further processing (‘hits’)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37</a:t>
            </a:fld>
            <a:endParaRPr lang="en-US" dirty="0"/>
          </a:p>
        </p:txBody>
      </p:sp>
      <p:pic>
        <p:nvPicPr>
          <p:cNvPr id="6" name="Picture 5" descr="Screen Shot 2017-09-28 at 17.17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98" y="2256088"/>
            <a:ext cx="4011255" cy="243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1663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ingredients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3785786" cy="3372879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700"/>
              </a:spcBef>
              <a:buClr>
                <a:schemeClr val="accent2"/>
              </a:buClr>
              <a:buFont typeface="Courier New"/>
              <a:buChar char="o"/>
              <a:defRPr sz="32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>
                <a:solidFill>
                  <a:srgbClr val="000000"/>
                </a:solidFill>
              </a:rPr>
              <a:t>we </a:t>
            </a:r>
            <a:r>
              <a:rPr lang="en-US" u="sng" dirty="0">
                <a:solidFill>
                  <a:srgbClr val="33CC33"/>
                </a:solidFill>
              </a:rPr>
              <a:t>model</a:t>
            </a:r>
          </a:p>
          <a:p>
            <a:pPr marL="914400" lvl="1" indent="-4572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sz="2400" dirty="0"/>
              <a:t>Detector’s</a:t>
            </a:r>
            <a:r>
              <a:rPr lang="en-US" sz="2400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Geometry</a:t>
            </a:r>
          </a:p>
          <a:p>
            <a:pPr lvl="2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Shape, Location, Material</a:t>
            </a:r>
          </a:p>
          <a:p>
            <a:pPr lvl="2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endParaRPr lang="en-US" dirty="0"/>
          </a:p>
          <a:p>
            <a:pPr marL="914400" lvl="1" indent="-4572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66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sz="2600" dirty="0"/>
              <a:t>Physics interactions</a:t>
            </a:r>
          </a:p>
          <a:p>
            <a:pPr lvl="2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All known processes</a:t>
            </a:r>
          </a:p>
          <a:p>
            <a:pPr marL="1714500" lvl="3" indent="-3429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Electromagnetic</a:t>
            </a:r>
          </a:p>
          <a:p>
            <a:pPr marL="1714500" lvl="3" indent="-3429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Nuclear (strong) </a:t>
            </a:r>
          </a:p>
          <a:p>
            <a:pPr marL="1714500" lvl="3" indent="-3429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Weak (decay </a:t>
            </a:r>
          </a:p>
          <a:p>
            <a:pPr marL="845820" indent="-3429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/>
              <a:t>we ‘shoot’ particles and ‘propagate’ them through the modeled detector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38</a:t>
            </a:fld>
            <a:endParaRPr lang="en-US"/>
          </a:p>
        </p:txBody>
      </p:sp>
      <p:sp>
        <p:nvSpPr>
          <p:cNvPr id="5" name="Shape 342"/>
          <p:cNvSpPr/>
          <p:nvPr/>
        </p:nvSpPr>
        <p:spPr>
          <a:xfrm>
            <a:off x="635723" y="5484920"/>
            <a:ext cx="3810000" cy="66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 defTabSz="457200">
              <a:defRPr sz="3200">
                <a:latin typeface="Tahoma"/>
                <a:ea typeface="Tahoma"/>
                <a:cs typeface="Tahoma"/>
                <a:sym typeface="Tahoma"/>
              </a:defRPr>
            </a:pPr>
            <a:r>
              <a:rPr dirty="0"/>
              <a:t>σ</a:t>
            </a:r>
            <a:r>
              <a:rPr baseline="-25000" dirty="0"/>
              <a:t>total</a:t>
            </a:r>
            <a:r>
              <a:rPr dirty="0"/>
              <a:t> = Σ σ</a:t>
            </a:r>
            <a:r>
              <a:rPr baseline="-25000" dirty="0"/>
              <a:t>per-interaction</a:t>
            </a:r>
          </a:p>
        </p:txBody>
      </p:sp>
      <p:sp>
        <p:nvSpPr>
          <p:cNvPr id="6" name="Shape 336"/>
          <p:cNvSpPr/>
          <p:nvPr/>
        </p:nvSpPr>
        <p:spPr>
          <a:xfrm>
            <a:off x="7010399" y="246074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7" name="Shape 337"/>
          <p:cNvSpPr/>
          <p:nvPr/>
        </p:nvSpPr>
        <p:spPr>
          <a:xfrm>
            <a:off x="7619999" y="246074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8" name="Shape 338"/>
          <p:cNvSpPr/>
          <p:nvPr/>
        </p:nvSpPr>
        <p:spPr>
          <a:xfrm>
            <a:off x="7924799" y="147014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9" name="Shape 339"/>
          <p:cNvSpPr/>
          <p:nvPr/>
        </p:nvSpPr>
        <p:spPr>
          <a:xfrm>
            <a:off x="8229599" y="246074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0" name="Shape 340"/>
          <p:cNvSpPr/>
          <p:nvPr/>
        </p:nvSpPr>
        <p:spPr>
          <a:xfrm>
            <a:off x="7315199" y="1470140"/>
            <a:ext cx="152400" cy="114300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1" name="Shape 341"/>
          <p:cNvSpPr/>
          <p:nvPr/>
        </p:nvSpPr>
        <p:spPr>
          <a:xfrm>
            <a:off x="8088310" y="1490776"/>
            <a:ext cx="834923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Silicon</a:t>
            </a:r>
          </a:p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Tracker</a:t>
            </a:r>
          </a:p>
        </p:txBody>
      </p:sp>
      <p:sp>
        <p:nvSpPr>
          <p:cNvPr id="12" name="Shape 343"/>
          <p:cNvSpPr/>
          <p:nvPr/>
        </p:nvSpPr>
        <p:spPr>
          <a:xfrm>
            <a:off x="6324599" y="3984740"/>
            <a:ext cx="1371600" cy="259080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3" name="Shape 344"/>
          <p:cNvSpPr/>
          <p:nvPr/>
        </p:nvSpPr>
        <p:spPr>
          <a:xfrm>
            <a:off x="6781799" y="2384540"/>
            <a:ext cx="609600" cy="1371600"/>
          </a:xfrm>
          <a:prstGeom prst="ellips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 anchor="ctr"/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4" name="Shape 345"/>
          <p:cNvSpPr/>
          <p:nvPr/>
        </p:nvSpPr>
        <p:spPr>
          <a:xfrm flipH="1">
            <a:off x="6095999" y="3070338"/>
            <a:ext cx="609602" cy="1219203"/>
          </a:xfrm>
          <a:prstGeom prst="line">
            <a:avLst/>
          </a:prstGeom>
          <a:ln w="12700">
            <a:solidFill>
              <a:srgbClr val="B2B2B2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" name="Shape 346"/>
          <p:cNvSpPr/>
          <p:nvPr/>
        </p:nvSpPr>
        <p:spPr>
          <a:xfrm>
            <a:off x="7391398" y="3146540"/>
            <a:ext cx="457202" cy="990601"/>
          </a:xfrm>
          <a:prstGeom prst="line">
            <a:avLst/>
          </a:prstGeom>
          <a:ln w="12700">
            <a:solidFill>
              <a:srgbClr val="B2B2B2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" name="Shape 347"/>
          <p:cNvSpPr/>
          <p:nvPr/>
        </p:nvSpPr>
        <p:spPr>
          <a:xfrm>
            <a:off x="4952999" y="4975340"/>
            <a:ext cx="1371601" cy="0"/>
          </a:xfrm>
          <a:prstGeom prst="line">
            <a:avLst/>
          </a:prstGeom>
          <a:ln w="762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7" name="Shape 348"/>
          <p:cNvSpPr/>
          <p:nvPr/>
        </p:nvSpPr>
        <p:spPr>
          <a:xfrm>
            <a:off x="6400799" y="4975340"/>
            <a:ext cx="152401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8" name="Shape 349"/>
          <p:cNvSpPr/>
          <p:nvPr/>
        </p:nvSpPr>
        <p:spPr>
          <a:xfrm>
            <a:off x="6324599" y="4975340"/>
            <a:ext cx="304801" cy="0"/>
          </a:xfrm>
          <a:prstGeom prst="line">
            <a:avLst/>
          </a:prstGeom>
          <a:ln w="762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9" name="Shape 350"/>
          <p:cNvSpPr/>
          <p:nvPr/>
        </p:nvSpPr>
        <p:spPr>
          <a:xfrm>
            <a:off x="6629398" y="4975338"/>
            <a:ext cx="457202" cy="457203"/>
          </a:xfrm>
          <a:prstGeom prst="line">
            <a:avLst/>
          </a:prstGeom>
          <a:ln w="5715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0" name="Shape 351"/>
          <p:cNvSpPr/>
          <p:nvPr/>
        </p:nvSpPr>
        <p:spPr>
          <a:xfrm flipV="1">
            <a:off x="6629398" y="4594338"/>
            <a:ext cx="457202" cy="381003"/>
          </a:xfrm>
          <a:prstGeom prst="line">
            <a:avLst/>
          </a:prstGeom>
          <a:ln w="28575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" name="Shape 352"/>
          <p:cNvSpPr/>
          <p:nvPr/>
        </p:nvSpPr>
        <p:spPr>
          <a:xfrm flipV="1">
            <a:off x="7086598" y="5356338"/>
            <a:ext cx="152402" cy="76203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2" name="Shape 353"/>
          <p:cNvSpPr/>
          <p:nvPr/>
        </p:nvSpPr>
        <p:spPr>
          <a:xfrm flipV="1">
            <a:off x="6476997" y="4822938"/>
            <a:ext cx="152402" cy="152403"/>
          </a:xfrm>
          <a:prstGeom prst="line">
            <a:avLst/>
          </a:prstGeom>
          <a:ln w="3175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3" name="Shape 354"/>
          <p:cNvSpPr/>
          <p:nvPr/>
        </p:nvSpPr>
        <p:spPr>
          <a:xfrm>
            <a:off x="7086598" y="5432539"/>
            <a:ext cx="76202" cy="304802"/>
          </a:xfrm>
          <a:prstGeom prst="line">
            <a:avLst/>
          </a:prstGeom>
          <a:ln w="381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4" name="Shape 355"/>
          <p:cNvSpPr/>
          <p:nvPr/>
        </p:nvSpPr>
        <p:spPr>
          <a:xfrm flipH="1">
            <a:off x="7010398" y="5737338"/>
            <a:ext cx="152402" cy="152403"/>
          </a:xfrm>
          <a:prstGeom prst="line">
            <a:avLst/>
          </a:prstGeom>
          <a:ln w="28575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5" name="Shape 356"/>
          <p:cNvSpPr/>
          <p:nvPr/>
        </p:nvSpPr>
        <p:spPr>
          <a:xfrm>
            <a:off x="7162798" y="5737338"/>
            <a:ext cx="152402" cy="152403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" name="Shape 357"/>
          <p:cNvSpPr/>
          <p:nvPr/>
        </p:nvSpPr>
        <p:spPr>
          <a:xfrm flipV="1">
            <a:off x="7086599" y="4365739"/>
            <a:ext cx="0" cy="22860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7" name="Shape 358"/>
          <p:cNvSpPr/>
          <p:nvPr/>
        </p:nvSpPr>
        <p:spPr>
          <a:xfrm flipV="1">
            <a:off x="7086598" y="4289538"/>
            <a:ext cx="609602" cy="304803"/>
          </a:xfrm>
          <a:prstGeom prst="line">
            <a:avLst/>
          </a:prstGeom>
          <a:ln w="12700">
            <a:solidFill>
              <a:srgbClr val="FFFFFF"/>
            </a:solidFill>
            <a:prstDash val="dash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8" name="Shape 359"/>
          <p:cNvSpPr/>
          <p:nvPr/>
        </p:nvSpPr>
        <p:spPr>
          <a:xfrm flipH="1" flipV="1">
            <a:off x="7010398" y="4289538"/>
            <a:ext cx="76202" cy="76203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" name="Shape 360"/>
          <p:cNvSpPr/>
          <p:nvPr/>
        </p:nvSpPr>
        <p:spPr>
          <a:xfrm flipH="1">
            <a:off x="7086598" y="4213338"/>
            <a:ext cx="152402" cy="152403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" name="Shape 361"/>
          <p:cNvSpPr/>
          <p:nvPr/>
        </p:nvSpPr>
        <p:spPr>
          <a:xfrm flipV="1">
            <a:off x="7696199" y="4137138"/>
            <a:ext cx="304802" cy="152403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1" name="Shape 362"/>
          <p:cNvSpPr/>
          <p:nvPr/>
        </p:nvSpPr>
        <p:spPr>
          <a:xfrm>
            <a:off x="4571999" y="5127739"/>
            <a:ext cx="1174362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pPr>
            <a:r>
              <a:t>2.5 MeV e</a:t>
            </a:r>
            <a:r>
              <a:rPr baseline="30000"/>
              <a:t>-</a:t>
            </a:r>
          </a:p>
        </p:txBody>
      </p:sp>
      <p:sp>
        <p:nvSpPr>
          <p:cNvPr id="32" name="Shape 363"/>
          <p:cNvSpPr/>
          <p:nvPr/>
        </p:nvSpPr>
        <p:spPr>
          <a:xfrm>
            <a:off x="4708524" y="5484927"/>
            <a:ext cx="911829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l" defTabSz="457200">
              <a:defRPr sz="18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/>
              <a:t>electron</a:t>
            </a:r>
          </a:p>
        </p:txBody>
      </p:sp>
    </p:spTree>
    <p:extLst>
      <p:ext uri="{BB962C8B-B14F-4D97-AF65-F5344CB8AC3E}">
        <p14:creationId xmlns:p14="http://schemas.microsoft.com/office/powerpoint/2010/main" val="29591826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Geant4 application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86" y="1719641"/>
            <a:ext cx="7382056" cy="442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68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experiments - present</a:t>
            </a:r>
          </a:p>
        </p:txBody>
      </p:sp>
      <p:pic>
        <p:nvPicPr>
          <p:cNvPr id="8" name="Picture 6" descr="Picture 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96571"/>
            <a:ext cx="7924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215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and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3741067" cy="3951337"/>
          </a:xfrm>
        </p:spPr>
        <p:txBody>
          <a:bodyPr>
            <a:normAutofit fontScale="77500" lnSpcReduction="20000"/>
          </a:bodyPr>
          <a:lstStyle/>
          <a:p>
            <a:pPr>
              <a:buFont typeface="Courier New"/>
              <a:buChar char="o"/>
            </a:pPr>
            <a:r>
              <a:rPr lang="en-US" dirty="0"/>
              <a:t>How to implement (efficiently) this in your computer program?</a:t>
            </a:r>
          </a:p>
          <a:p>
            <a:pPr>
              <a:buFont typeface="Courier New"/>
              <a:buChar char="o"/>
            </a:pPr>
            <a:r>
              <a:rPr lang="en-US" dirty="0"/>
              <a:t>You need ‘bricks’</a:t>
            </a:r>
          </a:p>
          <a:p>
            <a:pPr lvl="1">
              <a:buFont typeface="Courier New"/>
              <a:buChar char="o"/>
            </a:pPr>
            <a:r>
              <a:rPr lang="en-US" dirty="0"/>
              <a:t>‘solids’, ‘shapes’</a:t>
            </a:r>
          </a:p>
          <a:p>
            <a:pPr lvl="1">
              <a:buFont typeface="Courier New"/>
              <a:buChar char="o"/>
            </a:pPr>
            <a:r>
              <a:rPr lang="en-US" dirty="0"/>
              <a:t>you need to position them</a:t>
            </a:r>
          </a:p>
          <a:p>
            <a:pPr lvl="1">
              <a:buFont typeface="Courier New"/>
              <a:buChar char="o"/>
            </a:pPr>
            <a:r>
              <a:rPr lang="en-US" dirty="0"/>
              <a:t>you want to ‘reuse’ as much as possible the same ‘templates’</a:t>
            </a:r>
          </a:p>
          <a:p>
            <a:pPr>
              <a:buFont typeface="Courier New"/>
              <a:buChar char="o"/>
            </a:pPr>
            <a:r>
              <a:rPr lang="en-US" dirty="0"/>
              <a:t>Database of Materials</a:t>
            </a:r>
          </a:p>
          <a:p>
            <a:pPr lvl="1">
              <a:buFont typeface="Courier New"/>
              <a:buChar char="o"/>
            </a:pPr>
            <a:r>
              <a:rPr lang="en-US" dirty="0"/>
              <a:t>National Institute of Standards (NIST)</a:t>
            </a:r>
          </a:p>
          <a:p>
            <a:pPr>
              <a:buFont typeface="Courier New"/>
              <a:buChar char="o"/>
            </a:pPr>
            <a:r>
              <a:rPr lang="en-US" dirty="0"/>
              <a:t>Magnetic Fields</a:t>
            </a:r>
          </a:p>
          <a:p>
            <a:pPr lvl="1">
              <a:buFont typeface="Courier New"/>
              <a:buChar char="o"/>
            </a:pPr>
            <a:r>
              <a:rPr lang="en-US" dirty="0"/>
              <a:t>numerical integration of the equation of motion (</a:t>
            </a:r>
            <a:r>
              <a:rPr lang="en-US" dirty="0" err="1"/>
              <a:t>Runge-Kutta</a:t>
            </a:r>
            <a:r>
              <a:rPr lang="en-US" dirty="0"/>
              <a:t> method)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761" y="1607132"/>
            <a:ext cx="2809584" cy="484083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396151" y="2540073"/>
            <a:ext cx="3548610" cy="2684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4387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42" y="1942771"/>
            <a:ext cx="7433317" cy="440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401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63630"/>
            <a:ext cx="3866281" cy="4326095"/>
          </a:xfrm>
        </p:spPr>
        <p:txBody>
          <a:bodyPr>
            <a:normAutofit fontScale="77500" lnSpcReduction="20000"/>
          </a:bodyPr>
          <a:lstStyle/>
          <a:p>
            <a:pPr>
              <a:buFont typeface="Courier New"/>
              <a:buChar char="o"/>
            </a:pPr>
            <a:r>
              <a:rPr lang="en-US" dirty="0"/>
              <a:t>What happens to particles in matter?</a:t>
            </a:r>
          </a:p>
          <a:p>
            <a:pPr>
              <a:buFont typeface="Courier New"/>
              <a:buChar char="o"/>
            </a:pPr>
            <a:r>
              <a:rPr lang="en-US" dirty="0"/>
              <a:t>We want to model the physics we know</a:t>
            </a:r>
          </a:p>
          <a:p>
            <a:pPr lvl="1">
              <a:buFont typeface="Courier New"/>
              <a:buChar char="o"/>
            </a:pPr>
            <a:r>
              <a:rPr lang="en-US" dirty="0"/>
              <a:t>each possible physics process provides the “</a:t>
            </a:r>
            <a:r>
              <a:rPr lang="en-US" dirty="0">
                <a:solidFill>
                  <a:srgbClr val="FF0000"/>
                </a:solidFill>
              </a:rPr>
              <a:t>interaction length</a:t>
            </a:r>
            <a:r>
              <a:rPr lang="en-US" dirty="0"/>
              <a:t>” compared with distance to next geometrical boundary</a:t>
            </a:r>
          </a:p>
          <a:p>
            <a:pPr lvl="2">
              <a:buFont typeface="Courier New"/>
              <a:buChar char="o"/>
            </a:pP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smallest wins</a:t>
            </a:r>
          </a:p>
          <a:p>
            <a:pPr lvl="1">
              <a:buFont typeface="Courier New"/>
              <a:buChar char="o"/>
            </a:pPr>
            <a:r>
              <a:rPr lang="en-US" dirty="0"/>
              <a:t>generating a “</a:t>
            </a:r>
            <a:r>
              <a:rPr lang="en-US" dirty="0">
                <a:solidFill>
                  <a:srgbClr val="FF0000"/>
                </a:solidFill>
              </a:rPr>
              <a:t>final state</a:t>
            </a:r>
            <a:r>
              <a:rPr lang="en-US" dirty="0"/>
              <a:t>” and </a:t>
            </a:r>
            <a:r>
              <a:rPr lang="en-US" dirty="0" err="1">
                <a:solidFill>
                  <a:srgbClr val="FF0000"/>
                </a:solidFill>
              </a:rPr>
              <a:t>secondaries</a:t>
            </a:r>
            <a:r>
              <a:rPr lang="en-US" dirty="0"/>
              <a:t> tracks</a:t>
            </a:r>
          </a:p>
          <a:p>
            <a:pPr>
              <a:buFont typeface="Courier New"/>
              <a:buChar char="o"/>
            </a:pPr>
            <a:r>
              <a:rPr lang="en-US" dirty="0"/>
              <a:t>Electromagnetic </a:t>
            </a:r>
          </a:p>
          <a:p>
            <a:pPr lvl="1">
              <a:buFont typeface="Courier New"/>
              <a:buChar char="o"/>
            </a:pPr>
            <a:r>
              <a:rPr lang="en-US" dirty="0"/>
              <a:t>gammas and charged particles</a:t>
            </a:r>
          </a:p>
          <a:p>
            <a:pPr>
              <a:buFont typeface="Courier New"/>
              <a:buChar char="o"/>
            </a:pPr>
            <a:r>
              <a:rPr lang="en-US" dirty="0" err="1"/>
              <a:t>Hadronic</a:t>
            </a:r>
            <a:endParaRPr lang="en-US" dirty="0"/>
          </a:p>
          <a:p>
            <a:pPr lvl="1">
              <a:buFont typeface="Courier New"/>
              <a:buChar char="o"/>
            </a:pPr>
            <a:r>
              <a:rPr lang="en-US" dirty="0"/>
              <a:t>neutrons, mesons (K,π), </a:t>
            </a:r>
            <a:r>
              <a:rPr lang="en-US" dirty="0" err="1"/>
              <a:t>muons</a:t>
            </a:r>
            <a:r>
              <a:rPr lang="en-US" dirty="0"/>
              <a:t>,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373" y="1717737"/>
            <a:ext cx="4342083" cy="27707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79250" y="5528060"/>
            <a:ext cx="4572000" cy="92333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/>
              <a:t>Because of the detailed geometries, the detailed physics and the required precision the simulation is very CPU hungry</a:t>
            </a:r>
          </a:p>
        </p:txBody>
      </p:sp>
    </p:spTree>
    <p:extLst>
      <p:ext uri="{BB962C8B-B14F-4D97-AF65-F5344CB8AC3E}">
        <p14:creationId xmlns:p14="http://schemas.microsoft.com/office/powerpoint/2010/main" val="13607369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>
                <a:solidFill>
                  <a:srgbClr val="FF0000"/>
                </a:solidFill>
              </a:rPr>
              <a:t>models </a:t>
            </a:r>
            <a:r>
              <a:rPr lang="en-US" dirty="0">
                <a:solidFill>
                  <a:schemeClr val="tx1"/>
                </a:solidFill>
              </a:rPr>
              <a:t>exist for different physics process</a:t>
            </a:r>
          </a:p>
          <a:p>
            <a:pPr lvl="1"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>
                <a:solidFill>
                  <a:schemeClr val="tx1"/>
                </a:solidFill>
              </a:rPr>
              <a:t>none of the model is perfect</a:t>
            </a:r>
          </a:p>
          <a:p>
            <a:pPr lvl="2"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>
                <a:solidFill>
                  <a:schemeClr val="tx1"/>
                </a:solidFill>
              </a:rPr>
              <a:t>sometimes different models for the same process cover different energy ranges</a:t>
            </a:r>
          </a:p>
          <a:p>
            <a:pPr lvl="2"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>
                <a:solidFill>
                  <a:schemeClr val="tx1"/>
                </a:solidFill>
              </a:rPr>
              <a:t>tradeoff between precision and CPU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for example Electromagnetic processes include:</a:t>
            </a:r>
          </a:p>
          <a:p>
            <a:pPr lvl="1"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Gammas: </a:t>
            </a:r>
          </a:p>
          <a:p>
            <a:pPr marL="1065276" lvl="2" indent="-3429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Gamma-conversion, Compton scattering, Photo-electric effect</a:t>
            </a:r>
          </a:p>
          <a:p>
            <a:pPr lvl="1">
              <a:spcBef>
                <a:spcPts val="7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Leptons(e, </a:t>
            </a:r>
            <a:r>
              <a:rPr lang="en-US" sz="3000" dirty="0">
                <a:latin typeface="Symbol"/>
                <a:ea typeface="Symbol"/>
                <a:cs typeface="Symbol"/>
                <a:sym typeface="Symbol"/>
              </a:rPr>
              <a:t>μ</a:t>
            </a:r>
            <a:r>
              <a:rPr lang="en-US" dirty="0"/>
              <a:t>), charged hadrons, ions</a:t>
            </a:r>
          </a:p>
          <a:p>
            <a:pPr marL="1065276" lvl="2" indent="-3429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Energy loss (</a:t>
            </a:r>
            <a:r>
              <a:rPr lang="en-US" dirty="0" err="1"/>
              <a:t>Ionisation</a:t>
            </a:r>
            <a:r>
              <a:rPr lang="en-US" dirty="0"/>
              <a:t>, </a:t>
            </a:r>
            <a:r>
              <a:rPr lang="en-US" dirty="0" err="1"/>
              <a:t>Bremstrahlung</a:t>
            </a:r>
            <a:r>
              <a:rPr lang="en-US" dirty="0"/>
              <a:t>) or PAI model energy loss, Multiple scattering, Transition radiation, Synchrotron radiation, </a:t>
            </a:r>
          </a:p>
          <a:p>
            <a:pPr lvl="1"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Photons: </a:t>
            </a:r>
          </a:p>
          <a:p>
            <a:pPr marL="1065276" lvl="2" indent="-342900">
              <a:spcBef>
                <a:spcPts val="0"/>
              </a:spcBef>
              <a:buClr>
                <a:schemeClr val="accent2"/>
              </a:buClr>
              <a:buFont typeface="Courier New"/>
              <a:buChar char="o"/>
              <a:defRPr sz="20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Cerenkov, Rayleigh, Reflection, Refraction, Absorption, Scintillation</a:t>
            </a:r>
          </a:p>
          <a:p>
            <a:pPr lvl="1">
              <a:spcBef>
                <a:spcPts val="600"/>
              </a:spcBef>
              <a:buClr>
                <a:schemeClr val="accent2"/>
              </a:buClr>
              <a:buFont typeface="Courier New"/>
              <a:buChar char="o"/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dirty="0"/>
              <a:t>high energy </a:t>
            </a:r>
            <a:r>
              <a:rPr lang="en-US" dirty="0" err="1"/>
              <a:t>muons</a:t>
            </a:r>
            <a:r>
              <a:rPr lang="en-US" dirty="0"/>
              <a:t> and lepton-hadron interactions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202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44</a:t>
            </a:fld>
            <a:endParaRPr lang="en-US"/>
          </a:p>
        </p:txBody>
      </p:sp>
      <p:pic>
        <p:nvPicPr>
          <p:cNvPr id="5" name="image17.jpeg" descr="atlasComo"/>
          <p:cNvPicPr>
            <a:picLocks noChangeAspect="1"/>
          </p:cNvPicPr>
          <p:nvPr/>
        </p:nvPicPr>
        <p:blipFill>
          <a:blip r:embed="rId2">
            <a:extLst/>
          </a:blip>
          <a:srcRect t="9642" r="2941" b="1964"/>
          <a:stretch>
            <a:fillRect/>
          </a:stretch>
        </p:blipFill>
        <p:spPr>
          <a:xfrm>
            <a:off x="1127211" y="1523370"/>
            <a:ext cx="7465509" cy="508999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2432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Calorimeter (a very, very small part of it)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45</a:t>
            </a:fld>
            <a:endParaRPr lang="en-US"/>
          </a:p>
        </p:txBody>
      </p:sp>
      <p:pic>
        <p:nvPicPr>
          <p:cNvPr id="5" name="image20.png"/>
          <p:cNvPicPr>
            <a:picLocks noChangeAspect="1"/>
          </p:cNvPicPr>
          <p:nvPr/>
        </p:nvPicPr>
        <p:blipFill>
          <a:blip r:embed="rId2">
            <a:extLst/>
          </a:blip>
          <a:srcRect t="20454" r="5882" b="21385"/>
          <a:stretch>
            <a:fillRect/>
          </a:stretch>
        </p:blipFill>
        <p:spPr>
          <a:xfrm>
            <a:off x="133214" y="2062946"/>
            <a:ext cx="4858339" cy="388565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21.png"/>
          <p:cNvPicPr>
            <a:picLocks noChangeAspect="1"/>
          </p:cNvPicPr>
          <p:nvPr/>
        </p:nvPicPr>
        <p:blipFill>
          <a:blip r:embed="rId3">
            <a:extLst/>
          </a:blip>
          <a:srcRect l="13725" t="20454" r="10784" b="13636"/>
          <a:stretch>
            <a:fillRect/>
          </a:stretch>
        </p:blipFill>
        <p:spPr>
          <a:xfrm>
            <a:off x="4991553" y="2062947"/>
            <a:ext cx="3852865" cy="435292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513813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Courier New"/>
              <a:buChar char="o"/>
            </a:pPr>
            <a:r>
              <a:rPr lang="en-US" dirty="0"/>
              <a:t>Particle beams cross every 25 ns (40 MHz)</a:t>
            </a:r>
          </a:p>
          <a:p>
            <a:pPr lvl="1">
              <a:buFont typeface="Courier New"/>
              <a:buChar char="o"/>
            </a:pPr>
            <a:r>
              <a:rPr lang="en-US" dirty="0"/>
              <a:t>Up to 25 particle collisions  per beam crossing</a:t>
            </a:r>
          </a:p>
          <a:p>
            <a:pPr lvl="1">
              <a:buFont typeface="Courier New"/>
              <a:buChar char="o"/>
            </a:pPr>
            <a:r>
              <a:rPr lang="en-US" dirty="0"/>
              <a:t>Up to 10</a:t>
            </a:r>
            <a:r>
              <a:rPr lang="en-US" baseline="30000" dirty="0"/>
              <a:t>9</a:t>
            </a:r>
            <a:r>
              <a:rPr lang="en-US" dirty="0"/>
              <a:t> collisions  per second </a:t>
            </a:r>
          </a:p>
          <a:p>
            <a:pPr>
              <a:buFont typeface="Courier New"/>
              <a:buChar char="o"/>
            </a:pPr>
            <a:r>
              <a:rPr lang="en-US" dirty="0"/>
              <a:t>Basically 2 event filter/trigger levels</a:t>
            </a:r>
          </a:p>
          <a:p>
            <a:pPr lvl="1">
              <a:buFont typeface="Courier New"/>
              <a:buChar char="o"/>
            </a:pPr>
            <a:r>
              <a:rPr lang="en-US" dirty="0"/>
              <a:t>Hardware trigger (e.g. FPGA)</a:t>
            </a:r>
          </a:p>
          <a:p>
            <a:pPr lvl="1">
              <a:buFont typeface="Courier New"/>
              <a:buChar char="o"/>
            </a:pPr>
            <a:r>
              <a:rPr lang="en-US" dirty="0"/>
              <a:t>Software trigger (PC farm)</a:t>
            </a:r>
          </a:p>
          <a:p>
            <a:pPr lvl="1">
              <a:buFont typeface="Courier New"/>
              <a:buChar char="o"/>
            </a:pPr>
            <a:r>
              <a:rPr lang="en-US" dirty="0"/>
              <a:t>Data processing starts at readout</a:t>
            </a:r>
          </a:p>
          <a:p>
            <a:pPr lvl="1">
              <a:buFont typeface="Courier New"/>
              <a:buChar char="o"/>
            </a:pPr>
            <a:r>
              <a:rPr lang="en-US" dirty="0"/>
              <a:t>Reducing 10</a:t>
            </a:r>
            <a:r>
              <a:rPr lang="en-US" baseline="30000" dirty="0"/>
              <a:t>9</a:t>
            </a:r>
            <a:r>
              <a:rPr lang="en-US" dirty="0"/>
              <a:t> p-p collisions per second to O(1000) </a:t>
            </a:r>
          </a:p>
          <a:p>
            <a:pPr>
              <a:buFont typeface="Courier New"/>
              <a:buChar char="o"/>
            </a:pPr>
            <a:r>
              <a:rPr lang="en-US" dirty="0"/>
              <a:t>Raw data to be stored permanently: &gt;15 PB/year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599" y="2540150"/>
            <a:ext cx="3025836" cy="217611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10702" y="5805059"/>
            <a:ext cx="3122595" cy="369332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r>
              <a:rPr lang="en-US" dirty="0"/>
              <a:t>This is our Big Data problem!!</a:t>
            </a:r>
          </a:p>
        </p:txBody>
      </p:sp>
    </p:spTree>
    <p:extLst>
      <p:ext uri="{BB962C8B-B14F-4D97-AF65-F5344CB8AC3E}">
        <p14:creationId xmlns:p14="http://schemas.microsoft.com/office/powerpoint/2010/main" val="11278195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Big Data requires Big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Courier New"/>
              <a:buChar char="o"/>
            </a:pPr>
            <a:r>
              <a:rPr lang="en-US" dirty="0"/>
              <a:t>The LHC experiments rely on distributed computing resources:</a:t>
            </a:r>
          </a:p>
          <a:p>
            <a:pPr lvl="1">
              <a:buFont typeface="Courier New"/>
              <a:buChar char="o"/>
            </a:pPr>
            <a:r>
              <a:rPr lang="en-US" dirty="0"/>
              <a:t>WLCG - a global solution, based on the Grid technologies/middleware.</a:t>
            </a:r>
          </a:p>
          <a:p>
            <a:pPr lvl="2">
              <a:buFont typeface="Courier New"/>
              <a:buChar char="o"/>
            </a:pPr>
            <a:r>
              <a:rPr lang="en-US" dirty="0"/>
              <a:t>distributing the data for processing, user access, local analysis facilities etc.</a:t>
            </a:r>
          </a:p>
          <a:p>
            <a:pPr lvl="2">
              <a:buFont typeface="Courier New"/>
              <a:buChar char="o"/>
            </a:pPr>
            <a:r>
              <a:rPr lang="en-US" dirty="0"/>
              <a:t>at time of inception envisaged as the seed for  global adoption of the technologies</a:t>
            </a:r>
          </a:p>
          <a:p>
            <a:pPr>
              <a:buFont typeface="Courier New"/>
              <a:buChar char="o"/>
            </a:pPr>
            <a:r>
              <a:rPr lang="en-US" dirty="0"/>
              <a:t>Tiered structure</a:t>
            </a:r>
          </a:p>
          <a:p>
            <a:pPr lvl="1">
              <a:buFont typeface="Courier New"/>
              <a:buChar char="o"/>
            </a:pPr>
            <a:r>
              <a:rPr lang="en-US" dirty="0"/>
              <a:t>Tier-0 at CERN: the central facility for  data processing and archival</a:t>
            </a:r>
          </a:p>
          <a:p>
            <a:pPr lvl="1">
              <a:buFont typeface="Courier New"/>
              <a:buChar char="o"/>
            </a:pPr>
            <a:r>
              <a:rPr lang="en-US" dirty="0"/>
              <a:t>11 Tier-1s: big computing centers with  high quality of service used for most  complex/intensive processing operations  and archival</a:t>
            </a:r>
          </a:p>
          <a:p>
            <a:pPr lvl="1">
              <a:buFont typeface="Courier New"/>
              <a:buChar char="o"/>
            </a:pPr>
            <a:r>
              <a:rPr lang="en-US" dirty="0"/>
              <a:t>~140 Tier-2s: computing centers across the  world used primarily for data analysis and  simulation.</a:t>
            </a:r>
          </a:p>
          <a:p>
            <a:pPr>
              <a:buFont typeface="Courier New"/>
              <a:buChar char="o"/>
            </a:pPr>
            <a:r>
              <a:rPr lang="en-US" dirty="0"/>
              <a:t>So far computing was not a limiting factor for the  Physics program of the LHC experiments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727" y="1879237"/>
            <a:ext cx="3271218" cy="45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7502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hape 1030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12 February 2016</a:t>
            </a:r>
          </a:p>
        </p:txBody>
      </p:sp>
      <p:sp>
        <p:nvSpPr>
          <p:cNvPr id="1031" name="Shape 1031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J. Apostolakis</a:t>
            </a:r>
          </a:p>
        </p:txBody>
      </p:sp>
      <p:sp>
        <p:nvSpPr>
          <p:cNvPr id="1032" name="Shape 1032"/>
          <p:cNvSpPr>
            <a:spLocks noGrp="1"/>
          </p:cNvSpPr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anchor="t"/>
          <a:lstStyle>
            <a:lvl1pPr algn="r" defTabSz="457200">
              <a:defRPr sz="1200" i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48</a:t>
            </a:fld>
            <a:endParaRPr/>
          </a:p>
        </p:txBody>
      </p:sp>
      <p:pic>
        <p:nvPicPr>
          <p:cNvPr id="1033" name="image3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78708685"/>
      </p:ext>
    </p:extLst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Shape 1035"/>
          <p:cNvSpPr/>
          <p:nvPr/>
        </p:nvSpPr>
        <p:spPr>
          <a:xfrm>
            <a:off x="0" y="6597650"/>
            <a:ext cx="2133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12 February 2016</a:t>
            </a:r>
          </a:p>
        </p:txBody>
      </p:sp>
      <p:sp>
        <p:nvSpPr>
          <p:cNvPr id="1036" name="Shape 1036"/>
          <p:cNvSpPr/>
          <p:nvPr/>
        </p:nvSpPr>
        <p:spPr>
          <a:xfrm>
            <a:off x="2711450" y="6597650"/>
            <a:ext cx="3741738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l"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J. Apostolakis</a:t>
            </a:r>
          </a:p>
        </p:txBody>
      </p:sp>
      <p:sp>
        <p:nvSpPr>
          <p:cNvPr id="1037" name="Shape 1037"/>
          <p:cNvSpPr>
            <a:spLocks noGrp="1"/>
          </p:cNvSpPr>
          <p:nvPr>
            <p:ph type="sldNum" sz="quarter" idx="4294967295"/>
          </p:nvPr>
        </p:nvSpPr>
        <p:spPr>
          <a:xfrm>
            <a:off x="8870343" y="6597650"/>
            <a:ext cx="273655" cy="264253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anchor="t"/>
          <a:lstStyle>
            <a:lvl1pPr algn="r" defTabSz="457200">
              <a:defRPr sz="1200" i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49</a:t>
            </a:fld>
            <a:endParaRPr/>
          </a:p>
        </p:txBody>
      </p:sp>
      <p:pic>
        <p:nvPicPr>
          <p:cNvPr id="1038" name="image3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5477446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experiments - present</a:t>
            </a:r>
          </a:p>
        </p:txBody>
      </p:sp>
      <p:pic>
        <p:nvPicPr>
          <p:cNvPr id="6" name="Picture 6" descr="Picture 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847850"/>
            <a:ext cx="81534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57200" y="5657850"/>
            <a:ext cx="1154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Collision</a:t>
            </a: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1600200" y="5657850"/>
            <a:ext cx="1282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Detectors</a:t>
            </a: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2819400" y="5581650"/>
            <a:ext cx="137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/>
              <a:t>Event</a:t>
            </a:r>
            <a:br>
              <a:rPr lang="en-US" sz="2000"/>
            </a:br>
            <a:r>
              <a:rPr lang="en-US" sz="2000"/>
              <a:t>fragments</a:t>
            </a: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4267200" y="5581650"/>
            <a:ext cx="137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/>
              <a:t>Full</a:t>
            </a:r>
            <a:br>
              <a:rPr lang="en-US" sz="2000"/>
            </a:br>
            <a:r>
              <a:rPr lang="en-US" sz="2000"/>
              <a:t>event</a:t>
            </a: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5638800" y="5734050"/>
            <a:ext cx="1371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/>
              <a:t>Storage</a:t>
            </a: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7315200" y="5581650"/>
            <a:ext cx="137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/>
              <a:t>Offline</a:t>
            </a:r>
            <a:br>
              <a:rPr lang="en-US" sz="2000"/>
            </a:br>
            <a:r>
              <a:rPr lang="en-US" sz="2000"/>
              <a:t>analysis</a:t>
            </a: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1524000" y="1695450"/>
            <a:ext cx="992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Trigger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46961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995305"/>
          </a:xfrm>
        </p:spPr>
        <p:txBody>
          <a:bodyPr/>
          <a:lstStyle/>
          <a:p>
            <a:r>
              <a:rPr lang="en-US" dirty="0"/>
              <a:t>A Success Story!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50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489" y="1552537"/>
            <a:ext cx="7299628" cy="518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118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Prospects for HEP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Courier New"/>
              <a:buChar char="o"/>
            </a:pPr>
            <a:r>
              <a:rPr lang="en-US" b="1" dirty="0"/>
              <a:t>Potential gains</a:t>
            </a:r>
            <a:r>
              <a:rPr lang="en-US" dirty="0"/>
              <a:t> can be made by exploiting features of todays CPUs’ micro architecture</a:t>
            </a:r>
          </a:p>
          <a:p>
            <a:pPr lvl="1">
              <a:buFont typeface="Courier New"/>
              <a:buChar char="o"/>
            </a:pPr>
            <a:r>
              <a:rPr lang="en-US" dirty="0"/>
              <a:t>using </a:t>
            </a:r>
            <a:r>
              <a:rPr lang="en-US" dirty="0">
                <a:solidFill>
                  <a:srgbClr val="FF0000"/>
                </a:solidFill>
              </a:rPr>
              <a:t>vector registers</a:t>
            </a:r>
            <a:r>
              <a:rPr lang="en-US" dirty="0"/>
              <a:t>, instruction pipelining, multiple instructions per cycle </a:t>
            </a:r>
          </a:p>
          <a:p>
            <a:pPr lvl="1">
              <a:buFont typeface="Courier New"/>
              <a:buChar char="o"/>
            </a:pPr>
            <a:r>
              <a:rPr lang="en-US" dirty="0"/>
              <a:t>improving </a:t>
            </a:r>
            <a:r>
              <a:rPr lang="en-US" dirty="0">
                <a:solidFill>
                  <a:srgbClr val="FF0000"/>
                </a:solidFill>
              </a:rPr>
              <a:t>data and code locality </a:t>
            </a:r>
            <a:r>
              <a:rPr lang="en-US" dirty="0"/>
              <a:t>and making use of hardware threading</a:t>
            </a:r>
          </a:p>
          <a:p>
            <a:pPr>
              <a:buFont typeface="Courier New"/>
              <a:buChar char="o"/>
            </a:pPr>
            <a:r>
              <a:rPr lang="en-US" dirty="0"/>
              <a:t>New architectures to </a:t>
            </a:r>
            <a:r>
              <a:rPr lang="en-US" b="1" dirty="0"/>
              <a:t>off-load large computations</a:t>
            </a:r>
            <a:r>
              <a:rPr lang="en-US" dirty="0"/>
              <a:t> to </a:t>
            </a:r>
            <a:r>
              <a:rPr lang="en-US" dirty="0">
                <a:solidFill>
                  <a:srgbClr val="FF0000"/>
                </a:solidFill>
              </a:rPr>
              <a:t>accelerators</a:t>
            </a:r>
            <a:r>
              <a:rPr lang="en-US" dirty="0"/>
              <a:t> (GPGPUs, Intel Xeon-Phi)</a:t>
            </a:r>
          </a:p>
          <a:p>
            <a:pPr>
              <a:buFont typeface="Courier New"/>
              <a:buChar char="o"/>
            </a:pPr>
            <a:r>
              <a:rPr lang="en-US" dirty="0"/>
              <a:t>Today multi-core architectures employing O(10) cores are well exploited using a multi-process model (1 job/core). </a:t>
            </a:r>
          </a:p>
          <a:p>
            <a:pPr>
              <a:buFont typeface="Courier New"/>
              <a:buChar char="o"/>
            </a:pPr>
            <a:r>
              <a:rPr lang="en-US" dirty="0"/>
              <a:t>However this performance will </a:t>
            </a:r>
            <a:r>
              <a:rPr lang="en-US" b="1" dirty="0"/>
              <a:t>not scale</a:t>
            </a:r>
            <a:r>
              <a:rPr lang="en-US" dirty="0"/>
              <a:t> to new generations of many-core architectures employing O(100) cores </a:t>
            </a:r>
            <a:r>
              <a:rPr lang="en-US" b="1" dirty="0"/>
              <a:t>due to memory issues</a:t>
            </a:r>
            <a:endParaRPr lang="en-US" dirty="0"/>
          </a:p>
          <a:p>
            <a:pPr lvl="1">
              <a:buFont typeface="Courier New"/>
              <a:buChar char="o"/>
            </a:pPr>
            <a:r>
              <a:rPr lang="en-US" dirty="0"/>
              <a:t>technical issues related to connecting many cores to shared memory</a:t>
            </a:r>
          </a:p>
          <a:p>
            <a:pPr lvl="1">
              <a:buFont typeface="Courier New"/>
              <a:buChar char="o"/>
            </a:pPr>
            <a:r>
              <a:rPr lang="en-US" dirty="0"/>
              <a:t>memory </a:t>
            </a:r>
            <a:r>
              <a:rPr lang="en-US" dirty="0">
                <a:solidFill>
                  <a:srgbClr val="FF0000"/>
                </a:solidFill>
              </a:rPr>
              <a:t>footprint of HEP code is increasing </a:t>
            </a:r>
            <a:r>
              <a:rPr lang="en-US" dirty="0"/>
              <a:t>due to increasing event complexity as the energy and luminosity of the LHC is increased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921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GeantV</a:t>
            </a:r>
            <a:r>
              <a:rPr lang="en-US" dirty="0"/>
              <a:t> prototype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547" y="1700414"/>
            <a:ext cx="7467600" cy="3951337"/>
          </a:xfrm>
        </p:spPr>
        <p:txBody>
          <a:bodyPr>
            <a:normAutofit fontScale="92500" lnSpcReduction="20000"/>
          </a:bodyPr>
          <a:lstStyle/>
          <a:p>
            <a:pPr>
              <a:buFont typeface="Courier New"/>
              <a:buChar char="o"/>
            </a:pPr>
            <a:r>
              <a:rPr lang="en-US" dirty="0"/>
              <a:t>Transport particles in groups (vectors) rather than one by one</a:t>
            </a:r>
          </a:p>
          <a:p>
            <a:pPr lvl="1">
              <a:buFont typeface="Courier New"/>
              <a:buChar char="o"/>
            </a:pPr>
            <a:r>
              <a:rPr lang="en-US" dirty="0"/>
              <a:t>Group particles by geometry volume or same physics</a:t>
            </a:r>
          </a:p>
          <a:p>
            <a:pPr lvl="1">
              <a:buFont typeface="Courier New"/>
              <a:buChar char="o"/>
            </a:pPr>
            <a:r>
              <a:rPr lang="en-US" dirty="0"/>
              <a:t>No free lunch: data gathering overheads &lt; vector gains</a:t>
            </a:r>
          </a:p>
          <a:p>
            <a:pPr>
              <a:buFont typeface="Courier New"/>
              <a:buChar char="o"/>
            </a:pPr>
            <a:r>
              <a:rPr lang="en-US" dirty="0"/>
              <a:t>Dispatch </a:t>
            </a:r>
            <a:r>
              <a:rPr lang="en-US" dirty="0" err="1"/>
              <a:t>SoA</a:t>
            </a:r>
            <a:r>
              <a:rPr lang="en-US" dirty="0"/>
              <a:t> to functions with vector signatures</a:t>
            </a:r>
          </a:p>
          <a:p>
            <a:pPr lvl="1">
              <a:buFont typeface="Courier New"/>
              <a:buChar char="o"/>
            </a:pPr>
            <a:r>
              <a:rPr lang="en-US" dirty="0"/>
              <a:t>Use </a:t>
            </a:r>
            <a:r>
              <a:rPr lang="en-US" dirty="0" err="1"/>
              <a:t>backends</a:t>
            </a:r>
            <a:r>
              <a:rPr lang="en-US" dirty="0"/>
              <a:t> to abstract interface: vector, scalar</a:t>
            </a:r>
          </a:p>
          <a:p>
            <a:pPr lvl="1">
              <a:buFont typeface="Courier New"/>
              <a:buChar char="o"/>
            </a:pPr>
            <a:r>
              <a:rPr lang="en-US" dirty="0"/>
              <a:t>Use </a:t>
            </a:r>
            <a:r>
              <a:rPr lang="en-US" dirty="0" err="1"/>
              <a:t>backends</a:t>
            </a:r>
            <a:r>
              <a:rPr lang="en-US" dirty="0"/>
              <a:t> to insulate  technology/library: </a:t>
            </a:r>
            <a:r>
              <a:rPr lang="en-US" dirty="0" err="1"/>
              <a:t>Vc</a:t>
            </a:r>
            <a:r>
              <a:rPr lang="en-US" dirty="0"/>
              <a:t>, </a:t>
            </a:r>
            <a:r>
              <a:rPr lang="en-US" dirty="0" err="1"/>
              <a:t>Cilk</a:t>
            </a:r>
            <a:r>
              <a:rPr lang="en-US" dirty="0"/>
              <a:t>+, </a:t>
            </a:r>
            <a:r>
              <a:rPr lang="en-US" dirty="0" err="1"/>
              <a:t>VecMic</a:t>
            </a:r>
            <a:r>
              <a:rPr lang="en-US" dirty="0"/>
              <a:t>, … </a:t>
            </a:r>
          </a:p>
          <a:p>
            <a:pPr>
              <a:buFont typeface="Courier New"/>
              <a:buChar char="o"/>
            </a:pPr>
            <a:r>
              <a:rPr lang="en-US" dirty="0"/>
              <a:t>Redesign the library and workflow to  target fine grain parallelism</a:t>
            </a:r>
          </a:p>
          <a:p>
            <a:pPr lvl="1">
              <a:buFont typeface="Courier New"/>
              <a:buChar char="o"/>
            </a:pPr>
            <a:r>
              <a:rPr lang="en-US" dirty="0"/>
              <a:t>CPU, GPU, Phi, Atom, …</a:t>
            </a:r>
          </a:p>
          <a:p>
            <a:pPr lvl="1">
              <a:buFont typeface="Courier New"/>
              <a:buChar char="o"/>
            </a:pPr>
            <a:r>
              <a:rPr lang="en-US" dirty="0"/>
              <a:t>Aim for a 3x-5x faster code, understand  hard limits for 10x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52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299" y="3522543"/>
            <a:ext cx="2489242" cy="299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763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/>
              <a:buChar char="o"/>
            </a:pPr>
            <a:r>
              <a:rPr lang="en-US" dirty="0"/>
              <a:t>modern HEP experiments would be impossible without computing</a:t>
            </a:r>
          </a:p>
          <a:p>
            <a:pPr lvl="1">
              <a:buFont typeface="Courier New"/>
              <a:buChar char="o"/>
            </a:pPr>
            <a:r>
              <a:rPr lang="en-US" dirty="0"/>
              <a:t>online triggering and selection</a:t>
            </a:r>
          </a:p>
          <a:p>
            <a:pPr lvl="1">
              <a:buFont typeface="Courier New"/>
              <a:buChar char="o"/>
            </a:pPr>
            <a:r>
              <a:rPr lang="en-US" dirty="0"/>
              <a:t>offline reconstruction, analysis and simulation</a:t>
            </a:r>
          </a:p>
          <a:p>
            <a:pPr>
              <a:buFont typeface="Courier New"/>
              <a:buChar char="o"/>
            </a:pPr>
            <a:r>
              <a:rPr lang="en-US" dirty="0"/>
              <a:t>huge data volumes</a:t>
            </a:r>
          </a:p>
          <a:p>
            <a:pPr>
              <a:buFont typeface="Courier New"/>
              <a:buChar char="o"/>
            </a:pPr>
            <a:r>
              <a:rPr lang="en-US" dirty="0"/>
              <a:t>distributed processing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91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54339"/>
            <a:ext cx="8041440" cy="1442674"/>
          </a:xfrm>
        </p:spPr>
        <p:txBody>
          <a:bodyPr/>
          <a:lstStyle/>
          <a:p>
            <a:r>
              <a:rPr lang="en-US" dirty="0"/>
              <a:t>Collisions at the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6</a:t>
            </a:fld>
            <a:endParaRPr lang="en-US"/>
          </a:p>
        </p:txBody>
      </p:sp>
      <p:sp>
        <p:nvSpPr>
          <p:cNvPr id="575" name="Rectangle 4"/>
          <p:cNvSpPr>
            <a:spLocks noChangeArrowheads="1"/>
          </p:cNvSpPr>
          <p:nvPr/>
        </p:nvSpPr>
        <p:spPr bwMode="auto">
          <a:xfrm>
            <a:off x="334963" y="5561013"/>
            <a:ext cx="825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latin typeface="Helvetica" pitchFamily="-65" charset="0"/>
              </a:rPr>
              <a:t>Particle</a:t>
            </a:r>
            <a:endParaRPr lang="en-US" sz="2800">
              <a:latin typeface="Times" pitchFamily="-65" charset="0"/>
            </a:endParaRPr>
          </a:p>
        </p:txBody>
      </p:sp>
      <p:pic>
        <p:nvPicPr>
          <p:cNvPr id="57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43000"/>
            <a:ext cx="3694113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975" y="4159250"/>
            <a:ext cx="3338513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700" y="3052763"/>
            <a:ext cx="3709988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9" name="Rectangle 8"/>
          <p:cNvSpPr>
            <a:spLocks noChangeArrowheads="1"/>
          </p:cNvSpPr>
          <p:nvPr/>
        </p:nvSpPr>
        <p:spPr bwMode="auto">
          <a:xfrm>
            <a:off x="3508375" y="1792288"/>
            <a:ext cx="3175" cy="31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0" name="Oval 9"/>
          <p:cNvSpPr>
            <a:spLocks noChangeArrowheads="1"/>
          </p:cNvSpPr>
          <p:nvPr/>
        </p:nvSpPr>
        <p:spPr bwMode="auto">
          <a:xfrm>
            <a:off x="3511550" y="1960563"/>
            <a:ext cx="252413" cy="228600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1" name="Oval 10"/>
          <p:cNvSpPr>
            <a:spLocks noChangeArrowheads="1"/>
          </p:cNvSpPr>
          <p:nvPr/>
        </p:nvSpPr>
        <p:spPr bwMode="auto">
          <a:xfrm>
            <a:off x="3514725" y="1960563"/>
            <a:ext cx="247650" cy="228600"/>
          </a:xfrm>
          <a:prstGeom prst="ellipse">
            <a:avLst/>
          </a:prstGeom>
          <a:noFill/>
          <a:ln w="15875">
            <a:solidFill>
              <a:srgbClr val="FFBD0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2" name="Oval 11"/>
          <p:cNvSpPr>
            <a:spLocks noChangeArrowheads="1"/>
          </p:cNvSpPr>
          <p:nvPr/>
        </p:nvSpPr>
        <p:spPr bwMode="auto">
          <a:xfrm>
            <a:off x="3517900" y="1963738"/>
            <a:ext cx="241300" cy="222250"/>
          </a:xfrm>
          <a:prstGeom prst="ellipse">
            <a:avLst/>
          </a:prstGeom>
          <a:noFill/>
          <a:ln w="15875">
            <a:solidFill>
              <a:srgbClr val="FFBE0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" name="Oval 12"/>
          <p:cNvSpPr>
            <a:spLocks noChangeArrowheads="1"/>
          </p:cNvSpPr>
          <p:nvPr/>
        </p:nvSpPr>
        <p:spPr bwMode="auto">
          <a:xfrm>
            <a:off x="3521075" y="1966913"/>
            <a:ext cx="234950" cy="215900"/>
          </a:xfrm>
          <a:prstGeom prst="ellipse">
            <a:avLst/>
          </a:prstGeom>
          <a:noFill/>
          <a:ln w="15875">
            <a:solidFill>
              <a:srgbClr val="FFC01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" name="Oval 13"/>
          <p:cNvSpPr>
            <a:spLocks noChangeArrowheads="1"/>
          </p:cNvSpPr>
          <p:nvPr/>
        </p:nvSpPr>
        <p:spPr bwMode="auto">
          <a:xfrm>
            <a:off x="3524250" y="1968500"/>
            <a:ext cx="228600" cy="211138"/>
          </a:xfrm>
          <a:prstGeom prst="ellipse">
            <a:avLst/>
          </a:prstGeom>
          <a:noFill/>
          <a:ln w="15875">
            <a:solidFill>
              <a:srgbClr val="FFC2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5" name="Oval 14"/>
          <p:cNvSpPr>
            <a:spLocks noChangeArrowheads="1"/>
          </p:cNvSpPr>
          <p:nvPr/>
        </p:nvSpPr>
        <p:spPr bwMode="auto">
          <a:xfrm>
            <a:off x="3527425" y="1971675"/>
            <a:ext cx="222250" cy="204788"/>
          </a:xfrm>
          <a:prstGeom prst="ellipse">
            <a:avLst/>
          </a:prstGeom>
          <a:noFill/>
          <a:ln w="15875">
            <a:solidFill>
              <a:srgbClr val="FFC41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6" name="Oval 15"/>
          <p:cNvSpPr>
            <a:spLocks noChangeArrowheads="1"/>
          </p:cNvSpPr>
          <p:nvPr/>
        </p:nvSpPr>
        <p:spPr bwMode="auto">
          <a:xfrm>
            <a:off x="3530600" y="1974850"/>
            <a:ext cx="215900" cy="198438"/>
          </a:xfrm>
          <a:prstGeom prst="ellipse">
            <a:avLst/>
          </a:prstGeom>
          <a:noFill/>
          <a:ln w="15875">
            <a:solidFill>
              <a:srgbClr val="FFC52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7" name="Oval 16"/>
          <p:cNvSpPr>
            <a:spLocks noChangeArrowheads="1"/>
          </p:cNvSpPr>
          <p:nvPr/>
        </p:nvSpPr>
        <p:spPr bwMode="auto">
          <a:xfrm>
            <a:off x="3533775" y="1978025"/>
            <a:ext cx="209550" cy="192088"/>
          </a:xfrm>
          <a:prstGeom prst="ellipse">
            <a:avLst/>
          </a:prstGeom>
          <a:noFill/>
          <a:ln w="15875">
            <a:solidFill>
              <a:srgbClr val="FFC72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8" name="Oval 17"/>
          <p:cNvSpPr>
            <a:spLocks noChangeArrowheads="1"/>
          </p:cNvSpPr>
          <p:nvPr/>
        </p:nvSpPr>
        <p:spPr bwMode="auto">
          <a:xfrm>
            <a:off x="3535363" y="1981200"/>
            <a:ext cx="204787" cy="185738"/>
          </a:xfrm>
          <a:prstGeom prst="ellipse">
            <a:avLst/>
          </a:prstGeom>
          <a:noFill/>
          <a:ln w="15875">
            <a:solidFill>
              <a:srgbClr val="FFC93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9" name="Oval 18"/>
          <p:cNvSpPr>
            <a:spLocks noChangeArrowheads="1"/>
          </p:cNvSpPr>
          <p:nvPr/>
        </p:nvSpPr>
        <p:spPr bwMode="auto">
          <a:xfrm>
            <a:off x="3538538" y="1984375"/>
            <a:ext cx="198437" cy="179388"/>
          </a:xfrm>
          <a:prstGeom prst="ellipse">
            <a:avLst/>
          </a:prstGeom>
          <a:noFill/>
          <a:ln w="15875">
            <a:solidFill>
              <a:srgbClr val="FFCA3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0" name="Oval 19"/>
          <p:cNvSpPr>
            <a:spLocks noChangeArrowheads="1"/>
          </p:cNvSpPr>
          <p:nvPr/>
        </p:nvSpPr>
        <p:spPr bwMode="auto">
          <a:xfrm>
            <a:off x="3541713" y="1987550"/>
            <a:ext cx="192087" cy="173038"/>
          </a:xfrm>
          <a:prstGeom prst="ellipse">
            <a:avLst/>
          </a:prstGeom>
          <a:noFill/>
          <a:ln w="15875">
            <a:solidFill>
              <a:srgbClr val="FFCC3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1" name="Oval 20"/>
          <p:cNvSpPr>
            <a:spLocks noChangeArrowheads="1"/>
          </p:cNvSpPr>
          <p:nvPr/>
        </p:nvSpPr>
        <p:spPr bwMode="auto">
          <a:xfrm>
            <a:off x="3544888" y="1987550"/>
            <a:ext cx="185737" cy="169863"/>
          </a:xfrm>
          <a:prstGeom prst="ellipse">
            <a:avLst/>
          </a:prstGeom>
          <a:noFill/>
          <a:ln w="15875">
            <a:solidFill>
              <a:srgbClr val="FFCE4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2" name="Oval 21"/>
          <p:cNvSpPr>
            <a:spLocks noChangeArrowheads="1"/>
          </p:cNvSpPr>
          <p:nvPr/>
        </p:nvSpPr>
        <p:spPr bwMode="auto">
          <a:xfrm>
            <a:off x="3548063" y="1990725"/>
            <a:ext cx="179387" cy="165100"/>
          </a:xfrm>
          <a:prstGeom prst="ellipse">
            <a:avLst/>
          </a:prstGeom>
          <a:noFill/>
          <a:ln w="15875">
            <a:solidFill>
              <a:srgbClr val="FFD04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" name="Oval 22"/>
          <p:cNvSpPr>
            <a:spLocks noChangeArrowheads="1"/>
          </p:cNvSpPr>
          <p:nvPr/>
        </p:nvSpPr>
        <p:spPr bwMode="auto">
          <a:xfrm>
            <a:off x="3551238" y="1993900"/>
            <a:ext cx="173037" cy="158750"/>
          </a:xfrm>
          <a:prstGeom prst="ellipse">
            <a:avLst/>
          </a:prstGeom>
          <a:noFill/>
          <a:ln w="15875">
            <a:solidFill>
              <a:srgbClr val="FFD15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" name="Oval 23"/>
          <p:cNvSpPr>
            <a:spLocks noChangeArrowheads="1"/>
          </p:cNvSpPr>
          <p:nvPr/>
        </p:nvSpPr>
        <p:spPr bwMode="auto">
          <a:xfrm>
            <a:off x="3554413" y="1997075"/>
            <a:ext cx="168275" cy="155575"/>
          </a:xfrm>
          <a:prstGeom prst="ellipse">
            <a:avLst/>
          </a:prstGeom>
          <a:noFill/>
          <a:ln w="15875">
            <a:solidFill>
              <a:srgbClr val="FFD35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" name="Oval 24"/>
          <p:cNvSpPr>
            <a:spLocks noChangeArrowheads="1"/>
          </p:cNvSpPr>
          <p:nvPr/>
        </p:nvSpPr>
        <p:spPr bwMode="auto">
          <a:xfrm>
            <a:off x="3557588" y="2000250"/>
            <a:ext cx="161925" cy="149225"/>
          </a:xfrm>
          <a:prstGeom prst="ellipse">
            <a:avLst/>
          </a:prstGeom>
          <a:noFill/>
          <a:ln w="15875">
            <a:solidFill>
              <a:srgbClr val="FFD55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" name="Oval 25"/>
          <p:cNvSpPr>
            <a:spLocks noChangeArrowheads="1"/>
          </p:cNvSpPr>
          <p:nvPr/>
        </p:nvSpPr>
        <p:spPr bwMode="auto">
          <a:xfrm>
            <a:off x="3560763" y="2003425"/>
            <a:ext cx="155575" cy="142875"/>
          </a:xfrm>
          <a:prstGeom prst="ellipse">
            <a:avLst/>
          </a:prstGeom>
          <a:noFill/>
          <a:ln w="15875">
            <a:solidFill>
              <a:srgbClr val="FFD66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7" name="Oval 26"/>
          <p:cNvSpPr>
            <a:spLocks noChangeArrowheads="1"/>
          </p:cNvSpPr>
          <p:nvPr/>
        </p:nvSpPr>
        <p:spPr bwMode="auto">
          <a:xfrm>
            <a:off x="3563938" y="2005013"/>
            <a:ext cx="149225" cy="138112"/>
          </a:xfrm>
          <a:prstGeom prst="ellipse">
            <a:avLst/>
          </a:prstGeom>
          <a:noFill/>
          <a:ln w="15875">
            <a:solidFill>
              <a:srgbClr val="FFD86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8" name="Oval 27"/>
          <p:cNvSpPr>
            <a:spLocks noChangeArrowheads="1"/>
          </p:cNvSpPr>
          <p:nvPr/>
        </p:nvSpPr>
        <p:spPr bwMode="auto">
          <a:xfrm>
            <a:off x="3567113" y="2008188"/>
            <a:ext cx="142875" cy="131762"/>
          </a:xfrm>
          <a:prstGeom prst="ellipse">
            <a:avLst/>
          </a:prstGeom>
          <a:noFill/>
          <a:ln w="15875">
            <a:solidFill>
              <a:srgbClr val="FFDA7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" name="Oval 28"/>
          <p:cNvSpPr>
            <a:spLocks noChangeArrowheads="1"/>
          </p:cNvSpPr>
          <p:nvPr/>
        </p:nvSpPr>
        <p:spPr bwMode="auto">
          <a:xfrm>
            <a:off x="3570288" y="2011363"/>
            <a:ext cx="136525" cy="125412"/>
          </a:xfrm>
          <a:prstGeom prst="ellipse">
            <a:avLst/>
          </a:prstGeom>
          <a:noFill/>
          <a:ln w="15875">
            <a:solidFill>
              <a:srgbClr val="FFDC7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0" name="Oval 29"/>
          <p:cNvSpPr>
            <a:spLocks noChangeArrowheads="1"/>
          </p:cNvSpPr>
          <p:nvPr/>
        </p:nvSpPr>
        <p:spPr bwMode="auto">
          <a:xfrm>
            <a:off x="3571875" y="2014538"/>
            <a:ext cx="131763" cy="119062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1" name="Oval 30"/>
          <p:cNvSpPr>
            <a:spLocks noChangeArrowheads="1"/>
          </p:cNvSpPr>
          <p:nvPr/>
        </p:nvSpPr>
        <p:spPr bwMode="auto">
          <a:xfrm>
            <a:off x="3575050" y="2014538"/>
            <a:ext cx="125413" cy="115887"/>
          </a:xfrm>
          <a:prstGeom prst="ellipse">
            <a:avLst/>
          </a:prstGeom>
          <a:noFill/>
          <a:ln w="15875">
            <a:solidFill>
              <a:srgbClr val="FFDF8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2" name="Oval 31"/>
          <p:cNvSpPr>
            <a:spLocks noChangeArrowheads="1"/>
          </p:cNvSpPr>
          <p:nvPr/>
        </p:nvSpPr>
        <p:spPr bwMode="auto">
          <a:xfrm>
            <a:off x="3578225" y="2017713"/>
            <a:ext cx="119063" cy="109537"/>
          </a:xfrm>
          <a:prstGeom prst="ellipse">
            <a:avLst/>
          </a:prstGeom>
          <a:noFill/>
          <a:ln w="15875">
            <a:solidFill>
              <a:srgbClr val="FFE18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" name="Oval 32"/>
          <p:cNvSpPr>
            <a:spLocks noChangeArrowheads="1"/>
          </p:cNvSpPr>
          <p:nvPr/>
        </p:nvSpPr>
        <p:spPr bwMode="auto">
          <a:xfrm>
            <a:off x="3581400" y="2020888"/>
            <a:ext cx="112713" cy="103187"/>
          </a:xfrm>
          <a:prstGeom prst="ellipse">
            <a:avLst/>
          </a:prstGeom>
          <a:noFill/>
          <a:ln w="15875">
            <a:solidFill>
              <a:srgbClr val="FFE29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" name="Oval 33"/>
          <p:cNvSpPr>
            <a:spLocks noChangeArrowheads="1"/>
          </p:cNvSpPr>
          <p:nvPr/>
        </p:nvSpPr>
        <p:spPr bwMode="auto">
          <a:xfrm>
            <a:off x="3584575" y="2024063"/>
            <a:ext cx="106363" cy="96837"/>
          </a:xfrm>
          <a:prstGeom prst="ellipse">
            <a:avLst/>
          </a:prstGeom>
          <a:noFill/>
          <a:ln w="15875">
            <a:solidFill>
              <a:srgbClr val="FFE4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" name="Oval 34"/>
          <p:cNvSpPr>
            <a:spLocks noChangeArrowheads="1"/>
          </p:cNvSpPr>
          <p:nvPr/>
        </p:nvSpPr>
        <p:spPr bwMode="auto">
          <a:xfrm>
            <a:off x="3587750" y="2027238"/>
            <a:ext cx="100013" cy="92075"/>
          </a:xfrm>
          <a:prstGeom prst="ellipse">
            <a:avLst/>
          </a:prstGeom>
          <a:noFill/>
          <a:ln w="15875">
            <a:solidFill>
              <a:srgbClr val="FFE69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6" name="Oval 35"/>
          <p:cNvSpPr>
            <a:spLocks noChangeArrowheads="1"/>
          </p:cNvSpPr>
          <p:nvPr/>
        </p:nvSpPr>
        <p:spPr bwMode="auto">
          <a:xfrm>
            <a:off x="3590925" y="2030413"/>
            <a:ext cx="95250" cy="85725"/>
          </a:xfrm>
          <a:prstGeom prst="ellipse">
            <a:avLst/>
          </a:prstGeom>
          <a:noFill/>
          <a:ln w="15875">
            <a:solidFill>
              <a:srgbClr val="FFE8A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" name="Oval 36"/>
          <p:cNvSpPr>
            <a:spLocks noChangeArrowheads="1"/>
          </p:cNvSpPr>
          <p:nvPr/>
        </p:nvSpPr>
        <p:spPr bwMode="auto">
          <a:xfrm>
            <a:off x="3594100" y="2033588"/>
            <a:ext cx="88900" cy="79375"/>
          </a:xfrm>
          <a:prstGeom prst="ellipse">
            <a:avLst/>
          </a:prstGeom>
          <a:noFill/>
          <a:ln w="15875">
            <a:solidFill>
              <a:srgbClr val="FFE9A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8" name="Oval 37"/>
          <p:cNvSpPr>
            <a:spLocks noChangeArrowheads="1"/>
          </p:cNvSpPr>
          <p:nvPr/>
        </p:nvSpPr>
        <p:spPr bwMode="auto">
          <a:xfrm>
            <a:off x="3597275" y="2036763"/>
            <a:ext cx="82550" cy="76200"/>
          </a:xfrm>
          <a:prstGeom prst="ellipse">
            <a:avLst/>
          </a:prstGeom>
          <a:noFill/>
          <a:ln w="15875">
            <a:solidFill>
              <a:srgbClr val="FFEBB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" name="Oval 38"/>
          <p:cNvSpPr>
            <a:spLocks noChangeArrowheads="1"/>
          </p:cNvSpPr>
          <p:nvPr/>
        </p:nvSpPr>
        <p:spPr bwMode="auto">
          <a:xfrm>
            <a:off x="3600450" y="2039938"/>
            <a:ext cx="76200" cy="69850"/>
          </a:xfrm>
          <a:prstGeom prst="ellipse">
            <a:avLst/>
          </a:prstGeom>
          <a:noFill/>
          <a:ln w="15875">
            <a:solidFill>
              <a:srgbClr val="FFEDB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" name="Oval 39"/>
          <p:cNvSpPr>
            <a:spLocks noChangeArrowheads="1"/>
          </p:cNvSpPr>
          <p:nvPr/>
        </p:nvSpPr>
        <p:spPr bwMode="auto">
          <a:xfrm>
            <a:off x="3603625" y="2043113"/>
            <a:ext cx="69850" cy="63500"/>
          </a:xfrm>
          <a:prstGeom prst="ellipse">
            <a:avLst/>
          </a:prstGeom>
          <a:noFill/>
          <a:ln w="15875">
            <a:solidFill>
              <a:srgbClr val="FFEEB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1" name="Oval 40"/>
          <p:cNvSpPr>
            <a:spLocks noChangeArrowheads="1"/>
          </p:cNvSpPr>
          <p:nvPr/>
        </p:nvSpPr>
        <p:spPr bwMode="auto">
          <a:xfrm>
            <a:off x="3606800" y="2043113"/>
            <a:ext cx="63500" cy="60325"/>
          </a:xfrm>
          <a:prstGeom prst="ellipse">
            <a:avLst/>
          </a:prstGeom>
          <a:noFill/>
          <a:ln w="15875">
            <a:solidFill>
              <a:srgbClr val="FFF0C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" name="Oval 41"/>
          <p:cNvSpPr>
            <a:spLocks noChangeArrowheads="1"/>
          </p:cNvSpPr>
          <p:nvPr/>
        </p:nvSpPr>
        <p:spPr bwMode="auto">
          <a:xfrm>
            <a:off x="3609975" y="2044700"/>
            <a:ext cx="57150" cy="55563"/>
          </a:xfrm>
          <a:prstGeom prst="ellipse">
            <a:avLst/>
          </a:prstGeom>
          <a:noFill/>
          <a:ln w="15875">
            <a:solidFill>
              <a:srgbClr val="FFF2C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3" name="Oval 42"/>
          <p:cNvSpPr>
            <a:spLocks noChangeArrowheads="1"/>
          </p:cNvSpPr>
          <p:nvPr/>
        </p:nvSpPr>
        <p:spPr bwMode="auto">
          <a:xfrm>
            <a:off x="3611563" y="2047875"/>
            <a:ext cx="52387" cy="49213"/>
          </a:xfrm>
          <a:prstGeom prst="ellipse">
            <a:avLst/>
          </a:prstGeom>
          <a:noFill/>
          <a:ln w="15875">
            <a:solidFill>
              <a:srgbClr val="FFF4D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" name="Oval 43"/>
          <p:cNvSpPr>
            <a:spLocks noChangeArrowheads="1"/>
          </p:cNvSpPr>
          <p:nvPr/>
        </p:nvSpPr>
        <p:spPr bwMode="auto">
          <a:xfrm>
            <a:off x="3614738" y="2051050"/>
            <a:ext cx="46037" cy="42863"/>
          </a:xfrm>
          <a:prstGeom prst="ellipse">
            <a:avLst/>
          </a:prstGeom>
          <a:noFill/>
          <a:ln w="15875">
            <a:solidFill>
              <a:srgbClr val="FFF5D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" name="Oval 44"/>
          <p:cNvSpPr>
            <a:spLocks noChangeArrowheads="1"/>
          </p:cNvSpPr>
          <p:nvPr/>
        </p:nvSpPr>
        <p:spPr bwMode="auto">
          <a:xfrm>
            <a:off x="3617913" y="2054225"/>
            <a:ext cx="39687" cy="36513"/>
          </a:xfrm>
          <a:prstGeom prst="ellipse">
            <a:avLst/>
          </a:prstGeom>
          <a:noFill/>
          <a:ln w="15875">
            <a:solidFill>
              <a:srgbClr val="FFF7D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" name="Oval 45"/>
          <p:cNvSpPr>
            <a:spLocks noChangeArrowheads="1"/>
          </p:cNvSpPr>
          <p:nvPr/>
        </p:nvSpPr>
        <p:spPr bwMode="auto">
          <a:xfrm>
            <a:off x="3621088" y="2057400"/>
            <a:ext cx="33337" cy="30163"/>
          </a:xfrm>
          <a:prstGeom prst="ellipse">
            <a:avLst/>
          </a:prstGeom>
          <a:noFill/>
          <a:ln w="15875">
            <a:solidFill>
              <a:srgbClr val="FFF9E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" name="Oval 46"/>
          <p:cNvSpPr>
            <a:spLocks noChangeArrowheads="1"/>
          </p:cNvSpPr>
          <p:nvPr/>
        </p:nvSpPr>
        <p:spPr bwMode="auto">
          <a:xfrm>
            <a:off x="3624263" y="2060575"/>
            <a:ext cx="26987" cy="23813"/>
          </a:xfrm>
          <a:prstGeom prst="ellipse">
            <a:avLst/>
          </a:prstGeom>
          <a:noFill/>
          <a:ln w="15875">
            <a:solidFill>
              <a:srgbClr val="FFFAE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" name="Oval 47"/>
          <p:cNvSpPr>
            <a:spLocks noChangeArrowheads="1"/>
          </p:cNvSpPr>
          <p:nvPr/>
        </p:nvSpPr>
        <p:spPr bwMode="auto">
          <a:xfrm>
            <a:off x="3627438" y="2063750"/>
            <a:ext cx="20637" cy="17463"/>
          </a:xfrm>
          <a:prstGeom prst="ellipse">
            <a:avLst/>
          </a:prstGeom>
          <a:noFill/>
          <a:ln w="15875">
            <a:solidFill>
              <a:srgbClr val="FFFCF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" name="Oval 48"/>
          <p:cNvSpPr>
            <a:spLocks noChangeArrowheads="1"/>
          </p:cNvSpPr>
          <p:nvPr/>
        </p:nvSpPr>
        <p:spPr bwMode="auto">
          <a:xfrm>
            <a:off x="3630613" y="2066925"/>
            <a:ext cx="15875" cy="12700"/>
          </a:xfrm>
          <a:prstGeom prst="ellipse">
            <a:avLst/>
          </a:prstGeom>
          <a:noFill/>
          <a:ln w="15875">
            <a:solidFill>
              <a:srgbClr val="FFFEF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0" name="Oval 49"/>
          <p:cNvSpPr>
            <a:spLocks noChangeArrowheads="1"/>
          </p:cNvSpPr>
          <p:nvPr/>
        </p:nvSpPr>
        <p:spPr bwMode="auto">
          <a:xfrm>
            <a:off x="3633788" y="2070100"/>
            <a:ext cx="9525" cy="6350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1" name="Oval 50"/>
          <p:cNvSpPr>
            <a:spLocks noChangeArrowheads="1"/>
          </p:cNvSpPr>
          <p:nvPr/>
        </p:nvSpPr>
        <p:spPr bwMode="auto">
          <a:xfrm>
            <a:off x="3511550" y="1960563"/>
            <a:ext cx="252413" cy="228600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2" name="Rectangle 51"/>
          <p:cNvSpPr>
            <a:spLocks noChangeArrowheads="1"/>
          </p:cNvSpPr>
          <p:nvPr/>
        </p:nvSpPr>
        <p:spPr bwMode="auto">
          <a:xfrm>
            <a:off x="3952875" y="1651000"/>
            <a:ext cx="3175" cy="3175"/>
          </a:xfrm>
          <a:prstGeom prst="rect">
            <a:avLst/>
          </a:prstGeom>
          <a:solidFill>
            <a:srgbClr val="2F12D5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3" name="Oval 52"/>
          <p:cNvSpPr>
            <a:spLocks noChangeArrowheads="1"/>
          </p:cNvSpPr>
          <p:nvPr/>
        </p:nvSpPr>
        <p:spPr bwMode="auto">
          <a:xfrm>
            <a:off x="3956050" y="1819275"/>
            <a:ext cx="254000" cy="177800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" name="Oval 53"/>
          <p:cNvSpPr>
            <a:spLocks noChangeArrowheads="1"/>
          </p:cNvSpPr>
          <p:nvPr/>
        </p:nvSpPr>
        <p:spPr bwMode="auto">
          <a:xfrm>
            <a:off x="3959225" y="1819275"/>
            <a:ext cx="247650" cy="177800"/>
          </a:xfrm>
          <a:prstGeom prst="ellipse">
            <a:avLst/>
          </a:prstGeom>
          <a:noFill/>
          <a:ln w="15875">
            <a:solidFill>
              <a:srgbClr val="FFBD0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5" name="Oval 54"/>
          <p:cNvSpPr>
            <a:spLocks noChangeArrowheads="1"/>
          </p:cNvSpPr>
          <p:nvPr/>
        </p:nvSpPr>
        <p:spPr bwMode="auto">
          <a:xfrm>
            <a:off x="3962400" y="1822450"/>
            <a:ext cx="241300" cy="171450"/>
          </a:xfrm>
          <a:prstGeom prst="ellipse">
            <a:avLst/>
          </a:prstGeom>
          <a:noFill/>
          <a:ln w="15875">
            <a:solidFill>
              <a:srgbClr val="FFBE0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6" name="Oval 55"/>
          <p:cNvSpPr>
            <a:spLocks noChangeArrowheads="1"/>
          </p:cNvSpPr>
          <p:nvPr/>
        </p:nvSpPr>
        <p:spPr bwMode="auto">
          <a:xfrm>
            <a:off x="3965575" y="1825625"/>
            <a:ext cx="234950" cy="165100"/>
          </a:xfrm>
          <a:prstGeom prst="ellipse">
            <a:avLst/>
          </a:prstGeom>
          <a:noFill/>
          <a:ln w="15875">
            <a:solidFill>
              <a:srgbClr val="FFC01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7" name="Oval 56"/>
          <p:cNvSpPr>
            <a:spLocks noChangeArrowheads="1"/>
          </p:cNvSpPr>
          <p:nvPr/>
        </p:nvSpPr>
        <p:spPr bwMode="auto">
          <a:xfrm>
            <a:off x="3968750" y="1825625"/>
            <a:ext cx="228600" cy="165100"/>
          </a:xfrm>
          <a:prstGeom prst="ellipse">
            <a:avLst/>
          </a:prstGeom>
          <a:noFill/>
          <a:ln w="15875">
            <a:solidFill>
              <a:srgbClr val="FFC2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8" name="Oval 57"/>
          <p:cNvSpPr>
            <a:spLocks noChangeArrowheads="1"/>
          </p:cNvSpPr>
          <p:nvPr/>
        </p:nvSpPr>
        <p:spPr bwMode="auto">
          <a:xfrm>
            <a:off x="3971925" y="1828800"/>
            <a:ext cx="222250" cy="158750"/>
          </a:xfrm>
          <a:prstGeom prst="ellipse">
            <a:avLst/>
          </a:prstGeom>
          <a:noFill/>
          <a:ln w="15875">
            <a:solidFill>
              <a:srgbClr val="FFC41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" name="Oval 58"/>
          <p:cNvSpPr>
            <a:spLocks noChangeArrowheads="1"/>
          </p:cNvSpPr>
          <p:nvPr/>
        </p:nvSpPr>
        <p:spPr bwMode="auto">
          <a:xfrm>
            <a:off x="3975100" y="1831975"/>
            <a:ext cx="215900" cy="152400"/>
          </a:xfrm>
          <a:prstGeom prst="ellipse">
            <a:avLst/>
          </a:prstGeom>
          <a:noFill/>
          <a:ln w="15875">
            <a:solidFill>
              <a:srgbClr val="FFC52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0" name="Oval 59"/>
          <p:cNvSpPr>
            <a:spLocks noChangeArrowheads="1"/>
          </p:cNvSpPr>
          <p:nvPr/>
        </p:nvSpPr>
        <p:spPr bwMode="auto">
          <a:xfrm>
            <a:off x="3978275" y="1831975"/>
            <a:ext cx="209550" cy="152400"/>
          </a:xfrm>
          <a:prstGeom prst="ellipse">
            <a:avLst/>
          </a:prstGeom>
          <a:noFill/>
          <a:ln w="15875">
            <a:solidFill>
              <a:srgbClr val="FFC72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1" name="Oval 60"/>
          <p:cNvSpPr>
            <a:spLocks noChangeArrowheads="1"/>
          </p:cNvSpPr>
          <p:nvPr/>
        </p:nvSpPr>
        <p:spPr bwMode="auto">
          <a:xfrm>
            <a:off x="3981450" y="1835150"/>
            <a:ext cx="203200" cy="146050"/>
          </a:xfrm>
          <a:prstGeom prst="ellipse">
            <a:avLst/>
          </a:prstGeom>
          <a:noFill/>
          <a:ln w="15875">
            <a:solidFill>
              <a:srgbClr val="FFC93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" name="Oval 61"/>
          <p:cNvSpPr>
            <a:spLocks noChangeArrowheads="1"/>
          </p:cNvSpPr>
          <p:nvPr/>
        </p:nvSpPr>
        <p:spPr bwMode="auto">
          <a:xfrm>
            <a:off x="3984625" y="1838325"/>
            <a:ext cx="198438" cy="139700"/>
          </a:xfrm>
          <a:prstGeom prst="ellipse">
            <a:avLst/>
          </a:prstGeom>
          <a:noFill/>
          <a:ln w="15875">
            <a:solidFill>
              <a:srgbClr val="FFCA3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" name="Oval 62"/>
          <p:cNvSpPr>
            <a:spLocks noChangeArrowheads="1"/>
          </p:cNvSpPr>
          <p:nvPr/>
        </p:nvSpPr>
        <p:spPr bwMode="auto">
          <a:xfrm>
            <a:off x="3987800" y="1841500"/>
            <a:ext cx="192088" cy="133350"/>
          </a:xfrm>
          <a:prstGeom prst="ellipse">
            <a:avLst/>
          </a:prstGeom>
          <a:noFill/>
          <a:ln w="15875">
            <a:solidFill>
              <a:srgbClr val="FFCC3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" name="Oval 63"/>
          <p:cNvSpPr>
            <a:spLocks noChangeArrowheads="1"/>
          </p:cNvSpPr>
          <p:nvPr/>
        </p:nvSpPr>
        <p:spPr bwMode="auto">
          <a:xfrm>
            <a:off x="3990975" y="1841500"/>
            <a:ext cx="185738" cy="133350"/>
          </a:xfrm>
          <a:prstGeom prst="ellipse">
            <a:avLst/>
          </a:prstGeom>
          <a:noFill/>
          <a:ln w="15875">
            <a:solidFill>
              <a:srgbClr val="FFCE4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" name="Oval 64"/>
          <p:cNvSpPr>
            <a:spLocks noChangeArrowheads="1"/>
          </p:cNvSpPr>
          <p:nvPr/>
        </p:nvSpPr>
        <p:spPr bwMode="auto">
          <a:xfrm>
            <a:off x="3992563" y="1844675"/>
            <a:ext cx="180975" cy="127000"/>
          </a:xfrm>
          <a:prstGeom prst="ellipse">
            <a:avLst/>
          </a:prstGeom>
          <a:noFill/>
          <a:ln w="15875">
            <a:solidFill>
              <a:srgbClr val="FFD04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6" name="Oval 65"/>
          <p:cNvSpPr>
            <a:spLocks noChangeArrowheads="1"/>
          </p:cNvSpPr>
          <p:nvPr/>
        </p:nvSpPr>
        <p:spPr bwMode="auto">
          <a:xfrm>
            <a:off x="3995738" y="1847850"/>
            <a:ext cx="174625" cy="120650"/>
          </a:xfrm>
          <a:prstGeom prst="ellipse">
            <a:avLst/>
          </a:prstGeom>
          <a:noFill/>
          <a:ln w="15875">
            <a:solidFill>
              <a:srgbClr val="FFD15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7" name="Oval 66"/>
          <p:cNvSpPr>
            <a:spLocks noChangeArrowheads="1"/>
          </p:cNvSpPr>
          <p:nvPr/>
        </p:nvSpPr>
        <p:spPr bwMode="auto">
          <a:xfrm>
            <a:off x="3998913" y="1847850"/>
            <a:ext cx="168275" cy="120650"/>
          </a:xfrm>
          <a:prstGeom prst="ellipse">
            <a:avLst/>
          </a:prstGeom>
          <a:noFill/>
          <a:ln w="15875">
            <a:solidFill>
              <a:srgbClr val="FFD35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8" name="Oval 67"/>
          <p:cNvSpPr>
            <a:spLocks noChangeArrowheads="1"/>
          </p:cNvSpPr>
          <p:nvPr/>
        </p:nvSpPr>
        <p:spPr bwMode="auto">
          <a:xfrm>
            <a:off x="4002088" y="1851025"/>
            <a:ext cx="161925" cy="115888"/>
          </a:xfrm>
          <a:prstGeom prst="ellipse">
            <a:avLst/>
          </a:prstGeom>
          <a:noFill/>
          <a:ln w="15875">
            <a:solidFill>
              <a:srgbClr val="FFD55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9" name="Oval 68"/>
          <p:cNvSpPr>
            <a:spLocks noChangeArrowheads="1"/>
          </p:cNvSpPr>
          <p:nvPr/>
        </p:nvSpPr>
        <p:spPr bwMode="auto">
          <a:xfrm>
            <a:off x="4005263" y="1852613"/>
            <a:ext cx="155575" cy="111125"/>
          </a:xfrm>
          <a:prstGeom prst="ellipse">
            <a:avLst/>
          </a:prstGeom>
          <a:noFill/>
          <a:ln w="15875">
            <a:solidFill>
              <a:srgbClr val="FFD66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0" name="Oval 69"/>
          <p:cNvSpPr>
            <a:spLocks noChangeArrowheads="1"/>
          </p:cNvSpPr>
          <p:nvPr/>
        </p:nvSpPr>
        <p:spPr bwMode="auto">
          <a:xfrm>
            <a:off x="4008438" y="1855788"/>
            <a:ext cx="149225" cy="104775"/>
          </a:xfrm>
          <a:prstGeom prst="ellipse">
            <a:avLst/>
          </a:prstGeom>
          <a:noFill/>
          <a:ln w="15875">
            <a:solidFill>
              <a:srgbClr val="FFD86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1" name="Oval 70"/>
          <p:cNvSpPr>
            <a:spLocks noChangeArrowheads="1"/>
          </p:cNvSpPr>
          <p:nvPr/>
        </p:nvSpPr>
        <p:spPr bwMode="auto">
          <a:xfrm>
            <a:off x="4011613" y="1855788"/>
            <a:ext cx="142875" cy="104775"/>
          </a:xfrm>
          <a:prstGeom prst="ellipse">
            <a:avLst/>
          </a:prstGeom>
          <a:noFill/>
          <a:ln w="15875">
            <a:solidFill>
              <a:srgbClr val="FFDA7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2" name="Oval 71"/>
          <p:cNvSpPr>
            <a:spLocks noChangeArrowheads="1"/>
          </p:cNvSpPr>
          <p:nvPr/>
        </p:nvSpPr>
        <p:spPr bwMode="auto">
          <a:xfrm>
            <a:off x="4014788" y="1858963"/>
            <a:ext cx="136525" cy="98425"/>
          </a:xfrm>
          <a:prstGeom prst="ellipse">
            <a:avLst/>
          </a:prstGeom>
          <a:noFill/>
          <a:ln w="15875">
            <a:solidFill>
              <a:srgbClr val="FFDC7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3" name="Oval 72"/>
          <p:cNvSpPr>
            <a:spLocks noChangeArrowheads="1"/>
          </p:cNvSpPr>
          <p:nvPr/>
        </p:nvSpPr>
        <p:spPr bwMode="auto">
          <a:xfrm>
            <a:off x="4017963" y="1862138"/>
            <a:ext cx="130175" cy="92075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4" name="Oval 73"/>
          <p:cNvSpPr>
            <a:spLocks noChangeArrowheads="1"/>
          </p:cNvSpPr>
          <p:nvPr/>
        </p:nvSpPr>
        <p:spPr bwMode="auto">
          <a:xfrm>
            <a:off x="4021138" y="1862138"/>
            <a:ext cx="123825" cy="92075"/>
          </a:xfrm>
          <a:prstGeom prst="ellipse">
            <a:avLst/>
          </a:prstGeom>
          <a:noFill/>
          <a:ln w="15875">
            <a:solidFill>
              <a:srgbClr val="FFDF8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" name="Oval 74"/>
          <p:cNvSpPr>
            <a:spLocks noChangeArrowheads="1"/>
          </p:cNvSpPr>
          <p:nvPr/>
        </p:nvSpPr>
        <p:spPr bwMode="auto">
          <a:xfrm>
            <a:off x="4024313" y="1865313"/>
            <a:ext cx="119062" cy="85725"/>
          </a:xfrm>
          <a:prstGeom prst="ellipse">
            <a:avLst/>
          </a:prstGeom>
          <a:noFill/>
          <a:ln w="15875">
            <a:solidFill>
              <a:srgbClr val="FFE18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6" name="Oval 75"/>
          <p:cNvSpPr>
            <a:spLocks noChangeArrowheads="1"/>
          </p:cNvSpPr>
          <p:nvPr/>
        </p:nvSpPr>
        <p:spPr bwMode="auto">
          <a:xfrm>
            <a:off x="4027488" y="1868488"/>
            <a:ext cx="112712" cy="79375"/>
          </a:xfrm>
          <a:prstGeom prst="ellipse">
            <a:avLst/>
          </a:prstGeom>
          <a:noFill/>
          <a:ln w="15875">
            <a:solidFill>
              <a:srgbClr val="FFE29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7" name="Oval 76"/>
          <p:cNvSpPr>
            <a:spLocks noChangeArrowheads="1"/>
          </p:cNvSpPr>
          <p:nvPr/>
        </p:nvSpPr>
        <p:spPr bwMode="auto">
          <a:xfrm>
            <a:off x="4029075" y="1868488"/>
            <a:ext cx="107950" cy="79375"/>
          </a:xfrm>
          <a:prstGeom prst="ellipse">
            <a:avLst/>
          </a:prstGeom>
          <a:noFill/>
          <a:ln w="15875">
            <a:solidFill>
              <a:srgbClr val="FFE4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8" name="Oval 77"/>
          <p:cNvSpPr>
            <a:spLocks noChangeArrowheads="1"/>
          </p:cNvSpPr>
          <p:nvPr/>
        </p:nvSpPr>
        <p:spPr bwMode="auto">
          <a:xfrm>
            <a:off x="4032250" y="1871663"/>
            <a:ext cx="101600" cy="73025"/>
          </a:xfrm>
          <a:prstGeom prst="ellipse">
            <a:avLst/>
          </a:prstGeom>
          <a:noFill/>
          <a:ln w="15875">
            <a:solidFill>
              <a:srgbClr val="FFE69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9" name="Oval 78"/>
          <p:cNvSpPr>
            <a:spLocks noChangeArrowheads="1"/>
          </p:cNvSpPr>
          <p:nvPr/>
        </p:nvSpPr>
        <p:spPr bwMode="auto">
          <a:xfrm>
            <a:off x="4035425" y="1874838"/>
            <a:ext cx="95250" cy="66675"/>
          </a:xfrm>
          <a:prstGeom prst="ellipse">
            <a:avLst/>
          </a:prstGeom>
          <a:noFill/>
          <a:ln w="15875">
            <a:solidFill>
              <a:srgbClr val="FFE8A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0" name="Oval 79"/>
          <p:cNvSpPr>
            <a:spLocks noChangeArrowheads="1"/>
          </p:cNvSpPr>
          <p:nvPr/>
        </p:nvSpPr>
        <p:spPr bwMode="auto">
          <a:xfrm>
            <a:off x="4038600" y="1878013"/>
            <a:ext cx="88900" cy="60325"/>
          </a:xfrm>
          <a:prstGeom prst="ellipse">
            <a:avLst/>
          </a:prstGeom>
          <a:noFill/>
          <a:ln w="15875">
            <a:solidFill>
              <a:srgbClr val="FFE9A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1" name="Oval 80"/>
          <p:cNvSpPr>
            <a:spLocks noChangeArrowheads="1"/>
          </p:cNvSpPr>
          <p:nvPr/>
        </p:nvSpPr>
        <p:spPr bwMode="auto">
          <a:xfrm>
            <a:off x="4041775" y="1878013"/>
            <a:ext cx="82550" cy="60325"/>
          </a:xfrm>
          <a:prstGeom prst="ellipse">
            <a:avLst/>
          </a:prstGeom>
          <a:noFill/>
          <a:ln w="15875">
            <a:solidFill>
              <a:srgbClr val="FFEBB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2" name="Oval 81"/>
          <p:cNvSpPr>
            <a:spLocks noChangeArrowheads="1"/>
          </p:cNvSpPr>
          <p:nvPr/>
        </p:nvSpPr>
        <p:spPr bwMode="auto">
          <a:xfrm>
            <a:off x="4044950" y="1881188"/>
            <a:ext cx="76200" cy="53975"/>
          </a:xfrm>
          <a:prstGeom prst="ellipse">
            <a:avLst/>
          </a:prstGeom>
          <a:noFill/>
          <a:ln w="15875">
            <a:solidFill>
              <a:srgbClr val="FFEDB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3" name="Oval 82"/>
          <p:cNvSpPr>
            <a:spLocks noChangeArrowheads="1"/>
          </p:cNvSpPr>
          <p:nvPr/>
        </p:nvSpPr>
        <p:spPr bwMode="auto">
          <a:xfrm>
            <a:off x="4048125" y="1884363"/>
            <a:ext cx="69850" cy="47625"/>
          </a:xfrm>
          <a:prstGeom prst="ellipse">
            <a:avLst/>
          </a:prstGeom>
          <a:noFill/>
          <a:ln w="15875">
            <a:solidFill>
              <a:srgbClr val="FFEEB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" name="Oval 83"/>
          <p:cNvSpPr>
            <a:spLocks noChangeArrowheads="1"/>
          </p:cNvSpPr>
          <p:nvPr/>
        </p:nvSpPr>
        <p:spPr bwMode="auto">
          <a:xfrm>
            <a:off x="4051300" y="1884363"/>
            <a:ext cx="63500" cy="47625"/>
          </a:xfrm>
          <a:prstGeom prst="ellipse">
            <a:avLst/>
          </a:prstGeom>
          <a:noFill/>
          <a:ln w="15875">
            <a:solidFill>
              <a:srgbClr val="FFF0C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" name="Oval 84"/>
          <p:cNvSpPr>
            <a:spLocks noChangeArrowheads="1"/>
          </p:cNvSpPr>
          <p:nvPr/>
        </p:nvSpPr>
        <p:spPr bwMode="auto">
          <a:xfrm>
            <a:off x="4054475" y="1887538"/>
            <a:ext cx="57150" cy="41275"/>
          </a:xfrm>
          <a:prstGeom prst="ellipse">
            <a:avLst/>
          </a:prstGeom>
          <a:noFill/>
          <a:ln w="15875">
            <a:solidFill>
              <a:srgbClr val="FFF2C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6" name="Oval 85"/>
          <p:cNvSpPr>
            <a:spLocks noChangeArrowheads="1"/>
          </p:cNvSpPr>
          <p:nvPr/>
        </p:nvSpPr>
        <p:spPr bwMode="auto">
          <a:xfrm>
            <a:off x="4057650" y="1890713"/>
            <a:ext cx="50800" cy="36512"/>
          </a:xfrm>
          <a:prstGeom prst="ellipse">
            <a:avLst/>
          </a:prstGeom>
          <a:noFill/>
          <a:ln w="15875">
            <a:solidFill>
              <a:srgbClr val="FFF4D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7" name="Oval 86"/>
          <p:cNvSpPr>
            <a:spLocks noChangeArrowheads="1"/>
          </p:cNvSpPr>
          <p:nvPr/>
        </p:nvSpPr>
        <p:spPr bwMode="auto">
          <a:xfrm>
            <a:off x="4060825" y="1892300"/>
            <a:ext cx="44450" cy="31750"/>
          </a:xfrm>
          <a:prstGeom prst="ellipse">
            <a:avLst/>
          </a:prstGeom>
          <a:noFill/>
          <a:ln w="15875">
            <a:solidFill>
              <a:srgbClr val="FFF5D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8" name="Oval 87"/>
          <p:cNvSpPr>
            <a:spLocks noChangeArrowheads="1"/>
          </p:cNvSpPr>
          <p:nvPr/>
        </p:nvSpPr>
        <p:spPr bwMode="auto">
          <a:xfrm>
            <a:off x="4064000" y="1892300"/>
            <a:ext cx="39688" cy="31750"/>
          </a:xfrm>
          <a:prstGeom prst="ellipse">
            <a:avLst/>
          </a:prstGeom>
          <a:noFill/>
          <a:ln w="15875">
            <a:solidFill>
              <a:srgbClr val="FFF7D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9" name="Oval 88"/>
          <p:cNvSpPr>
            <a:spLocks noChangeArrowheads="1"/>
          </p:cNvSpPr>
          <p:nvPr/>
        </p:nvSpPr>
        <p:spPr bwMode="auto">
          <a:xfrm>
            <a:off x="4067175" y="1895475"/>
            <a:ext cx="33338" cy="25400"/>
          </a:xfrm>
          <a:prstGeom prst="ellipse">
            <a:avLst/>
          </a:prstGeom>
          <a:noFill/>
          <a:ln w="15875">
            <a:solidFill>
              <a:srgbClr val="FFF9E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" name="Oval 89"/>
          <p:cNvSpPr>
            <a:spLocks noChangeArrowheads="1"/>
          </p:cNvSpPr>
          <p:nvPr/>
        </p:nvSpPr>
        <p:spPr bwMode="auto">
          <a:xfrm>
            <a:off x="4068763" y="1898650"/>
            <a:ext cx="28575" cy="19050"/>
          </a:xfrm>
          <a:prstGeom prst="ellipse">
            <a:avLst/>
          </a:prstGeom>
          <a:noFill/>
          <a:ln w="15875">
            <a:solidFill>
              <a:srgbClr val="FFFAE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" name="Oval 90"/>
          <p:cNvSpPr>
            <a:spLocks noChangeArrowheads="1"/>
          </p:cNvSpPr>
          <p:nvPr/>
        </p:nvSpPr>
        <p:spPr bwMode="auto">
          <a:xfrm>
            <a:off x="4071938" y="1898650"/>
            <a:ext cx="22225" cy="19050"/>
          </a:xfrm>
          <a:prstGeom prst="ellipse">
            <a:avLst/>
          </a:prstGeom>
          <a:noFill/>
          <a:ln w="15875">
            <a:solidFill>
              <a:srgbClr val="FFFCF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" name="Oval 91"/>
          <p:cNvSpPr>
            <a:spLocks noChangeArrowheads="1"/>
          </p:cNvSpPr>
          <p:nvPr/>
        </p:nvSpPr>
        <p:spPr bwMode="auto">
          <a:xfrm>
            <a:off x="4075113" y="1901825"/>
            <a:ext cx="15875" cy="12700"/>
          </a:xfrm>
          <a:prstGeom prst="ellipse">
            <a:avLst/>
          </a:prstGeom>
          <a:noFill/>
          <a:ln w="15875">
            <a:solidFill>
              <a:srgbClr val="FFFEF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3" name="Oval 92"/>
          <p:cNvSpPr>
            <a:spLocks noChangeArrowheads="1"/>
          </p:cNvSpPr>
          <p:nvPr/>
        </p:nvSpPr>
        <p:spPr bwMode="auto">
          <a:xfrm>
            <a:off x="4078288" y="1905000"/>
            <a:ext cx="9525" cy="6350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4" name="Oval 93"/>
          <p:cNvSpPr>
            <a:spLocks noChangeArrowheads="1"/>
          </p:cNvSpPr>
          <p:nvPr/>
        </p:nvSpPr>
        <p:spPr bwMode="auto">
          <a:xfrm>
            <a:off x="3956050" y="1819275"/>
            <a:ext cx="254000" cy="177800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" name="Rectangle 94"/>
          <p:cNvSpPr>
            <a:spLocks noChangeArrowheads="1"/>
          </p:cNvSpPr>
          <p:nvPr/>
        </p:nvSpPr>
        <p:spPr bwMode="auto">
          <a:xfrm>
            <a:off x="4241800" y="1273175"/>
            <a:ext cx="1588" cy="3175"/>
          </a:xfrm>
          <a:prstGeom prst="rect">
            <a:avLst/>
          </a:prstGeom>
          <a:solidFill>
            <a:srgbClr val="2F12D5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6" name="Oval 95"/>
          <p:cNvSpPr>
            <a:spLocks noChangeArrowheads="1"/>
          </p:cNvSpPr>
          <p:nvPr/>
        </p:nvSpPr>
        <p:spPr bwMode="auto">
          <a:xfrm>
            <a:off x="4144963" y="1643063"/>
            <a:ext cx="141287" cy="136525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7" name="Oval 96"/>
          <p:cNvSpPr>
            <a:spLocks noChangeArrowheads="1"/>
          </p:cNvSpPr>
          <p:nvPr/>
        </p:nvSpPr>
        <p:spPr bwMode="auto">
          <a:xfrm>
            <a:off x="4148138" y="1643063"/>
            <a:ext cx="134937" cy="133350"/>
          </a:xfrm>
          <a:prstGeom prst="ellipse">
            <a:avLst/>
          </a:prstGeom>
          <a:noFill/>
          <a:ln w="15875">
            <a:solidFill>
              <a:srgbClr val="FFBE0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8" name="Oval 97"/>
          <p:cNvSpPr>
            <a:spLocks noChangeArrowheads="1"/>
          </p:cNvSpPr>
          <p:nvPr/>
        </p:nvSpPr>
        <p:spPr bwMode="auto">
          <a:xfrm>
            <a:off x="4151313" y="1646238"/>
            <a:ext cx="128587" cy="128587"/>
          </a:xfrm>
          <a:prstGeom prst="ellipse">
            <a:avLst/>
          </a:prstGeom>
          <a:noFill/>
          <a:ln w="15875">
            <a:solidFill>
              <a:srgbClr val="FFC11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9" name="Oval 98"/>
          <p:cNvSpPr>
            <a:spLocks noChangeArrowheads="1"/>
          </p:cNvSpPr>
          <p:nvPr/>
        </p:nvSpPr>
        <p:spPr bwMode="auto">
          <a:xfrm>
            <a:off x="4154488" y="1649413"/>
            <a:ext cx="122237" cy="122237"/>
          </a:xfrm>
          <a:prstGeom prst="ellipse">
            <a:avLst/>
          </a:prstGeom>
          <a:noFill/>
          <a:ln w="15875">
            <a:solidFill>
              <a:srgbClr val="FFC42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0" name="Oval 99"/>
          <p:cNvSpPr>
            <a:spLocks noChangeArrowheads="1"/>
          </p:cNvSpPr>
          <p:nvPr/>
        </p:nvSpPr>
        <p:spPr bwMode="auto">
          <a:xfrm>
            <a:off x="4157663" y="1652588"/>
            <a:ext cx="115887" cy="115887"/>
          </a:xfrm>
          <a:prstGeom prst="ellipse">
            <a:avLst/>
          </a:prstGeom>
          <a:noFill/>
          <a:ln w="15875">
            <a:solidFill>
              <a:srgbClr val="FFC72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1" name="Oval 100"/>
          <p:cNvSpPr>
            <a:spLocks noChangeArrowheads="1"/>
          </p:cNvSpPr>
          <p:nvPr/>
        </p:nvSpPr>
        <p:spPr bwMode="auto">
          <a:xfrm>
            <a:off x="4160838" y="1655763"/>
            <a:ext cx="109537" cy="109537"/>
          </a:xfrm>
          <a:prstGeom prst="ellipse">
            <a:avLst/>
          </a:prstGeom>
          <a:noFill/>
          <a:ln w="15875">
            <a:solidFill>
              <a:srgbClr val="FFCB3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2" name="Oval 101"/>
          <p:cNvSpPr>
            <a:spLocks noChangeArrowheads="1"/>
          </p:cNvSpPr>
          <p:nvPr/>
        </p:nvSpPr>
        <p:spPr bwMode="auto">
          <a:xfrm>
            <a:off x="4164013" y="1658938"/>
            <a:ext cx="103187" cy="103187"/>
          </a:xfrm>
          <a:prstGeom prst="ellipse">
            <a:avLst/>
          </a:prstGeom>
          <a:noFill/>
          <a:ln w="15875">
            <a:solidFill>
              <a:srgbClr val="FFCE4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3" name="Oval 102"/>
          <p:cNvSpPr>
            <a:spLocks noChangeArrowheads="1"/>
          </p:cNvSpPr>
          <p:nvPr/>
        </p:nvSpPr>
        <p:spPr bwMode="auto">
          <a:xfrm>
            <a:off x="4167188" y="1662113"/>
            <a:ext cx="96837" cy="96837"/>
          </a:xfrm>
          <a:prstGeom prst="ellipse">
            <a:avLst/>
          </a:prstGeom>
          <a:noFill/>
          <a:ln w="15875">
            <a:solidFill>
              <a:srgbClr val="FFD15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4" name="Oval 103"/>
          <p:cNvSpPr>
            <a:spLocks noChangeArrowheads="1"/>
          </p:cNvSpPr>
          <p:nvPr/>
        </p:nvSpPr>
        <p:spPr bwMode="auto">
          <a:xfrm>
            <a:off x="4170363" y="1663700"/>
            <a:ext cx="90487" cy="92075"/>
          </a:xfrm>
          <a:prstGeom prst="ellipse">
            <a:avLst/>
          </a:prstGeom>
          <a:noFill/>
          <a:ln w="15875">
            <a:solidFill>
              <a:srgbClr val="FFD45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" name="Oval 104"/>
          <p:cNvSpPr>
            <a:spLocks noChangeArrowheads="1"/>
          </p:cNvSpPr>
          <p:nvPr/>
        </p:nvSpPr>
        <p:spPr bwMode="auto">
          <a:xfrm>
            <a:off x="4173538" y="1666875"/>
            <a:ext cx="85725" cy="85725"/>
          </a:xfrm>
          <a:prstGeom prst="ellipse">
            <a:avLst/>
          </a:prstGeom>
          <a:noFill/>
          <a:ln w="15875">
            <a:solidFill>
              <a:srgbClr val="FFD76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" name="Oval 105"/>
          <p:cNvSpPr>
            <a:spLocks noChangeArrowheads="1"/>
          </p:cNvSpPr>
          <p:nvPr/>
        </p:nvSpPr>
        <p:spPr bwMode="auto">
          <a:xfrm>
            <a:off x="4176713" y="1670050"/>
            <a:ext cx="79375" cy="79375"/>
          </a:xfrm>
          <a:prstGeom prst="ellipse">
            <a:avLst/>
          </a:prstGeom>
          <a:noFill/>
          <a:ln w="15875">
            <a:solidFill>
              <a:srgbClr val="FFDA7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7" name="Oval 106"/>
          <p:cNvSpPr>
            <a:spLocks noChangeArrowheads="1"/>
          </p:cNvSpPr>
          <p:nvPr/>
        </p:nvSpPr>
        <p:spPr bwMode="auto">
          <a:xfrm>
            <a:off x="4179888" y="1673225"/>
            <a:ext cx="73025" cy="73025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8" name="Oval 107"/>
          <p:cNvSpPr>
            <a:spLocks noChangeArrowheads="1"/>
          </p:cNvSpPr>
          <p:nvPr/>
        </p:nvSpPr>
        <p:spPr bwMode="auto">
          <a:xfrm>
            <a:off x="4183063" y="1676400"/>
            <a:ext cx="66675" cy="66675"/>
          </a:xfrm>
          <a:prstGeom prst="ellipse">
            <a:avLst/>
          </a:prstGeom>
          <a:noFill/>
          <a:ln w="15875">
            <a:solidFill>
              <a:srgbClr val="FFE08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" name="Oval 108"/>
          <p:cNvSpPr>
            <a:spLocks noChangeArrowheads="1"/>
          </p:cNvSpPr>
          <p:nvPr/>
        </p:nvSpPr>
        <p:spPr bwMode="auto">
          <a:xfrm>
            <a:off x="4184650" y="1679575"/>
            <a:ext cx="61913" cy="60325"/>
          </a:xfrm>
          <a:prstGeom prst="ellipse">
            <a:avLst/>
          </a:prstGeom>
          <a:noFill/>
          <a:ln w="15875">
            <a:solidFill>
              <a:srgbClr val="FFE39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0" name="Oval 109"/>
          <p:cNvSpPr>
            <a:spLocks noChangeArrowheads="1"/>
          </p:cNvSpPr>
          <p:nvPr/>
        </p:nvSpPr>
        <p:spPr bwMode="auto">
          <a:xfrm>
            <a:off x="4187825" y="1682750"/>
            <a:ext cx="55563" cy="55563"/>
          </a:xfrm>
          <a:prstGeom prst="ellipse">
            <a:avLst/>
          </a:prstGeom>
          <a:noFill/>
          <a:ln w="15875">
            <a:solidFill>
              <a:srgbClr val="FFE7A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1" name="Oval 110"/>
          <p:cNvSpPr>
            <a:spLocks noChangeArrowheads="1"/>
          </p:cNvSpPr>
          <p:nvPr/>
        </p:nvSpPr>
        <p:spPr bwMode="auto">
          <a:xfrm>
            <a:off x="4191000" y="1685925"/>
            <a:ext cx="49213" cy="49213"/>
          </a:xfrm>
          <a:prstGeom prst="ellipse">
            <a:avLst/>
          </a:prstGeom>
          <a:noFill/>
          <a:ln w="15875">
            <a:solidFill>
              <a:srgbClr val="FFEAA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2" name="Oval 111"/>
          <p:cNvSpPr>
            <a:spLocks noChangeArrowheads="1"/>
          </p:cNvSpPr>
          <p:nvPr/>
        </p:nvSpPr>
        <p:spPr bwMode="auto">
          <a:xfrm>
            <a:off x="4194175" y="1689100"/>
            <a:ext cx="42863" cy="42863"/>
          </a:xfrm>
          <a:prstGeom prst="ellipse">
            <a:avLst/>
          </a:prstGeom>
          <a:noFill/>
          <a:ln w="15875">
            <a:solidFill>
              <a:srgbClr val="FFEDB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3" name="Oval 112"/>
          <p:cNvSpPr>
            <a:spLocks noChangeArrowheads="1"/>
          </p:cNvSpPr>
          <p:nvPr/>
        </p:nvSpPr>
        <p:spPr bwMode="auto">
          <a:xfrm>
            <a:off x="4197350" y="1692275"/>
            <a:ext cx="36513" cy="36513"/>
          </a:xfrm>
          <a:prstGeom prst="ellipse">
            <a:avLst/>
          </a:prstGeom>
          <a:noFill/>
          <a:ln w="15875">
            <a:solidFill>
              <a:srgbClr val="FFF0C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4" name="Oval 113"/>
          <p:cNvSpPr>
            <a:spLocks noChangeArrowheads="1"/>
          </p:cNvSpPr>
          <p:nvPr/>
        </p:nvSpPr>
        <p:spPr bwMode="auto">
          <a:xfrm>
            <a:off x="4200525" y="1695450"/>
            <a:ext cx="30163" cy="30163"/>
          </a:xfrm>
          <a:prstGeom prst="ellipse">
            <a:avLst/>
          </a:prstGeom>
          <a:noFill/>
          <a:ln w="15875">
            <a:solidFill>
              <a:srgbClr val="FFF3D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5" name="Oval 114"/>
          <p:cNvSpPr>
            <a:spLocks noChangeArrowheads="1"/>
          </p:cNvSpPr>
          <p:nvPr/>
        </p:nvSpPr>
        <p:spPr bwMode="auto">
          <a:xfrm>
            <a:off x="4203700" y="1698625"/>
            <a:ext cx="23813" cy="23813"/>
          </a:xfrm>
          <a:prstGeom prst="ellipse">
            <a:avLst/>
          </a:prstGeom>
          <a:noFill/>
          <a:ln w="15875">
            <a:solidFill>
              <a:srgbClr val="FFF6D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" name="Oval 115"/>
          <p:cNvSpPr>
            <a:spLocks noChangeArrowheads="1"/>
          </p:cNvSpPr>
          <p:nvPr/>
        </p:nvSpPr>
        <p:spPr bwMode="auto">
          <a:xfrm>
            <a:off x="4206875" y="1700213"/>
            <a:ext cx="17463" cy="19050"/>
          </a:xfrm>
          <a:prstGeom prst="ellipse">
            <a:avLst/>
          </a:prstGeom>
          <a:noFill/>
          <a:ln w="15875">
            <a:solidFill>
              <a:srgbClr val="FFF9E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7" name="Oval 116"/>
          <p:cNvSpPr>
            <a:spLocks noChangeArrowheads="1"/>
          </p:cNvSpPr>
          <p:nvPr/>
        </p:nvSpPr>
        <p:spPr bwMode="auto">
          <a:xfrm>
            <a:off x="4210050" y="1703388"/>
            <a:ext cx="11113" cy="12700"/>
          </a:xfrm>
          <a:prstGeom prst="ellipse">
            <a:avLst/>
          </a:prstGeom>
          <a:noFill/>
          <a:ln w="15875">
            <a:solidFill>
              <a:srgbClr val="FFFCF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8" name="Oval 117"/>
          <p:cNvSpPr>
            <a:spLocks noChangeArrowheads="1"/>
          </p:cNvSpPr>
          <p:nvPr/>
        </p:nvSpPr>
        <p:spPr bwMode="auto">
          <a:xfrm>
            <a:off x="4213225" y="1706563"/>
            <a:ext cx="6350" cy="6350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9" name="Oval 118"/>
          <p:cNvSpPr>
            <a:spLocks noChangeArrowheads="1"/>
          </p:cNvSpPr>
          <p:nvPr/>
        </p:nvSpPr>
        <p:spPr bwMode="auto">
          <a:xfrm>
            <a:off x="4144963" y="1643063"/>
            <a:ext cx="141287" cy="136525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0" name="Rectangle 119"/>
          <p:cNvSpPr>
            <a:spLocks noChangeArrowheads="1"/>
          </p:cNvSpPr>
          <p:nvPr/>
        </p:nvSpPr>
        <p:spPr bwMode="auto">
          <a:xfrm>
            <a:off x="1195388" y="1462088"/>
            <a:ext cx="3175" cy="3175"/>
          </a:xfrm>
          <a:prstGeom prst="rect">
            <a:avLst/>
          </a:prstGeom>
          <a:solidFill>
            <a:srgbClr val="2F12D5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1" name="Oval 120"/>
          <p:cNvSpPr>
            <a:spLocks noChangeArrowheads="1"/>
          </p:cNvSpPr>
          <p:nvPr/>
        </p:nvSpPr>
        <p:spPr bwMode="auto">
          <a:xfrm>
            <a:off x="1198563" y="1630363"/>
            <a:ext cx="279400" cy="188912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2" name="Oval 121"/>
          <p:cNvSpPr>
            <a:spLocks noChangeArrowheads="1"/>
          </p:cNvSpPr>
          <p:nvPr/>
        </p:nvSpPr>
        <p:spPr bwMode="auto">
          <a:xfrm>
            <a:off x="1201738" y="1630363"/>
            <a:ext cx="273050" cy="188912"/>
          </a:xfrm>
          <a:prstGeom prst="ellipse">
            <a:avLst/>
          </a:prstGeom>
          <a:noFill/>
          <a:ln w="15875">
            <a:solidFill>
              <a:srgbClr val="FFBD0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3" name="Oval 122"/>
          <p:cNvSpPr>
            <a:spLocks noChangeArrowheads="1"/>
          </p:cNvSpPr>
          <p:nvPr/>
        </p:nvSpPr>
        <p:spPr bwMode="auto">
          <a:xfrm>
            <a:off x="1204913" y="1633538"/>
            <a:ext cx="268287" cy="182562"/>
          </a:xfrm>
          <a:prstGeom prst="ellipse">
            <a:avLst/>
          </a:prstGeom>
          <a:noFill/>
          <a:ln w="15875">
            <a:solidFill>
              <a:srgbClr val="FFBE0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" name="Oval 123"/>
          <p:cNvSpPr>
            <a:spLocks noChangeArrowheads="1"/>
          </p:cNvSpPr>
          <p:nvPr/>
        </p:nvSpPr>
        <p:spPr bwMode="auto">
          <a:xfrm>
            <a:off x="1206500" y="1636713"/>
            <a:ext cx="263525" cy="177800"/>
          </a:xfrm>
          <a:prstGeom prst="ellipse">
            <a:avLst/>
          </a:prstGeom>
          <a:noFill/>
          <a:ln w="15875">
            <a:solidFill>
              <a:srgbClr val="FFC01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5" name="Oval 124"/>
          <p:cNvSpPr>
            <a:spLocks noChangeArrowheads="1"/>
          </p:cNvSpPr>
          <p:nvPr/>
        </p:nvSpPr>
        <p:spPr bwMode="auto">
          <a:xfrm>
            <a:off x="1209675" y="1636713"/>
            <a:ext cx="257175" cy="177800"/>
          </a:xfrm>
          <a:prstGeom prst="ellipse">
            <a:avLst/>
          </a:prstGeom>
          <a:noFill/>
          <a:ln w="15875">
            <a:solidFill>
              <a:srgbClr val="FFC11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6" name="Oval 125"/>
          <p:cNvSpPr>
            <a:spLocks noChangeArrowheads="1"/>
          </p:cNvSpPr>
          <p:nvPr/>
        </p:nvSpPr>
        <p:spPr bwMode="auto">
          <a:xfrm>
            <a:off x="1212850" y="1639888"/>
            <a:ext cx="250825" cy="171450"/>
          </a:xfrm>
          <a:prstGeom prst="ellipse">
            <a:avLst/>
          </a:prstGeom>
          <a:noFill/>
          <a:ln w="15875">
            <a:solidFill>
              <a:srgbClr val="FFC31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7" name="Oval 126"/>
          <p:cNvSpPr>
            <a:spLocks noChangeArrowheads="1"/>
          </p:cNvSpPr>
          <p:nvPr/>
        </p:nvSpPr>
        <p:spPr bwMode="auto">
          <a:xfrm>
            <a:off x="1216025" y="1643063"/>
            <a:ext cx="244475" cy="165100"/>
          </a:xfrm>
          <a:prstGeom prst="ellipse">
            <a:avLst/>
          </a:prstGeom>
          <a:noFill/>
          <a:ln w="15875">
            <a:solidFill>
              <a:srgbClr val="FFC42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8" name="Oval 127"/>
          <p:cNvSpPr>
            <a:spLocks noChangeArrowheads="1"/>
          </p:cNvSpPr>
          <p:nvPr/>
        </p:nvSpPr>
        <p:spPr bwMode="auto">
          <a:xfrm>
            <a:off x="1219200" y="1643063"/>
            <a:ext cx="238125" cy="165100"/>
          </a:xfrm>
          <a:prstGeom prst="ellipse">
            <a:avLst/>
          </a:prstGeom>
          <a:noFill/>
          <a:ln w="15875">
            <a:solidFill>
              <a:srgbClr val="FFC62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9" name="Oval 128"/>
          <p:cNvSpPr>
            <a:spLocks noChangeArrowheads="1"/>
          </p:cNvSpPr>
          <p:nvPr/>
        </p:nvSpPr>
        <p:spPr bwMode="auto">
          <a:xfrm>
            <a:off x="1222375" y="1646238"/>
            <a:ext cx="231775" cy="158750"/>
          </a:xfrm>
          <a:prstGeom prst="ellipse">
            <a:avLst/>
          </a:prstGeom>
          <a:noFill/>
          <a:ln w="15875">
            <a:solidFill>
              <a:srgbClr val="FFC72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" name="Oval 129"/>
          <p:cNvSpPr>
            <a:spLocks noChangeArrowheads="1"/>
          </p:cNvSpPr>
          <p:nvPr/>
        </p:nvSpPr>
        <p:spPr bwMode="auto">
          <a:xfrm>
            <a:off x="1225550" y="1649413"/>
            <a:ext cx="225425" cy="152400"/>
          </a:xfrm>
          <a:prstGeom prst="ellipse">
            <a:avLst/>
          </a:prstGeom>
          <a:noFill/>
          <a:ln w="15875">
            <a:solidFill>
              <a:srgbClr val="FFC93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1" name="Oval 130"/>
          <p:cNvSpPr>
            <a:spLocks noChangeArrowheads="1"/>
          </p:cNvSpPr>
          <p:nvPr/>
        </p:nvSpPr>
        <p:spPr bwMode="auto">
          <a:xfrm>
            <a:off x="1228725" y="1649413"/>
            <a:ext cx="219075" cy="152400"/>
          </a:xfrm>
          <a:prstGeom prst="ellipse">
            <a:avLst/>
          </a:prstGeom>
          <a:noFill/>
          <a:ln w="15875">
            <a:solidFill>
              <a:srgbClr val="FFCA3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" name="Oval 131"/>
          <p:cNvSpPr>
            <a:spLocks noChangeArrowheads="1"/>
          </p:cNvSpPr>
          <p:nvPr/>
        </p:nvSpPr>
        <p:spPr bwMode="auto">
          <a:xfrm>
            <a:off x="1273175" y="1649413"/>
            <a:ext cx="212725" cy="146050"/>
          </a:xfrm>
          <a:prstGeom prst="ellipse">
            <a:avLst/>
          </a:prstGeom>
          <a:noFill/>
          <a:ln w="15875">
            <a:solidFill>
              <a:srgbClr val="FFCC3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3" name="Oval 132"/>
          <p:cNvSpPr>
            <a:spLocks noChangeArrowheads="1"/>
          </p:cNvSpPr>
          <p:nvPr/>
        </p:nvSpPr>
        <p:spPr bwMode="auto">
          <a:xfrm>
            <a:off x="1235075" y="1655763"/>
            <a:ext cx="206375" cy="139700"/>
          </a:xfrm>
          <a:prstGeom prst="ellipse">
            <a:avLst/>
          </a:prstGeom>
          <a:noFill/>
          <a:ln w="15875">
            <a:solidFill>
              <a:srgbClr val="FFCD4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" name="Oval 133"/>
          <p:cNvSpPr>
            <a:spLocks noChangeArrowheads="1"/>
          </p:cNvSpPr>
          <p:nvPr/>
        </p:nvSpPr>
        <p:spPr bwMode="auto">
          <a:xfrm>
            <a:off x="1238250" y="1655763"/>
            <a:ext cx="200025" cy="139700"/>
          </a:xfrm>
          <a:prstGeom prst="ellipse">
            <a:avLst/>
          </a:prstGeom>
          <a:noFill/>
          <a:ln w="15875">
            <a:solidFill>
              <a:srgbClr val="FFCF4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5" name="Oval 134"/>
          <p:cNvSpPr>
            <a:spLocks noChangeArrowheads="1"/>
          </p:cNvSpPr>
          <p:nvPr/>
        </p:nvSpPr>
        <p:spPr bwMode="auto">
          <a:xfrm>
            <a:off x="1241425" y="1658938"/>
            <a:ext cx="193675" cy="133350"/>
          </a:xfrm>
          <a:prstGeom prst="ellipse">
            <a:avLst/>
          </a:prstGeom>
          <a:noFill/>
          <a:ln w="15875">
            <a:solidFill>
              <a:srgbClr val="FFD04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" name="Oval 135"/>
          <p:cNvSpPr>
            <a:spLocks noChangeArrowheads="1"/>
          </p:cNvSpPr>
          <p:nvPr/>
        </p:nvSpPr>
        <p:spPr bwMode="auto">
          <a:xfrm>
            <a:off x="1244600" y="1662113"/>
            <a:ext cx="188913" cy="127000"/>
          </a:xfrm>
          <a:prstGeom prst="ellipse">
            <a:avLst/>
          </a:prstGeom>
          <a:noFill/>
          <a:ln w="15875">
            <a:solidFill>
              <a:srgbClr val="FFD25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" name="Oval 136"/>
          <p:cNvSpPr>
            <a:spLocks noChangeArrowheads="1"/>
          </p:cNvSpPr>
          <p:nvPr/>
        </p:nvSpPr>
        <p:spPr bwMode="auto">
          <a:xfrm>
            <a:off x="1246188" y="1662113"/>
            <a:ext cx="184150" cy="127000"/>
          </a:xfrm>
          <a:prstGeom prst="ellipse">
            <a:avLst/>
          </a:prstGeom>
          <a:noFill/>
          <a:ln w="15875">
            <a:solidFill>
              <a:srgbClr val="FFD35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8" name="Oval 137"/>
          <p:cNvSpPr>
            <a:spLocks noChangeArrowheads="1"/>
          </p:cNvSpPr>
          <p:nvPr/>
        </p:nvSpPr>
        <p:spPr bwMode="auto">
          <a:xfrm>
            <a:off x="1249363" y="1663700"/>
            <a:ext cx="177800" cy="122238"/>
          </a:xfrm>
          <a:prstGeom prst="ellipse">
            <a:avLst/>
          </a:prstGeom>
          <a:noFill/>
          <a:ln w="15875">
            <a:solidFill>
              <a:srgbClr val="FFD56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9" name="Oval 138"/>
          <p:cNvSpPr>
            <a:spLocks noChangeArrowheads="1"/>
          </p:cNvSpPr>
          <p:nvPr/>
        </p:nvSpPr>
        <p:spPr bwMode="auto">
          <a:xfrm>
            <a:off x="1252538" y="1666875"/>
            <a:ext cx="171450" cy="115888"/>
          </a:xfrm>
          <a:prstGeom prst="ellipse">
            <a:avLst/>
          </a:prstGeom>
          <a:noFill/>
          <a:ln w="15875">
            <a:solidFill>
              <a:srgbClr val="FFD66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0" name="Oval 139"/>
          <p:cNvSpPr>
            <a:spLocks noChangeArrowheads="1"/>
          </p:cNvSpPr>
          <p:nvPr/>
        </p:nvSpPr>
        <p:spPr bwMode="auto">
          <a:xfrm>
            <a:off x="1255713" y="1666875"/>
            <a:ext cx="165100" cy="115888"/>
          </a:xfrm>
          <a:prstGeom prst="ellipse">
            <a:avLst/>
          </a:prstGeom>
          <a:noFill/>
          <a:ln w="15875">
            <a:solidFill>
              <a:srgbClr val="FFD86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1" name="Oval 140"/>
          <p:cNvSpPr>
            <a:spLocks noChangeArrowheads="1"/>
          </p:cNvSpPr>
          <p:nvPr/>
        </p:nvSpPr>
        <p:spPr bwMode="auto">
          <a:xfrm>
            <a:off x="1258888" y="1670050"/>
            <a:ext cx="158750" cy="109538"/>
          </a:xfrm>
          <a:prstGeom prst="ellipse">
            <a:avLst/>
          </a:prstGeom>
          <a:noFill/>
          <a:ln w="15875">
            <a:solidFill>
              <a:srgbClr val="FFD97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" name="Oval 141"/>
          <p:cNvSpPr>
            <a:spLocks noChangeArrowheads="1"/>
          </p:cNvSpPr>
          <p:nvPr/>
        </p:nvSpPr>
        <p:spPr bwMode="auto">
          <a:xfrm>
            <a:off x="1262063" y="1673225"/>
            <a:ext cx="152400" cy="103188"/>
          </a:xfrm>
          <a:prstGeom prst="ellipse">
            <a:avLst/>
          </a:prstGeom>
          <a:noFill/>
          <a:ln w="15875">
            <a:solidFill>
              <a:srgbClr val="FFDB7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3" name="Oval 142"/>
          <p:cNvSpPr>
            <a:spLocks noChangeArrowheads="1"/>
          </p:cNvSpPr>
          <p:nvPr/>
        </p:nvSpPr>
        <p:spPr bwMode="auto">
          <a:xfrm>
            <a:off x="1265238" y="1673225"/>
            <a:ext cx="146050" cy="103188"/>
          </a:xfrm>
          <a:prstGeom prst="ellipse">
            <a:avLst/>
          </a:prstGeom>
          <a:noFill/>
          <a:ln w="15875">
            <a:solidFill>
              <a:srgbClr val="FFDC7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4" name="Oval 143"/>
          <p:cNvSpPr>
            <a:spLocks noChangeArrowheads="1"/>
          </p:cNvSpPr>
          <p:nvPr/>
        </p:nvSpPr>
        <p:spPr bwMode="auto">
          <a:xfrm>
            <a:off x="1268413" y="1676400"/>
            <a:ext cx="139700" cy="98425"/>
          </a:xfrm>
          <a:prstGeom prst="ellipse">
            <a:avLst/>
          </a:prstGeom>
          <a:noFill/>
          <a:ln w="15875">
            <a:solidFill>
              <a:srgbClr val="FFDE8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5" name="Oval 144"/>
          <p:cNvSpPr>
            <a:spLocks noChangeArrowheads="1"/>
          </p:cNvSpPr>
          <p:nvPr/>
        </p:nvSpPr>
        <p:spPr bwMode="auto">
          <a:xfrm>
            <a:off x="1271588" y="1679575"/>
            <a:ext cx="133350" cy="92075"/>
          </a:xfrm>
          <a:prstGeom prst="ellipse">
            <a:avLst/>
          </a:prstGeom>
          <a:noFill/>
          <a:ln w="15875">
            <a:solidFill>
              <a:srgbClr val="FFE08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" name="Oval 145"/>
          <p:cNvSpPr>
            <a:spLocks noChangeArrowheads="1"/>
          </p:cNvSpPr>
          <p:nvPr/>
        </p:nvSpPr>
        <p:spPr bwMode="auto">
          <a:xfrm>
            <a:off x="1274763" y="1679575"/>
            <a:ext cx="127000" cy="92075"/>
          </a:xfrm>
          <a:prstGeom prst="ellipse">
            <a:avLst/>
          </a:prstGeom>
          <a:noFill/>
          <a:ln w="15875">
            <a:solidFill>
              <a:srgbClr val="FFE18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" name="Oval 146"/>
          <p:cNvSpPr>
            <a:spLocks noChangeArrowheads="1"/>
          </p:cNvSpPr>
          <p:nvPr/>
        </p:nvSpPr>
        <p:spPr bwMode="auto">
          <a:xfrm>
            <a:off x="1277938" y="1682750"/>
            <a:ext cx="120650" cy="85725"/>
          </a:xfrm>
          <a:prstGeom prst="ellipse">
            <a:avLst/>
          </a:prstGeom>
          <a:noFill/>
          <a:ln w="15875">
            <a:solidFill>
              <a:srgbClr val="FFE39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" name="Oval 147"/>
          <p:cNvSpPr>
            <a:spLocks noChangeArrowheads="1"/>
          </p:cNvSpPr>
          <p:nvPr/>
        </p:nvSpPr>
        <p:spPr bwMode="auto">
          <a:xfrm>
            <a:off x="1281113" y="1685925"/>
            <a:ext cx="115887" cy="79375"/>
          </a:xfrm>
          <a:prstGeom prst="ellipse">
            <a:avLst/>
          </a:prstGeom>
          <a:noFill/>
          <a:ln w="15875">
            <a:solidFill>
              <a:srgbClr val="FFE4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" name="Oval 148"/>
          <p:cNvSpPr>
            <a:spLocks noChangeArrowheads="1"/>
          </p:cNvSpPr>
          <p:nvPr/>
        </p:nvSpPr>
        <p:spPr bwMode="auto">
          <a:xfrm>
            <a:off x="1282700" y="1685925"/>
            <a:ext cx="111125" cy="79375"/>
          </a:xfrm>
          <a:prstGeom prst="ellipse">
            <a:avLst/>
          </a:prstGeom>
          <a:noFill/>
          <a:ln w="15875">
            <a:solidFill>
              <a:srgbClr val="FFE69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0" name="Oval 149"/>
          <p:cNvSpPr>
            <a:spLocks noChangeArrowheads="1"/>
          </p:cNvSpPr>
          <p:nvPr/>
        </p:nvSpPr>
        <p:spPr bwMode="auto">
          <a:xfrm>
            <a:off x="1285875" y="1689100"/>
            <a:ext cx="104775" cy="73025"/>
          </a:xfrm>
          <a:prstGeom prst="ellipse">
            <a:avLst/>
          </a:prstGeom>
          <a:noFill/>
          <a:ln w="15875">
            <a:solidFill>
              <a:srgbClr val="FFE7A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" name="Oval 150"/>
          <p:cNvSpPr>
            <a:spLocks noChangeArrowheads="1"/>
          </p:cNvSpPr>
          <p:nvPr/>
        </p:nvSpPr>
        <p:spPr bwMode="auto">
          <a:xfrm>
            <a:off x="1289050" y="1692275"/>
            <a:ext cx="98425" cy="66675"/>
          </a:xfrm>
          <a:prstGeom prst="ellipse">
            <a:avLst/>
          </a:prstGeom>
          <a:noFill/>
          <a:ln w="15875">
            <a:solidFill>
              <a:srgbClr val="FFE9A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" name="Oval 151"/>
          <p:cNvSpPr>
            <a:spLocks noChangeArrowheads="1"/>
          </p:cNvSpPr>
          <p:nvPr/>
        </p:nvSpPr>
        <p:spPr bwMode="auto">
          <a:xfrm>
            <a:off x="1292225" y="1692275"/>
            <a:ext cx="92075" cy="66675"/>
          </a:xfrm>
          <a:prstGeom prst="ellipse">
            <a:avLst/>
          </a:prstGeom>
          <a:noFill/>
          <a:ln w="15875">
            <a:solidFill>
              <a:srgbClr val="FFEAB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3" name="Oval 152"/>
          <p:cNvSpPr>
            <a:spLocks noChangeArrowheads="1"/>
          </p:cNvSpPr>
          <p:nvPr/>
        </p:nvSpPr>
        <p:spPr bwMode="auto">
          <a:xfrm>
            <a:off x="1295400" y="1695450"/>
            <a:ext cx="85725" cy="60325"/>
          </a:xfrm>
          <a:prstGeom prst="ellipse">
            <a:avLst/>
          </a:prstGeom>
          <a:noFill/>
          <a:ln w="15875">
            <a:solidFill>
              <a:srgbClr val="FFECB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4" name="Oval 153"/>
          <p:cNvSpPr>
            <a:spLocks noChangeArrowheads="1"/>
          </p:cNvSpPr>
          <p:nvPr/>
        </p:nvSpPr>
        <p:spPr bwMode="auto">
          <a:xfrm>
            <a:off x="1298575" y="1698625"/>
            <a:ext cx="79375" cy="53975"/>
          </a:xfrm>
          <a:prstGeom prst="ellipse">
            <a:avLst/>
          </a:prstGeom>
          <a:noFill/>
          <a:ln w="15875">
            <a:solidFill>
              <a:srgbClr val="FFEDB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5" name="Oval 154"/>
          <p:cNvSpPr>
            <a:spLocks noChangeArrowheads="1"/>
          </p:cNvSpPr>
          <p:nvPr/>
        </p:nvSpPr>
        <p:spPr bwMode="auto">
          <a:xfrm>
            <a:off x="1301750" y="1698625"/>
            <a:ext cx="73025" cy="53975"/>
          </a:xfrm>
          <a:prstGeom prst="ellipse">
            <a:avLst/>
          </a:prstGeom>
          <a:noFill/>
          <a:ln w="15875">
            <a:solidFill>
              <a:srgbClr val="FFEFC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6" name="Oval 155"/>
          <p:cNvSpPr>
            <a:spLocks noChangeArrowheads="1"/>
          </p:cNvSpPr>
          <p:nvPr/>
        </p:nvSpPr>
        <p:spPr bwMode="auto">
          <a:xfrm>
            <a:off x="1304925" y="1700213"/>
            <a:ext cx="66675" cy="49212"/>
          </a:xfrm>
          <a:prstGeom prst="ellipse">
            <a:avLst/>
          </a:prstGeom>
          <a:noFill/>
          <a:ln w="15875">
            <a:solidFill>
              <a:srgbClr val="FFF0C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7" name="Oval 156"/>
          <p:cNvSpPr>
            <a:spLocks noChangeArrowheads="1"/>
          </p:cNvSpPr>
          <p:nvPr/>
        </p:nvSpPr>
        <p:spPr bwMode="auto">
          <a:xfrm>
            <a:off x="1308100" y="1703388"/>
            <a:ext cx="60325" cy="42862"/>
          </a:xfrm>
          <a:prstGeom prst="ellipse">
            <a:avLst/>
          </a:prstGeom>
          <a:noFill/>
          <a:ln w="15875">
            <a:solidFill>
              <a:srgbClr val="FFF2C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8" name="Oval 157"/>
          <p:cNvSpPr>
            <a:spLocks noChangeArrowheads="1"/>
          </p:cNvSpPr>
          <p:nvPr/>
        </p:nvSpPr>
        <p:spPr bwMode="auto">
          <a:xfrm>
            <a:off x="1311275" y="1703388"/>
            <a:ext cx="53975" cy="42862"/>
          </a:xfrm>
          <a:prstGeom prst="ellipse">
            <a:avLst/>
          </a:prstGeom>
          <a:noFill/>
          <a:ln w="15875">
            <a:solidFill>
              <a:srgbClr val="FFF3D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9" name="Oval 158"/>
          <p:cNvSpPr>
            <a:spLocks noChangeArrowheads="1"/>
          </p:cNvSpPr>
          <p:nvPr/>
        </p:nvSpPr>
        <p:spPr bwMode="auto">
          <a:xfrm>
            <a:off x="1314450" y="1706563"/>
            <a:ext cx="47625" cy="36512"/>
          </a:xfrm>
          <a:prstGeom prst="ellipse">
            <a:avLst/>
          </a:prstGeom>
          <a:noFill/>
          <a:ln w="15875">
            <a:solidFill>
              <a:srgbClr val="FFF5D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0" name="Oval 159"/>
          <p:cNvSpPr>
            <a:spLocks noChangeArrowheads="1"/>
          </p:cNvSpPr>
          <p:nvPr/>
        </p:nvSpPr>
        <p:spPr bwMode="auto">
          <a:xfrm>
            <a:off x="1317625" y="1709738"/>
            <a:ext cx="41275" cy="30162"/>
          </a:xfrm>
          <a:prstGeom prst="ellipse">
            <a:avLst/>
          </a:prstGeom>
          <a:noFill/>
          <a:ln w="15875">
            <a:solidFill>
              <a:srgbClr val="FFF6D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1" name="Oval 160"/>
          <p:cNvSpPr>
            <a:spLocks noChangeArrowheads="1"/>
          </p:cNvSpPr>
          <p:nvPr/>
        </p:nvSpPr>
        <p:spPr bwMode="auto">
          <a:xfrm>
            <a:off x="1320800" y="1709738"/>
            <a:ext cx="36513" cy="30162"/>
          </a:xfrm>
          <a:prstGeom prst="ellipse">
            <a:avLst/>
          </a:prstGeom>
          <a:noFill/>
          <a:ln w="15875">
            <a:solidFill>
              <a:srgbClr val="FFF8E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2" name="Oval 161"/>
          <p:cNvSpPr>
            <a:spLocks noChangeArrowheads="1"/>
          </p:cNvSpPr>
          <p:nvPr/>
        </p:nvSpPr>
        <p:spPr bwMode="auto">
          <a:xfrm>
            <a:off x="1322388" y="1712913"/>
            <a:ext cx="31750" cy="25400"/>
          </a:xfrm>
          <a:prstGeom prst="ellipse">
            <a:avLst/>
          </a:prstGeom>
          <a:noFill/>
          <a:ln w="15875">
            <a:solidFill>
              <a:srgbClr val="FFF9E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3" name="Oval 162"/>
          <p:cNvSpPr>
            <a:spLocks noChangeArrowheads="1"/>
          </p:cNvSpPr>
          <p:nvPr/>
        </p:nvSpPr>
        <p:spPr bwMode="auto">
          <a:xfrm>
            <a:off x="1325563" y="1716088"/>
            <a:ext cx="25400" cy="19050"/>
          </a:xfrm>
          <a:prstGeom prst="ellipse">
            <a:avLst/>
          </a:prstGeom>
          <a:noFill/>
          <a:ln w="15875">
            <a:solidFill>
              <a:srgbClr val="FFFBE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4" name="Oval 163"/>
          <p:cNvSpPr>
            <a:spLocks noChangeArrowheads="1"/>
          </p:cNvSpPr>
          <p:nvPr/>
        </p:nvSpPr>
        <p:spPr bwMode="auto">
          <a:xfrm>
            <a:off x="1328738" y="1716088"/>
            <a:ext cx="19050" cy="19050"/>
          </a:xfrm>
          <a:prstGeom prst="ellipse">
            <a:avLst/>
          </a:prstGeom>
          <a:noFill/>
          <a:ln w="15875">
            <a:solidFill>
              <a:srgbClr val="FFFCF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5" name="Oval 164"/>
          <p:cNvSpPr>
            <a:spLocks noChangeArrowheads="1"/>
          </p:cNvSpPr>
          <p:nvPr/>
        </p:nvSpPr>
        <p:spPr bwMode="auto">
          <a:xfrm>
            <a:off x="1331913" y="1719263"/>
            <a:ext cx="12700" cy="12700"/>
          </a:xfrm>
          <a:prstGeom prst="ellipse">
            <a:avLst/>
          </a:prstGeom>
          <a:noFill/>
          <a:ln w="15875">
            <a:solidFill>
              <a:srgbClr val="FFFEF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6" name="Oval 165"/>
          <p:cNvSpPr>
            <a:spLocks noChangeArrowheads="1"/>
          </p:cNvSpPr>
          <p:nvPr/>
        </p:nvSpPr>
        <p:spPr bwMode="auto">
          <a:xfrm>
            <a:off x="1335088" y="1722438"/>
            <a:ext cx="6350" cy="6350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" name="Oval 166"/>
          <p:cNvSpPr>
            <a:spLocks noChangeArrowheads="1"/>
          </p:cNvSpPr>
          <p:nvPr/>
        </p:nvSpPr>
        <p:spPr bwMode="auto">
          <a:xfrm>
            <a:off x="1198563" y="1630363"/>
            <a:ext cx="279400" cy="188912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8" name="Rectangle 167"/>
          <p:cNvSpPr>
            <a:spLocks noChangeArrowheads="1"/>
          </p:cNvSpPr>
          <p:nvPr/>
        </p:nvSpPr>
        <p:spPr bwMode="auto">
          <a:xfrm>
            <a:off x="890588" y="1322388"/>
            <a:ext cx="3175" cy="3175"/>
          </a:xfrm>
          <a:prstGeom prst="rect">
            <a:avLst/>
          </a:prstGeom>
          <a:solidFill>
            <a:srgbClr val="2F12D5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9" name="Oval 168"/>
          <p:cNvSpPr>
            <a:spLocks noChangeArrowheads="1"/>
          </p:cNvSpPr>
          <p:nvPr/>
        </p:nvSpPr>
        <p:spPr bwMode="auto">
          <a:xfrm>
            <a:off x="893763" y="1490663"/>
            <a:ext cx="228600" cy="188912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0" name="Oval 169"/>
          <p:cNvSpPr>
            <a:spLocks noChangeArrowheads="1"/>
          </p:cNvSpPr>
          <p:nvPr/>
        </p:nvSpPr>
        <p:spPr bwMode="auto">
          <a:xfrm>
            <a:off x="896938" y="1490663"/>
            <a:ext cx="222250" cy="188912"/>
          </a:xfrm>
          <a:prstGeom prst="ellipse">
            <a:avLst/>
          </a:prstGeom>
          <a:noFill/>
          <a:ln w="15875">
            <a:solidFill>
              <a:srgbClr val="FFBD0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1" name="Oval 170"/>
          <p:cNvSpPr>
            <a:spLocks noChangeArrowheads="1"/>
          </p:cNvSpPr>
          <p:nvPr/>
        </p:nvSpPr>
        <p:spPr bwMode="auto">
          <a:xfrm>
            <a:off x="900113" y="1493838"/>
            <a:ext cx="215900" cy="182562"/>
          </a:xfrm>
          <a:prstGeom prst="ellipse">
            <a:avLst/>
          </a:prstGeom>
          <a:noFill/>
          <a:ln w="15875">
            <a:solidFill>
              <a:srgbClr val="FFBF0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2" name="Oval 171"/>
          <p:cNvSpPr>
            <a:spLocks noChangeArrowheads="1"/>
          </p:cNvSpPr>
          <p:nvPr/>
        </p:nvSpPr>
        <p:spPr bwMode="auto">
          <a:xfrm>
            <a:off x="901700" y="1497013"/>
            <a:ext cx="211138" cy="176212"/>
          </a:xfrm>
          <a:prstGeom prst="ellipse">
            <a:avLst/>
          </a:prstGeom>
          <a:noFill/>
          <a:ln w="15875">
            <a:solidFill>
              <a:srgbClr val="FFC11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3" name="Oval 172"/>
          <p:cNvSpPr>
            <a:spLocks noChangeArrowheads="1"/>
          </p:cNvSpPr>
          <p:nvPr/>
        </p:nvSpPr>
        <p:spPr bwMode="auto">
          <a:xfrm>
            <a:off x="904875" y="1500188"/>
            <a:ext cx="204788" cy="169862"/>
          </a:xfrm>
          <a:prstGeom prst="ellipse">
            <a:avLst/>
          </a:prstGeom>
          <a:noFill/>
          <a:ln w="15875">
            <a:solidFill>
              <a:srgbClr val="FFC31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4" name="Oval 173"/>
          <p:cNvSpPr>
            <a:spLocks noChangeArrowheads="1"/>
          </p:cNvSpPr>
          <p:nvPr/>
        </p:nvSpPr>
        <p:spPr bwMode="auto">
          <a:xfrm>
            <a:off x="908050" y="1503363"/>
            <a:ext cx="198438" cy="163512"/>
          </a:xfrm>
          <a:prstGeom prst="ellipse">
            <a:avLst/>
          </a:prstGeom>
          <a:noFill/>
          <a:ln w="15875">
            <a:solidFill>
              <a:srgbClr val="FFC52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5" name="Oval 174"/>
          <p:cNvSpPr>
            <a:spLocks noChangeArrowheads="1"/>
          </p:cNvSpPr>
          <p:nvPr/>
        </p:nvSpPr>
        <p:spPr bwMode="auto">
          <a:xfrm>
            <a:off x="911225" y="1506538"/>
            <a:ext cx="192088" cy="157162"/>
          </a:xfrm>
          <a:prstGeom prst="ellipse">
            <a:avLst/>
          </a:prstGeom>
          <a:noFill/>
          <a:ln w="15875">
            <a:solidFill>
              <a:srgbClr val="FFC62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6" name="Oval 175"/>
          <p:cNvSpPr>
            <a:spLocks noChangeArrowheads="1"/>
          </p:cNvSpPr>
          <p:nvPr/>
        </p:nvSpPr>
        <p:spPr bwMode="auto">
          <a:xfrm>
            <a:off x="914400" y="1506538"/>
            <a:ext cx="185738" cy="157162"/>
          </a:xfrm>
          <a:prstGeom prst="ellipse">
            <a:avLst/>
          </a:prstGeom>
          <a:noFill/>
          <a:ln w="15875">
            <a:solidFill>
              <a:srgbClr val="FFC83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" name="Oval 176"/>
          <p:cNvSpPr>
            <a:spLocks noChangeArrowheads="1"/>
          </p:cNvSpPr>
          <p:nvPr/>
        </p:nvSpPr>
        <p:spPr bwMode="auto">
          <a:xfrm>
            <a:off x="917575" y="1509713"/>
            <a:ext cx="179388" cy="152400"/>
          </a:xfrm>
          <a:prstGeom prst="ellipse">
            <a:avLst/>
          </a:prstGeom>
          <a:noFill/>
          <a:ln w="15875">
            <a:solidFill>
              <a:srgbClr val="FFCA3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8" name="Oval 177"/>
          <p:cNvSpPr>
            <a:spLocks noChangeArrowheads="1"/>
          </p:cNvSpPr>
          <p:nvPr/>
        </p:nvSpPr>
        <p:spPr bwMode="auto">
          <a:xfrm>
            <a:off x="920750" y="1511300"/>
            <a:ext cx="173038" cy="147638"/>
          </a:xfrm>
          <a:prstGeom prst="ellipse">
            <a:avLst/>
          </a:prstGeom>
          <a:noFill/>
          <a:ln w="15875">
            <a:solidFill>
              <a:srgbClr val="FFCC3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" name="Oval 178"/>
          <p:cNvSpPr>
            <a:spLocks noChangeArrowheads="1"/>
          </p:cNvSpPr>
          <p:nvPr/>
        </p:nvSpPr>
        <p:spPr bwMode="auto">
          <a:xfrm>
            <a:off x="923925" y="1514475"/>
            <a:ext cx="166688" cy="141288"/>
          </a:xfrm>
          <a:prstGeom prst="ellipse">
            <a:avLst/>
          </a:prstGeom>
          <a:noFill/>
          <a:ln w="15875">
            <a:solidFill>
              <a:srgbClr val="FFCE4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0" name="Oval 179"/>
          <p:cNvSpPr>
            <a:spLocks noChangeArrowheads="1"/>
          </p:cNvSpPr>
          <p:nvPr/>
        </p:nvSpPr>
        <p:spPr bwMode="auto">
          <a:xfrm>
            <a:off x="927100" y="1517650"/>
            <a:ext cx="161925" cy="134938"/>
          </a:xfrm>
          <a:prstGeom prst="ellipse">
            <a:avLst/>
          </a:prstGeom>
          <a:noFill/>
          <a:ln w="15875">
            <a:solidFill>
              <a:srgbClr val="FFD04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1" name="Oval 180"/>
          <p:cNvSpPr>
            <a:spLocks noChangeArrowheads="1"/>
          </p:cNvSpPr>
          <p:nvPr/>
        </p:nvSpPr>
        <p:spPr bwMode="auto">
          <a:xfrm>
            <a:off x="930275" y="1520825"/>
            <a:ext cx="155575" cy="128588"/>
          </a:xfrm>
          <a:prstGeom prst="ellipse">
            <a:avLst/>
          </a:prstGeom>
          <a:noFill/>
          <a:ln w="15875">
            <a:solidFill>
              <a:srgbClr val="FFD25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2" name="Oval 181"/>
          <p:cNvSpPr>
            <a:spLocks noChangeArrowheads="1"/>
          </p:cNvSpPr>
          <p:nvPr/>
        </p:nvSpPr>
        <p:spPr bwMode="auto">
          <a:xfrm>
            <a:off x="933450" y="1520825"/>
            <a:ext cx="149225" cy="128588"/>
          </a:xfrm>
          <a:prstGeom prst="ellipse">
            <a:avLst/>
          </a:prstGeom>
          <a:noFill/>
          <a:ln w="15875">
            <a:solidFill>
              <a:srgbClr val="FFD45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3" name="Oval 182"/>
          <p:cNvSpPr>
            <a:spLocks noChangeArrowheads="1"/>
          </p:cNvSpPr>
          <p:nvPr/>
        </p:nvSpPr>
        <p:spPr bwMode="auto">
          <a:xfrm>
            <a:off x="936625" y="1524000"/>
            <a:ext cx="142875" cy="122238"/>
          </a:xfrm>
          <a:prstGeom prst="ellipse">
            <a:avLst/>
          </a:prstGeom>
          <a:noFill/>
          <a:ln w="15875">
            <a:solidFill>
              <a:srgbClr val="FFD66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4" name="Oval 183"/>
          <p:cNvSpPr>
            <a:spLocks noChangeArrowheads="1"/>
          </p:cNvSpPr>
          <p:nvPr/>
        </p:nvSpPr>
        <p:spPr bwMode="auto">
          <a:xfrm>
            <a:off x="938213" y="1527175"/>
            <a:ext cx="138112" cy="115888"/>
          </a:xfrm>
          <a:prstGeom prst="ellipse">
            <a:avLst/>
          </a:prstGeom>
          <a:noFill/>
          <a:ln w="15875">
            <a:solidFill>
              <a:srgbClr val="FFD86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5" name="Oval 184"/>
          <p:cNvSpPr>
            <a:spLocks noChangeArrowheads="1"/>
          </p:cNvSpPr>
          <p:nvPr/>
        </p:nvSpPr>
        <p:spPr bwMode="auto">
          <a:xfrm>
            <a:off x="941388" y="1530350"/>
            <a:ext cx="131762" cy="109538"/>
          </a:xfrm>
          <a:prstGeom prst="ellipse">
            <a:avLst/>
          </a:prstGeom>
          <a:noFill/>
          <a:ln w="15875">
            <a:solidFill>
              <a:srgbClr val="FFD97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6" name="Oval 185"/>
          <p:cNvSpPr>
            <a:spLocks noChangeArrowheads="1"/>
          </p:cNvSpPr>
          <p:nvPr/>
        </p:nvSpPr>
        <p:spPr bwMode="auto">
          <a:xfrm>
            <a:off x="944563" y="1533525"/>
            <a:ext cx="125412" cy="103188"/>
          </a:xfrm>
          <a:prstGeom prst="ellipse">
            <a:avLst/>
          </a:prstGeom>
          <a:noFill/>
          <a:ln w="15875">
            <a:solidFill>
              <a:srgbClr val="FFDB7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" name="Oval 186"/>
          <p:cNvSpPr>
            <a:spLocks noChangeArrowheads="1"/>
          </p:cNvSpPr>
          <p:nvPr/>
        </p:nvSpPr>
        <p:spPr bwMode="auto">
          <a:xfrm>
            <a:off x="947738" y="1536700"/>
            <a:ext cx="119062" cy="96838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" name="Oval 187"/>
          <p:cNvSpPr>
            <a:spLocks noChangeArrowheads="1"/>
          </p:cNvSpPr>
          <p:nvPr/>
        </p:nvSpPr>
        <p:spPr bwMode="auto">
          <a:xfrm>
            <a:off x="950913" y="1536700"/>
            <a:ext cx="112712" cy="96838"/>
          </a:xfrm>
          <a:prstGeom prst="ellipse">
            <a:avLst/>
          </a:prstGeom>
          <a:noFill/>
          <a:ln w="15875">
            <a:solidFill>
              <a:srgbClr val="FFDF8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9" name="Oval 188"/>
          <p:cNvSpPr>
            <a:spLocks noChangeArrowheads="1"/>
          </p:cNvSpPr>
          <p:nvPr/>
        </p:nvSpPr>
        <p:spPr bwMode="auto">
          <a:xfrm>
            <a:off x="954088" y="1539875"/>
            <a:ext cx="106362" cy="90488"/>
          </a:xfrm>
          <a:prstGeom prst="ellipse">
            <a:avLst/>
          </a:prstGeom>
          <a:noFill/>
          <a:ln w="15875">
            <a:solidFill>
              <a:srgbClr val="FFE18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0" name="Oval 189"/>
          <p:cNvSpPr>
            <a:spLocks noChangeArrowheads="1"/>
          </p:cNvSpPr>
          <p:nvPr/>
        </p:nvSpPr>
        <p:spPr bwMode="auto">
          <a:xfrm>
            <a:off x="957263" y="1543050"/>
            <a:ext cx="100012" cy="84138"/>
          </a:xfrm>
          <a:prstGeom prst="ellipse">
            <a:avLst/>
          </a:prstGeom>
          <a:noFill/>
          <a:ln w="15875">
            <a:solidFill>
              <a:srgbClr val="FFE39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1" name="Oval 190"/>
          <p:cNvSpPr>
            <a:spLocks noChangeArrowheads="1"/>
          </p:cNvSpPr>
          <p:nvPr/>
        </p:nvSpPr>
        <p:spPr bwMode="auto">
          <a:xfrm>
            <a:off x="960438" y="1546225"/>
            <a:ext cx="93662" cy="77788"/>
          </a:xfrm>
          <a:prstGeom prst="ellipse">
            <a:avLst/>
          </a:prstGeom>
          <a:noFill/>
          <a:ln w="15875">
            <a:solidFill>
              <a:srgbClr val="FFE59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2" name="Oval 191"/>
          <p:cNvSpPr>
            <a:spLocks noChangeArrowheads="1"/>
          </p:cNvSpPr>
          <p:nvPr/>
        </p:nvSpPr>
        <p:spPr bwMode="auto">
          <a:xfrm>
            <a:off x="963613" y="1547813"/>
            <a:ext cx="88900" cy="74612"/>
          </a:xfrm>
          <a:prstGeom prst="ellipse">
            <a:avLst/>
          </a:prstGeom>
          <a:noFill/>
          <a:ln w="15875">
            <a:solidFill>
              <a:srgbClr val="FFE7A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3" name="Oval 192"/>
          <p:cNvSpPr>
            <a:spLocks noChangeArrowheads="1"/>
          </p:cNvSpPr>
          <p:nvPr/>
        </p:nvSpPr>
        <p:spPr bwMode="auto">
          <a:xfrm>
            <a:off x="966788" y="1550988"/>
            <a:ext cx="82550" cy="68262"/>
          </a:xfrm>
          <a:prstGeom prst="ellipse">
            <a:avLst/>
          </a:prstGeom>
          <a:noFill/>
          <a:ln w="15875">
            <a:solidFill>
              <a:srgbClr val="FFE9A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4" name="Oval 193"/>
          <p:cNvSpPr>
            <a:spLocks noChangeArrowheads="1"/>
          </p:cNvSpPr>
          <p:nvPr/>
        </p:nvSpPr>
        <p:spPr bwMode="auto">
          <a:xfrm>
            <a:off x="969963" y="1550988"/>
            <a:ext cx="76200" cy="68262"/>
          </a:xfrm>
          <a:prstGeom prst="ellipse">
            <a:avLst/>
          </a:prstGeom>
          <a:noFill/>
          <a:ln w="15875">
            <a:solidFill>
              <a:srgbClr val="FFEBB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5" name="Oval 194"/>
          <p:cNvSpPr>
            <a:spLocks noChangeArrowheads="1"/>
          </p:cNvSpPr>
          <p:nvPr/>
        </p:nvSpPr>
        <p:spPr bwMode="auto">
          <a:xfrm>
            <a:off x="973138" y="1554163"/>
            <a:ext cx="69850" cy="61912"/>
          </a:xfrm>
          <a:prstGeom prst="ellipse">
            <a:avLst/>
          </a:prstGeom>
          <a:noFill/>
          <a:ln w="15875">
            <a:solidFill>
              <a:srgbClr val="FFECB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6" name="Oval 195"/>
          <p:cNvSpPr>
            <a:spLocks noChangeArrowheads="1"/>
          </p:cNvSpPr>
          <p:nvPr/>
        </p:nvSpPr>
        <p:spPr bwMode="auto">
          <a:xfrm>
            <a:off x="976313" y="1557338"/>
            <a:ext cx="63500" cy="55562"/>
          </a:xfrm>
          <a:prstGeom prst="ellipse">
            <a:avLst/>
          </a:prstGeom>
          <a:noFill/>
          <a:ln w="15875">
            <a:solidFill>
              <a:srgbClr val="FFEEB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7" name="Oval 196"/>
          <p:cNvSpPr>
            <a:spLocks noChangeArrowheads="1"/>
          </p:cNvSpPr>
          <p:nvPr/>
        </p:nvSpPr>
        <p:spPr bwMode="auto">
          <a:xfrm>
            <a:off x="977900" y="1560513"/>
            <a:ext cx="58738" cy="49212"/>
          </a:xfrm>
          <a:prstGeom prst="ellipse">
            <a:avLst/>
          </a:prstGeom>
          <a:noFill/>
          <a:ln w="15875">
            <a:solidFill>
              <a:srgbClr val="FFF0C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" name="Oval 197"/>
          <p:cNvSpPr>
            <a:spLocks noChangeArrowheads="1"/>
          </p:cNvSpPr>
          <p:nvPr/>
        </p:nvSpPr>
        <p:spPr bwMode="auto">
          <a:xfrm>
            <a:off x="981075" y="1563688"/>
            <a:ext cx="52388" cy="42862"/>
          </a:xfrm>
          <a:prstGeom prst="ellipse">
            <a:avLst/>
          </a:prstGeom>
          <a:noFill/>
          <a:ln w="15875">
            <a:solidFill>
              <a:srgbClr val="FFF2C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9" name="Oval 198"/>
          <p:cNvSpPr>
            <a:spLocks noChangeArrowheads="1"/>
          </p:cNvSpPr>
          <p:nvPr/>
        </p:nvSpPr>
        <p:spPr bwMode="auto">
          <a:xfrm>
            <a:off x="984250" y="1566863"/>
            <a:ext cx="46038" cy="36512"/>
          </a:xfrm>
          <a:prstGeom prst="ellipse">
            <a:avLst/>
          </a:prstGeom>
          <a:noFill/>
          <a:ln w="15875">
            <a:solidFill>
              <a:srgbClr val="FFF4D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0" name="Oval 199"/>
          <p:cNvSpPr>
            <a:spLocks noChangeArrowheads="1"/>
          </p:cNvSpPr>
          <p:nvPr/>
        </p:nvSpPr>
        <p:spPr bwMode="auto">
          <a:xfrm>
            <a:off x="987425" y="1566863"/>
            <a:ext cx="39688" cy="36512"/>
          </a:xfrm>
          <a:prstGeom prst="ellipse">
            <a:avLst/>
          </a:prstGeom>
          <a:noFill/>
          <a:ln w="15875">
            <a:solidFill>
              <a:srgbClr val="FFF6D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1" name="Oval 200"/>
          <p:cNvSpPr>
            <a:spLocks noChangeArrowheads="1"/>
          </p:cNvSpPr>
          <p:nvPr/>
        </p:nvSpPr>
        <p:spPr bwMode="auto">
          <a:xfrm>
            <a:off x="990600" y="1570038"/>
            <a:ext cx="33338" cy="30162"/>
          </a:xfrm>
          <a:prstGeom prst="ellipse">
            <a:avLst/>
          </a:prstGeom>
          <a:noFill/>
          <a:ln w="15875">
            <a:solidFill>
              <a:srgbClr val="FFF8E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2" name="Oval 201"/>
          <p:cNvSpPr>
            <a:spLocks noChangeArrowheads="1"/>
          </p:cNvSpPr>
          <p:nvPr/>
        </p:nvSpPr>
        <p:spPr bwMode="auto">
          <a:xfrm>
            <a:off x="993775" y="1573213"/>
            <a:ext cx="26988" cy="23812"/>
          </a:xfrm>
          <a:prstGeom prst="ellipse">
            <a:avLst/>
          </a:prstGeom>
          <a:noFill/>
          <a:ln w="15875">
            <a:solidFill>
              <a:srgbClr val="FFFAE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3" name="Oval 202"/>
          <p:cNvSpPr>
            <a:spLocks noChangeArrowheads="1"/>
          </p:cNvSpPr>
          <p:nvPr/>
        </p:nvSpPr>
        <p:spPr bwMode="auto">
          <a:xfrm>
            <a:off x="996950" y="1576388"/>
            <a:ext cx="20638" cy="17462"/>
          </a:xfrm>
          <a:prstGeom prst="ellipse">
            <a:avLst/>
          </a:prstGeom>
          <a:noFill/>
          <a:ln w="15875">
            <a:solidFill>
              <a:srgbClr val="FFFCF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4" name="Oval 203"/>
          <p:cNvSpPr>
            <a:spLocks noChangeArrowheads="1"/>
          </p:cNvSpPr>
          <p:nvPr/>
        </p:nvSpPr>
        <p:spPr bwMode="auto">
          <a:xfrm>
            <a:off x="1000125" y="1579563"/>
            <a:ext cx="14288" cy="11112"/>
          </a:xfrm>
          <a:prstGeom prst="ellipse">
            <a:avLst/>
          </a:prstGeom>
          <a:noFill/>
          <a:ln w="15875">
            <a:solidFill>
              <a:srgbClr val="FFFEF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5" name="Oval 204"/>
          <p:cNvSpPr>
            <a:spLocks noChangeArrowheads="1"/>
          </p:cNvSpPr>
          <p:nvPr/>
        </p:nvSpPr>
        <p:spPr bwMode="auto">
          <a:xfrm>
            <a:off x="1003300" y="1582738"/>
            <a:ext cx="9525" cy="4762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6" name="Oval 205"/>
          <p:cNvSpPr>
            <a:spLocks noChangeArrowheads="1"/>
          </p:cNvSpPr>
          <p:nvPr/>
        </p:nvSpPr>
        <p:spPr bwMode="auto">
          <a:xfrm>
            <a:off x="893763" y="1490663"/>
            <a:ext cx="228600" cy="188912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7" name="Rectangle 206"/>
          <p:cNvSpPr>
            <a:spLocks noChangeArrowheads="1"/>
          </p:cNvSpPr>
          <p:nvPr/>
        </p:nvSpPr>
        <p:spPr bwMode="auto">
          <a:xfrm>
            <a:off x="1000125" y="952500"/>
            <a:ext cx="3175" cy="3175"/>
          </a:xfrm>
          <a:prstGeom prst="rect">
            <a:avLst/>
          </a:prstGeom>
          <a:solidFill>
            <a:srgbClr val="2F12D5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8" name="Oval 207"/>
          <p:cNvSpPr>
            <a:spLocks noChangeArrowheads="1"/>
          </p:cNvSpPr>
          <p:nvPr/>
        </p:nvSpPr>
        <p:spPr bwMode="auto">
          <a:xfrm>
            <a:off x="904875" y="1322388"/>
            <a:ext cx="165100" cy="104775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9" name="Oval 208"/>
          <p:cNvSpPr>
            <a:spLocks noChangeArrowheads="1"/>
          </p:cNvSpPr>
          <p:nvPr/>
        </p:nvSpPr>
        <p:spPr bwMode="auto">
          <a:xfrm>
            <a:off x="908050" y="1322388"/>
            <a:ext cx="158750" cy="104775"/>
          </a:xfrm>
          <a:prstGeom prst="ellipse">
            <a:avLst/>
          </a:prstGeom>
          <a:noFill/>
          <a:ln w="15875">
            <a:solidFill>
              <a:srgbClr val="FFBE0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0" name="Oval 209"/>
          <p:cNvSpPr>
            <a:spLocks noChangeArrowheads="1"/>
          </p:cNvSpPr>
          <p:nvPr/>
        </p:nvSpPr>
        <p:spPr bwMode="auto">
          <a:xfrm>
            <a:off x="911225" y="1325563"/>
            <a:ext cx="152400" cy="98425"/>
          </a:xfrm>
          <a:prstGeom prst="ellipse">
            <a:avLst/>
          </a:prstGeom>
          <a:noFill/>
          <a:ln w="15875">
            <a:solidFill>
              <a:srgbClr val="FFC01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1" name="Oval 210"/>
          <p:cNvSpPr>
            <a:spLocks noChangeArrowheads="1"/>
          </p:cNvSpPr>
          <p:nvPr/>
        </p:nvSpPr>
        <p:spPr bwMode="auto">
          <a:xfrm>
            <a:off x="914400" y="1325563"/>
            <a:ext cx="146050" cy="98425"/>
          </a:xfrm>
          <a:prstGeom prst="ellipse">
            <a:avLst/>
          </a:prstGeom>
          <a:noFill/>
          <a:ln w="15875">
            <a:solidFill>
              <a:srgbClr val="FFC31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2" name="Oval 211"/>
          <p:cNvSpPr>
            <a:spLocks noChangeArrowheads="1"/>
          </p:cNvSpPr>
          <p:nvPr/>
        </p:nvSpPr>
        <p:spPr bwMode="auto">
          <a:xfrm>
            <a:off x="917575" y="1328738"/>
            <a:ext cx="139700" cy="92075"/>
          </a:xfrm>
          <a:prstGeom prst="ellipse">
            <a:avLst/>
          </a:prstGeom>
          <a:noFill/>
          <a:ln w="15875">
            <a:solidFill>
              <a:srgbClr val="FFC62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3" name="Oval 212"/>
          <p:cNvSpPr>
            <a:spLocks noChangeArrowheads="1"/>
          </p:cNvSpPr>
          <p:nvPr/>
        </p:nvSpPr>
        <p:spPr bwMode="auto">
          <a:xfrm>
            <a:off x="920750" y="1331913"/>
            <a:ext cx="133350" cy="85725"/>
          </a:xfrm>
          <a:prstGeom prst="ellipse">
            <a:avLst/>
          </a:prstGeom>
          <a:noFill/>
          <a:ln w="15875">
            <a:solidFill>
              <a:srgbClr val="FFC83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4" name="Oval 213"/>
          <p:cNvSpPr>
            <a:spLocks noChangeArrowheads="1"/>
          </p:cNvSpPr>
          <p:nvPr/>
        </p:nvSpPr>
        <p:spPr bwMode="auto">
          <a:xfrm>
            <a:off x="923925" y="1331913"/>
            <a:ext cx="128588" cy="85725"/>
          </a:xfrm>
          <a:prstGeom prst="ellipse">
            <a:avLst/>
          </a:prstGeom>
          <a:noFill/>
          <a:ln w="15875">
            <a:solidFill>
              <a:srgbClr val="FFCB3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5" name="Oval 214"/>
          <p:cNvSpPr>
            <a:spLocks noChangeArrowheads="1"/>
          </p:cNvSpPr>
          <p:nvPr/>
        </p:nvSpPr>
        <p:spPr bwMode="auto">
          <a:xfrm>
            <a:off x="927100" y="1335088"/>
            <a:ext cx="122238" cy="79375"/>
          </a:xfrm>
          <a:prstGeom prst="ellipse">
            <a:avLst/>
          </a:prstGeom>
          <a:noFill/>
          <a:ln w="15875">
            <a:solidFill>
              <a:srgbClr val="FFCD4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6" name="Oval 215"/>
          <p:cNvSpPr>
            <a:spLocks noChangeArrowheads="1"/>
          </p:cNvSpPr>
          <p:nvPr/>
        </p:nvSpPr>
        <p:spPr bwMode="auto">
          <a:xfrm>
            <a:off x="930275" y="1338263"/>
            <a:ext cx="115888" cy="73025"/>
          </a:xfrm>
          <a:prstGeom prst="ellipse">
            <a:avLst/>
          </a:prstGeom>
          <a:noFill/>
          <a:ln w="15875">
            <a:solidFill>
              <a:srgbClr val="FFD04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7" name="Oval 216"/>
          <p:cNvSpPr>
            <a:spLocks noChangeArrowheads="1"/>
          </p:cNvSpPr>
          <p:nvPr/>
        </p:nvSpPr>
        <p:spPr bwMode="auto">
          <a:xfrm>
            <a:off x="933450" y="1338263"/>
            <a:ext cx="109538" cy="73025"/>
          </a:xfrm>
          <a:prstGeom prst="ellipse">
            <a:avLst/>
          </a:prstGeom>
          <a:noFill/>
          <a:ln w="15875">
            <a:solidFill>
              <a:srgbClr val="FFD35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" name="Oval 217"/>
          <p:cNvSpPr>
            <a:spLocks noChangeArrowheads="1"/>
          </p:cNvSpPr>
          <p:nvPr/>
        </p:nvSpPr>
        <p:spPr bwMode="auto">
          <a:xfrm>
            <a:off x="936625" y="1341438"/>
            <a:ext cx="103188" cy="66675"/>
          </a:xfrm>
          <a:prstGeom prst="ellipse">
            <a:avLst/>
          </a:prstGeom>
          <a:noFill/>
          <a:ln w="15875">
            <a:solidFill>
              <a:srgbClr val="FFD56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9" name="Oval 218"/>
          <p:cNvSpPr>
            <a:spLocks noChangeArrowheads="1"/>
          </p:cNvSpPr>
          <p:nvPr/>
        </p:nvSpPr>
        <p:spPr bwMode="auto">
          <a:xfrm>
            <a:off x="938213" y="1341438"/>
            <a:ext cx="98425" cy="66675"/>
          </a:xfrm>
          <a:prstGeom prst="ellipse">
            <a:avLst/>
          </a:prstGeom>
          <a:noFill/>
          <a:ln w="15875">
            <a:solidFill>
              <a:srgbClr val="FFD86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0" name="Oval 219"/>
          <p:cNvSpPr>
            <a:spLocks noChangeArrowheads="1"/>
          </p:cNvSpPr>
          <p:nvPr/>
        </p:nvSpPr>
        <p:spPr bwMode="auto">
          <a:xfrm>
            <a:off x="941388" y="1344613"/>
            <a:ext cx="92075" cy="60325"/>
          </a:xfrm>
          <a:prstGeom prst="ellipse">
            <a:avLst/>
          </a:prstGeom>
          <a:noFill/>
          <a:ln w="15875">
            <a:solidFill>
              <a:srgbClr val="FFDB7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1" name="Oval 220"/>
          <p:cNvSpPr>
            <a:spLocks noChangeArrowheads="1"/>
          </p:cNvSpPr>
          <p:nvPr/>
        </p:nvSpPr>
        <p:spPr bwMode="auto">
          <a:xfrm>
            <a:off x="944563" y="1347788"/>
            <a:ext cx="85725" cy="53975"/>
          </a:xfrm>
          <a:prstGeom prst="ellipse">
            <a:avLst/>
          </a:prstGeom>
          <a:noFill/>
          <a:ln w="15875">
            <a:solidFill>
              <a:srgbClr val="FFDD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2" name="Oval 221"/>
          <p:cNvSpPr>
            <a:spLocks noChangeArrowheads="1"/>
          </p:cNvSpPr>
          <p:nvPr/>
        </p:nvSpPr>
        <p:spPr bwMode="auto">
          <a:xfrm>
            <a:off x="947738" y="1347788"/>
            <a:ext cx="79375" cy="53975"/>
          </a:xfrm>
          <a:prstGeom prst="ellipse">
            <a:avLst/>
          </a:prstGeom>
          <a:noFill/>
          <a:ln w="15875">
            <a:solidFill>
              <a:srgbClr val="FFE08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3" name="Oval 222"/>
          <p:cNvSpPr>
            <a:spLocks noChangeArrowheads="1"/>
          </p:cNvSpPr>
          <p:nvPr/>
        </p:nvSpPr>
        <p:spPr bwMode="auto">
          <a:xfrm>
            <a:off x="950913" y="1350963"/>
            <a:ext cx="73025" cy="47625"/>
          </a:xfrm>
          <a:prstGeom prst="ellipse">
            <a:avLst/>
          </a:prstGeom>
          <a:noFill/>
          <a:ln w="15875">
            <a:solidFill>
              <a:srgbClr val="FFE39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4" name="Oval 223"/>
          <p:cNvSpPr>
            <a:spLocks noChangeArrowheads="1"/>
          </p:cNvSpPr>
          <p:nvPr/>
        </p:nvSpPr>
        <p:spPr bwMode="auto">
          <a:xfrm>
            <a:off x="954088" y="1354138"/>
            <a:ext cx="66675" cy="41275"/>
          </a:xfrm>
          <a:prstGeom prst="ellipse">
            <a:avLst/>
          </a:prstGeom>
          <a:noFill/>
          <a:ln w="15875">
            <a:solidFill>
              <a:srgbClr val="FFE59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5" name="Oval 224"/>
          <p:cNvSpPr>
            <a:spLocks noChangeArrowheads="1"/>
          </p:cNvSpPr>
          <p:nvPr/>
        </p:nvSpPr>
        <p:spPr bwMode="auto">
          <a:xfrm>
            <a:off x="957263" y="1354138"/>
            <a:ext cx="60325" cy="41275"/>
          </a:xfrm>
          <a:prstGeom prst="ellipse">
            <a:avLst/>
          </a:prstGeom>
          <a:noFill/>
          <a:ln w="15875">
            <a:solidFill>
              <a:srgbClr val="FFE8A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6" name="Oval 225"/>
          <p:cNvSpPr>
            <a:spLocks noChangeArrowheads="1"/>
          </p:cNvSpPr>
          <p:nvPr/>
        </p:nvSpPr>
        <p:spPr bwMode="auto">
          <a:xfrm>
            <a:off x="960438" y="1355725"/>
            <a:ext cx="53975" cy="38100"/>
          </a:xfrm>
          <a:prstGeom prst="ellipse">
            <a:avLst/>
          </a:prstGeom>
          <a:noFill/>
          <a:ln w="15875">
            <a:solidFill>
              <a:srgbClr val="FFEAB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7" name="Oval 226"/>
          <p:cNvSpPr>
            <a:spLocks noChangeArrowheads="1"/>
          </p:cNvSpPr>
          <p:nvPr/>
        </p:nvSpPr>
        <p:spPr bwMode="auto">
          <a:xfrm>
            <a:off x="963613" y="1355725"/>
            <a:ext cx="49212" cy="38100"/>
          </a:xfrm>
          <a:prstGeom prst="ellipse">
            <a:avLst/>
          </a:prstGeom>
          <a:noFill/>
          <a:ln w="15875">
            <a:solidFill>
              <a:srgbClr val="FFEDB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8" name="Oval 227"/>
          <p:cNvSpPr>
            <a:spLocks noChangeArrowheads="1"/>
          </p:cNvSpPr>
          <p:nvPr/>
        </p:nvSpPr>
        <p:spPr bwMode="auto">
          <a:xfrm>
            <a:off x="966788" y="1358900"/>
            <a:ext cx="42862" cy="31750"/>
          </a:xfrm>
          <a:prstGeom prst="ellipse">
            <a:avLst/>
          </a:prstGeom>
          <a:noFill/>
          <a:ln w="15875">
            <a:solidFill>
              <a:srgbClr val="FFF0C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" name="Oval 228"/>
          <p:cNvSpPr>
            <a:spLocks noChangeArrowheads="1"/>
          </p:cNvSpPr>
          <p:nvPr/>
        </p:nvSpPr>
        <p:spPr bwMode="auto">
          <a:xfrm>
            <a:off x="969963" y="1362075"/>
            <a:ext cx="36512" cy="25400"/>
          </a:xfrm>
          <a:prstGeom prst="ellipse">
            <a:avLst/>
          </a:prstGeom>
          <a:noFill/>
          <a:ln w="15875">
            <a:solidFill>
              <a:srgbClr val="FFF2C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0" name="Oval 229"/>
          <p:cNvSpPr>
            <a:spLocks noChangeArrowheads="1"/>
          </p:cNvSpPr>
          <p:nvPr/>
        </p:nvSpPr>
        <p:spPr bwMode="auto">
          <a:xfrm>
            <a:off x="973138" y="1362075"/>
            <a:ext cx="30162" cy="25400"/>
          </a:xfrm>
          <a:prstGeom prst="ellipse">
            <a:avLst/>
          </a:prstGeom>
          <a:noFill/>
          <a:ln w="15875">
            <a:solidFill>
              <a:srgbClr val="FFF5D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1" name="Oval 230"/>
          <p:cNvSpPr>
            <a:spLocks noChangeArrowheads="1"/>
          </p:cNvSpPr>
          <p:nvPr/>
        </p:nvSpPr>
        <p:spPr bwMode="auto">
          <a:xfrm>
            <a:off x="976313" y="1365250"/>
            <a:ext cx="23812" cy="19050"/>
          </a:xfrm>
          <a:prstGeom prst="ellipse">
            <a:avLst/>
          </a:prstGeom>
          <a:noFill/>
          <a:ln w="15875">
            <a:solidFill>
              <a:srgbClr val="FFF8E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2" name="Oval 231"/>
          <p:cNvSpPr>
            <a:spLocks noChangeArrowheads="1"/>
          </p:cNvSpPr>
          <p:nvPr/>
        </p:nvSpPr>
        <p:spPr bwMode="auto">
          <a:xfrm>
            <a:off x="977900" y="1368425"/>
            <a:ext cx="19050" cy="12700"/>
          </a:xfrm>
          <a:prstGeom prst="ellipse">
            <a:avLst/>
          </a:prstGeom>
          <a:noFill/>
          <a:ln w="15875">
            <a:solidFill>
              <a:srgbClr val="FFFAE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3" name="Oval 232"/>
          <p:cNvSpPr>
            <a:spLocks noChangeArrowheads="1"/>
          </p:cNvSpPr>
          <p:nvPr/>
        </p:nvSpPr>
        <p:spPr bwMode="auto">
          <a:xfrm>
            <a:off x="981075" y="1368425"/>
            <a:ext cx="12700" cy="12700"/>
          </a:xfrm>
          <a:prstGeom prst="ellipse">
            <a:avLst/>
          </a:prstGeom>
          <a:noFill/>
          <a:ln w="15875">
            <a:solidFill>
              <a:srgbClr val="FFFDF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4" name="Oval 233"/>
          <p:cNvSpPr>
            <a:spLocks noChangeArrowheads="1"/>
          </p:cNvSpPr>
          <p:nvPr/>
        </p:nvSpPr>
        <p:spPr bwMode="auto">
          <a:xfrm>
            <a:off x="984250" y="1371600"/>
            <a:ext cx="6350" cy="6350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5" name="Oval 234"/>
          <p:cNvSpPr>
            <a:spLocks noChangeArrowheads="1"/>
          </p:cNvSpPr>
          <p:nvPr/>
        </p:nvSpPr>
        <p:spPr bwMode="auto">
          <a:xfrm>
            <a:off x="904875" y="1322388"/>
            <a:ext cx="165100" cy="104775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6" name="Rectangle 271"/>
          <p:cNvSpPr>
            <a:spLocks noChangeArrowheads="1"/>
          </p:cNvSpPr>
          <p:nvPr/>
        </p:nvSpPr>
        <p:spPr bwMode="auto">
          <a:xfrm>
            <a:off x="5222875" y="1590675"/>
            <a:ext cx="1676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65FF"/>
                </a:solidFill>
                <a:ea typeface="Arial" pitchFamily="-65" charset="0"/>
                <a:cs typeface="Arial" pitchFamily="-65" charset="0"/>
              </a:rPr>
              <a:t>Proton </a:t>
            </a:r>
            <a:r>
              <a:rPr lang="en-US" sz="1800" b="1">
                <a:ea typeface="Arial" pitchFamily="-65" charset="0"/>
                <a:cs typeface="Arial" pitchFamily="-65" charset="0"/>
              </a:rPr>
              <a:t>-</a:t>
            </a:r>
            <a:r>
              <a:rPr lang="en-US" sz="1800" b="1">
                <a:solidFill>
                  <a:srgbClr val="0065FF"/>
                </a:solidFill>
                <a:ea typeface="Arial" pitchFamily="-65" charset="0"/>
                <a:cs typeface="Arial" pitchFamily="-65" charset="0"/>
              </a:rPr>
              <a:t> </a:t>
            </a:r>
            <a:r>
              <a:rPr lang="en-US" sz="1800" b="1">
                <a:solidFill>
                  <a:srgbClr val="FF1923"/>
                </a:solidFill>
                <a:ea typeface="Arial" pitchFamily="-65" charset="0"/>
                <a:cs typeface="Arial" pitchFamily="-65" charset="0"/>
              </a:rPr>
              <a:t>Proton</a:t>
            </a:r>
          </a:p>
        </p:txBody>
      </p:sp>
      <p:sp>
        <p:nvSpPr>
          <p:cNvPr id="807" name="Rectangle 276"/>
          <p:cNvSpPr>
            <a:spLocks noChangeArrowheads="1"/>
          </p:cNvSpPr>
          <p:nvPr/>
        </p:nvSpPr>
        <p:spPr bwMode="auto">
          <a:xfrm>
            <a:off x="7164388" y="1590675"/>
            <a:ext cx="1936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2804 bunch/beam</a:t>
            </a:r>
            <a:endParaRPr lang="en-US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08" name="Rectangle 277"/>
          <p:cNvSpPr>
            <a:spLocks noChangeArrowheads="1"/>
          </p:cNvSpPr>
          <p:nvPr/>
        </p:nvSpPr>
        <p:spPr bwMode="auto">
          <a:xfrm>
            <a:off x="9080500" y="1590675"/>
            <a:ext cx="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 </a:t>
            </a:r>
            <a:endParaRPr lang="en-US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09" name="Rectangle 278"/>
          <p:cNvSpPr>
            <a:spLocks noChangeArrowheads="1"/>
          </p:cNvSpPr>
          <p:nvPr/>
        </p:nvSpPr>
        <p:spPr bwMode="auto">
          <a:xfrm>
            <a:off x="5221288" y="2057400"/>
            <a:ext cx="1612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Protons/bunch</a:t>
            </a:r>
            <a:endParaRPr lang="en-US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10" name="Rectangle 280"/>
          <p:cNvSpPr>
            <a:spLocks noChangeArrowheads="1"/>
          </p:cNvSpPr>
          <p:nvPr/>
        </p:nvSpPr>
        <p:spPr bwMode="auto">
          <a:xfrm>
            <a:off x="7162800" y="2057400"/>
            <a:ext cx="4222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10</a:t>
            </a:r>
            <a:r>
              <a:rPr lang="en-US" sz="1800" b="1" baseline="30000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11</a:t>
            </a:r>
            <a:endParaRPr lang="en-US" sz="2800" baseline="30000">
              <a:ea typeface="Arial" pitchFamily="-65" charset="0"/>
              <a:cs typeface="Arial" pitchFamily="-65" charset="0"/>
            </a:endParaRPr>
          </a:p>
        </p:txBody>
      </p:sp>
      <p:sp>
        <p:nvSpPr>
          <p:cNvPr id="811" name="Rectangle 282"/>
          <p:cNvSpPr>
            <a:spLocks noChangeArrowheads="1"/>
          </p:cNvSpPr>
          <p:nvPr/>
        </p:nvSpPr>
        <p:spPr bwMode="auto">
          <a:xfrm>
            <a:off x="7200900" y="1990725"/>
            <a:ext cx="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endParaRPr lang="en-GB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12" name="Rectangle 283"/>
          <p:cNvSpPr>
            <a:spLocks noChangeArrowheads="1"/>
          </p:cNvSpPr>
          <p:nvPr/>
        </p:nvSpPr>
        <p:spPr bwMode="auto">
          <a:xfrm>
            <a:off x="5221288" y="2667000"/>
            <a:ext cx="14747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Beam energy</a:t>
            </a:r>
            <a:endParaRPr lang="en-US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13" name="Rectangle 285"/>
          <p:cNvSpPr>
            <a:spLocks noChangeArrowheads="1"/>
          </p:cNvSpPr>
          <p:nvPr/>
        </p:nvSpPr>
        <p:spPr bwMode="auto">
          <a:xfrm>
            <a:off x="7162800" y="2667000"/>
            <a:ext cx="1824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7 TeV (7x10</a:t>
            </a:r>
            <a:r>
              <a:rPr lang="en-US" sz="1800" b="1" baseline="30000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12 </a:t>
            </a:r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eV)</a:t>
            </a:r>
            <a:endParaRPr lang="en-US" sz="2000" baseline="30000">
              <a:ea typeface="Arial" pitchFamily="-65" charset="0"/>
              <a:cs typeface="Arial" pitchFamily="-65" charset="0"/>
            </a:endParaRPr>
          </a:p>
        </p:txBody>
      </p:sp>
      <p:sp>
        <p:nvSpPr>
          <p:cNvPr id="814" name="Rectangle 289"/>
          <p:cNvSpPr>
            <a:spLocks noChangeArrowheads="1"/>
          </p:cNvSpPr>
          <p:nvPr/>
        </p:nvSpPr>
        <p:spPr bwMode="auto">
          <a:xfrm>
            <a:off x="5221288" y="3230563"/>
            <a:ext cx="1257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Luminosity</a:t>
            </a:r>
            <a:endParaRPr lang="en-US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15" name="Rectangle 291"/>
          <p:cNvSpPr>
            <a:spLocks noChangeArrowheads="1"/>
          </p:cNvSpPr>
          <p:nvPr/>
        </p:nvSpPr>
        <p:spPr bwMode="auto">
          <a:xfrm>
            <a:off x="7162800" y="3200400"/>
            <a:ext cx="11636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10</a:t>
            </a:r>
            <a:r>
              <a:rPr lang="en-US" sz="1800" b="1" baseline="30000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34</a:t>
            </a:r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cm</a:t>
            </a:r>
            <a:r>
              <a:rPr lang="en-US" sz="1800" b="1" baseline="30000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-2</a:t>
            </a:r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s</a:t>
            </a:r>
            <a:r>
              <a:rPr lang="en-US" sz="1800" b="1" baseline="30000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-1</a:t>
            </a:r>
            <a:endParaRPr lang="en-US" sz="2000" baseline="30000">
              <a:ea typeface="Arial" pitchFamily="-65" charset="0"/>
              <a:cs typeface="Arial" pitchFamily="-65" charset="0"/>
            </a:endParaRPr>
          </a:p>
        </p:txBody>
      </p:sp>
      <p:sp>
        <p:nvSpPr>
          <p:cNvPr id="816" name="Rectangle 293"/>
          <p:cNvSpPr>
            <a:spLocks noChangeArrowheads="1"/>
          </p:cNvSpPr>
          <p:nvPr/>
        </p:nvSpPr>
        <p:spPr bwMode="auto">
          <a:xfrm>
            <a:off x="7554913" y="3230563"/>
            <a:ext cx="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 </a:t>
            </a:r>
            <a:endParaRPr lang="en-US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17" name="Rectangle 299"/>
          <p:cNvSpPr>
            <a:spLocks noChangeArrowheads="1"/>
          </p:cNvSpPr>
          <p:nvPr/>
        </p:nvSpPr>
        <p:spPr bwMode="auto">
          <a:xfrm>
            <a:off x="5221288" y="3886200"/>
            <a:ext cx="14874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Crossing rate</a:t>
            </a:r>
            <a:endParaRPr lang="en-US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18" name="Rectangle 300"/>
          <p:cNvSpPr>
            <a:spLocks noChangeArrowheads="1"/>
          </p:cNvSpPr>
          <p:nvPr/>
        </p:nvSpPr>
        <p:spPr bwMode="auto">
          <a:xfrm>
            <a:off x="6337300" y="3886200"/>
            <a:ext cx="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endParaRPr lang="en-GB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19" name="Rectangle 301"/>
          <p:cNvSpPr>
            <a:spLocks noChangeArrowheads="1"/>
          </p:cNvSpPr>
          <p:nvPr/>
        </p:nvSpPr>
        <p:spPr bwMode="auto">
          <a:xfrm>
            <a:off x="7162800" y="3886200"/>
            <a:ext cx="7953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40 MHz</a:t>
            </a:r>
            <a:endParaRPr lang="en-US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20" name="Rectangle 302"/>
          <p:cNvSpPr>
            <a:spLocks noChangeArrowheads="1"/>
          </p:cNvSpPr>
          <p:nvPr/>
        </p:nvSpPr>
        <p:spPr bwMode="auto">
          <a:xfrm>
            <a:off x="7593013" y="3886200"/>
            <a:ext cx="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endParaRPr lang="en-GB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21" name="Rectangle 305"/>
          <p:cNvSpPr>
            <a:spLocks noChangeArrowheads="1"/>
          </p:cNvSpPr>
          <p:nvPr/>
        </p:nvSpPr>
        <p:spPr bwMode="auto">
          <a:xfrm>
            <a:off x="5221288" y="4724400"/>
            <a:ext cx="16525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Collision rate ≈</a:t>
            </a:r>
            <a:endParaRPr lang="en-US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22" name="Rectangle 306"/>
          <p:cNvSpPr>
            <a:spLocks noChangeArrowheads="1"/>
          </p:cNvSpPr>
          <p:nvPr/>
        </p:nvSpPr>
        <p:spPr bwMode="auto">
          <a:xfrm>
            <a:off x="6173788" y="3844925"/>
            <a:ext cx="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endParaRPr lang="en-GB" sz="2800">
              <a:ea typeface="Arial" pitchFamily="-65" charset="0"/>
              <a:cs typeface="Arial" pitchFamily="-65" charset="0"/>
            </a:endParaRPr>
          </a:p>
        </p:txBody>
      </p:sp>
      <p:sp>
        <p:nvSpPr>
          <p:cNvPr id="823" name="Rectangle 307"/>
          <p:cNvSpPr>
            <a:spLocks noChangeArrowheads="1"/>
          </p:cNvSpPr>
          <p:nvPr/>
        </p:nvSpPr>
        <p:spPr bwMode="auto">
          <a:xfrm>
            <a:off x="7162800" y="4724400"/>
            <a:ext cx="10906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10</a:t>
            </a:r>
            <a:r>
              <a:rPr lang="en-US" sz="1800" b="1" baseline="30000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7</a:t>
            </a:r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-10</a:t>
            </a:r>
            <a:r>
              <a:rPr lang="en-US" sz="1800" b="1" baseline="30000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9 </a:t>
            </a:r>
            <a:r>
              <a:rPr lang="en-US" sz="1800" b="1">
                <a:solidFill>
                  <a:srgbClr val="000000"/>
                </a:solidFill>
                <a:ea typeface="Arial" pitchFamily="-65" charset="0"/>
                <a:cs typeface="Arial" pitchFamily="-65" charset="0"/>
              </a:rPr>
              <a:t>Hz</a:t>
            </a:r>
            <a:endParaRPr lang="en-US" sz="2800" baseline="30000">
              <a:ea typeface="Arial" pitchFamily="-65" charset="0"/>
              <a:cs typeface="Arial" pitchFamily="-65" charset="0"/>
            </a:endParaRPr>
          </a:p>
        </p:txBody>
      </p:sp>
      <p:sp>
        <p:nvSpPr>
          <p:cNvPr id="824" name="Rectangle 318"/>
          <p:cNvSpPr>
            <a:spLocks noChangeArrowheads="1"/>
          </p:cNvSpPr>
          <p:nvPr/>
        </p:nvSpPr>
        <p:spPr bwMode="auto">
          <a:xfrm>
            <a:off x="323850" y="4289425"/>
            <a:ext cx="723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latin typeface="Helvetica" pitchFamily="-65" charset="0"/>
              </a:rPr>
              <a:t>Parton</a:t>
            </a:r>
            <a:endParaRPr lang="en-US" sz="2800">
              <a:latin typeface="Times" pitchFamily="-65" charset="0"/>
            </a:endParaRPr>
          </a:p>
        </p:txBody>
      </p:sp>
      <p:sp>
        <p:nvSpPr>
          <p:cNvPr id="825" name="Rectangle 319"/>
          <p:cNvSpPr>
            <a:spLocks noChangeArrowheads="1"/>
          </p:cNvSpPr>
          <p:nvPr/>
        </p:nvSpPr>
        <p:spPr bwMode="auto">
          <a:xfrm>
            <a:off x="703263" y="4289425"/>
            <a:ext cx="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endParaRPr lang="en-GB" sz="2800">
              <a:latin typeface="Times" pitchFamily="-65" charset="0"/>
            </a:endParaRPr>
          </a:p>
        </p:txBody>
      </p:sp>
      <p:sp>
        <p:nvSpPr>
          <p:cNvPr id="826" name="Rectangle 320"/>
          <p:cNvSpPr>
            <a:spLocks noChangeArrowheads="1"/>
          </p:cNvSpPr>
          <p:nvPr/>
        </p:nvSpPr>
        <p:spPr bwMode="auto">
          <a:xfrm>
            <a:off x="323850" y="4557713"/>
            <a:ext cx="11795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0000"/>
                </a:solidFill>
                <a:latin typeface="Helvetica" pitchFamily="-65" charset="0"/>
              </a:rPr>
              <a:t>(quark, gluon)</a:t>
            </a:r>
            <a:endParaRPr lang="en-US" sz="2800">
              <a:latin typeface="Times" pitchFamily="-65" charset="0"/>
            </a:endParaRPr>
          </a:p>
        </p:txBody>
      </p:sp>
      <p:sp>
        <p:nvSpPr>
          <p:cNvPr id="827" name="Rectangle 321"/>
          <p:cNvSpPr>
            <a:spLocks noChangeArrowheads="1"/>
          </p:cNvSpPr>
          <p:nvPr/>
        </p:nvSpPr>
        <p:spPr bwMode="auto">
          <a:xfrm>
            <a:off x="334963" y="3362325"/>
            <a:ext cx="736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latin typeface="Helvetica" pitchFamily="-65" charset="0"/>
              </a:rPr>
              <a:t>Proton</a:t>
            </a:r>
            <a:endParaRPr lang="en-US" sz="2800">
              <a:latin typeface="Times" pitchFamily="-65" charset="0"/>
            </a:endParaRPr>
          </a:p>
        </p:txBody>
      </p:sp>
      <p:pic>
        <p:nvPicPr>
          <p:cNvPr id="828" name="Picture 3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2286000"/>
            <a:ext cx="161290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" name="Picture 3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2362200"/>
            <a:ext cx="162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0" name="Line 327"/>
          <p:cNvSpPr>
            <a:spLocks noChangeShapeType="1"/>
          </p:cNvSpPr>
          <p:nvPr/>
        </p:nvSpPr>
        <p:spPr bwMode="auto">
          <a:xfrm flipH="1">
            <a:off x="1870075" y="2667000"/>
            <a:ext cx="187325" cy="7556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1" name="Line 328"/>
          <p:cNvSpPr>
            <a:spLocks noChangeShapeType="1"/>
          </p:cNvSpPr>
          <p:nvPr/>
        </p:nvSpPr>
        <p:spPr bwMode="auto">
          <a:xfrm>
            <a:off x="2057400" y="2667000"/>
            <a:ext cx="409575" cy="614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2" name="Line 329"/>
          <p:cNvSpPr>
            <a:spLocks noChangeShapeType="1"/>
          </p:cNvSpPr>
          <p:nvPr/>
        </p:nvSpPr>
        <p:spPr bwMode="auto">
          <a:xfrm flipH="1">
            <a:off x="2743200" y="2743200"/>
            <a:ext cx="381000" cy="533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3" name="Line 330"/>
          <p:cNvSpPr>
            <a:spLocks noChangeShapeType="1"/>
          </p:cNvSpPr>
          <p:nvPr/>
        </p:nvSpPr>
        <p:spPr bwMode="auto">
          <a:xfrm>
            <a:off x="3124200" y="2743200"/>
            <a:ext cx="168275" cy="56673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4" name="Line 331"/>
          <p:cNvSpPr>
            <a:spLocks noChangeShapeType="1"/>
          </p:cNvSpPr>
          <p:nvPr/>
        </p:nvSpPr>
        <p:spPr bwMode="auto">
          <a:xfrm flipH="1">
            <a:off x="2274888" y="4681538"/>
            <a:ext cx="215900" cy="7096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5" name="Line 332"/>
          <p:cNvSpPr>
            <a:spLocks noChangeShapeType="1"/>
          </p:cNvSpPr>
          <p:nvPr/>
        </p:nvSpPr>
        <p:spPr bwMode="auto">
          <a:xfrm>
            <a:off x="2555875" y="4681538"/>
            <a:ext cx="39688" cy="6826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6" name="Rectangle 333"/>
          <p:cNvSpPr>
            <a:spLocks noChangeArrowheads="1"/>
          </p:cNvSpPr>
          <p:nvPr/>
        </p:nvSpPr>
        <p:spPr bwMode="auto">
          <a:xfrm>
            <a:off x="2271713" y="5235575"/>
            <a:ext cx="3175" cy="31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37" name="Group 334"/>
          <p:cNvGrpSpPr>
            <a:grpSpLocks/>
          </p:cNvGrpSpPr>
          <p:nvPr/>
        </p:nvGrpSpPr>
        <p:grpSpPr bwMode="auto">
          <a:xfrm>
            <a:off x="1757363" y="4983163"/>
            <a:ext cx="1476375" cy="1168400"/>
            <a:chOff x="1219" y="2948"/>
            <a:chExt cx="1260" cy="997"/>
          </a:xfrm>
        </p:grpSpPr>
        <p:sp>
          <p:nvSpPr>
            <p:cNvPr id="838" name="Rectangle 335"/>
            <p:cNvSpPr>
              <a:spLocks noChangeArrowheads="1"/>
            </p:cNvSpPr>
            <p:nvPr/>
          </p:nvSpPr>
          <p:spPr bwMode="auto">
            <a:xfrm>
              <a:off x="1327" y="3083"/>
              <a:ext cx="3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l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839" name="Rectangle 336"/>
            <p:cNvSpPr>
              <a:spLocks noChangeArrowheads="1"/>
            </p:cNvSpPr>
            <p:nvPr/>
          </p:nvSpPr>
          <p:spPr bwMode="auto">
            <a:xfrm>
              <a:off x="2128" y="2948"/>
              <a:ext cx="3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l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840" name="Rectangle 337"/>
            <p:cNvSpPr>
              <a:spLocks noChangeArrowheads="1"/>
            </p:cNvSpPr>
            <p:nvPr/>
          </p:nvSpPr>
          <p:spPr bwMode="auto">
            <a:xfrm>
              <a:off x="2319" y="3763"/>
              <a:ext cx="160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jet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841" name="Rectangle 338"/>
            <p:cNvSpPr>
              <a:spLocks noChangeArrowheads="1"/>
            </p:cNvSpPr>
            <p:nvPr/>
          </p:nvSpPr>
          <p:spPr bwMode="auto">
            <a:xfrm>
              <a:off x="1298" y="3745"/>
              <a:ext cx="159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jet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842" name="Line 339"/>
            <p:cNvSpPr>
              <a:spLocks noChangeShapeType="1"/>
            </p:cNvSpPr>
            <p:nvPr/>
          </p:nvSpPr>
          <p:spPr bwMode="auto">
            <a:xfrm flipH="1" flipV="1">
              <a:off x="1269" y="3214"/>
              <a:ext cx="320" cy="6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" name="Freeform 340"/>
            <p:cNvSpPr>
              <a:spLocks/>
            </p:cNvSpPr>
            <p:nvPr/>
          </p:nvSpPr>
          <p:spPr bwMode="auto">
            <a:xfrm>
              <a:off x="1219" y="3191"/>
              <a:ext cx="59" cy="54"/>
            </a:xfrm>
            <a:custGeom>
              <a:avLst/>
              <a:gdLst>
                <a:gd name="T0" fmla="*/ 59 w 59"/>
                <a:gd name="T1" fmla="*/ 27 h 54"/>
                <a:gd name="T2" fmla="*/ 59 w 59"/>
                <a:gd name="T3" fmla="*/ 0 h 54"/>
                <a:gd name="T4" fmla="*/ 0 w 59"/>
                <a:gd name="T5" fmla="*/ 15 h 54"/>
                <a:gd name="T6" fmla="*/ 48 w 59"/>
                <a:gd name="T7" fmla="*/ 54 h 54"/>
                <a:gd name="T8" fmla="*/ 59 w 59"/>
                <a:gd name="T9" fmla="*/ 2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54"/>
                <a:gd name="T17" fmla="*/ 59 w 59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54">
                  <a:moveTo>
                    <a:pt x="59" y="27"/>
                  </a:moveTo>
                  <a:lnTo>
                    <a:pt x="59" y="0"/>
                  </a:lnTo>
                  <a:lnTo>
                    <a:pt x="0" y="15"/>
                  </a:lnTo>
                  <a:lnTo>
                    <a:pt x="48" y="54"/>
                  </a:lnTo>
                  <a:lnTo>
                    <a:pt x="59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" name="Freeform 341"/>
            <p:cNvSpPr>
              <a:spLocks/>
            </p:cNvSpPr>
            <p:nvPr/>
          </p:nvSpPr>
          <p:spPr bwMode="auto">
            <a:xfrm>
              <a:off x="2196" y="3022"/>
              <a:ext cx="62" cy="54"/>
            </a:xfrm>
            <a:custGeom>
              <a:avLst/>
              <a:gdLst>
                <a:gd name="T0" fmla="*/ 12 w 62"/>
                <a:gd name="T1" fmla="*/ 35 h 54"/>
                <a:gd name="T2" fmla="*/ 31 w 62"/>
                <a:gd name="T3" fmla="*/ 54 h 54"/>
                <a:gd name="T4" fmla="*/ 62 w 62"/>
                <a:gd name="T5" fmla="*/ 0 h 54"/>
                <a:gd name="T6" fmla="*/ 0 w 62"/>
                <a:gd name="T7" fmla="*/ 8 h 54"/>
                <a:gd name="T8" fmla="*/ 12 w 62"/>
                <a:gd name="T9" fmla="*/ 3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54"/>
                <a:gd name="T17" fmla="*/ 62 w 62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54">
                  <a:moveTo>
                    <a:pt x="12" y="35"/>
                  </a:moveTo>
                  <a:lnTo>
                    <a:pt x="31" y="54"/>
                  </a:lnTo>
                  <a:lnTo>
                    <a:pt x="62" y="0"/>
                  </a:lnTo>
                  <a:lnTo>
                    <a:pt x="0" y="8"/>
                  </a:lnTo>
                  <a:lnTo>
                    <a:pt x="12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" name="Line 342"/>
            <p:cNvSpPr>
              <a:spLocks noChangeShapeType="1"/>
            </p:cNvSpPr>
            <p:nvPr/>
          </p:nvSpPr>
          <p:spPr bwMode="auto">
            <a:xfrm flipV="1">
              <a:off x="1950" y="3049"/>
              <a:ext cx="258" cy="17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Line 343"/>
            <p:cNvSpPr>
              <a:spLocks noChangeShapeType="1"/>
            </p:cNvSpPr>
            <p:nvPr/>
          </p:nvSpPr>
          <p:spPr bwMode="auto">
            <a:xfrm>
              <a:off x="2031" y="3491"/>
              <a:ext cx="159" cy="30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7" name="Freeform 344"/>
            <p:cNvSpPr>
              <a:spLocks/>
            </p:cNvSpPr>
            <p:nvPr/>
          </p:nvSpPr>
          <p:spPr bwMode="auto">
            <a:xfrm>
              <a:off x="2169" y="3784"/>
              <a:ext cx="50" cy="62"/>
            </a:xfrm>
            <a:custGeom>
              <a:avLst/>
              <a:gdLst>
                <a:gd name="T0" fmla="*/ 21 w 50"/>
                <a:gd name="T1" fmla="*/ 8 h 62"/>
                <a:gd name="T2" fmla="*/ 0 w 50"/>
                <a:gd name="T3" fmla="*/ 25 h 62"/>
                <a:gd name="T4" fmla="*/ 50 w 50"/>
                <a:gd name="T5" fmla="*/ 62 h 62"/>
                <a:gd name="T6" fmla="*/ 48 w 50"/>
                <a:gd name="T7" fmla="*/ 0 h 62"/>
                <a:gd name="T8" fmla="*/ 21 w 50"/>
                <a:gd name="T9" fmla="*/ 8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2"/>
                <a:gd name="T17" fmla="*/ 50 w 50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2">
                  <a:moveTo>
                    <a:pt x="21" y="8"/>
                  </a:moveTo>
                  <a:lnTo>
                    <a:pt x="0" y="25"/>
                  </a:lnTo>
                  <a:lnTo>
                    <a:pt x="50" y="62"/>
                  </a:lnTo>
                  <a:lnTo>
                    <a:pt x="48" y="0"/>
                  </a:lnTo>
                  <a:lnTo>
                    <a:pt x="21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Freeform 345"/>
            <p:cNvSpPr>
              <a:spLocks/>
            </p:cNvSpPr>
            <p:nvPr/>
          </p:nvSpPr>
          <p:spPr bwMode="auto">
            <a:xfrm>
              <a:off x="2284" y="3671"/>
              <a:ext cx="62" cy="54"/>
            </a:xfrm>
            <a:custGeom>
              <a:avLst/>
              <a:gdLst>
                <a:gd name="T0" fmla="*/ 10 w 62"/>
                <a:gd name="T1" fmla="*/ 21 h 54"/>
                <a:gd name="T2" fmla="*/ 0 w 62"/>
                <a:gd name="T3" fmla="*/ 48 h 54"/>
                <a:gd name="T4" fmla="*/ 62 w 62"/>
                <a:gd name="T5" fmla="*/ 54 h 54"/>
                <a:gd name="T6" fmla="*/ 31 w 62"/>
                <a:gd name="T7" fmla="*/ 0 h 54"/>
                <a:gd name="T8" fmla="*/ 10 w 62"/>
                <a:gd name="T9" fmla="*/ 21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54"/>
                <a:gd name="T17" fmla="*/ 62 w 62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54">
                  <a:moveTo>
                    <a:pt x="10" y="21"/>
                  </a:moveTo>
                  <a:lnTo>
                    <a:pt x="0" y="48"/>
                  </a:lnTo>
                  <a:lnTo>
                    <a:pt x="62" y="54"/>
                  </a:lnTo>
                  <a:lnTo>
                    <a:pt x="31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Line 346"/>
            <p:cNvSpPr>
              <a:spLocks noChangeShapeType="1"/>
            </p:cNvSpPr>
            <p:nvPr/>
          </p:nvSpPr>
          <p:spPr bwMode="auto">
            <a:xfrm>
              <a:off x="2071" y="3546"/>
              <a:ext cx="225" cy="1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Line 347"/>
            <p:cNvSpPr>
              <a:spLocks noChangeShapeType="1"/>
            </p:cNvSpPr>
            <p:nvPr/>
          </p:nvSpPr>
          <p:spPr bwMode="auto">
            <a:xfrm>
              <a:off x="2062" y="3514"/>
              <a:ext cx="259" cy="6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Freeform 348"/>
            <p:cNvSpPr>
              <a:spLocks/>
            </p:cNvSpPr>
            <p:nvPr/>
          </p:nvSpPr>
          <p:spPr bwMode="auto">
            <a:xfrm>
              <a:off x="2319" y="3552"/>
              <a:ext cx="60" cy="52"/>
            </a:xfrm>
            <a:custGeom>
              <a:avLst/>
              <a:gdLst>
                <a:gd name="T0" fmla="*/ 0 w 60"/>
                <a:gd name="T1" fmla="*/ 25 h 52"/>
                <a:gd name="T2" fmla="*/ 0 w 60"/>
                <a:gd name="T3" fmla="*/ 52 h 52"/>
                <a:gd name="T4" fmla="*/ 60 w 60"/>
                <a:gd name="T5" fmla="*/ 38 h 52"/>
                <a:gd name="T6" fmla="*/ 12 w 60"/>
                <a:gd name="T7" fmla="*/ 0 h 52"/>
                <a:gd name="T8" fmla="*/ 0 w 60"/>
                <a:gd name="T9" fmla="*/ 25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2"/>
                <a:gd name="T17" fmla="*/ 60 w 60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2">
                  <a:moveTo>
                    <a:pt x="0" y="25"/>
                  </a:moveTo>
                  <a:lnTo>
                    <a:pt x="0" y="52"/>
                  </a:lnTo>
                  <a:lnTo>
                    <a:pt x="60" y="38"/>
                  </a:lnTo>
                  <a:lnTo>
                    <a:pt x="12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Freeform 349"/>
            <p:cNvSpPr>
              <a:spLocks/>
            </p:cNvSpPr>
            <p:nvPr/>
          </p:nvSpPr>
          <p:spPr bwMode="auto">
            <a:xfrm>
              <a:off x="1872" y="3408"/>
              <a:ext cx="240" cy="152"/>
            </a:xfrm>
            <a:custGeom>
              <a:avLst/>
              <a:gdLst>
                <a:gd name="T0" fmla="*/ 0 w 240"/>
                <a:gd name="T1" fmla="*/ 25 h 152"/>
                <a:gd name="T2" fmla="*/ 64 w 240"/>
                <a:gd name="T3" fmla="*/ 89 h 152"/>
                <a:gd name="T4" fmla="*/ 104 w 240"/>
                <a:gd name="T5" fmla="*/ 137 h 152"/>
                <a:gd name="T6" fmla="*/ 129 w 240"/>
                <a:gd name="T7" fmla="*/ 152 h 152"/>
                <a:gd name="T8" fmla="*/ 185 w 240"/>
                <a:gd name="T9" fmla="*/ 152 h 152"/>
                <a:gd name="T10" fmla="*/ 217 w 240"/>
                <a:gd name="T11" fmla="*/ 144 h 152"/>
                <a:gd name="T12" fmla="*/ 233 w 240"/>
                <a:gd name="T13" fmla="*/ 129 h 152"/>
                <a:gd name="T14" fmla="*/ 240 w 240"/>
                <a:gd name="T15" fmla="*/ 89 h 152"/>
                <a:gd name="T16" fmla="*/ 217 w 240"/>
                <a:gd name="T17" fmla="*/ 48 h 152"/>
                <a:gd name="T18" fmla="*/ 129 w 240"/>
                <a:gd name="T19" fmla="*/ 0 h 152"/>
                <a:gd name="T20" fmla="*/ 169 w 240"/>
                <a:gd name="T21" fmla="*/ 48 h 152"/>
                <a:gd name="T22" fmla="*/ 56 w 240"/>
                <a:gd name="T23" fmla="*/ 0 h 152"/>
                <a:gd name="T24" fmla="*/ 112 w 240"/>
                <a:gd name="T25" fmla="*/ 56 h 152"/>
                <a:gd name="T26" fmla="*/ 89 w 240"/>
                <a:gd name="T27" fmla="*/ 48 h 152"/>
                <a:gd name="T28" fmla="*/ 64 w 240"/>
                <a:gd name="T29" fmla="*/ 48 h 152"/>
                <a:gd name="T30" fmla="*/ 16 w 240"/>
                <a:gd name="T31" fmla="*/ 25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0"/>
                <a:gd name="T49" fmla="*/ 0 h 152"/>
                <a:gd name="T50" fmla="*/ 240 w 240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0" h="152">
                  <a:moveTo>
                    <a:pt x="0" y="25"/>
                  </a:moveTo>
                  <a:lnTo>
                    <a:pt x="64" y="89"/>
                  </a:lnTo>
                  <a:lnTo>
                    <a:pt x="104" y="137"/>
                  </a:lnTo>
                  <a:lnTo>
                    <a:pt x="129" y="152"/>
                  </a:lnTo>
                  <a:lnTo>
                    <a:pt x="185" y="152"/>
                  </a:lnTo>
                  <a:lnTo>
                    <a:pt x="217" y="144"/>
                  </a:lnTo>
                  <a:lnTo>
                    <a:pt x="233" y="129"/>
                  </a:lnTo>
                  <a:lnTo>
                    <a:pt x="240" y="89"/>
                  </a:lnTo>
                  <a:lnTo>
                    <a:pt x="217" y="48"/>
                  </a:lnTo>
                  <a:lnTo>
                    <a:pt x="129" y="0"/>
                  </a:lnTo>
                  <a:lnTo>
                    <a:pt x="169" y="48"/>
                  </a:lnTo>
                  <a:lnTo>
                    <a:pt x="56" y="0"/>
                  </a:lnTo>
                  <a:lnTo>
                    <a:pt x="112" y="56"/>
                  </a:lnTo>
                  <a:lnTo>
                    <a:pt x="89" y="48"/>
                  </a:lnTo>
                  <a:lnTo>
                    <a:pt x="64" y="48"/>
                  </a:lnTo>
                  <a:lnTo>
                    <a:pt x="16" y="25"/>
                  </a:lnTo>
                </a:path>
              </a:pathLst>
            </a:custGeom>
            <a:solidFill>
              <a:srgbClr val="FF6600"/>
            </a:solidFill>
            <a:ln w="3175">
              <a:solidFill>
                <a:srgbClr val="FFCC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Line 350"/>
            <p:cNvSpPr>
              <a:spLocks noChangeShapeType="1"/>
            </p:cNvSpPr>
            <p:nvPr/>
          </p:nvSpPr>
          <p:spPr bwMode="auto">
            <a:xfrm flipH="1">
              <a:off x="1547" y="3625"/>
              <a:ext cx="179" cy="20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Freeform 351"/>
            <p:cNvSpPr>
              <a:spLocks/>
            </p:cNvSpPr>
            <p:nvPr/>
          </p:nvSpPr>
          <p:spPr bwMode="auto">
            <a:xfrm>
              <a:off x="1515" y="3819"/>
              <a:ext cx="55" cy="59"/>
            </a:xfrm>
            <a:custGeom>
              <a:avLst/>
              <a:gdLst>
                <a:gd name="T0" fmla="*/ 40 w 55"/>
                <a:gd name="T1" fmla="*/ 13 h 59"/>
                <a:gd name="T2" fmla="*/ 15 w 55"/>
                <a:gd name="T3" fmla="*/ 0 h 59"/>
                <a:gd name="T4" fmla="*/ 0 w 55"/>
                <a:gd name="T5" fmla="*/ 59 h 59"/>
                <a:gd name="T6" fmla="*/ 55 w 55"/>
                <a:gd name="T7" fmla="*/ 36 h 59"/>
                <a:gd name="T8" fmla="*/ 40 w 55"/>
                <a:gd name="T9" fmla="*/ 13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59"/>
                <a:gd name="T17" fmla="*/ 55 w 55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59">
                  <a:moveTo>
                    <a:pt x="40" y="13"/>
                  </a:moveTo>
                  <a:lnTo>
                    <a:pt x="15" y="0"/>
                  </a:lnTo>
                  <a:lnTo>
                    <a:pt x="0" y="59"/>
                  </a:lnTo>
                  <a:lnTo>
                    <a:pt x="55" y="36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Freeform 352"/>
            <p:cNvSpPr>
              <a:spLocks/>
            </p:cNvSpPr>
            <p:nvPr/>
          </p:nvSpPr>
          <p:spPr bwMode="auto">
            <a:xfrm>
              <a:off x="1560" y="3882"/>
              <a:ext cx="52" cy="59"/>
            </a:xfrm>
            <a:custGeom>
              <a:avLst/>
              <a:gdLst>
                <a:gd name="T0" fmla="*/ 27 w 52"/>
                <a:gd name="T1" fmla="*/ 2 h 59"/>
                <a:gd name="T2" fmla="*/ 0 w 52"/>
                <a:gd name="T3" fmla="*/ 0 h 59"/>
                <a:gd name="T4" fmla="*/ 10 w 52"/>
                <a:gd name="T5" fmla="*/ 59 h 59"/>
                <a:gd name="T6" fmla="*/ 52 w 52"/>
                <a:gd name="T7" fmla="*/ 15 h 59"/>
                <a:gd name="T8" fmla="*/ 27 w 52"/>
                <a:gd name="T9" fmla="*/ 2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9"/>
                <a:gd name="T17" fmla="*/ 52 w 52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9">
                  <a:moveTo>
                    <a:pt x="27" y="2"/>
                  </a:moveTo>
                  <a:lnTo>
                    <a:pt x="0" y="0"/>
                  </a:lnTo>
                  <a:lnTo>
                    <a:pt x="10" y="59"/>
                  </a:lnTo>
                  <a:lnTo>
                    <a:pt x="52" y="15"/>
                  </a:lnTo>
                  <a:lnTo>
                    <a:pt x="27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Line 353"/>
            <p:cNvSpPr>
              <a:spLocks noChangeShapeType="1"/>
            </p:cNvSpPr>
            <p:nvPr/>
          </p:nvSpPr>
          <p:spPr bwMode="auto">
            <a:xfrm flipH="1">
              <a:off x="1584" y="3673"/>
              <a:ext cx="101" cy="2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Line 354"/>
            <p:cNvSpPr>
              <a:spLocks noChangeShapeType="1"/>
            </p:cNvSpPr>
            <p:nvPr/>
          </p:nvSpPr>
          <p:spPr bwMode="auto">
            <a:xfrm flipH="1">
              <a:off x="1680" y="3665"/>
              <a:ext cx="23" cy="2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Freeform 355"/>
            <p:cNvSpPr>
              <a:spLocks/>
            </p:cNvSpPr>
            <p:nvPr/>
          </p:nvSpPr>
          <p:spPr bwMode="auto">
            <a:xfrm>
              <a:off x="1664" y="3864"/>
              <a:ext cx="54" cy="60"/>
            </a:xfrm>
            <a:custGeom>
              <a:avLst/>
              <a:gdLst>
                <a:gd name="T0" fmla="*/ 27 w 54"/>
                <a:gd name="T1" fmla="*/ 0 h 60"/>
                <a:gd name="T2" fmla="*/ 0 w 54"/>
                <a:gd name="T3" fmla="*/ 2 h 60"/>
                <a:gd name="T4" fmla="*/ 21 w 54"/>
                <a:gd name="T5" fmla="*/ 60 h 60"/>
                <a:gd name="T6" fmla="*/ 54 w 54"/>
                <a:gd name="T7" fmla="*/ 8 h 60"/>
                <a:gd name="T8" fmla="*/ 27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27" y="0"/>
                  </a:moveTo>
                  <a:lnTo>
                    <a:pt x="0" y="2"/>
                  </a:lnTo>
                  <a:lnTo>
                    <a:pt x="21" y="60"/>
                  </a:lnTo>
                  <a:lnTo>
                    <a:pt x="54" y="8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9" name="Freeform 356"/>
            <p:cNvSpPr>
              <a:spLocks/>
            </p:cNvSpPr>
            <p:nvPr/>
          </p:nvSpPr>
          <p:spPr bwMode="auto">
            <a:xfrm>
              <a:off x="1680" y="3408"/>
              <a:ext cx="88" cy="328"/>
            </a:xfrm>
            <a:custGeom>
              <a:avLst/>
              <a:gdLst>
                <a:gd name="T0" fmla="*/ 81 w 88"/>
                <a:gd name="T1" fmla="*/ 0 h 328"/>
                <a:gd name="T2" fmla="*/ 33 w 88"/>
                <a:gd name="T3" fmla="*/ 88 h 328"/>
                <a:gd name="T4" fmla="*/ 8 w 88"/>
                <a:gd name="T5" fmla="*/ 129 h 328"/>
                <a:gd name="T6" fmla="*/ 0 w 88"/>
                <a:gd name="T7" fmla="*/ 167 h 328"/>
                <a:gd name="T8" fmla="*/ 0 w 88"/>
                <a:gd name="T9" fmla="*/ 240 h 328"/>
                <a:gd name="T10" fmla="*/ 0 w 88"/>
                <a:gd name="T11" fmla="*/ 273 h 328"/>
                <a:gd name="T12" fmla="*/ 8 w 88"/>
                <a:gd name="T13" fmla="*/ 313 h 328"/>
                <a:gd name="T14" fmla="*/ 33 w 88"/>
                <a:gd name="T15" fmla="*/ 328 h 328"/>
                <a:gd name="T16" fmla="*/ 63 w 88"/>
                <a:gd name="T17" fmla="*/ 280 h 328"/>
                <a:gd name="T18" fmla="*/ 88 w 88"/>
                <a:gd name="T19" fmla="*/ 167 h 328"/>
                <a:gd name="T20" fmla="*/ 63 w 88"/>
                <a:gd name="T21" fmla="*/ 215 h 328"/>
                <a:gd name="T22" fmla="*/ 88 w 88"/>
                <a:gd name="T23" fmla="*/ 71 h 328"/>
                <a:gd name="T24" fmla="*/ 56 w 88"/>
                <a:gd name="T25" fmla="*/ 144 h 328"/>
                <a:gd name="T26" fmla="*/ 63 w 88"/>
                <a:gd name="T27" fmla="*/ 111 h 328"/>
                <a:gd name="T28" fmla="*/ 63 w 88"/>
                <a:gd name="T29" fmla="*/ 88 h 328"/>
                <a:gd name="T30" fmla="*/ 81 w 88"/>
                <a:gd name="T31" fmla="*/ 8 h 3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8"/>
                <a:gd name="T49" fmla="*/ 0 h 328"/>
                <a:gd name="T50" fmla="*/ 88 w 88"/>
                <a:gd name="T51" fmla="*/ 328 h 3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8" h="328">
                  <a:moveTo>
                    <a:pt x="81" y="0"/>
                  </a:moveTo>
                  <a:lnTo>
                    <a:pt x="33" y="88"/>
                  </a:lnTo>
                  <a:lnTo>
                    <a:pt x="8" y="129"/>
                  </a:lnTo>
                  <a:lnTo>
                    <a:pt x="0" y="167"/>
                  </a:lnTo>
                  <a:lnTo>
                    <a:pt x="0" y="240"/>
                  </a:lnTo>
                  <a:lnTo>
                    <a:pt x="0" y="273"/>
                  </a:lnTo>
                  <a:lnTo>
                    <a:pt x="8" y="313"/>
                  </a:lnTo>
                  <a:lnTo>
                    <a:pt x="33" y="328"/>
                  </a:lnTo>
                  <a:lnTo>
                    <a:pt x="63" y="280"/>
                  </a:lnTo>
                  <a:lnTo>
                    <a:pt x="88" y="167"/>
                  </a:lnTo>
                  <a:lnTo>
                    <a:pt x="63" y="215"/>
                  </a:lnTo>
                  <a:lnTo>
                    <a:pt x="88" y="71"/>
                  </a:lnTo>
                  <a:lnTo>
                    <a:pt x="56" y="144"/>
                  </a:lnTo>
                  <a:lnTo>
                    <a:pt x="63" y="111"/>
                  </a:lnTo>
                  <a:lnTo>
                    <a:pt x="63" y="88"/>
                  </a:lnTo>
                  <a:lnTo>
                    <a:pt x="81" y="8"/>
                  </a:lnTo>
                </a:path>
              </a:pathLst>
            </a:custGeom>
            <a:solidFill>
              <a:srgbClr val="FF66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Oval 357"/>
            <p:cNvSpPr>
              <a:spLocks noChangeArrowheads="1"/>
            </p:cNvSpPr>
            <p:nvPr/>
          </p:nvSpPr>
          <p:spPr bwMode="auto">
            <a:xfrm>
              <a:off x="1670" y="3185"/>
              <a:ext cx="265" cy="256"/>
            </a:xfrm>
            <a:prstGeom prst="ellipse">
              <a:avLst/>
            </a:prstGeom>
            <a:noFill/>
            <a:ln w="15875">
              <a:solidFill>
                <a:srgbClr val="FFBB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Oval 358"/>
            <p:cNvSpPr>
              <a:spLocks noChangeArrowheads="1"/>
            </p:cNvSpPr>
            <p:nvPr/>
          </p:nvSpPr>
          <p:spPr bwMode="auto">
            <a:xfrm>
              <a:off x="1672" y="3185"/>
              <a:ext cx="261" cy="256"/>
            </a:xfrm>
            <a:prstGeom prst="ellipse">
              <a:avLst/>
            </a:prstGeom>
            <a:noFill/>
            <a:ln w="15875">
              <a:solidFill>
                <a:srgbClr val="FFB8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Oval 359"/>
            <p:cNvSpPr>
              <a:spLocks noChangeArrowheads="1"/>
            </p:cNvSpPr>
            <p:nvPr/>
          </p:nvSpPr>
          <p:spPr bwMode="auto">
            <a:xfrm>
              <a:off x="1674" y="3187"/>
              <a:ext cx="257" cy="252"/>
            </a:xfrm>
            <a:prstGeom prst="ellipse">
              <a:avLst/>
            </a:prstGeom>
            <a:noFill/>
            <a:ln w="15875">
              <a:solidFill>
                <a:srgbClr val="FFB5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Oval 360"/>
            <p:cNvSpPr>
              <a:spLocks noChangeArrowheads="1"/>
            </p:cNvSpPr>
            <p:nvPr/>
          </p:nvSpPr>
          <p:spPr bwMode="auto">
            <a:xfrm>
              <a:off x="1676" y="3189"/>
              <a:ext cx="253" cy="248"/>
            </a:xfrm>
            <a:prstGeom prst="ellipse">
              <a:avLst/>
            </a:prstGeom>
            <a:noFill/>
            <a:ln w="15875">
              <a:solidFill>
                <a:srgbClr val="FFB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Oval 361"/>
            <p:cNvSpPr>
              <a:spLocks noChangeArrowheads="1"/>
            </p:cNvSpPr>
            <p:nvPr/>
          </p:nvSpPr>
          <p:spPr bwMode="auto">
            <a:xfrm>
              <a:off x="1678" y="3191"/>
              <a:ext cx="249" cy="244"/>
            </a:xfrm>
            <a:prstGeom prst="ellipse">
              <a:avLst/>
            </a:prstGeom>
            <a:noFill/>
            <a:ln w="15875">
              <a:solidFill>
                <a:srgbClr val="FFB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Oval 362"/>
            <p:cNvSpPr>
              <a:spLocks noChangeArrowheads="1"/>
            </p:cNvSpPr>
            <p:nvPr/>
          </p:nvSpPr>
          <p:spPr bwMode="auto">
            <a:xfrm>
              <a:off x="1680" y="3193"/>
              <a:ext cx="245" cy="240"/>
            </a:xfrm>
            <a:prstGeom prst="ellipse">
              <a:avLst/>
            </a:prstGeom>
            <a:noFill/>
            <a:ln w="15875">
              <a:solidFill>
                <a:srgbClr val="FFAD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Oval 363"/>
            <p:cNvSpPr>
              <a:spLocks noChangeArrowheads="1"/>
            </p:cNvSpPr>
            <p:nvPr/>
          </p:nvSpPr>
          <p:spPr bwMode="auto">
            <a:xfrm>
              <a:off x="1682" y="3195"/>
              <a:ext cx="242" cy="236"/>
            </a:xfrm>
            <a:prstGeom prst="ellipse">
              <a:avLst/>
            </a:prstGeom>
            <a:noFill/>
            <a:ln w="15875">
              <a:solidFill>
                <a:srgbClr val="FFAA0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Oval 364"/>
            <p:cNvSpPr>
              <a:spLocks noChangeArrowheads="1"/>
            </p:cNvSpPr>
            <p:nvPr/>
          </p:nvSpPr>
          <p:spPr bwMode="auto">
            <a:xfrm>
              <a:off x="1684" y="3197"/>
              <a:ext cx="238" cy="232"/>
            </a:xfrm>
            <a:prstGeom prst="ellipse">
              <a:avLst/>
            </a:prstGeom>
            <a:noFill/>
            <a:ln w="15875">
              <a:solidFill>
                <a:srgbClr val="FFA80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Oval 365"/>
            <p:cNvSpPr>
              <a:spLocks noChangeArrowheads="1"/>
            </p:cNvSpPr>
            <p:nvPr/>
          </p:nvSpPr>
          <p:spPr bwMode="auto">
            <a:xfrm>
              <a:off x="1685" y="3199"/>
              <a:ext cx="235" cy="228"/>
            </a:xfrm>
            <a:prstGeom prst="ellipse">
              <a:avLst/>
            </a:prstGeom>
            <a:noFill/>
            <a:ln w="15875">
              <a:solidFill>
                <a:srgbClr val="FFA50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Oval 366"/>
            <p:cNvSpPr>
              <a:spLocks noChangeArrowheads="1"/>
            </p:cNvSpPr>
            <p:nvPr/>
          </p:nvSpPr>
          <p:spPr bwMode="auto">
            <a:xfrm>
              <a:off x="1687" y="3201"/>
              <a:ext cx="231" cy="224"/>
            </a:xfrm>
            <a:prstGeom prst="ellipse">
              <a:avLst/>
            </a:prstGeom>
            <a:noFill/>
            <a:ln w="15875">
              <a:solidFill>
                <a:srgbClr val="FFA20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Oval 367"/>
            <p:cNvSpPr>
              <a:spLocks noChangeArrowheads="1"/>
            </p:cNvSpPr>
            <p:nvPr/>
          </p:nvSpPr>
          <p:spPr bwMode="auto">
            <a:xfrm>
              <a:off x="1689" y="3202"/>
              <a:ext cx="227" cy="221"/>
            </a:xfrm>
            <a:prstGeom prst="ellipse">
              <a:avLst/>
            </a:prstGeom>
            <a:noFill/>
            <a:ln w="15875">
              <a:solidFill>
                <a:srgbClr val="FF9F0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Oval 368"/>
            <p:cNvSpPr>
              <a:spLocks noChangeArrowheads="1"/>
            </p:cNvSpPr>
            <p:nvPr/>
          </p:nvSpPr>
          <p:spPr bwMode="auto">
            <a:xfrm>
              <a:off x="1691" y="3204"/>
              <a:ext cx="223" cy="217"/>
            </a:xfrm>
            <a:prstGeom prst="ellipse">
              <a:avLst/>
            </a:prstGeom>
            <a:noFill/>
            <a:ln w="15875">
              <a:solidFill>
                <a:srgbClr val="FF9D0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Oval 369"/>
            <p:cNvSpPr>
              <a:spLocks noChangeArrowheads="1"/>
            </p:cNvSpPr>
            <p:nvPr/>
          </p:nvSpPr>
          <p:spPr bwMode="auto">
            <a:xfrm>
              <a:off x="1693" y="3206"/>
              <a:ext cx="219" cy="213"/>
            </a:xfrm>
            <a:prstGeom prst="ellipse">
              <a:avLst/>
            </a:prstGeom>
            <a:noFill/>
            <a:ln w="15875">
              <a:solidFill>
                <a:srgbClr val="FF9A0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Oval 370"/>
            <p:cNvSpPr>
              <a:spLocks noChangeArrowheads="1"/>
            </p:cNvSpPr>
            <p:nvPr/>
          </p:nvSpPr>
          <p:spPr bwMode="auto">
            <a:xfrm>
              <a:off x="1695" y="3208"/>
              <a:ext cx="215" cy="210"/>
            </a:xfrm>
            <a:prstGeom prst="ellipse">
              <a:avLst/>
            </a:prstGeom>
            <a:noFill/>
            <a:ln w="15875">
              <a:solidFill>
                <a:srgbClr val="FF970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Oval 371"/>
            <p:cNvSpPr>
              <a:spLocks noChangeArrowheads="1"/>
            </p:cNvSpPr>
            <p:nvPr/>
          </p:nvSpPr>
          <p:spPr bwMode="auto">
            <a:xfrm>
              <a:off x="1697" y="3210"/>
              <a:ext cx="211" cy="206"/>
            </a:xfrm>
            <a:prstGeom prst="ellipse">
              <a:avLst/>
            </a:prstGeom>
            <a:noFill/>
            <a:ln w="15875">
              <a:solidFill>
                <a:srgbClr val="FF940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Oval 372"/>
            <p:cNvSpPr>
              <a:spLocks noChangeArrowheads="1"/>
            </p:cNvSpPr>
            <p:nvPr/>
          </p:nvSpPr>
          <p:spPr bwMode="auto">
            <a:xfrm>
              <a:off x="1699" y="3212"/>
              <a:ext cx="207" cy="202"/>
            </a:xfrm>
            <a:prstGeom prst="ellipse">
              <a:avLst/>
            </a:prstGeom>
            <a:noFill/>
            <a:ln w="15875">
              <a:solidFill>
                <a:srgbClr val="FF920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Oval 373"/>
            <p:cNvSpPr>
              <a:spLocks noChangeArrowheads="1"/>
            </p:cNvSpPr>
            <p:nvPr/>
          </p:nvSpPr>
          <p:spPr bwMode="auto">
            <a:xfrm>
              <a:off x="1701" y="3214"/>
              <a:ext cx="203" cy="198"/>
            </a:xfrm>
            <a:prstGeom prst="ellipse">
              <a:avLst/>
            </a:prstGeom>
            <a:noFill/>
            <a:ln w="15875">
              <a:solidFill>
                <a:srgbClr val="FF8F0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Oval 374"/>
            <p:cNvSpPr>
              <a:spLocks noChangeArrowheads="1"/>
            </p:cNvSpPr>
            <p:nvPr/>
          </p:nvSpPr>
          <p:spPr bwMode="auto">
            <a:xfrm>
              <a:off x="1703" y="3216"/>
              <a:ext cx="199" cy="194"/>
            </a:xfrm>
            <a:prstGeom prst="ellipse">
              <a:avLst/>
            </a:prstGeom>
            <a:noFill/>
            <a:ln w="15875">
              <a:solidFill>
                <a:srgbClr val="FF8C0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Oval 375"/>
            <p:cNvSpPr>
              <a:spLocks noChangeArrowheads="1"/>
            </p:cNvSpPr>
            <p:nvPr/>
          </p:nvSpPr>
          <p:spPr bwMode="auto">
            <a:xfrm>
              <a:off x="1705" y="3218"/>
              <a:ext cx="195" cy="190"/>
            </a:xfrm>
            <a:prstGeom prst="ellipse">
              <a:avLst/>
            </a:prstGeom>
            <a:noFill/>
            <a:ln w="15875">
              <a:solidFill>
                <a:srgbClr val="FF890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Oval 376"/>
            <p:cNvSpPr>
              <a:spLocks noChangeArrowheads="1"/>
            </p:cNvSpPr>
            <p:nvPr/>
          </p:nvSpPr>
          <p:spPr bwMode="auto">
            <a:xfrm>
              <a:off x="1707" y="3220"/>
              <a:ext cx="192" cy="186"/>
            </a:xfrm>
            <a:prstGeom prst="ellipse">
              <a:avLst/>
            </a:prstGeom>
            <a:noFill/>
            <a:ln w="15875">
              <a:solidFill>
                <a:srgbClr val="FF870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Oval 377"/>
            <p:cNvSpPr>
              <a:spLocks noChangeArrowheads="1"/>
            </p:cNvSpPr>
            <p:nvPr/>
          </p:nvSpPr>
          <p:spPr bwMode="auto">
            <a:xfrm>
              <a:off x="1708" y="3222"/>
              <a:ext cx="189" cy="182"/>
            </a:xfrm>
            <a:prstGeom prst="ellipse">
              <a:avLst/>
            </a:prstGeom>
            <a:noFill/>
            <a:ln w="15875">
              <a:solidFill>
                <a:srgbClr val="FF840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Oval 378"/>
            <p:cNvSpPr>
              <a:spLocks noChangeArrowheads="1"/>
            </p:cNvSpPr>
            <p:nvPr/>
          </p:nvSpPr>
          <p:spPr bwMode="auto">
            <a:xfrm>
              <a:off x="1710" y="3224"/>
              <a:ext cx="185" cy="178"/>
            </a:xfrm>
            <a:prstGeom prst="ellipse">
              <a:avLst/>
            </a:prstGeom>
            <a:noFill/>
            <a:ln w="15875">
              <a:solidFill>
                <a:srgbClr val="FF810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Oval 379"/>
            <p:cNvSpPr>
              <a:spLocks noChangeArrowheads="1"/>
            </p:cNvSpPr>
            <p:nvPr/>
          </p:nvSpPr>
          <p:spPr bwMode="auto">
            <a:xfrm>
              <a:off x="1712" y="3226"/>
              <a:ext cx="181" cy="174"/>
            </a:xfrm>
            <a:prstGeom prst="ellipse">
              <a:avLst/>
            </a:prstGeom>
            <a:noFill/>
            <a:ln w="15875">
              <a:solidFill>
                <a:srgbClr val="FF7E0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Oval 380"/>
            <p:cNvSpPr>
              <a:spLocks noChangeArrowheads="1"/>
            </p:cNvSpPr>
            <p:nvPr/>
          </p:nvSpPr>
          <p:spPr bwMode="auto">
            <a:xfrm>
              <a:off x="1714" y="3227"/>
              <a:ext cx="177" cy="171"/>
            </a:xfrm>
            <a:prstGeom prst="ellipse">
              <a:avLst/>
            </a:prstGeom>
            <a:noFill/>
            <a:ln w="15875">
              <a:solidFill>
                <a:srgbClr val="FF7C0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Oval 381"/>
            <p:cNvSpPr>
              <a:spLocks noChangeArrowheads="1"/>
            </p:cNvSpPr>
            <p:nvPr/>
          </p:nvSpPr>
          <p:spPr bwMode="auto">
            <a:xfrm>
              <a:off x="1716" y="3227"/>
              <a:ext cx="173" cy="169"/>
            </a:xfrm>
            <a:prstGeom prst="ellipse">
              <a:avLst/>
            </a:prstGeom>
            <a:noFill/>
            <a:ln w="15875">
              <a:solidFill>
                <a:srgbClr val="FF790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Oval 382"/>
            <p:cNvSpPr>
              <a:spLocks noChangeArrowheads="1"/>
            </p:cNvSpPr>
            <p:nvPr/>
          </p:nvSpPr>
          <p:spPr bwMode="auto">
            <a:xfrm>
              <a:off x="1718" y="3229"/>
              <a:ext cx="169" cy="165"/>
            </a:xfrm>
            <a:prstGeom prst="ellipse">
              <a:avLst/>
            </a:prstGeom>
            <a:noFill/>
            <a:ln w="15875">
              <a:solidFill>
                <a:srgbClr val="FF760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Oval 383"/>
            <p:cNvSpPr>
              <a:spLocks noChangeArrowheads="1"/>
            </p:cNvSpPr>
            <p:nvPr/>
          </p:nvSpPr>
          <p:spPr bwMode="auto">
            <a:xfrm>
              <a:off x="1720" y="3231"/>
              <a:ext cx="165" cy="162"/>
            </a:xfrm>
            <a:prstGeom prst="ellipse">
              <a:avLst/>
            </a:prstGeom>
            <a:noFill/>
            <a:ln w="15875">
              <a:solidFill>
                <a:srgbClr val="FF730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Oval 384"/>
            <p:cNvSpPr>
              <a:spLocks noChangeArrowheads="1"/>
            </p:cNvSpPr>
            <p:nvPr/>
          </p:nvSpPr>
          <p:spPr bwMode="auto">
            <a:xfrm>
              <a:off x="1722" y="3233"/>
              <a:ext cx="161" cy="158"/>
            </a:xfrm>
            <a:prstGeom prst="ellipse">
              <a:avLst/>
            </a:prstGeom>
            <a:noFill/>
            <a:ln w="15875">
              <a:solidFill>
                <a:srgbClr val="FF710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Oval 385"/>
            <p:cNvSpPr>
              <a:spLocks noChangeArrowheads="1"/>
            </p:cNvSpPr>
            <p:nvPr/>
          </p:nvSpPr>
          <p:spPr bwMode="auto">
            <a:xfrm>
              <a:off x="1724" y="3235"/>
              <a:ext cx="157" cy="154"/>
            </a:xfrm>
            <a:prstGeom prst="ellipse">
              <a:avLst/>
            </a:prstGeom>
            <a:noFill/>
            <a:ln w="15875">
              <a:solidFill>
                <a:srgbClr val="FF6E0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Oval 386"/>
            <p:cNvSpPr>
              <a:spLocks noChangeArrowheads="1"/>
            </p:cNvSpPr>
            <p:nvPr/>
          </p:nvSpPr>
          <p:spPr bwMode="auto">
            <a:xfrm>
              <a:off x="1726" y="3237"/>
              <a:ext cx="153" cy="150"/>
            </a:xfrm>
            <a:prstGeom prst="ellipse">
              <a:avLst/>
            </a:prstGeom>
            <a:noFill/>
            <a:ln w="15875">
              <a:solidFill>
                <a:srgbClr val="FF6B0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" name="Oval 387"/>
            <p:cNvSpPr>
              <a:spLocks noChangeArrowheads="1"/>
            </p:cNvSpPr>
            <p:nvPr/>
          </p:nvSpPr>
          <p:spPr bwMode="auto">
            <a:xfrm>
              <a:off x="1728" y="3239"/>
              <a:ext cx="149" cy="146"/>
            </a:xfrm>
            <a:prstGeom prst="ellipse">
              <a:avLst/>
            </a:prstGeom>
            <a:noFill/>
            <a:ln w="15875">
              <a:solidFill>
                <a:srgbClr val="FF680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" name="Oval 388"/>
            <p:cNvSpPr>
              <a:spLocks noChangeArrowheads="1"/>
            </p:cNvSpPr>
            <p:nvPr/>
          </p:nvSpPr>
          <p:spPr bwMode="auto">
            <a:xfrm>
              <a:off x="1730" y="3241"/>
              <a:ext cx="146" cy="142"/>
            </a:xfrm>
            <a:prstGeom prst="ellipse">
              <a:avLst/>
            </a:prstGeom>
            <a:noFill/>
            <a:ln w="15875">
              <a:solidFill>
                <a:srgbClr val="FF660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Oval 389"/>
            <p:cNvSpPr>
              <a:spLocks noChangeArrowheads="1"/>
            </p:cNvSpPr>
            <p:nvPr/>
          </p:nvSpPr>
          <p:spPr bwMode="auto">
            <a:xfrm>
              <a:off x="1732" y="3243"/>
              <a:ext cx="142" cy="138"/>
            </a:xfrm>
            <a:prstGeom prst="ellipse">
              <a:avLst/>
            </a:prstGeom>
            <a:noFill/>
            <a:ln w="15875">
              <a:solidFill>
                <a:srgbClr val="FF630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Oval 390"/>
            <p:cNvSpPr>
              <a:spLocks noChangeArrowheads="1"/>
            </p:cNvSpPr>
            <p:nvPr/>
          </p:nvSpPr>
          <p:spPr bwMode="auto">
            <a:xfrm>
              <a:off x="1733" y="3245"/>
              <a:ext cx="139" cy="134"/>
            </a:xfrm>
            <a:prstGeom prst="ellipse">
              <a:avLst/>
            </a:prstGeom>
            <a:noFill/>
            <a:ln w="15875">
              <a:solidFill>
                <a:srgbClr val="FF600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Oval 391"/>
            <p:cNvSpPr>
              <a:spLocks noChangeArrowheads="1"/>
            </p:cNvSpPr>
            <p:nvPr/>
          </p:nvSpPr>
          <p:spPr bwMode="auto">
            <a:xfrm>
              <a:off x="1735" y="3247"/>
              <a:ext cx="135" cy="130"/>
            </a:xfrm>
            <a:prstGeom prst="ellipse">
              <a:avLst/>
            </a:prstGeom>
            <a:noFill/>
            <a:ln w="15875">
              <a:solidFill>
                <a:srgbClr val="FF5D0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Oval 392"/>
            <p:cNvSpPr>
              <a:spLocks noChangeArrowheads="1"/>
            </p:cNvSpPr>
            <p:nvPr/>
          </p:nvSpPr>
          <p:spPr bwMode="auto">
            <a:xfrm>
              <a:off x="1737" y="3249"/>
              <a:ext cx="131" cy="128"/>
            </a:xfrm>
            <a:prstGeom prst="ellipse">
              <a:avLst/>
            </a:prstGeom>
            <a:noFill/>
            <a:ln w="15875">
              <a:solidFill>
                <a:srgbClr val="FF5A0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Oval 393"/>
            <p:cNvSpPr>
              <a:spLocks noChangeArrowheads="1"/>
            </p:cNvSpPr>
            <p:nvPr/>
          </p:nvSpPr>
          <p:spPr bwMode="auto">
            <a:xfrm>
              <a:off x="1739" y="3250"/>
              <a:ext cx="127" cy="125"/>
            </a:xfrm>
            <a:prstGeom prst="ellipse">
              <a:avLst/>
            </a:prstGeom>
            <a:noFill/>
            <a:ln w="15875">
              <a:solidFill>
                <a:srgbClr val="FF580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Oval 394"/>
            <p:cNvSpPr>
              <a:spLocks noChangeArrowheads="1"/>
            </p:cNvSpPr>
            <p:nvPr/>
          </p:nvSpPr>
          <p:spPr bwMode="auto">
            <a:xfrm>
              <a:off x="1741" y="3252"/>
              <a:ext cx="123" cy="121"/>
            </a:xfrm>
            <a:prstGeom prst="ellipse">
              <a:avLst/>
            </a:prstGeom>
            <a:noFill/>
            <a:ln w="15875">
              <a:solidFill>
                <a:srgbClr val="FF550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Oval 395"/>
            <p:cNvSpPr>
              <a:spLocks noChangeArrowheads="1"/>
            </p:cNvSpPr>
            <p:nvPr/>
          </p:nvSpPr>
          <p:spPr bwMode="auto">
            <a:xfrm>
              <a:off x="1743" y="3254"/>
              <a:ext cx="119" cy="117"/>
            </a:xfrm>
            <a:prstGeom prst="ellipse">
              <a:avLst/>
            </a:prstGeom>
            <a:noFill/>
            <a:ln w="15875">
              <a:solidFill>
                <a:srgbClr val="FF520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9" name="Oval 396"/>
            <p:cNvSpPr>
              <a:spLocks noChangeArrowheads="1"/>
            </p:cNvSpPr>
            <p:nvPr/>
          </p:nvSpPr>
          <p:spPr bwMode="auto">
            <a:xfrm>
              <a:off x="1745" y="3256"/>
              <a:ext cx="115" cy="114"/>
            </a:xfrm>
            <a:prstGeom prst="ellipse">
              <a:avLst/>
            </a:prstGeom>
            <a:noFill/>
            <a:ln w="15875">
              <a:solidFill>
                <a:srgbClr val="FF4F0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Oval 397"/>
            <p:cNvSpPr>
              <a:spLocks noChangeArrowheads="1"/>
            </p:cNvSpPr>
            <p:nvPr/>
          </p:nvSpPr>
          <p:spPr bwMode="auto">
            <a:xfrm>
              <a:off x="1747" y="3258"/>
              <a:ext cx="111" cy="110"/>
            </a:xfrm>
            <a:prstGeom prst="ellipse">
              <a:avLst/>
            </a:prstGeom>
            <a:noFill/>
            <a:ln w="15875">
              <a:solidFill>
                <a:srgbClr val="FF4D0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Oval 398"/>
            <p:cNvSpPr>
              <a:spLocks noChangeArrowheads="1"/>
            </p:cNvSpPr>
            <p:nvPr/>
          </p:nvSpPr>
          <p:spPr bwMode="auto">
            <a:xfrm>
              <a:off x="1749" y="3260"/>
              <a:ext cx="107" cy="106"/>
            </a:xfrm>
            <a:prstGeom prst="ellipse">
              <a:avLst/>
            </a:prstGeom>
            <a:noFill/>
            <a:ln w="15875">
              <a:solidFill>
                <a:srgbClr val="FF4A0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" name="Oval 399"/>
            <p:cNvSpPr>
              <a:spLocks noChangeArrowheads="1"/>
            </p:cNvSpPr>
            <p:nvPr/>
          </p:nvSpPr>
          <p:spPr bwMode="auto">
            <a:xfrm>
              <a:off x="1751" y="3262"/>
              <a:ext cx="103" cy="102"/>
            </a:xfrm>
            <a:prstGeom prst="ellipse">
              <a:avLst/>
            </a:prstGeom>
            <a:noFill/>
            <a:ln w="15875">
              <a:solidFill>
                <a:srgbClr val="FF470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Oval 400"/>
            <p:cNvSpPr>
              <a:spLocks noChangeArrowheads="1"/>
            </p:cNvSpPr>
            <p:nvPr/>
          </p:nvSpPr>
          <p:spPr bwMode="auto">
            <a:xfrm>
              <a:off x="1753" y="3264"/>
              <a:ext cx="99" cy="98"/>
            </a:xfrm>
            <a:prstGeom prst="ellipse">
              <a:avLst/>
            </a:prstGeom>
            <a:noFill/>
            <a:ln w="15875">
              <a:solidFill>
                <a:srgbClr val="FF440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4" name="Oval 401"/>
            <p:cNvSpPr>
              <a:spLocks noChangeArrowheads="1"/>
            </p:cNvSpPr>
            <p:nvPr/>
          </p:nvSpPr>
          <p:spPr bwMode="auto">
            <a:xfrm>
              <a:off x="1755" y="3266"/>
              <a:ext cx="96" cy="94"/>
            </a:xfrm>
            <a:prstGeom prst="ellipse">
              <a:avLst/>
            </a:prstGeom>
            <a:noFill/>
            <a:ln w="15875">
              <a:solidFill>
                <a:srgbClr val="FF4208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Oval 402"/>
            <p:cNvSpPr>
              <a:spLocks noChangeArrowheads="1"/>
            </p:cNvSpPr>
            <p:nvPr/>
          </p:nvSpPr>
          <p:spPr bwMode="auto">
            <a:xfrm>
              <a:off x="1756" y="3268"/>
              <a:ext cx="93" cy="90"/>
            </a:xfrm>
            <a:prstGeom prst="ellipse">
              <a:avLst/>
            </a:prstGeom>
            <a:noFill/>
            <a:ln w="15875">
              <a:solidFill>
                <a:srgbClr val="FF3F08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Oval 403"/>
            <p:cNvSpPr>
              <a:spLocks noChangeArrowheads="1"/>
            </p:cNvSpPr>
            <p:nvPr/>
          </p:nvSpPr>
          <p:spPr bwMode="auto">
            <a:xfrm>
              <a:off x="1758" y="3270"/>
              <a:ext cx="89" cy="86"/>
            </a:xfrm>
            <a:prstGeom prst="ellipse">
              <a:avLst/>
            </a:prstGeom>
            <a:noFill/>
            <a:ln w="15875">
              <a:solidFill>
                <a:srgbClr val="FF3C08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Oval 404"/>
            <p:cNvSpPr>
              <a:spLocks noChangeArrowheads="1"/>
            </p:cNvSpPr>
            <p:nvPr/>
          </p:nvSpPr>
          <p:spPr bwMode="auto">
            <a:xfrm>
              <a:off x="1760" y="3270"/>
              <a:ext cx="85" cy="84"/>
            </a:xfrm>
            <a:prstGeom prst="ellipse">
              <a:avLst/>
            </a:prstGeom>
            <a:noFill/>
            <a:ln w="15875">
              <a:solidFill>
                <a:srgbClr val="FF3908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8" name="Oval 405"/>
            <p:cNvSpPr>
              <a:spLocks noChangeArrowheads="1"/>
            </p:cNvSpPr>
            <p:nvPr/>
          </p:nvSpPr>
          <p:spPr bwMode="auto">
            <a:xfrm>
              <a:off x="1762" y="3272"/>
              <a:ext cx="81" cy="80"/>
            </a:xfrm>
            <a:prstGeom prst="ellipse">
              <a:avLst/>
            </a:prstGeom>
            <a:noFill/>
            <a:ln w="15875">
              <a:solidFill>
                <a:srgbClr val="FF3708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Oval 406"/>
            <p:cNvSpPr>
              <a:spLocks noChangeArrowheads="1"/>
            </p:cNvSpPr>
            <p:nvPr/>
          </p:nvSpPr>
          <p:spPr bwMode="auto">
            <a:xfrm>
              <a:off x="1764" y="3274"/>
              <a:ext cx="77" cy="76"/>
            </a:xfrm>
            <a:prstGeom prst="ellipse">
              <a:avLst/>
            </a:prstGeom>
            <a:noFill/>
            <a:ln w="15875">
              <a:solidFill>
                <a:srgbClr val="FF340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Oval 407"/>
            <p:cNvSpPr>
              <a:spLocks noChangeArrowheads="1"/>
            </p:cNvSpPr>
            <p:nvPr/>
          </p:nvSpPr>
          <p:spPr bwMode="auto">
            <a:xfrm>
              <a:off x="1766" y="3275"/>
              <a:ext cx="73" cy="73"/>
            </a:xfrm>
            <a:prstGeom prst="ellipse">
              <a:avLst/>
            </a:prstGeom>
            <a:noFill/>
            <a:ln w="15875">
              <a:solidFill>
                <a:srgbClr val="FF310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Oval 408"/>
            <p:cNvSpPr>
              <a:spLocks noChangeArrowheads="1"/>
            </p:cNvSpPr>
            <p:nvPr/>
          </p:nvSpPr>
          <p:spPr bwMode="auto">
            <a:xfrm>
              <a:off x="1768" y="3277"/>
              <a:ext cx="69" cy="69"/>
            </a:xfrm>
            <a:prstGeom prst="ellipse">
              <a:avLst/>
            </a:prstGeom>
            <a:noFill/>
            <a:ln w="15875">
              <a:solidFill>
                <a:srgbClr val="FF2E0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Oval 409"/>
            <p:cNvSpPr>
              <a:spLocks noChangeArrowheads="1"/>
            </p:cNvSpPr>
            <p:nvPr/>
          </p:nvSpPr>
          <p:spPr bwMode="auto">
            <a:xfrm>
              <a:off x="1770" y="3279"/>
              <a:ext cx="65" cy="66"/>
            </a:xfrm>
            <a:prstGeom prst="ellipse">
              <a:avLst/>
            </a:prstGeom>
            <a:noFill/>
            <a:ln w="15875">
              <a:solidFill>
                <a:srgbClr val="FF2C0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Oval 410"/>
            <p:cNvSpPr>
              <a:spLocks noChangeArrowheads="1"/>
            </p:cNvSpPr>
            <p:nvPr/>
          </p:nvSpPr>
          <p:spPr bwMode="auto">
            <a:xfrm>
              <a:off x="1772" y="3281"/>
              <a:ext cx="61" cy="62"/>
            </a:xfrm>
            <a:prstGeom prst="ellipse">
              <a:avLst/>
            </a:prstGeom>
            <a:noFill/>
            <a:ln w="15875">
              <a:solidFill>
                <a:srgbClr val="FF290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Oval 411"/>
            <p:cNvSpPr>
              <a:spLocks noChangeArrowheads="1"/>
            </p:cNvSpPr>
            <p:nvPr/>
          </p:nvSpPr>
          <p:spPr bwMode="auto">
            <a:xfrm>
              <a:off x="1774" y="3283"/>
              <a:ext cx="57" cy="58"/>
            </a:xfrm>
            <a:prstGeom prst="ellipse">
              <a:avLst/>
            </a:prstGeom>
            <a:noFill/>
            <a:ln w="15875">
              <a:solidFill>
                <a:srgbClr val="FF260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Oval 412"/>
            <p:cNvSpPr>
              <a:spLocks noChangeArrowheads="1"/>
            </p:cNvSpPr>
            <p:nvPr/>
          </p:nvSpPr>
          <p:spPr bwMode="auto">
            <a:xfrm>
              <a:off x="1776" y="3285"/>
              <a:ext cx="53" cy="54"/>
            </a:xfrm>
            <a:prstGeom prst="ellipse">
              <a:avLst/>
            </a:prstGeom>
            <a:noFill/>
            <a:ln w="15875">
              <a:solidFill>
                <a:srgbClr val="FF230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Oval 413"/>
            <p:cNvSpPr>
              <a:spLocks noChangeArrowheads="1"/>
            </p:cNvSpPr>
            <p:nvPr/>
          </p:nvSpPr>
          <p:spPr bwMode="auto">
            <a:xfrm>
              <a:off x="1778" y="3287"/>
              <a:ext cx="50" cy="50"/>
            </a:xfrm>
            <a:prstGeom prst="ellipse">
              <a:avLst/>
            </a:prstGeom>
            <a:noFill/>
            <a:ln w="15875">
              <a:solidFill>
                <a:srgbClr val="FF210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Oval 414"/>
            <p:cNvSpPr>
              <a:spLocks noChangeArrowheads="1"/>
            </p:cNvSpPr>
            <p:nvPr/>
          </p:nvSpPr>
          <p:spPr bwMode="auto">
            <a:xfrm>
              <a:off x="1780" y="3289"/>
              <a:ext cx="46" cy="46"/>
            </a:xfrm>
            <a:prstGeom prst="ellipse">
              <a:avLst/>
            </a:prstGeom>
            <a:noFill/>
            <a:ln w="15875">
              <a:solidFill>
                <a:srgbClr val="FF1E0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Oval 415"/>
            <p:cNvSpPr>
              <a:spLocks noChangeArrowheads="1"/>
            </p:cNvSpPr>
            <p:nvPr/>
          </p:nvSpPr>
          <p:spPr bwMode="auto">
            <a:xfrm>
              <a:off x="1781" y="3291"/>
              <a:ext cx="43" cy="42"/>
            </a:xfrm>
            <a:prstGeom prst="ellipse">
              <a:avLst/>
            </a:prstGeom>
            <a:noFill/>
            <a:ln w="15875">
              <a:solidFill>
                <a:srgbClr val="FF1B0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Oval 416"/>
            <p:cNvSpPr>
              <a:spLocks noChangeArrowheads="1"/>
            </p:cNvSpPr>
            <p:nvPr/>
          </p:nvSpPr>
          <p:spPr bwMode="auto">
            <a:xfrm>
              <a:off x="1783" y="3293"/>
              <a:ext cx="39" cy="38"/>
            </a:xfrm>
            <a:prstGeom prst="ellipse">
              <a:avLst/>
            </a:prstGeom>
            <a:noFill/>
            <a:ln w="15875">
              <a:solidFill>
                <a:srgbClr val="FF180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Oval 417"/>
            <p:cNvSpPr>
              <a:spLocks noChangeArrowheads="1"/>
            </p:cNvSpPr>
            <p:nvPr/>
          </p:nvSpPr>
          <p:spPr bwMode="auto">
            <a:xfrm>
              <a:off x="1785" y="3295"/>
              <a:ext cx="35" cy="34"/>
            </a:xfrm>
            <a:prstGeom prst="ellipse">
              <a:avLst/>
            </a:prstGeom>
            <a:noFill/>
            <a:ln w="15875">
              <a:solidFill>
                <a:srgbClr val="FF160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Oval 418"/>
            <p:cNvSpPr>
              <a:spLocks noChangeArrowheads="1"/>
            </p:cNvSpPr>
            <p:nvPr/>
          </p:nvSpPr>
          <p:spPr bwMode="auto">
            <a:xfrm>
              <a:off x="1787" y="3297"/>
              <a:ext cx="31" cy="30"/>
            </a:xfrm>
            <a:prstGeom prst="ellipse">
              <a:avLst/>
            </a:prstGeom>
            <a:noFill/>
            <a:ln w="15875">
              <a:solidFill>
                <a:srgbClr val="FF130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Oval 419"/>
            <p:cNvSpPr>
              <a:spLocks noChangeArrowheads="1"/>
            </p:cNvSpPr>
            <p:nvPr/>
          </p:nvSpPr>
          <p:spPr bwMode="auto">
            <a:xfrm>
              <a:off x="1789" y="3298"/>
              <a:ext cx="27" cy="27"/>
            </a:xfrm>
            <a:prstGeom prst="ellipse">
              <a:avLst/>
            </a:prstGeom>
            <a:noFill/>
            <a:ln w="15875">
              <a:solidFill>
                <a:srgbClr val="FF100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Oval 420"/>
            <p:cNvSpPr>
              <a:spLocks noChangeArrowheads="1"/>
            </p:cNvSpPr>
            <p:nvPr/>
          </p:nvSpPr>
          <p:spPr bwMode="auto">
            <a:xfrm>
              <a:off x="1791" y="3300"/>
              <a:ext cx="23" cy="23"/>
            </a:xfrm>
            <a:prstGeom prst="ellipse">
              <a:avLst/>
            </a:prstGeom>
            <a:noFill/>
            <a:ln w="15875">
              <a:solidFill>
                <a:srgbClr val="FF0D0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Oval 421"/>
            <p:cNvSpPr>
              <a:spLocks noChangeArrowheads="1"/>
            </p:cNvSpPr>
            <p:nvPr/>
          </p:nvSpPr>
          <p:spPr bwMode="auto">
            <a:xfrm>
              <a:off x="1793" y="3302"/>
              <a:ext cx="19" cy="20"/>
            </a:xfrm>
            <a:prstGeom prst="ellipse">
              <a:avLst/>
            </a:prstGeom>
            <a:noFill/>
            <a:ln w="15875">
              <a:solidFill>
                <a:srgbClr val="FF0B0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Oval 422"/>
            <p:cNvSpPr>
              <a:spLocks noChangeArrowheads="1"/>
            </p:cNvSpPr>
            <p:nvPr/>
          </p:nvSpPr>
          <p:spPr bwMode="auto">
            <a:xfrm>
              <a:off x="1795" y="3304"/>
              <a:ext cx="15" cy="16"/>
            </a:xfrm>
            <a:prstGeom prst="ellipse">
              <a:avLst/>
            </a:prstGeom>
            <a:noFill/>
            <a:ln w="15875">
              <a:solidFill>
                <a:srgbClr val="FF080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Oval 423"/>
            <p:cNvSpPr>
              <a:spLocks noChangeArrowheads="1"/>
            </p:cNvSpPr>
            <p:nvPr/>
          </p:nvSpPr>
          <p:spPr bwMode="auto">
            <a:xfrm>
              <a:off x="1797" y="3306"/>
              <a:ext cx="11" cy="12"/>
            </a:xfrm>
            <a:prstGeom prst="ellipse">
              <a:avLst/>
            </a:prstGeom>
            <a:noFill/>
            <a:ln w="15875">
              <a:solidFill>
                <a:srgbClr val="FF050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Oval 424"/>
            <p:cNvSpPr>
              <a:spLocks noChangeArrowheads="1"/>
            </p:cNvSpPr>
            <p:nvPr/>
          </p:nvSpPr>
          <p:spPr bwMode="auto">
            <a:xfrm>
              <a:off x="1799" y="3308"/>
              <a:ext cx="7" cy="8"/>
            </a:xfrm>
            <a:prstGeom prst="ellipse">
              <a:avLst/>
            </a:prstGeom>
            <a:noFill/>
            <a:ln w="15875">
              <a:solidFill>
                <a:srgbClr val="FF020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Oval 425"/>
            <p:cNvSpPr>
              <a:spLocks noChangeArrowheads="1"/>
            </p:cNvSpPr>
            <p:nvPr/>
          </p:nvSpPr>
          <p:spPr bwMode="auto">
            <a:xfrm>
              <a:off x="1801" y="3310"/>
              <a:ext cx="3" cy="4"/>
            </a:xfrm>
            <a:prstGeom prst="ellipse">
              <a:avLst/>
            </a:prstGeom>
            <a:noFill/>
            <a:ln w="15875">
              <a:solidFill>
                <a:srgbClr val="FF000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9" name="Line 426"/>
          <p:cNvSpPr>
            <a:spLocks noChangeShapeType="1"/>
          </p:cNvSpPr>
          <p:nvPr/>
        </p:nvSpPr>
        <p:spPr bwMode="auto">
          <a:xfrm>
            <a:off x="2287588" y="3538538"/>
            <a:ext cx="127000" cy="10779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0" name="Line 427"/>
          <p:cNvSpPr>
            <a:spLocks noChangeShapeType="1"/>
          </p:cNvSpPr>
          <p:nvPr/>
        </p:nvSpPr>
        <p:spPr bwMode="auto">
          <a:xfrm>
            <a:off x="2298700" y="3549650"/>
            <a:ext cx="257175" cy="9032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" name="Line 428"/>
          <p:cNvSpPr>
            <a:spLocks noChangeShapeType="1"/>
          </p:cNvSpPr>
          <p:nvPr/>
        </p:nvSpPr>
        <p:spPr bwMode="auto">
          <a:xfrm flipH="1">
            <a:off x="2490788" y="3473450"/>
            <a:ext cx="393700" cy="10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2" name="Line 429"/>
          <p:cNvSpPr>
            <a:spLocks noChangeShapeType="1"/>
          </p:cNvSpPr>
          <p:nvPr/>
        </p:nvSpPr>
        <p:spPr bwMode="auto">
          <a:xfrm flipH="1">
            <a:off x="2668588" y="3473450"/>
            <a:ext cx="215900" cy="10922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3" name="Rectangle 431"/>
          <p:cNvSpPr>
            <a:spLocks noChangeArrowheads="1"/>
          </p:cNvSpPr>
          <p:nvPr/>
        </p:nvSpPr>
        <p:spPr bwMode="auto">
          <a:xfrm>
            <a:off x="1716088" y="1511300"/>
            <a:ext cx="3175" cy="3175"/>
          </a:xfrm>
          <a:prstGeom prst="rect">
            <a:avLst/>
          </a:prstGeom>
          <a:solidFill>
            <a:srgbClr val="8E8E8E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4" name="Oval 432"/>
          <p:cNvSpPr>
            <a:spLocks noChangeArrowheads="1"/>
          </p:cNvSpPr>
          <p:nvPr/>
        </p:nvSpPr>
        <p:spPr bwMode="auto">
          <a:xfrm>
            <a:off x="1719263" y="1679575"/>
            <a:ext cx="317500" cy="204788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5" name="Oval 433"/>
          <p:cNvSpPr>
            <a:spLocks noChangeArrowheads="1"/>
          </p:cNvSpPr>
          <p:nvPr/>
        </p:nvSpPr>
        <p:spPr bwMode="auto">
          <a:xfrm>
            <a:off x="1722438" y="1679575"/>
            <a:ext cx="311150" cy="204788"/>
          </a:xfrm>
          <a:prstGeom prst="ellipse">
            <a:avLst/>
          </a:prstGeom>
          <a:noFill/>
          <a:ln w="15875">
            <a:solidFill>
              <a:srgbClr val="FFBC0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6" name="Oval 434"/>
          <p:cNvSpPr>
            <a:spLocks noChangeArrowheads="1"/>
          </p:cNvSpPr>
          <p:nvPr/>
        </p:nvSpPr>
        <p:spPr bwMode="auto">
          <a:xfrm>
            <a:off x="1725613" y="1682750"/>
            <a:ext cx="304800" cy="198438"/>
          </a:xfrm>
          <a:prstGeom prst="ellipse">
            <a:avLst/>
          </a:prstGeom>
          <a:noFill/>
          <a:ln w="15875">
            <a:solidFill>
              <a:srgbClr val="FFBE0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7" name="Oval 435"/>
          <p:cNvSpPr>
            <a:spLocks noChangeArrowheads="1"/>
          </p:cNvSpPr>
          <p:nvPr/>
        </p:nvSpPr>
        <p:spPr bwMode="auto">
          <a:xfrm>
            <a:off x="1728788" y="1682750"/>
            <a:ext cx="298450" cy="198438"/>
          </a:xfrm>
          <a:prstGeom prst="ellipse">
            <a:avLst/>
          </a:prstGeom>
          <a:noFill/>
          <a:ln w="15875">
            <a:solidFill>
              <a:srgbClr val="FFBF0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8" name="Oval 436"/>
          <p:cNvSpPr>
            <a:spLocks noChangeArrowheads="1"/>
          </p:cNvSpPr>
          <p:nvPr/>
        </p:nvSpPr>
        <p:spPr bwMode="auto">
          <a:xfrm>
            <a:off x="1731963" y="1685925"/>
            <a:ext cx="292100" cy="192088"/>
          </a:xfrm>
          <a:prstGeom prst="ellipse">
            <a:avLst/>
          </a:prstGeom>
          <a:noFill/>
          <a:ln w="15875">
            <a:solidFill>
              <a:srgbClr val="FFC01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9" name="Oval 437"/>
          <p:cNvSpPr>
            <a:spLocks noChangeArrowheads="1"/>
          </p:cNvSpPr>
          <p:nvPr/>
        </p:nvSpPr>
        <p:spPr bwMode="auto">
          <a:xfrm>
            <a:off x="1735138" y="1689100"/>
            <a:ext cx="285750" cy="185738"/>
          </a:xfrm>
          <a:prstGeom prst="ellipse">
            <a:avLst/>
          </a:prstGeom>
          <a:noFill/>
          <a:ln w="15875">
            <a:solidFill>
              <a:srgbClr val="FFC2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0" name="Oval 438"/>
          <p:cNvSpPr>
            <a:spLocks noChangeArrowheads="1"/>
          </p:cNvSpPr>
          <p:nvPr/>
        </p:nvSpPr>
        <p:spPr bwMode="auto">
          <a:xfrm>
            <a:off x="1738313" y="1689100"/>
            <a:ext cx="279400" cy="185738"/>
          </a:xfrm>
          <a:prstGeom prst="ellipse">
            <a:avLst/>
          </a:prstGeom>
          <a:noFill/>
          <a:ln w="15875">
            <a:solidFill>
              <a:srgbClr val="FFC31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1" name="Oval 439"/>
          <p:cNvSpPr>
            <a:spLocks noChangeArrowheads="1"/>
          </p:cNvSpPr>
          <p:nvPr/>
        </p:nvSpPr>
        <p:spPr bwMode="auto">
          <a:xfrm>
            <a:off x="1739900" y="1692275"/>
            <a:ext cx="274638" cy="179388"/>
          </a:xfrm>
          <a:prstGeom prst="ellipse">
            <a:avLst/>
          </a:prstGeom>
          <a:noFill/>
          <a:ln w="15875">
            <a:solidFill>
              <a:srgbClr val="FFC42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2" name="Oval 440"/>
          <p:cNvSpPr>
            <a:spLocks noChangeArrowheads="1"/>
          </p:cNvSpPr>
          <p:nvPr/>
        </p:nvSpPr>
        <p:spPr bwMode="auto">
          <a:xfrm>
            <a:off x="1743075" y="1695450"/>
            <a:ext cx="268288" cy="173038"/>
          </a:xfrm>
          <a:prstGeom prst="ellipse">
            <a:avLst/>
          </a:prstGeom>
          <a:noFill/>
          <a:ln w="15875">
            <a:solidFill>
              <a:srgbClr val="FFC62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3" name="Oval 441"/>
          <p:cNvSpPr>
            <a:spLocks noChangeArrowheads="1"/>
          </p:cNvSpPr>
          <p:nvPr/>
        </p:nvSpPr>
        <p:spPr bwMode="auto">
          <a:xfrm>
            <a:off x="1746250" y="1695450"/>
            <a:ext cx="261938" cy="173038"/>
          </a:xfrm>
          <a:prstGeom prst="ellipse">
            <a:avLst/>
          </a:prstGeom>
          <a:noFill/>
          <a:ln w="15875">
            <a:solidFill>
              <a:srgbClr val="FFC72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4" name="Oval 442"/>
          <p:cNvSpPr>
            <a:spLocks noChangeArrowheads="1"/>
          </p:cNvSpPr>
          <p:nvPr/>
        </p:nvSpPr>
        <p:spPr bwMode="auto">
          <a:xfrm>
            <a:off x="1749425" y="1698625"/>
            <a:ext cx="257175" cy="166688"/>
          </a:xfrm>
          <a:prstGeom prst="ellipse">
            <a:avLst/>
          </a:prstGeom>
          <a:noFill/>
          <a:ln w="15875">
            <a:solidFill>
              <a:srgbClr val="FFC83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5" name="Oval 443"/>
          <p:cNvSpPr>
            <a:spLocks noChangeArrowheads="1"/>
          </p:cNvSpPr>
          <p:nvPr/>
        </p:nvSpPr>
        <p:spPr bwMode="auto">
          <a:xfrm>
            <a:off x="1752600" y="1698625"/>
            <a:ext cx="250825" cy="163513"/>
          </a:xfrm>
          <a:prstGeom prst="ellipse">
            <a:avLst/>
          </a:prstGeom>
          <a:noFill/>
          <a:ln w="15875">
            <a:solidFill>
              <a:srgbClr val="FFCA3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6" name="Oval 444"/>
          <p:cNvSpPr>
            <a:spLocks noChangeArrowheads="1"/>
          </p:cNvSpPr>
          <p:nvPr/>
        </p:nvSpPr>
        <p:spPr bwMode="auto">
          <a:xfrm>
            <a:off x="1755775" y="1700213"/>
            <a:ext cx="244475" cy="161925"/>
          </a:xfrm>
          <a:prstGeom prst="ellipse">
            <a:avLst/>
          </a:prstGeom>
          <a:noFill/>
          <a:ln w="15875">
            <a:solidFill>
              <a:srgbClr val="FFCB3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7" name="Oval 445"/>
          <p:cNvSpPr>
            <a:spLocks noChangeArrowheads="1"/>
          </p:cNvSpPr>
          <p:nvPr/>
        </p:nvSpPr>
        <p:spPr bwMode="auto">
          <a:xfrm>
            <a:off x="1758950" y="1703388"/>
            <a:ext cx="238125" cy="155575"/>
          </a:xfrm>
          <a:prstGeom prst="ellipse">
            <a:avLst/>
          </a:prstGeom>
          <a:noFill/>
          <a:ln w="15875">
            <a:solidFill>
              <a:srgbClr val="FFCC4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8" name="Oval 446"/>
          <p:cNvSpPr>
            <a:spLocks noChangeArrowheads="1"/>
          </p:cNvSpPr>
          <p:nvPr/>
        </p:nvSpPr>
        <p:spPr bwMode="auto">
          <a:xfrm>
            <a:off x="1762125" y="1703388"/>
            <a:ext cx="231775" cy="152400"/>
          </a:xfrm>
          <a:prstGeom prst="ellipse">
            <a:avLst/>
          </a:prstGeom>
          <a:noFill/>
          <a:ln w="15875">
            <a:solidFill>
              <a:srgbClr val="FFCE4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" name="Oval 447"/>
          <p:cNvSpPr>
            <a:spLocks noChangeArrowheads="1"/>
          </p:cNvSpPr>
          <p:nvPr/>
        </p:nvSpPr>
        <p:spPr bwMode="auto">
          <a:xfrm>
            <a:off x="1765300" y="1706563"/>
            <a:ext cx="225425" cy="149225"/>
          </a:xfrm>
          <a:prstGeom prst="ellipse">
            <a:avLst/>
          </a:prstGeom>
          <a:noFill/>
          <a:ln w="15875">
            <a:solidFill>
              <a:srgbClr val="FFCF4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0" name="Oval 448"/>
          <p:cNvSpPr>
            <a:spLocks noChangeArrowheads="1"/>
          </p:cNvSpPr>
          <p:nvPr/>
        </p:nvSpPr>
        <p:spPr bwMode="auto">
          <a:xfrm>
            <a:off x="1768475" y="1709738"/>
            <a:ext cx="219075" cy="142875"/>
          </a:xfrm>
          <a:prstGeom prst="ellipse">
            <a:avLst/>
          </a:prstGeom>
          <a:noFill/>
          <a:ln w="15875">
            <a:solidFill>
              <a:srgbClr val="FFD05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" name="Oval 449"/>
          <p:cNvSpPr>
            <a:spLocks noChangeArrowheads="1"/>
          </p:cNvSpPr>
          <p:nvPr/>
        </p:nvSpPr>
        <p:spPr bwMode="auto">
          <a:xfrm>
            <a:off x="1771650" y="1709738"/>
            <a:ext cx="212725" cy="141287"/>
          </a:xfrm>
          <a:prstGeom prst="ellipse">
            <a:avLst/>
          </a:prstGeom>
          <a:noFill/>
          <a:ln w="15875">
            <a:solidFill>
              <a:srgbClr val="FFD25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" name="Oval 450"/>
          <p:cNvSpPr>
            <a:spLocks noChangeArrowheads="1"/>
          </p:cNvSpPr>
          <p:nvPr/>
        </p:nvSpPr>
        <p:spPr bwMode="auto">
          <a:xfrm>
            <a:off x="1774825" y="1712913"/>
            <a:ext cx="206375" cy="138112"/>
          </a:xfrm>
          <a:prstGeom prst="ellipse">
            <a:avLst/>
          </a:prstGeom>
          <a:noFill/>
          <a:ln w="15875">
            <a:solidFill>
              <a:srgbClr val="FFD35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3" name="Oval 451"/>
          <p:cNvSpPr>
            <a:spLocks noChangeArrowheads="1"/>
          </p:cNvSpPr>
          <p:nvPr/>
        </p:nvSpPr>
        <p:spPr bwMode="auto">
          <a:xfrm>
            <a:off x="1778000" y="1716088"/>
            <a:ext cx="200025" cy="131762"/>
          </a:xfrm>
          <a:prstGeom prst="ellipse">
            <a:avLst/>
          </a:prstGeom>
          <a:noFill/>
          <a:ln w="15875">
            <a:solidFill>
              <a:srgbClr val="FFD55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4" name="Oval 452"/>
          <p:cNvSpPr>
            <a:spLocks noChangeArrowheads="1"/>
          </p:cNvSpPr>
          <p:nvPr/>
        </p:nvSpPr>
        <p:spPr bwMode="auto">
          <a:xfrm>
            <a:off x="1779588" y="1716088"/>
            <a:ext cx="195262" cy="128587"/>
          </a:xfrm>
          <a:prstGeom prst="ellipse">
            <a:avLst/>
          </a:prstGeom>
          <a:noFill/>
          <a:ln w="15875">
            <a:solidFill>
              <a:srgbClr val="FFD66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5" name="Oval 453"/>
          <p:cNvSpPr>
            <a:spLocks noChangeArrowheads="1"/>
          </p:cNvSpPr>
          <p:nvPr/>
        </p:nvSpPr>
        <p:spPr bwMode="auto">
          <a:xfrm>
            <a:off x="1782763" y="1719263"/>
            <a:ext cx="188912" cy="125412"/>
          </a:xfrm>
          <a:prstGeom prst="ellipse">
            <a:avLst/>
          </a:prstGeom>
          <a:noFill/>
          <a:ln w="15875">
            <a:solidFill>
              <a:srgbClr val="FFD76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6" name="Oval 454"/>
          <p:cNvSpPr>
            <a:spLocks noChangeArrowheads="1"/>
          </p:cNvSpPr>
          <p:nvPr/>
        </p:nvSpPr>
        <p:spPr bwMode="auto">
          <a:xfrm>
            <a:off x="1785938" y="1719263"/>
            <a:ext cx="182562" cy="122237"/>
          </a:xfrm>
          <a:prstGeom prst="ellipse">
            <a:avLst/>
          </a:prstGeom>
          <a:noFill/>
          <a:ln w="15875">
            <a:solidFill>
              <a:srgbClr val="FFD96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" name="Oval 455"/>
          <p:cNvSpPr>
            <a:spLocks noChangeArrowheads="1"/>
          </p:cNvSpPr>
          <p:nvPr/>
        </p:nvSpPr>
        <p:spPr bwMode="auto">
          <a:xfrm>
            <a:off x="1789113" y="1722438"/>
            <a:ext cx="177800" cy="115887"/>
          </a:xfrm>
          <a:prstGeom prst="ellipse">
            <a:avLst/>
          </a:prstGeom>
          <a:noFill/>
          <a:ln w="15875">
            <a:solidFill>
              <a:srgbClr val="FFDA7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" name="Oval 456"/>
          <p:cNvSpPr>
            <a:spLocks noChangeArrowheads="1"/>
          </p:cNvSpPr>
          <p:nvPr/>
        </p:nvSpPr>
        <p:spPr bwMode="auto">
          <a:xfrm>
            <a:off x="1792288" y="1725613"/>
            <a:ext cx="171450" cy="112712"/>
          </a:xfrm>
          <a:prstGeom prst="ellipse">
            <a:avLst/>
          </a:prstGeom>
          <a:noFill/>
          <a:ln w="15875">
            <a:solidFill>
              <a:srgbClr val="FFDB7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" name="Oval 457"/>
          <p:cNvSpPr>
            <a:spLocks noChangeArrowheads="1"/>
          </p:cNvSpPr>
          <p:nvPr/>
        </p:nvSpPr>
        <p:spPr bwMode="auto">
          <a:xfrm>
            <a:off x="1795463" y="1725613"/>
            <a:ext cx="165100" cy="109537"/>
          </a:xfrm>
          <a:prstGeom prst="ellipse">
            <a:avLst/>
          </a:prstGeom>
          <a:noFill/>
          <a:ln w="15875">
            <a:solidFill>
              <a:srgbClr val="FFDD7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0" name="Oval 458"/>
          <p:cNvSpPr>
            <a:spLocks noChangeArrowheads="1"/>
          </p:cNvSpPr>
          <p:nvPr/>
        </p:nvSpPr>
        <p:spPr bwMode="auto">
          <a:xfrm>
            <a:off x="1798638" y="1728788"/>
            <a:ext cx="158750" cy="103187"/>
          </a:xfrm>
          <a:prstGeom prst="ellipse">
            <a:avLst/>
          </a:prstGeom>
          <a:noFill/>
          <a:ln w="15875">
            <a:solidFill>
              <a:srgbClr val="FFDE8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1" name="Oval 459"/>
          <p:cNvSpPr>
            <a:spLocks noChangeArrowheads="1"/>
          </p:cNvSpPr>
          <p:nvPr/>
        </p:nvSpPr>
        <p:spPr bwMode="auto">
          <a:xfrm>
            <a:off x="1801813" y="1731963"/>
            <a:ext cx="152400" cy="100012"/>
          </a:xfrm>
          <a:prstGeom prst="ellipse">
            <a:avLst/>
          </a:prstGeom>
          <a:noFill/>
          <a:ln w="15875">
            <a:solidFill>
              <a:srgbClr val="FFDF8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" name="Oval 460"/>
          <p:cNvSpPr>
            <a:spLocks noChangeArrowheads="1"/>
          </p:cNvSpPr>
          <p:nvPr/>
        </p:nvSpPr>
        <p:spPr bwMode="auto">
          <a:xfrm>
            <a:off x="1804988" y="1731963"/>
            <a:ext cx="146050" cy="96837"/>
          </a:xfrm>
          <a:prstGeom prst="ellipse">
            <a:avLst/>
          </a:prstGeom>
          <a:noFill/>
          <a:ln w="15875">
            <a:solidFill>
              <a:srgbClr val="FFE18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3" name="Oval 461"/>
          <p:cNvSpPr>
            <a:spLocks noChangeArrowheads="1"/>
          </p:cNvSpPr>
          <p:nvPr/>
        </p:nvSpPr>
        <p:spPr bwMode="auto">
          <a:xfrm>
            <a:off x="1808163" y="1735138"/>
            <a:ext cx="139700" cy="93662"/>
          </a:xfrm>
          <a:prstGeom prst="ellipse">
            <a:avLst/>
          </a:prstGeom>
          <a:noFill/>
          <a:ln w="15875">
            <a:solidFill>
              <a:srgbClr val="FFE29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4" name="Oval 462"/>
          <p:cNvSpPr>
            <a:spLocks noChangeArrowheads="1"/>
          </p:cNvSpPr>
          <p:nvPr/>
        </p:nvSpPr>
        <p:spPr bwMode="auto">
          <a:xfrm>
            <a:off x="1811338" y="1738313"/>
            <a:ext cx="133350" cy="87312"/>
          </a:xfrm>
          <a:prstGeom prst="ellipse">
            <a:avLst/>
          </a:prstGeom>
          <a:noFill/>
          <a:ln w="15875">
            <a:solidFill>
              <a:srgbClr val="FFE39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5" name="Oval 463"/>
          <p:cNvSpPr>
            <a:spLocks noChangeArrowheads="1"/>
          </p:cNvSpPr>
          <p:nvPr/>
        </p:nvSpPr>
        <p:spPr bwMode="auto">
          <a:xfrm>
            <a:off x="1814513" y="1738313"/>
            <a:ext cx="127000" cy="84137"/>
          </a:xfrm>
          <a:prstGeom prst="ellipse">
            <a:avLst/>
          </a:prstGeom>
          <a:noFill/>
          <a:ln w="15875">
            <a:solidFill>
              <a:srgbClr val="FFE59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6" name="Oval 464"/>
          <p:cNvSpPr>
            <a:spLocks noChangeArrowheads="1"/>
          </p:cNvSpPr>
          <p:nvPr/>
        </p:nvSpPr>
        <p:spPr bwMode="auto">
          <a:xfrm>
            <a:off x="1816100" y="1739900"/>
            <a:ext cx="122238" cy="82550"/>
          </a:xfrm>
          <a:prstGeom prst="ellipse">
            <a:avLst/>
          </a:prstGeom>
          <a:noFill/>
          <a:ln w="15875">
            <a:solidFill>
              <a:srgbClr val="FFE6A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7" name="Oval 465"/>
          <p:cNvSpPr>
            <a:spLocks noChangeArrowheads="1"/>
          </p:cNvSpPr>
          <p:nvPr/>
        </p:nvSpPr>
        <p:spPr bwMode="auto">
          <a:xfrm>
            <a:off x="1819275" y="1739900"/>
            <a:ext cx="115888" cy="79375"/>
          </a:xfrm>
          <a:prstGeom prst="ellipse">
            <a:avLst/>
          </a:prstGeom>
          <a:noFill/>
          <a:ln w="15875">
            <a:solidFill>
              <a:srgbClr val="FFE7A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8" name="Oval 466"/>
          <p:cNvSpPr>
            <a:spLocks noChangeArrowheads="1"/>
          </p:cNvSpPr>
          <p:nvPr/>
        </p:nvSpPr>
        <p:spPr bwMode="auto">
          <a:xfrm>
            <a:off x="1822450" y="1743075"/>
            <a:ext cx="109538" cy="73025"/>
          </a:xfrm>
          <a:prstGeom prst="ellipse">
            <a:avLst/>
          </a:prstGeom>
          <a:noFill/>
          <a:ln w="15875">
            <a:solidFill>
              <a:srgbClr val="FFE9A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9" name="Oval 467"/>
          <p:cNvSpPr>
            <a:spLocks noChangeArrowheads="1"/>
          </p:cNvSpPr>
          <p:nvPr/>
        </p:nvSpPr>
        <p:spPr bwMode="auto">
          <a:xfrm>
            <a:off x="1825625" y="1746250"/>
            <a:ext cx="104775" cy="69850"/>
          </a:xfrm>
          <a:prstGeom prst="ellipse">
            <a:avLst/>
          </a:prstGeom>
          <a:noFill/>
          <a:ln w="15875">
            <a:solidFill>
              <a:srgbClr val="FFEAA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0" name="Oval 468"/>
          <p:cNvSpPr>
            <a:spLocks noChangeArrowheads="1"/>
          </p:cNvSpPr>
          <p:nvPr/>
        </p:nvSpPr>
        <p:spPr bwMode="auto">
          <a:xfrm>
            <a:off x="1828800" y="1746250"/>
            <a:ext cx="98425" cy="68263"/>
          </a:xfrm>
          <a:prstGeom prst="ellipse">
            <a:avLst/>
          </a:prstGeom>
          <a:noFill/>
          <a:ln w="15875">
            <a:solidFill>
              <a:srgbClr val="FFEBB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1" name="Oval 469"/>
          <p:cNvSpPr>
            <a:spLocks noChangeArrowheads="1"/>
          </p:cNvSpPr>
          <p:nvPr/>
        </p:nvSpPr>
        <p:spPr bwMode="auto">
          <a:xfrm>
            <a:off x="1831975" y="1749425"/>
            <a:ext cx="92075" cy="61913"/>
          </a:xfrm>
          <a:prstGeom prst="ellipse">
            <a:avLst/>
          </a:prstGeom>
          <a:noFill/>
          <a:ln w="15875">
            <a:solidFill>
              <a:srgbClr val="FFEDB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" name="Oval 470"/>
          <p:cNvSpPr>
            <a:spLocks noChangeArrowheads="1"/>
          </p:cNvSpPr>
          <p:nvPr/>
        </p:nvSpPr>
        <p:spPr bwMode="auto">
          <a:xfrm>
            <a:off x="1835150" y="1752600"/>
            <a:ext cx="85725" cy="58738"/>
          </a:xfrm>
          <a:prstGeom prst="ellipse">
            <a:avLst/>
          </a:prstGeom>
          <a:noFill/>
          <a:ln w="15875">
            <a:solidFill>
              <a:srgbClr val="FFEEB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3" name="Oval 471"/>
          <p:cNvSpPr>
            <a:spLocks noChangeArrowheads="1"/>
          </p:cNvSpPr>
          <p:nvPr/>
        </p:nvSpPr>
        <p:spPr bwMode="auto">
          <a:xfrm>
            <a:off x="1838325" y="1752600"/>
            <a:ext cx="79375" cy="55563"/>
          </a:xfrm>
          <a:prstGeom prst="ellipse">
            <a:avLst/>
          </a:prstGeom>
          <a:noFill/>
          <a:ln w="15875">
            <a:solidFill>
              <a:srgbClr val="FFEFC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4" name="Oval 472"/>
          <p:cNvSpPr>
            <a:spLocks noChangeArrowheads="1"/>
          </p:cNvSpPr>
          <p:nvPr/>
        </p:nvSpPr>
        <p:spPr bwMode="auto">
          <a:xfrm>
            <a:off x="1841500" y="1755775"/>
            <a:ext cx="73025" cy="49213"/>
          </a:xfrm>
          <a:prstGeom prst="ellipse">
            <a:avLst/>
          </a:prstGeom>
          <a:noFill/>
          <a:ln w="15875">
            <a:solidFill>
              <a:srgbClr val="FFF1C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5" name="Oval 473"/>
          <p:cNvSpPr>
            <a:spLocks noChangeArrowheads="1"/>
          </p:cNvSpPr>
          <p:nvPr/>
        </p:nvSpPr>
        <p:spPr bwMode="auto">
          <a:xfrm>
            <a:off x="1844675" y="1758950"/>
            <a:ext cx="66675" cy="46038"/>
          </a:xfrm>
          <a:prstGeom prst="ellipse">
            <a:avLst/>
          </a:prstGeom>
          <a:noFill/>
          <a:ln w="15875">
            <a:solidFill>
              <a:srgbClr val="FFF2C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6" name="Oval 474"/>
          <p:cNvSpPr>
            <a:spLocks noChangeArrowheads="1"/>
          </p:cNvSpPr>
          <p:nvPr/>
        </p:nvSpPr>
        <p:spPr bwMode="auto">
          <a:xfrm>
            <a:off x="1847850" y="1758950"/>
            <a:ext cx="60325" cy="42863"/>
          </a:xfrm>
          <a:prstGeom prst="ellipse">
            <a:avLst/>
          </a:prstGeom>
          <a:noFill/>
          <a:ln w="15875">
            <a:solidFill>
              <a:srgbClr val="FFF3D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7" name="Oval 475"/>
          <p:cNvSpPr>
            <a:spLocks noChangeArrowheads="1"/>
          </p:cNvSpPr>
          <p:nvPr/>
        </p:nvSpPr>
        <p:spPr bwMode="auto">
          <a:xfrm>
            <a:off x="1851025" y="1762125"/>
            <a:ext cx="53975" cy="36513"/>
          </a:xfrm>
          <a:prstGeom prst="ellipse">
            <a:avLst/>
          </a:prstGeom>
          <a:noFill/>
          <a:ln w="15875">
            <a:solidFill>
              <a:srgbClr val="FFF5D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8" name="Oval 476"/>
          <p:cNvSpPr>
            <a:spLocks noChangeArrowheads="1"/>
          </p:cNvSpPr>
          <p:nvPr/>
        </p:nvSpPr>
        <p:spPr bwMode="auto">
          <a:xfrm>
            <a:off x="1854200" y="1762125"/>
            <a:ext cx="47625" cy="36513"/>
          </a:xfrm>
          <a:prstGeom prst="ellipse">
            <a:avLst/>
          </a:prstGeom>
          <a:noFill/>
          <a:ln w="15875">
            <a:solidFill>
              <a:srgbClr val="FFF6D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9" name="Oval 477"/>
          <p:cNvSpPr>
            <a:spLocks noChangeArrowheads="1"/>
          </p:cNvSpPr>
          <p:nvPr/>
        </p:nvSpPr>
        <p:spPr bwMode="auto">
          <a:xfrm>
            <a:off x="1855788" y="1765300"/>
            <a:ext cx="42862" cy="30163"/>
          </a:xfrm>
          <a:prstGeom prst="ellipse">
            <a:avLst/>
          </a:prstGeom>
          <a:noFill/>
          <a:ln w="15875">
            <a:solidFill>
              <a:srgbClr val="FFF7E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0" name="Oval 478"/>
          <p:cNvSpPr>
            <a:spLocks noChangeArrowheads="1"/>
          </p:cNvSpPr>
          <p:nvPr/>
        </p:nvSpPr>
        <p:spPr bwMode="auto">
          <a:xfrm>
            <a:off x="1858963" y="1768475"/>
            <a:ext cx="36512" cy="23813"/>
          </a:xfrm>
          <a:prstGeom prst="ellipse">
            <a:avLst/>
          </a:prstGeom>
          <a:noFill/>
          <a:ln w="15875">
            <a:solidFill>
              <a:srgbClr val="FFF9E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1" name="Oval 479"/>
          <p:cNvSpPr>
            <a:spLocks noChangeArrowheads="1"/>
          </p:cNvSpPr>
          <p:nvPr/>
        </p:nvSpPr>
        <p:spPr bwMode="auto">
          <a:xfrm>
            <a:off x="1862138" y="1768475"/>
            <a:ext cx="30162" cy="23813"/>
          </a:xfrm>
          <a:prstGeom prst="ellipse">
            <a:avLst/>
          </a:prstGeom>
          <a:noFill/>
          <a:ln w="15875">
            <a:solidFill>
              <a:srgbClr val="FFFAE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2" name="Oval 480"/>
          <p:cNvSpPr>
            <a:spLocks noChangeArrowheads="1"/>
          </p:cNvSpPr>
          <p:nvPr/>
        </p:nvSpPr>
        <p:spPr bwMode="auto">
          <a:xfrm>
            <a:off x="1865313" y="1771650"/>
            <a:ext cx="25400" cy="17463"/>
          </a:xfrm>
          <a:prstGeom prst="ellipse">
            <a:avLst/>
          </a:prstGeom>
          <a:noFill/>
          <a:ln w="15875">
            <a:solidFill>
              <a:srgbClr val="FFFBF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" name="Oval 481"/>
          <p:cNvSpPr>
            <a:spLocks noChangeArrowheads="1"/>
          </p:cNvSpPr>
          <p:nvPr/>
        </p:nvSpPr>
        <p:spPr bwMode="auto">
          <a:xfrm>
            <a:off x="1868488" y="1774825"/>
            <a:ext cx="19050" cy="11113"/>
          </a:xfrm>
          <a:prstGeom prst="ellipse">
            <a:avLst/>
          </a:prstGeom>
          <a:noFill/>
          <a:ln w="15875">
            <a:solidFill>
              <a:srgbClr val="FFFDF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4" name="Oval 482"/>
          <p:cNvSpPr>
            <a:spLocks noChangeArrowheads="1"/>
          </p:cNvSpPr>
          <p:nvPr/>
        </p:nvSpPr>
        <p:spPr bwMode="auto">
          <a:xfrm>
            <a:off x="1871663" y="1774825"/>
            <a:ext cx="12700" cy="11113"/>
          </a:xfrm>
          <a:prstGeom prst="ellipse">
            <a:avLst/>
          </a:prstGeom>
          <a:noFill/>
          <a:ln w="15875">
            <a:solidFill>
              <a:srgbClr val="FFFEF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5" name="Oval 483"/>
          <p:cNvSpPr>
            <a:spLocks noChangeArrowheads="1"/>
          </p:cNvSpPr>
          <p:nvPr/>
        </p:nvSpPr>
        <p:spPr bwMode="auto">
          <a:xfrm>
            <a:off x="1874838" y="1776413"/>
            <a:ext cx="6350" cy="6350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6" name="Oval 484"/>
          <p:cNvSpPr>
            <a:spLocks noChangeArrowheads="1"/>
          </p:cNvSpPr>
          <p:nvPr/>
        </p:nvSpPr>
        <p:spPr bwMode="auto">
          <a:xfrm>
            <a:off x="1719263" y="1679575"/>
            <a:ext cx="317500" cy="204788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7" name="Rectangle 486"/>
          <p:cNvSpPr>
            <a:spLocks noChangeArrowheads="1"/>
          </p:cNvSpPr>
          <p:nvPr/>
        </p:nvSpPr>
        <p:spPr bwMode="auto">
          <a:xfrm>
            <a:off x="2871788" y="1905000"/>
            <a:ext cx="3175" cy="3175"/>
          </a:xfrm>
          <a:prstGeom prst="rect">
            <a:avLst/>
          </a:prstGeom>
          <a:solidFill>
            <a:srgbClr val="AAAAAA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8" name="Oval 487"/>
          <p:cNvSpPr>
            <a:spLocks noChangeArrowheads="1"/>
          </p:cNvSpPr>
          <p:nvPr/>
        </p:nvSpPr>
        <p:spPr bwMode="auto">
          <a:xfrm>
            <a:off x="2874963" y="2073275"/>
            <a:ext cx="315912" cy="203200"/>
          </a:xfrm>
          <a:prstGeom prst="ellipse">
            <a:avLst/>
          </a:prstGeom>
          <a:noFill/>
          <a:ln w="15875">
            <a:solidFill>
              <a:srgbClr val="FFBB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9" name="Oval 488"/>
          <p:cNvSpPr>
            <a:spLocks noChangeArrowheads="1"/>
          </p:cNvSpPr>
          <p:nvPr/>
        </p:nvSpPr>
        <p:spPr bwMode="auto">
          <a:xfrm>
            <a:off x="2878138" y="2073275"/>
            <a:ext cx="311150" cy="203200"/>
          </a:xfrm>
          <a:prstGeom prst="ellipse">
            <a:avLst/>
          </a:prstGeom>
          <a:noFill/>
          <a:ln w="15875">
            <a:solidFill>
              <a:srgbClr val="FFBC0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0" name="Oval 489"/>
          <p:cNvSpPr>
            <a:spLocks noChangeArrowheads="1"/>
          </p:cNvSpPr>
          <p:nvPr/>
        </p:nvSpPr>
        <p:spPr bwMode="auto">
          <a:xfrm>
            <a:off x="2881313" y="2076450"/>
            <a:ext cx="304800" cy="196850"/>
          </a:xfrm>
          <a:prstGeom prst="ellipse">
            <a:avLst/>
          </a:prstGeom>
          <a:noFill/>
          <a:ln w="15875">
            <a:solidFill>
              <a:srgbClr val="FFBE0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1" name="Oval 490"/>
          <p:cNvSpPr>
            <a:spLocks noChangeArrowheads="1"/>
          </p:cNvSpPr>
          <p:nvPr/>
        </p:nvSpPr>
        <p:spPr bwMode="auto">
          <a:xfrm>
            <a:off x="2884488" y="2076450"/>
            <a:ext cx="298450" cy="196850"/>
          </a:xfrm>
          <a:prstGeom prst="ellipse">
            <a:avLst/>
          </a:prstGeom>
          <a:noFill/>
          <a:ln w="15875">
            <a:solidFill>
              <a:srgbClr val="FFBF0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2" name="Oval 491"/>
          <p:cNvSpPr>
            <a:spLocks noChangeArrowheads="1"/>
          </p:cNvSpPr>
          <p:nvPr/>
        </p:nvSpPr>
        <p:spPr bwMode="auto">
          <a:xfrm>
            <a:off x="2886075" y="2079625"/>
            <a:ext cx="293688" cy="192088"/>
          </a:xfrm>
          <a:prstGeom prst="ellipse">
            <a:avLst/>
          </a:prstGeom>
          <a:noFill/>
          <a:ln w="15875">
            <a:solidFill>
              <a:srgbClr val="FFC01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" name="Oval 492"/>
          <p:cNvSpPr>
            <a:spLocks noChangeArrowheads="1"/>
          </p:cNvSpPr>
          <p:nvPr/>
        </p:nvSpPr>
        <p:spPr bwMode="auto">
          <a:xfrm>
            <a:off x="2889250" y="2081213"/>
            <a:ext cx="287338" cy="187325"/>
          </a:xfrm>
          <a:prstGeom prst="ellipse">
            <a:avLst/>
          </a:prstGeom>
          <a:noFill/>
          <a:ln w="15875">
            <a:solidFill>
              <a:srgbClr val="FFC21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4" name="Oval 493"/>
          <p:cNvSpPr>
            <a:spLocks noChangeArrowheads="1"/>
          </p:cNvSpPr>
          <p:nvPr/>
        </p:nvSpPr>
        <p:spPr bwMode="auto">
          <a:xfrm>
            <a:off x="2892425" y="2081213"/>
            <a:ext cx="280988" cy="187325"/>
          </a:xfrm>
          <a:prstGeom prst="ellipse">
            <a:avLst/>
          </a:prstGeom>
          <a:noFill/>
          <a:ln w="15875">
            <a:solidFill>
              <a:srgbClr val="FFC31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5" name="Oval 494"/>
          <p:cNvSpPr>
            <a:spLocks noChangeArrowheads="1"/>
          </p:cNvSpPr>
          <p:nvPr/>
        </p:nvSpPr>
        <p:spPr bwMode="auto">
          <a:xfrm>
            <a:off x="2895600" y="2084388"/>
            <a:ext cx="274638" cy="180975"/>
          </a:xfrm>
          <a:prstGeom prst="ellipse">
            <a:avLst/>
          </a:prstGeom>
          <a:noFill/>
          <a:ln w="15875">
            <a:solidFill>
              <a:srgbClr val="FFC42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6" name="Oval 495"/>
          <p:cNvSpPr>
            <a:spLocks noChangeArrowheads="1"/>
          </p:cNvSpPr>
          <p:nvPr/>
        </p:nvSpPr>
        <p:spPr bwMode="auto">
          <a:xfrm>
            <a:off x="2898775" y="2087563"/>
            <a:ext cx="268288" cy="174625"/>
          </a:xfrm>
          <a:prstGeom prst="ellipse">
            <a:avLst/>
          </a:prstGeom>
          <a:noFill/>
          <a:ln w="15875">
            <a:solidFill>
              <a:srgbClr val="FFC62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7" name="Oval 496"/>
          <p:cNvSpPr>
            <a:spLocks noChangeArrowheads="1"/>
          </p:cNvSpPr>
          <p:nvPr/>
        </p:nvSpPr>
        <p:spPr bwMode="auto">
          <a:xfrm>
            <a:off x="2901950" y="2087563"/>
            <a:ext cx="261938" cy="174625"/>
          </a:xfrm>
          <a:prstGeom prst="ellipse">
            <a:avLst/>
          </a:prstGeom>
          <a:noFill/>
          <a:ln w="15875">
            <a:solidFill>
              <a:srgbClr val="FFC72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8" name="Oval 497"/>
          <p:cNvSpPr>
            <a:spLocks noChangeArrowheads="1"/>
          </p:cNvSpPr>
          <p:nvPr/>
        </p:nvSpPr>
        <p:spPr bwMode="auto">
          <a:xfrm>
            <a:off x="2905125" y="2090738"/>
            <a:ext cx="255588" cy="168275"/>
          </a:xfrm>
          <a:prstGeom prst="ellipse">
            <a:avLst/>
          </a:prstGeom>
          <a:noFill/>
          <a:ln w="15875">
            <a:solidFill>
              <a:srgbClr val="FFC83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9" name="Oval 498"/>
          <p:cNvSpPr>
            <a:spLocks noChangeArrowheads="1"/>
          </p:cNvSpPr>
          <p:nvPr/>
        </p:nvSpPr>
        <p:spPr bwMode="auto">
          <a:xfrm>
            <a:off x="2908300" y="2090738"/>
            <a:ext cx="249238" cy="165100"/>
          </a:xfrm>
          <a:prstGeom prst="ellipse">
            <a:avLst/>
          </a:prstGeom>
          <a:noFill/>
          <a:ln w="15875">
            <a:solidFill>
              <a:srgbClr val="FFCA3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0" name="Oval 499"/>
          <p:cNvSpPr>
            <a:spLocks noChangeArrowheads="1"/>
          </p:cNvSpPr>
          <p:nvPr/>
        </p:nvSpPr>
        <p:spPr bwMode="auto">
          <a:xfrm>
            <a:off x="2911475" y="2093913"/>
            <a:ext cx="242888" cy="161925"/>
          </a:xfrm>
          <a:prstGeom prst="ellipse">
            <a:avLst/>
          </a:prstGeom>
          <a:noFill/>
          <a:ln w="15875">
            <a:solidFill>
              <a:srgbClr val="FFCB3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1" name="Oval 500"/>
          <p:cNvSpPr>
            <a:spLocks noChangeArrowheads="1"/>
          </p:cNvSpPr>
          <p:nvPr/>
        </p:nvSpPr>
        <p:spPr bwMode="auto">
          <a:xfrm>
            <a:off x="2914650" y="2097088"/>
            <a:ext cx="236538" cy="155575"/>
          </a:xfrm>
          <a:prstGeom prst="ellipse">
            <a:avLst/>
          </a:prstGeom>
          <a:noFill/>
          <a:ln w="15875">
            <a:solidFill>
              <a:srgbClr val="FFCC4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2" name="Oval 501"/>
          <p:cNvSpPr>
            <a:spLocks noChangeArrowheads="1"/>
          </p:cNvSpPr>
          <p:nvPr/>
        </p:nvSpPr>
        <p:spPr bwMode="auto">
          <a:xfrm>
            <a:off x="2917825" y="2097088"/>
            <a:ext cx="231775" cy="152400"/>
          </a:xfrm>
          <a:prstGeom prst="ellipse">
            <a:avLst/>
          </a:prstGeom>
          <a:noFill/>
          <a:ln w="15875">
            <a:solidFill>
              <a:srgbClr val="FFCE4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" name="Oval 502"/>
          <p:cNvSpPr>
            <a:spLocks noChangeArrowheads="1"/>
          </p:cNvSpPr>
          <p:nvPr/>
        </p:nvSpPr>
        <p:spPr bwMode="auto">
          <a:xfrm>
            <a:off x="2921000" y="2100263"/>
            <a:ext cx="225425" cy="149225"/>
          </a:xfrm>
          <a:prstGeom prst="ellipse">
            <a:avLst/>
          </a:prstGeom>
          <a:noFill/>
          <a:ln w="15875">
            <a:solidFill>
              <a:srgbClr val="FFCF4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4" name="Oval 503"/>
          <p:cNvSpPr>
            <a:spLocks noChangeArrowheads="1"/>
          </p:cNvSpPr>
          <p:nvPr/>
        </p:nvSpPr>
        <p:spPr bwMode="auto">
          <a:xfrm>
            <a:off x="2922588" y="2103438"/>
            <a:ext cx="220662" cy="142875"/>
          </a:xfrm>
          <a:prstGeom prst="ellipse">
            <a:avLst/>
          </a:prstGeom>
          <a:noFill/>
          <a:ln w="15875">
            <a:solidFill>
              <a:srgbClr val="FFD05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5" name="Oval 504"/>
          <p:cNvSpPr>
            <a:spLocks noChangeArrowheads="1"/>
          </p:cNvSpPr>
          <p:nvPr/>
        </p:nvSpPr>
        <p:spPr bwMode="auto">
          <a:xfrm>
            <a:off x="2925763" y="2103438"/>
            <a:ext cx="214312" cy="139700"/>
          </a:xfrm>
          <a:prstGeom prst="ellipse">
            <a:avLst/>
          </a:prstGeom>
          <a:noFill/>
          <a:ln w="15875">
            <a:solidFill>
              <a:srgbClr val="FFD25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6" name="Oval 505"/>
          <p:cNvSpPr>
            <a:spLocks noChangeArrowheads="1"/>
          </p:cNvSpPr>
          <p:nvPr/>
        </p:nvSpPr>
        <p:spPr bwMode="auto">
          <a:xfrm>
            <a:off x="2928938" y="2106613"/>
            <a:ext cx="207962" cy="136525"/>
          </a:xfrm>
          <a:prstGeom prst="ellipse">
            <a:avLst/>
          </a:prstGeom>
          <a:noFill/>
          <a:ln w="15875">
            <a:solidFill>
              <a:srgbClr val="FFD35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7" name="Oval 506"/>
          <p:cNvSpPr>
            <a:spLocks noChangeArrowheads="1"/>
          </p:cNvSpPr>
          <p:nvPr/>
        </p:nvSpPr>
        <p:spPr bwMode="auto">
          <a:xfrm>
            <a:off x="2932113" y="2109788"/>
            <a:ext cx="201612" cy="130175"/>
          </a:xfrm>
          <a:prstGeom prst="ellipse">
            <a:avLst/>
          </a:prstGeom>
          <a:noFill/>
          <a:ln w="15875">
            <a:solidFill>
              <a:srgbClr val="FFD55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8" name="Oval 507"/>
          <p:cNvSpPr>
            <a:spLocks noChangeArrowheads="1"/>
          </p:cNvSpPr>
          <p:nvPr/>
        </p:nvSpPr>
        <p:spPr bwMode="auto">
          <a:xfrm>
            <a:off x="2935288" y="2109788"/>
            <a:ext cx="195262" cy="127000"/>
          </a:xfrm>
          <a:prstGeom prst="ellipse">
            <a:avLst/>
          </a:prstGeom>
          <a:noFill/>
          <a:ln w="15875">
            <a:solidFill>
              <a:srgbClr val="FFD66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9" name="Oval 508"/>
          <p:cNvSpPr>
            <a:spLocks noChangeArrowheads="1"/>
          </p:cNvSpPr>
          <p:nvPr/>
        </p:nvSpPr>
        <p:spPr bwMode="auto">
          <a:xfrm>
            <a:off x="2938463" y="2112963"/>
            <a:ext cx="188912" cy="123825"/>
          </a:xfrm>
          <a:prstGeom prst="ellipse">
            <a:avLst/>
          </a:prstGeom>
          <a:noFill/>
          <a:ln w="15875">
            <a:solidFill>
              <a:srgbClr val="FFD76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0" name="Oval 509"/>
          <p:cNvSpPr>
            <a:spLocks noChangeArrowheads="1"/>
          </p:cNvSpPr>
          <p:nvPr/>
        </p:nvSpPr>
        <p:spPr bwMode="auto">
          <a:xfrm>
            <a:off x="2941638" y="2112963"/>
            <a:ext cx="182562" cy="122237"/>
          </a:xfrm>
          <a:prstGeom prst="ellipse">
            <a:avLst/>
          </a:prstGeom>
          <a:noFill/>
          <a:ln w="15875">
            <a:solidFill>
              <a:srgbClr val="FFD96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1" name="Oval 510"/>
          <p:cNvSpPr>
            <a:spLocks noChangeArrowheads="1"/>
          </p:cNvSpPr>
          <p:nvPr/>
        </p:nvSpPr>
        <p:spPr bwMode="auto">
          <a:xfrm>
            <a:off x="2944813" y="2116138"/>
            <a:ext cx="176212" cy="115887"/>
          </a:xfrm>
          <a:prstGeom prst="ellipse">
            <a:avLst/>
          </a:prstGeom>
          <a:noFill/>
          <a:ln w="15875">
            <a:solidFill>
              <a:srgbClr val="FFDA7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2" name="Oval 511"/>
          <p:cNvSpPr>
            <a:spLocks noChangeArrowheads="1"/>
          </p:cNvSpPr>
          <p:nvPr/>
        </p:nvSpPr>
        <p:spPr bwMode="auto">
          <a:xfrm>
            <a:off x="2947988" y="2119313"/>
            <a:ext cx="169862" cy="112712"/>
          </a:xfrm>
          <a:prstGeom prst="ellipse">
            <a:avLst/>
          </a:prstGeom>
          <a:noFill/>
          <a:ln w="15875">
            <a:solidFill>
              <a:srgbClr val="FFDB7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" name="Oval 512"/>
          <p:cNvSpPr>
            <a:spLocks noChangeArrowheads="1"/>
          </p:cNvSpPr>
          <p:nvPr/>
        </p:nvSpPr>
        <p:spPr bwMode="auto">
          <a:xfrm>
            <a:off x="2951163" y="2119313"/>
            <a:ext cx="163512" cy="109537"/>
          </a:xfrm>
          <a:prstGeom prst="ellipse">
            <a:avLst/>
          </a:prstGeom>
          <a:noFill/>
          <a:ln w="15875">
            <a:solidFill>
              <a:srgbClr val="FFDD7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4" name="Oval 513"/>
          <p:cNvSpPr>
            <a:spLocks noChangeArrowheads="1"/>
          </p:cNvSpPr>
          <p:nvPr/>
        </p:nvSpPr>
        <p:spPr bwMode="auto">
          <a:xfrm>
            <a:off x="2954338" y="2120900"/>
            <a:ext cx="158750" cy="104775"/>
          </a:xfrm>
          <a:prstGeom prst="ellipse">
            <a:avLst/>
          </a:prstGeom>
          <a:noFill/>
          <a:ln w="15875">
            <a:solidFill>
              <a:srgbClr val="FFDE8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5" name="Oval 514"/>
          <p:cNvSpPr>
            <a:spLocks noChangeArrowheads="1"/>
          </p:cNvSpPr>
          <p:nvPr/>
        </p:nvSpPr>
        <p:spPr bwMode="auto">
          <a:xfrm>
            <a:off x="2957513" y="2124075"/>
            <a:ext cx="152400" cy="101600"/>
          </a:xfrm>
          <a:prstGeom prst="ellipse">
            <a:avLst/>
          </a:prstGeom>
          <a:noFill/>
          <a:ln w="15875">
            <a:solidFill>
              <a:srgbClr val="FFDF8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6" name="Oval 515"/>
          <p:cNvSpPr>
            <a:spLocks noChangeArrowheads="1"/>
          </p:cNvSpPr>
          <p:nvPr/>
        </p:nvSpPr>
        <p:spPr bwMode="auto">
          <a:xfrm>
            <a:off x="2960688" y="2124075"/>
            <a:ext cx="146050" cy="98425"/>
          </a:xfrm>
          <a:prstGeom prst="ellipse">
            <a:avLst/>
          </a:prstGeom>
          <a:noFill/>
          <a:ln w="15875">
            <a:solidFill>
              <a:srgbClr val="FFE18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7" name="Oval 516"/>
          <p:cNvSpPr>
            <a:spLocks noChangeArrowheads="1"/>
          </p:cNvSpPr>
          <p:nvPr/>
        </p:nvSpPr>
        <p:spPr bwMode="auto">
          <a:xfrm>
            <a:off x="2962275" y="2127250"/>
            <a:ext cx="141288" cy="95250"/>
          </a:xfrm>
          <a:prstGeom prst="ellipse">
            <a:avLst/>
          </a:prstGeom>
          <a:noFill/>
          <a:ln w="15875">
            <a:solidFill>
              <a:srgbClr val="FFE29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8" name="Oval 517"/>
          <p:cNvSpPr>
            <a:spLocks noChangeArrowheads="1"/>
          </p:cNvSpPr>
          <p:nvPr/>
        </p:nvSpPr>
        <p:spPr bwMode="auto">
          <a:xfrm>
            <a:off x="2965450" y="2130425"/>
            <a:ext cx="134938" cy="88900"/>
          </a:xfrm>
          <a:prstGeom prst="ellipse">
            <a:avLst/>
          </a:prstGeom>
          <a:noFill/>
          <a:ln w="15875">
            <a:solidFill>
              <a:srgbClr val="FFE39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9" name="Oval 518"/>
          <p:cNvSpPr>
            <a:spLocks noChangeArrowheads="1"/>
          </p:cNvSpPr>
          <p:nvPr/>
        </p:nvSpPr>
        <p:spPr bwMode="auto">
          <a:xfrm>
            <a:off x="2968625" y="2130425"/>
            <a:ext cx="128588" cy="85725"/>
          </a:xfrm>
          <a:prstGeom prst="ellipse">
            <a:avLst/>
          </a:prstGeom>
          <a:noFill/>
          <a:ln w="15875">
            <a:solidFill>
              <a:srgbClr val="FFE59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0" name="Oval 519"/>
          <p:cNvSpPr>
            <a:spLocks noChangeArrowheads="1"/>
          </p:cNvSpPr>
          <p:nvPr/>
        </p:nvSpPr>
        <p:spPr bwMode="auto">
          <a:xfrm>
            <a:off x="2971800" y="2133600"/>
            <a:ext cx="122238" cy="82550"/>
          </a:xfrm>
          <a:prstGeom prst="ellipse">
            <a:avLst/>
          </a:prstGeom>
          <a:noFill/>
          <a:ln w="15875">
            <a:solidFill>
              <a:srgbClr val="FFE6A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1" name="Oval 520"/>
          <p:cNvSpPr>
            <a:spLocks noChangeArrowheads="1"/>
          </p:cNvSpPr>
          <p:nvPr/>
        </p:nvSpPr>
        <p:spPr bwMode="auto">
          <a:xfrm>
            <a:off x="2974975" y="2133600"/>
            <a:ext cx="115888" cy="79375"/>
          </a:xfrm>
          <a:prstGeom prst="ellipse">
            <a:avLst/>
          </a:prstGeom>
          <a:noFill/>
          <a:ln w="15875">
            <a:solidFill>
              <a:srgbClr val="FFE7A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" name="Oval 521"/>
          <p:cNvSpPr>
            <a:spLocks noChangeArrowheads="1"/>
          </p:cNvSpPr>
          <p:nvPr/>
        </p:nvSpPr>
        <p:spPr bwMode="auto">
          <a:xfrm>
            <a:off x="2978150" y="2136775"/>
            <a:ext cx="109538" cy="73025"/>
          </a:xfrm>
          <a:prstGeom prst="ellipse">
            <a:avLst/>
          </a:prstGeom>
          <a:noFill/>
          <a:ln w="15875">
            <a:solidFill>
              <a:srgbClr val="FFE9A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" name="Oval 522"/>
          <p:cNvSpPr>
            <a:spLocks noChangeArrowheads="1"/>
          </p:cNvSpPr>
          <p:nvPr/>
        </p:nvSpPr>
        <p:spPr bwMode="auto">
          <a:xfrm>
            <a:off x="2981325" y="2139950"/>
            <a:ext cx="103188" cy="69850"/>
          </a:xfrm>
          <a:prstGeom prst="ellipse">
            <a:avLst/>
          </a:prstGeom>
          <a:noFill/>
          <a:ln w="15875">
            <a:solidFill>
              <a:srgbClr val="FFEAA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" name="Oval 523"/>
          <p:cNvSpPr>
            <a:spLocks noChangeArrowheads="1"/>
          </p:cNvSpPr>
          <p:nvPr/>
        </p:nvSpPr>
        <p:spPr bwMode="auto">
          <a:xfrm>
            <a:off x="2984500" y="2139950"/>
            <a:ext cx="96838" cy="66675"/>
          </a:xfrm>
          <a:prstGeom prst="ellipse">
            <a:avLst/>
          </a:prstGeom>
          <a:noFill/>
          <a:ln w="15875">
            <a:solidFill>
              <a:srgbClr val="FFEBB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" name="Oval 524"/>
          <p:cNvSpPr>
            <a:spLocks noChangeArrowheads="1"/>
          </p:cNvSpPr>
          <p:nvPr/>
        </p:nvSpPr>
        <p:spPr bwMode="auto">
          <a:xfrm>
            <a:off x="2987675" y="2143125"/>
            <a:ext cx="90488" cy="60325"/>
          </a:xfrm>
          <a:prstGeom prst="ellipse">
            <a:avLst/>
          </a:prstGeom>
          <a:noFill/>
          <a:ln w="15875">
            <a:solidFill>
              <a:srgbClr val="FFEDB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" name="Oval 525"/>
          <p:cNvSpPr>
            <a:spLocks noChangeArrowheads="1"/>
          </p:cNvSpPr>
          <p:nvPr/>
        </p:nvSpPr>
        <p:spPr bwMode="auto">
          <a:xfrm>
            <a:off x="2990850" y="2146300"/>
            <a:ext cx="84138" cy="57150"/>
          </a:xfrm>
          <a:prstGeom prst="ellipse">
            <a:avLst/>
          </a:prstGeom>
          <a:noFill/>
          <a:ln w="15875">
            <a:solidFill>
              <a:srgbClr val="FFEEBE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7" name="Oval 526"/>
          <p:cNvSpPr>
            <a:spLocks noChangeArrowheads="1"/>
          </p:cNvSpPr>
          <p:nvPr/>
        </p:nvSpPr>
        <p:spPr bwMode="auto">
          <a:xfrm>
            <a:off x="2994025" y="2146300"/>
            <a:ext cx="79375" cy="53975"/>
          </a:xfrm>
          <a:prstGeom prst="ellipse">
            <a:avLst/>
          </a:prstGeom>
          <a:noFill/>
          <a:ln w="15875">
            <a:solidFill>
              <a:srgbClr val="FFEFC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Oval 527"/>
          <p:cNvSpPr>
            <a:spLocks noChangeArrowheads="1"/>
          </p:cNvSpPr>
          <p:nvPr/>
        </p:nvSpPr>
        <p:spPr bwMode="auto">
          <a:xfrm>
            <a:off x="2997200" y="2149475"/>
            <a:ext cx="73025" cy="47625"/>
          </a:xfrm>
          <a:prstGeom prst="ellipse">
            <a:avLst/>
          </a:prstGeom>
          <a:noFill/>
          <a:ln w="15875">
            <a:solidFill>
              <a:srgbClr val="FFF1C8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" name="Oval 528"/>
          <p:cNvSpPr>
            <a:spLocks noChangeArrowheads="1"/>
          </p:cNvSpPr>
          <p:nvPr/>
        </p:nvSpPr>
        <p:spPr bwMode="auto">
          <a:xfrm>
            <a:off x="2998788" y="2152650"/>
            <a:ext cx="68262" cy="44450"/>
          </a:xfrm>
          <a:prstGeom prst="ellipse">
            <a:avLst/>
          </a:prstGeom>
          <a:noFill/>
          <a:ln w="15875">
            <a:solidFill>
              <a:srgbClr val="FFF2C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Oval 529"/>
          <p:cNvSpPr>
            <a:spLocks noChangeArrowheads="1"/>
          </p:cNvSpPr>
          <p:nvPr/>
        </p:nvSpPr>
        <p:spPr bwMode="auto">
          <a:xfrm>
            <a:off x="3001963" y="2152650"/>
            <a:ext cx="61912" cy="42863"/>
          </a:xfrm>
          <a:prstGeom prst="ellipse">
            <a:avLst/>
          </a:prstGeom>
          <a:noFill/>
          <a:ln w="15875">
            <a:solidFill>
              <a:srgbClr val="FFF3D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1" name="Oval 530"/>
          <p:cNvSpPr>
            <a:spLocks noChangeArrowheads="1"/>
          </p:cNvSpPr>
          <p:nvPr/>
        </p:nvSpPr>
        <p:spPr bwMode="auto">
          <a:xfrm>
            <a:off x="3005138" y="2155825"/>
            <a:ext cx="55562" cy="36513"/>
          </a:xfrm>
          <a:prstGeom prst="ellipse">
            <a:avLst/>
          </a:prstGeom>
          <a:noFill/>
          <a:ln w="15875">
            <a:solidFill>
              <a:srgbClr val="FFF5D7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Oval 531"/>
          <p:cNvSpPr>
            <a:spLocks noChangeArrowheads="1"/>
          </p:cNvSpPr>
          <p:nvPr/>
        </p:nvSpPr>
        <p:spPr bwMode="auto">
          <a:xfrm>
            <a:off x="3008313" y="2155825"/>
            <a:ext cx="49212" cy="36513"/>
          </a:xfrm>
          <a:prstGeom prst="ellipse">
            <a:avLst/>
          </a:prstGeom>
          <a:noFill/>
          <a:ln w="15875">
            <a:solidFill>
              <a:srgbClr val="FFF6D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Oval 532"/>
          <p:cNvSpPr>
            <a:spLocks noChangeArrowheads="1"/>
          </p:cNvSpPr>
          <p:nvPr/>
        </p:nvSpPr>
        <p:spPr bwMode="auto">
          <a:xfrm>
            <a:off x="3011488" y="2157413"/>
            <a:ext cx="42862" cy="31750"/>
          </a:xfrm>
          <a:prstGeom prst="ellipse">
            <a:avLst/>
          </a:prstGeom>
          <a:noFill/>
          <a:ln w="15875">
            <a:solidFill>
              <a:srgbClr val="FFF7E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Oval 533"/>
          <p:cNvSpPr>
            <a:spLocks noChangeArrowheads="1"/>
          </p:cNvSpPr>
          <p:nvPr/>
        </p:nvSpPr>
        <p:spPr bwMode="auto">
          <a:xfrm>
            <a:off x="3014663" y="2160588"/>
            <a:ext cx="36512" cy="25400"/>
          </a:xfrm>
          <a:prstGeom prst="ellipse">
            <a:avLst/>
          </a:prstGeom>
          <a:noFill/>
          <a:ln w="15875">
            <a:solidFill>
              <a:srgbClr val="FFF9E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Oval 534"/>
          <p:cNvSpPr>
            <a:spLocks noChangeArrowheads="1"/>
          </p:cNvSpPr>
          <p:nvPr/>
        </p:nvSpPr>
        <p:spPr bwMode="auto">
          <a:xfrm>
            <a:off x="3017838" y="2160588"/>
            <a:ext cx="30162" cy="25400"/>
          </a:xfrm>
          <a:prstGeom prst="ellipse">
            <a:avLst/>
          </a:prstGeom>
          <a:noFill/>
          <a:ln w="15875">
            <a:solidFill>
              <a:srgbClr val="FFFAEB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Oval 535"/>
          <p:cNvSpPr>
            <a:spLocks noChangeArrowheads="1"/>
          </p:cNvSpPr>
          <p:nvPr/>
        </p:nvSpPr>
        <p:spPr bwMode="auto">
          <a:xfrm>
            <a:off x="3021013" y="2163763"/>
            <a:ext cx="23812" cy="19050"/>
          </a:xfrm>
          <a:prstGeom prst="ellipse">
            <a:avLst/>
          </a:prstGeom>
          <a:noFill/>
          <a:ln w="15875">
            <a:solidFill>
              <a:srgbClr val="FFFBF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7" name="Oval 536"/>
          <p:cNvSpPr>
            <a:spLocks noChangeArrowheads="1"/>
          </p:cNvSpPr>
          <p:nvPr/>
        </p:nvSpPr>
        <p:spPr bwMode="auto">
          <a:xfrm>
            <a:off x="3024188" y="2166938"/>
            <a:ext cx="17462" cy="12700"/>
          </a:xfrm>
          <a:prstGeom prst="ellipse">
            <a:avLst/>
          </a:prstGeom>
          <a:noFill/>
          <a:ln w="15875">
            <a:solidFill>
              <a:srgbClr val="FFFDF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Oval 537"/>
          <p:cNvSpPr>
            <a:spLocks noChangeArrowheads="1"/>
          </p:cNvSpPr>
          <p:nvPr/>
        </p:nvSpPr>
        <p:spPr bwMode="auto">
          <a:xfrm>
            <a:off x="3027363" y="2166938"/>
            <a:ext cx="11112" cy="12700"/>
          </a:xfrm>
          <a:prstGeom prst="ellipse">
            <a:avLst/>
          </a:prstGeom>
          <a:noFill/>
          <a:ln w="15875">
            <a:solidFill>
              <a:srgbClr val="FFFEF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Oval 538"/>
          <p:cNvSpPr>
            <a:spLocks noChangeArrowheads="1"/>
          </p:cNvSpPr>
          <p:nvPr/>
        </p:nvSpPr>
        <p:spPr bwMode="auto">
          <a:xfrm>
            <a:off x="3030538" y="2170113"/>
            <a:ext cx="6350" cy="6350"/>
          </a:xfrm>
          <a:prstGeom prst="ellipse">
            <a:avLst/>
          </a:prstGeom>
          <a:noFill/>
          <a:ln w="1587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Oval 539"/>
          <p:cNvSpPr>
            <a:spLocks noChangeArrowheads="1"/>
          </p:cNvSpPr>
          <p:nvPr/>
        </p:nvSpPr>
        <p:spPr bwMode="auto">
          <a:xfrm>
            <a:off x="2874963" y="2073275"/>
            <a:ext cx="315912" cy="203200"/>
          </a:xfrm>
          <a:prstGeom prst="ellipse">
            <a:avLst/>
          </a:prstGeom>
          <a:noFill/>
          <a:ln w="3175">
            <a:solidFill>
              <a:srgbClr val="2F12D5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" name="Rectangle 540"/>
          <p:cNvSpPr>
            <a:spLocks noChangeArrowheads="1"/>
          </p:cNvSpPr>
          <p:nvPr/>
        </p:nvSpPr>
        <p:spPr bwMode="auto">
          <a:xfrm>
            <a:off x="360363" y="2473325"/>
            <a:ext cx="711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latin typeface="Helvetica" pitchFamily="-65" charset="0"/>
              </a:rPr>
              <a:t>Bunch</a:t>
            </a:r>
            <a:endParaRPr lang="en-US" sz="2800">
              <a:latin typeface="Times" pitchFamily="-65" charset="0"/>
            </a:endParaRPr>
          </a:p>
        </p:txBody>
      </p:sp>
      <p:sp>
        <p:nvSpPr>
          <p:cNvPr id="1042" name="Line 541"/>
          <p:cNvSpPr>
            <a:spLocks noChangeShapeType="1"/>
          </p:cNvSpPr>
          <p:nvPr/>
        </p:nvSpPr>
        <p:spPr bwMode="auto">
          <a:xfrm>
            <a:off x="1758950" y="1616075"/>
            <a:ext cx="277813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3" name="Freeform 542"/>
          <p:cNvSpPr>
            <a:spLocks/>
          </p:cNvSpPr>
          <p:nvPr/>
        </p:nvSpPr>
        <p:spPr bwMode="auto">
          <a:xfrm>
            <a:off x="2033588" y="1579563"/>
            <a:ext cx="96837" cy="84137"/>
          </a:xfrm>
          <a:custGeom>
            <a:avLst/>
            <a:gdLst>
              <a:gd name="T0" fmla="*/ 0 w 61"/>
              <a:gd name="T1" fmla="*/ 68043021 h 53"/>
              <a:gd name="T2" fmla="*/ 15120859 w 61"/>
              <a:gd name="T3" fmla="*/ 133566694 h 53"/>
              <a:gd name="T4" fmla="*/ 153727944 w 61"/>
              <a:gd name="T5" fmla="*/ 68043021 h 53"/>
              <a:gd name="T6" fmla="*/ 15120859 w 61"/>
              <a:gd name="T7" fmla="*/ 0 h 53"/>
              <a:gd name="T8" fmla="*/ 0 w 61"/>
              <a:gd name="T9" fmla="*/ 68043021 h 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"/>
              <a:gd name="T16" fmla="*/ 0 h 53"/>
              <a:gd name="T17" fmla="*/ 61 w 61"/>
              <a:gd name="T18" fmla="*/ 53 h 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" h="53">
                <a:moveTo>
                  <a:pt x="0" y="27"/>
                </a:moveTo>
                <a:lnTo>
                  <a:pt x="6" y="53"/>
                </a:lnTo>
                <a:lnTo>
                  <a:pt x="61" y="27"/>
                </a:lnTo>
                <a:lnTo>
                  <a:pt x="6" y="0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Freeform 543"/>
          <p:cNvSpPr>
            <a:spLocks/>
          </p:cNvSpPr>
          <p:nvPr/>
        </p:nvSpPr>
        <p:spPr bwMode="auto">
          <a:xfrm>
            <a:off x="2832100" y="1974850"/>
            <a:ext cx="96838" cy="85725"/>
          </a:xfrm>
          <a:custGeom>
            <a:avLst/>
            <a:gdLst>
              <a:gd name="T0" fmla="*/ 153731119 w 61"/>
              <a:gd name="T1" fmla="*/ 68045013 h 54"/>
              <a:gd name="T2" fmla="*/ 141129479 w 61"/>
              <a:gd name="T3" fmla="*/ 0 h 54"/>
              <a:gd name="T4" fmla="*/ 0 w 61"/>
              <a:gd name="T5" fmla="*/ 68045013 h 54"/>
              <a:gd name="T6" fmla="*/ 141129479 w 61"/>
              <a:gd name="T7" fmla="*/ 136088438 h 54"/>
              <a:gd name="T8" fmla="*/ 153731119 w 61"/>
              <a:gd name="T9" fmla="*/ 68045013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"/>
              <a:gd name="T16" fmla="*/ 0 h 54"/>
              <a:gd name="T17" fmla="*/ 61 w 61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" h="54">
                <a:moveTo>
                  <a:pt x="61" y="27"/>
                </a:moveTo>
                <a:lnTo>
                  <a:pt x="56" y="0"/>
                </a:lnTo>
                <a:lnTo>
                  <a:pt x="0" y="27"/>
                </a:lnTo>
                <a:lnTo>
                  <a:pt x="56" y="54"/>
                </a:lnTo>
                <a:lnTo>
                  <a:pt x="61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5" name="Line 544"/>
          <p:cNvSpPr>
            <a:spLocks noChangeShapeType="1"/>
          </p:cNvSpPr>
          <p:nvPr/>
        </p:nvSpPr>
        <p:spPr bwMode="auto">
          <a:xfrm flipH="1">
            <a:off x="2914650" y="2011363"/>
            <a:ext cx="2921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Rectangle 545"/>
          <p:cNvSpPr>
            <a:spLocks noChangeArrowheads="1"/>
          </p:cNvSpPr>
          <p:nvPr/>
        </p:nvSpPr>
        <p:spPr bwMode="auto">
          <a:xfrm>
            <a:off x="4405313" y="5568950"/>
            <a:ext cx="3175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47" name="Group 546"/>
          <p:cNvGrpSpPr>
            <a:grpSpLocks/>
          </p:cNvGrpSpPr>
          <p:nvPr/>
        </p:nvGrpSpPr>
        <p:grpSpPr bwMode="auto">
          <a:xfrm>
            <a:off x="3281363" y="4876800"/>
            <a:ext cx="1384300" cy="1173163"/>
            <a:chOff x="2519" y="3008"/>
            <a:chExt cx="1294" cy="1089"/>
          </a:xfrm>
        </p:grpSpPr>
        <p:sp>
          <p:nvSpPr>
            <p:cNvPr id="1048" name="Rectangle 547"/>
            <p:cNvSpPr>
              <a:spLocks noChangeArrowheads="1"/>
            </p:cNvSpPr>
            <p:nvPr/>
          </p:nvSpPr>
          <p:spPr bwMode="auto">
            <a:xfrm>
              <a:off x="2938" y="3841"/>
              <a:ext cx="875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004EFF"/>
                  </a:solidFill>
                  <a:latin typeface="Helvetica" pitchFamily="-65" charset="0"/>
                </a:rPr>
                <a:t>SUSY.....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049" name="Rectangle 548"/>
            <p:cNvSpPr>
              <a:spLocks noChangeArrowheads="1"/>
            </p:cNvSpPr>
            <p:nvPr/>
          </p:nvSpPr>
          <p:spPr bwMode="auto">
            <a:xfrm>
              <a:off x="2871" y="3079"/>
              <a:ext cx="546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004EFF"/>
                  </a:solidFill>
                  <a:latin typeface="Helvetica" pitchFamily="-65" charset="0"/>
                </a:rPr>
                <a:t>Higgs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050" name="Rectangle 549"/>
            <p:cNvSpPr>
              <a:spLocks noChangeArrowheads="1"/>
            </p:cNvSpPr>
            <p:nvPr/>
          </p:nvSpPr>
          <p:spPr bwMode="auto">
            <a:xfrm>
              <a:off x="3369" y="3574"/>
              <a:ext cx="101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Z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051" name="Rectangle 550"/>
            <p:cNvSpPr>
              <a:spLocks noChangeArrowheads="1"/>
            </p:cNvSpPr>
            <p:nvPr/>
          </p:nvSpPr>
          <p:spPr bwMode="auto">
            <a:xfrm>
              <a:off x="3484" y="3547"/>
              <a:ext cx="53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Helvetica" pitchFamily="-65" charset="0"/>
                </a:rPr>
                <a:t>o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052" name="Rectangle 551"/>
            <p:cNvSpPr>
              <a:spLocks noChangeArrowheads="1"/>
            </p:cNvSpPr>
            <p:nvPr/>
          </p:nvSpPr>
          <p:spPr bwMode="auto">
            <a:xfrm>
              <a:off x="2975" y="3724"/>
              <a:ext cx="101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Z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053" name="Rectangle 552"/>
            <p:cNvSpPr>
              <a:spLocks noChangeArrowheads="1"/>
            </p:cNvSpPr>
            <p:nvPr/>
          </p:nvSpPr>
          <p:spPr bwMode="auto">
            <a:xfrm>
              <a:off x="3084" y="3715"/>
              <a:ext cx="54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Helvetica" pitchFamily="-65" charset="0"/>
                </a:rPr>
                <a:t>o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054" name="Oval 553"/>
            <p:cNvSpPr>
              <a:spLocks noChangeArrowheads="1"/>
            </p:cNvSpPr>
            <p:nvPr/>
          </p:nvSpPr>
          <p:spPr bwMode="auto">
            <a:xfrm>
              <a:off x="3271" y="3346"/>
              <a:ext cx="183" cy="168"/>
            </a:xfrm>
            <a:prstGeom prst="ellipse">
              <a:avLst/>
            </a:prstGeom>
            <a:solidFill>
              <a:srgbClr val="C7C7C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Oval 554"/>
            <p:cNvSpPr>
              <a:spLocks noChangeArrowheads="1"/>
            </p:cNvSpPr>
            <p:nvPr/>
          </p:nvSpPr>
          <p:spPr bwMode="auto">
            <a:xfrm>
              <a:off x="2839" y="3554"/>
              <a:ext cx="183" cy="167"/>
            </a:xfrm>
            <a:prstGeom prst="ellipse">
              <a:avLst/>
            </a:prstGeom>
            <a:solidFill>
              <a:srgbClr val="C7C7C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Line 555"/>
            <p:cNvSpPr>
              <a:spLocks noChangeShapeType="1"/>
            </p:cNvSpPr>
            <p:nvPr/>
          </p:nvSpPr>
          <p:spPr bwMode="auto">
            <a:xfrm flipV="1">
              <a:off x="3150" y="3435"/>
              <a:ext cx="175" cy="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Freeform 556"/>
            <p:cNvSpPr>
              <a:spLocks/>
            </p:cNvSpPr>
            <p:nvPr/>
          </p:nvSpPr>
          <p:spPr bwMode="auto">
            <a:xfrm>
              <a:off x="3318" y="3414"/>
              <a:ext cx="61" cy="48"/>
            </a:xfrm>
            <a:custGeom>
              <a:avLst/>
              <a:gdLst>
                <a:gd name="T0" fmla="*/ 7 w 61"/>
                <a:gd name="T1" fmla="*/ 27 h 48"/>
                <a:gd name="T2" fmla="*/ 24 w 61"/>
                <a:gd name="T3" fmla="*/ 48 h 48"/>
                <a:gd name="T4" fmla="*/ 61 w 61"/>
                <a:gd name="T5" fmla="*/ 0 h 48"/>
                <a:gd name="T6" fmla="*/ 0 w 61"/>
                <a:gd name="T7" fmla="*/ 0 h 48"/>
                <a:gd name="T8" fmla="*/ 7 w 61"/>
                <a:gd name="T9" fmla="*/ 2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48"/>
                <a:gd name="T17" fmla="*/ 61 w 61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48">
                  <a:moveTo>
                    <a:pt x="7" y="27"/>
                  </a:moveTo>
                  <a:lnTo>
                    <a:pt x="24" y="48"/>
                  </a:lnTo>
                  <a:lnTo>
                    <a:pt x="61" y="0"/>
                  </a:lnTo>
                  <a:lnTo>
                    <a:pt x="0" y="0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557"/>
            <p:cNvSpPr>
              <a:spLocks/>
            </p:cNvSpPr>
            <p:nvPr/>
          </p:nvSpPr>
          <p:spPr bwMode="auto">
            <a:xfrm>
              <a:off x="2899" y="3598"/>
              <a:ext cx="61" cy="48"/>
            </a:xfrm>
            <a:custGeom>
              <a:avLst/>
              <a:gdLst>
                <a:gd name="T0" fmla="*/ 54 w 61"/>
                <a:gd name="T1" fmla="*/ 21 h 48"/>
                <a:gd name="T2" fmla="*/ 36 w 61"/>
                <a:gd name="T3" fmla="*/ 0 h 48"/>
                <a:gd name="T4" fmla="*/ 0 w 61"/>
                <a:gd name="T5" fmla="*/ 48 h 48"/>
                <a:gd name="T6" fmla="*/ 61 w 61"/>
                <a:gd name="T7" fmla="*/ 48 h 48"/>
                <a:gd name="T8" fmla="*/ 54 w 61"/>
                <a:gd name="T9" fmla="*/ 21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48"/>
                <a:gd name="T17" fmla="*/ 61 w 61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48">
                  <a:moveTo>
                    <a:pt x="54" y="21"/>
                  </a:moveTo>
                  <a:lnTo>
                    <a:pt x="36" y="0"/>
                  </a:lnTo>
                  <a:lnTo>
                    <a:pt x="0" y="48"/>
                  </a:lnTo>
                  <a:lnTo>
                    <a:pt x="61" y="48"/>
                  </a:lnTo>
                  <a:lnTo>
                    <a:pt x="5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Line 558"/>
            <p:cNvSpPr>
              <a:spLocks noChangeShapeType="1"/>
            </p:cNvSpPr>
            <p:nvPr/>
          </p:nvSpPr>
          <p:spPr bwMode="auto">
            <a:xfrm flipH="1">
              <a:off x="2945" y="3521"/>
              <a:ext cx="198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Line 559"/>
            <p:cNvSpPr>
              <a:spLocks noChangeShapeType="1"/>
            </p:cNvSpPr>
            <p:nvPr/>
          </p:nvSpPr>
          <p:spPr bwMode="auto">
            <a:xfrm flipV="1">
              <a:off x="3367" y="3220"/>
              <a:ext cx="158" cy="1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Freeform 560"/>
            <p:cNvSpPr>
              <a:spLocks/>
            </p:cNvSpPr>
            <p:nvPr/>
          </p:nvSpPr>
          <p:spPr bwMode="auto">
            <a:xfrm>
              <a:off x="3508" y="3181"/>
              <a:ext cx="55" cy="60"/>
            </a:xfrm>
            <a:custGeom>
              <a:avLst/>
              <a:gdLst>
                <a:gd name="T0" fmla="*/ 17 w 55"/>
                <a:gd name="T1" fmla="*/ 48 h 60"/>
                <a:gd name="T2" fmla="*/ 42 w 55"/>
                <a:gd name="T3" fmla="*/ 60 h 60"/>
                <a:gd name="T4" fmla="*/ 55 w 55"/>
                <a:gd name="T5" fmla="*/ 0 h 60"/>
                <a:gd name="T6" fmla="*/ 0 w 55"/>
                <a:gd name="T7" fmla="*/ 25 h 60"/>
                <a:gd name="T8" fmla="*/ 17 w 55"/>
                <a:gd name="T9" fmla="*/ 48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60"/>
                <a:gd name="T17" fmla="*/ 55 w 55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60">
                  <a:moveTo>
                    <a:pt x="17" y="48"/>
                  </a:moveTo>
                  <a:lnTo>
                    <a:pt x="42" y="60"/>
                  </a:lnTo>
                  <a:lnTo>
                    <a:pt x="55" y="0"/>
                  </a:lnTo>
                  <a:lnTo>
                    <a:pt x="0" y="25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561"/>
            <p:cNvSpPr>
              <a:spLocks/>
            </p:cNvSpPr>
            <p:nvPr/>
          </p:nvSpPr>
          <p:spPr bwMode="auto">
            <a:xfrm>
              <a:off x="3638" y="3375"/>
              <a:ext cx="60" cy="54"/>
            </a:xfrm>
            <a:custGeom>
              <a:avLst/>
              <a:gdLst>
                <a:gd name="T0" fmla="*/ 0 w 60"/>
                <a:gd name="T1" fmla="*/ 27 h 54"/>
                <a:gd name="T2" fmla="*/ 8 w 60"/>
                <a:gd name="T3" fmla="*/ 54 h 54"/>
                <a:gd name="T4" fmla="*/ 60 w 60"/>
                <a:gd name="T5" fmla="*/ 23 h 54"/>
                <a:gd name="T6" fmla="*/ 2 w 60"/>
                <a:gd name="T7" fmla="*/ 0 h 54"/>
                <a:gd name="T8" fmla="*/ 0 w 60"/>
                <a:gd name="T9" fmla="*/ 2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0" y="27"/>
                  </a:moveTo>
                  <a:lnTo>
                    <a:pt x="8" y="54"/>
                  </a:lnTo>
                  <a:lnTo>
                    <a:pt x="60" y="23"/>
                  </a:lnTo>
                  <a:lnTo>
                    <a:pt x="2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Line 562"/>
            <p:cNvSpPr>
              <a:spLocks noChangeShapeType="1"/>
            </p:cNvSpPr>
            <p:nvPr/>
          </p:nvSpPr>
          <p:spPr bwMode="auto">
            <a:xfrm flipV="1">
              <a:off x="3375" y="3398"/>
              <a:ext cx="263" cy="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Line 563"/>
            <p:cNvSpPr>
              <a:spLocks noChangeShapeType="1"/>
            </p:cNvSpPr>
            <p:nvPr/>
          </p:nvSpPr>
          <p:spPr bwMode="auto">
            <a:xfrm flipH="1">
              <a:off x="2782" y="3642"/>
              <a:ext cx="128" cy="18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Freeform 564"/>
            <p:cNvSpPr>
              <a:spLocks/>
            </p:cNvSpPr>
            <p:nvPr/>
          </p:nvSpPr>
          <p:spPr bwMode="auto">
            <a:xfrm>
              <a:off x="2755" y="3817"/>
              <a:ext cx="54" cy="61"/>
            </a:xfrm>
            <a:custGeom>
              <a:avLst/>
              <a:gdLst>
                <a:gd name="T0" fmla="*/ 34 w 54"/>
                <a:gd name="T1" fmla="*/ 11 h 61"/>
                <a:gd name="T2" fmla="*/ 8 w 54"/>
                <a:gd name="T3" fmla="*/ 0 h 61"/>
                <a:gd name="T4" fmla="*/ 0 w 54"/>
                <a:gd name="T5" fmla="*/ 61 h 61"/>
                <a:gd name="T6" fmla="*/ 54 w 54"/>
                <a:gd name="T7" fmla="*/ 33 h 61"/>
                <a:gd name="T8" fmla="*/ 34 w 54"/>
                <a:gd name="T9" fmla="*/ 11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1"/>
                <a:gd name="T17" fmla="*/ 54 w 54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1">
                  <a:moveTo>
                    <a:pt x="34" y="11"/>
                  </a:moveTo>
                  <a:lnTo>
                    <a:pt x="8" y="0"/>
                  </a:lnTo>
                  <a:lnTo>
                    <a:pt x="0" y="61"/>
                  </a:lnTo>
                  <a:lnTo>
                    <a:pt x="54" y="33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Freeform 565"/>
            <p:cNvSpPr>
              <a:spLocks/>
            </p:cNvSpPr>
            <p:nvPr/>
          </p:nvSpPr>
          <p:spPr bwMode="auto">
            <a:xfrm>
              <a:off x="2603" y="3638"/>
              <a:ext cx="60" cy="54"/>
            </a:xfrm>
            <a:custGeom>
              <a:avLst/>
              <a:gdLst>
                <a:gd name="T0" fmla="*/ 60 w 60"/>
                <a:gd name="T1" fmla="*/ 27 h 54"/>
                <a:gd name="T2" fmla="*/ 52 w 60"/>
                <a:gd name="T3" fmla="*/ 0 h 54"/>
                <a:gd name="T4" fmla="*/ 0 w 60"/>
                <a:gd name="T5" fmla="*/ 31 h 54"/>
                <a:gd name="T6" fmla="*/ 58 w 60"/>
                <a:gd name="T7" fmla="*/ 54 h 54"/>
                <a:gd name="T8" fmla="*/ 60 w 60"/>
                <a:gd name="T9" fmla="*/ 2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4"/>
                <a:gd name="T17" fmla="*/ 60 w 6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4">
                  <a:moveTo>
                    <a:pt x="60" y="27"/>
                  </a:moveTo>
                  <a:lnTo>
                    <a:pt x="52" y="0"/>
                  </a:lnTo>
                  <a:lnTo>
                    <a:pt x="0" y="31"/>
                  </a:lnTo>
                  <a:lnTo>
                    <a:pt x="58" y="54"/>
                  </a:lnTo>
                  <a:lnTo>
                    <a:pt x="6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7" name="Line 566"/>
            <p:cNvSpPr>
              <a:spLocks noChangeShapeType="1"/>
            </p:cNvSpPr>
            <p:nvPr/>
          </p:nvSpPr>
          <p:spPr bwMode="auto">
            <a:xfrm flipH="1">
              <a:off x="2653" y="3642"/>
              <a:ext cx="250" cy="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Oval 567"/>
            <p:cNvSpPr>
              <a:spLocks noChangeArrowheads="1"/>
            </p:cNvSpPr>
            <p:nvPr/>
          </p:nvSpPr>
          <p:spPr bwMode="auto">
            <a:xfrm>
              <a:off x="3014" y="3394"/>
              <a:ext cx="280" cy="271"/>
            </a:xfrm>
            <a:prstGeom prst="ellipse">
              <a:avLst/>
            </a:prstGeom>
            <a:noFill/>
            <a:ln w="15875">
              <a:solidFill>
                <a:srgbClr val="FF0C7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Oval 568"/>
            <p:cNvSpPr>
              <a:spLocks noChangeArrowheads="1"/>
            </p:cNvSpPr>
            <p:nvPr/>
          </p:nvSpPr>
          <p:spPr bwMode="auto">
            <a:xfrm>
              <a:off x="3016" y="3394"/>
              <a:ext cx="277" cy="271"/>
            </a:xfrm>
            <a:prstGeom prst="ellipse">
              <a:avLst/>
            </a:prstGeom>
            <a:noFill/>
            <a:ln w="15875">
              <a:solidFill>
                <a:srgbClr val="FF107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Oval 569"/>
            <p:cNvSpPr>
              <a:spLocks noChangeArrowheads="1"/>
            </p:cNvSpPr>
            <p:nvPr/>
          </p:nvSpPr>
          <p:spPr bwMode="auto">
            <a:xfrm>
              <a:off x="3018" y="3396"/>
              <a:ext cx="273" cy="267"/>
            </a:xfrm>
            <a:prstGeom prst="ellipse">
              <a:avLst/>
            </a:prstGeom>
            <a:noFill/>
            <a:ln w="15875">
              <a:solidFill>
                <a:srgbClr val="FF137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Oval 570"/>
            <p:cNvSpPr>
              <a:spLocks noChangeArrowheads="1"/>
            </p:cNvSpPr>
            <p:nvPr/>
          </p:nvSpPr>
          <p:spPr bwMode="auto">
            <a:xfrm>
              <a:off x="3020" y="3398"/>
              <a:ext cx="269" cy="263"/>
            </a:xfrm>
            <a:prstGeom prst="ellipse">
              <a:avLst/>
            </a:prstGeom>
            <a:noFill/>
            <a:ln w="15875">
              <a:solidFill>
                <a:srgbClr val="FF167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Oval 571"/>
            <p:cNvSpPr>
              <a:spLocks noChangeArrowheads="1"/>
            </p:cNvSpPr>
            <p:nvPr/>
          </p:nvSpPr>
          <p:spPr bwMode="auto">
            <a:xfrm>
              <a:off x="3022" y="3400"/>
              <a:ext cx="265" cy="259"/>
            </a:xfrm>
            <a:prstGeom prst="ellipse">
              <a:avLst/>
            </a:prstGeom>
            <a:noFill/>
            <a:ln w="15875">
              <a:solidFill>
                <a:srgbClr val="FF1A7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Oval 572"/>
            <p:cNvSpPr>
              <a:spLocks noChangeArrowheads="1"/>
            </p:cNvSpPr>
            <p:nvPr/>
          </p:nvSpPr>
          <p:spPr bwMode="auto">
            <a:xfrm>
              <a:off x="3024" y="3402"/>
              <a:ext cx="261" cy="256"/>
            </a:xfrm>
            <a:prstGeom prst="ellipse">
              <a:avLst/>
            </a:prstGeom>
            <a:noFill/>
            <a:ln w="15875">
              <a:solidFill>
                <a:srgbClr val="FF1D7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Oval 573"/>
            <p:cNvSpPr>
              <a:spLocks noChangeArrowheads="1"/>
            </p:cNvSpPr>
            <p:nvPr/>
          </p:nvSpPr>
          <p:spPr bwMode="auto">
            <a:xfrm>
              <a:off x="3026" y="3404"/>
              <a:ext cx="257" cy="252"/>
            </a:xfrm>
            <a:prstGeom prst="ellipse">
              <a:avLst/>
            </a:prstGeom>
            <a:noFill/>
            <a:ln w="15875">
              <a:solidFill>
                <a:srgbClr val="FF216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Oval 574"/>
            <p:cNvSpPr>
              <a:spLocks noChangeArrowheads="1"/>
            </p:cNvSpPr>
            <p:nvPr/>
          </p:nvSpPr>
          <p:spPr bwMode="auto">
            <a:xfrm>
              <a:off x="3028" y="3406"/>
              <a:ext cx="253" cy="248"/>
            </a:xfrm>
            <a:prstGeom prst="ellipse">
              <a:avLst/>
            </a:prstGeom>
            <a:noFill/>
            <a:ln w="15875">
              <a:solidFill>
                <a:srgbClr val="FF246E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Oval 575"/>
            <p:cNvSpPr>
              <a:spLocks noChangeArrowheads="1"/>
            </p:cNvSpPr>
            <p:nvPr/>
          </p:nvSpPr>
          <p:spPr bwMode="auto">
            <a:xfrm>
              <a:off x="3030" y="3408"/>
              <a:ext cx="249" cy="244"/>
            </a:xfrm>
            <a:prstGeom prst="ellipse">
              <a:avLst/>
            </a:prstGeom>
            <a:noFill/>
            <a:ln w="15875">
              <a:solidFill>
                <a:srgbClr val="FF276D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Oval 576"/>
            <p:cNvSpPr>
              <a:spLocks noChangeArrowheads="1"/>
            </p:cNvSpPr>
            <p:nvPr/>
          </p:nvSpPr>
          <p:spPr bwMode="auto">
            <a:xfrm>
              <a:off x="3031" y="3410"/>
              <a:ext cx="246" cy="240"/>
            </a:xfrm>
            <a:prstGeom prst="ellipse">
              <a:avLst/>
            </a:prstGeom>
            <a:noFill/>
            <a:ln w="15875">
              <a:solidFill>
                <a:srgbClr val="FF2B6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Oval 577"/>
            <p:cNvSpPr>
              <a:spLocks noChangeArrowheads="1"/>
            </p:cNvSpPr>
            <p:nvPr/>
          </p:nvSpPr>
          <p:spPr bwMode="auto">
            <a:xfrm>
              <a:off x="3033" y="3412"/>
              <a:ext cx="242" cy="236"/>
            </a:xfrm>
            <a:prstGeom prst="ellipse">
              <a:avLst/>
            </a:prstGeom>
            <a:noFill/>
            <a:ln w="15875">
              <a:solidFill>
                <a:srgbClr val="FF2E6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Oval 578"/>
            <p:cNvSpPr>
              <a:spLocks noChangeArrowheads="1"/>
            </p:cNvSpPr>
            <p:nvPr/>
          </p:nvSpPr>
          <p:spPr bwMode="auto">
            <a:xfrm>
              <a:off x="3035" y="3414"/>
              <a:ext cx="238" cy="232"/>
            </a:xfrm>
            <a:prstGeom prst="ellipse">
              <a:avLst/>
            </a:prstGeom>
            <a:noFill/>
            <a:ln w="15875">
              <a:solidFill>
                <a:srgbClr val="FF326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Oval 579"/>
            <p:cNvSpPr>
              <a:spLocks noChangeArrowheads="1"/>
            </p:cNvSpPr>
            <p:nvPr/>
          </p:nvSpPr>
          <p:spPr bwMode="auto">
            <a:xfrm>
              <a:off x="3037" y="3416"/>
              <a:ext cx="234" cy="228"/>
            </a:xfrm>
            <a:prstGeom prst="ellipse">
              <a:avLst/>
            </a:prstGeom>
            <a:noFill/>
            <a:ln w="15875">
              <a:solidFill>
                <a:srgbClr val="FF356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Oval 580"/>
            <p:cNvSpPr>
              <a:spLocks noChangeArrowheads="1"/>
            </p:cNvSpPr>
            <p:nvPr/>
          </p:nvSpPr>
          <p:spPr bwMode="auto">
            <a:xfrm>
              <a:off x="3039" y="3418"/>
              <a:ext cx="231" cy="224"/>
            </a:xfrm>
            <a:prstGeom prst="ellipse">
              <a:avLst/>
            </a:prstGeom>
            <a:noFill/>
            <a:ln w="15875">
              <a:solidFill>
                <a:srgbClr val="FF3868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Oval 581"/>
            <p:cNvSpPr>
              <a:spLocks noChangeArrowheads="1"/>
            </p:cNvSpPr>
            <p:nvPr/>
          </p:nvSpPr>
          <p:spPr bwMode="auto">
            <a:xfrm>
              <a:off x="3041" y="3419"/>
              <a:ext cx="227" cy="221"/>
            </a:xfrm>
            <a:prstGeom prst="ellipse">
              <a:avLst/>
            </a:prstGeom>
            <a:noFill/>
            <a:ln w="15875">
              <a:solidFill>
                <a:srgbClr val="FF3C6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Oval 582"/>
            <p:cNvSpPr>
              <a:spLocks noChangeArrowheads="1"/>
            </p:cNvSpPr>
            <p:nvPr/>
          </p:nvSpPr>
          <p:spPr bwMode="auto">
            <a:xfrm>
              <a:off x="3043" y="3421"/>
              <a:ext cx="223" cy="217"/>
            </a:xfrm>
            <a:prstGeom prst="ellipse">
              <a:avLst/>
            </a:prstGeom>
            <a:noFill/>
            <a:ln w="15875">
              <a:solidFill>
                <a:srgbClr val="FF3F6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Oval 583"/>
            <p:cNvSpPr>
              <a:spLocks noChangeArrowheads="1"/>
            </p:cNvSpPr>
            <p:nvPr/>
          </p:nvSpPr>
          <p:spPr bwMode="auto">
            <a:xfrm>
              <a:off x="3045" y="3423"/>
              <a:ext cx="219" cy="213"/>
            </a:xfrm>
            <a:prstGeom prst="ellipse">
              <a:avLst/>
            </a:prstGeom>
            <a:noFill/>
            <a:ln w="15875">
              <a:solidFill>
                <a:srgbClr val="FF426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Oval 584"/>
            <p:cNvSpPr>
              <a:spLocks noChangeArrowheads="1"/>
            </p:cNvSpPr>
            <p:nvPr/>
          </p:nvSpPr>
          <p:spPr bwMode="auto">
            <a:xfrm>
              <a:off x="3047" y="3425"/>
              <a:ext cx="215" cy="210"/>
            </a:xfrm>
            <a:prstGeom prst="ellipse">
              <a:avLst/>
            </a:prstGeom>
            <a:noFill/>
            <a:ln w="15875">
              <a:solidFill>
                <a:srgbClr val="FF466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6" name="Oval 585"/>
            <p:cNvSpPr>
              <a:spLocks noChangeArrowheads="1"/>
            </p:cNvSpPr>
            <p:nvPr/>
          </p:nvSpPr>
          <p:spPr bwMode="auto">
            <a:xfrm>
              <a:off x="3049" y="3427"/>
              <a:ext cx="211" cy="206"/>
            </a:xfrm>
            <a:prstGeom prst="ellipse">
              <a:avLst/>
            </a:prstGeom>
            <a:noFill/>
            <a:ln w="15875">
              <a:solidFill>
                <a:srgbClr val="FF496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Oval 586"/>
            <p:cNvSpPr>
              <a:spLocks noChangeArrowheads="1"/>
            </p:cNvSpPr>
            <p:nvPr/>
          </p:nvSpPr>
          <p:spPr bwMode="auto">
            <a:xfrm>
              <a:off x="3051" y="3429"/>
              <a:ext cx="207" cy="202"/>
            </a:xfrm>
            <a:prstGeom prst="ellipse">
              <a:avLst/>
            </a:prstGeom>
            <a:noFill/>
            <a:ln w="15875">
              <a:solidFill>
                <a:srgbClr val="FF4D6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Oval 587"/>
            <p:cNvSpPr>
              <a:spLocks noChangeArrowheads="1"/>
            </p:cNvSpPr>
            <p:nvPr/>
          </p:nvSpPr>
          <p:spPr bwMode="auto">
            <a:xfrm>
              <a:off x="3053" y="3431"/>
              <a:ext cx="203" cy="198"/>
            </a:xfrm>
            <a:prstGeom prst="ellipse">
              <a:avLst/>
            </a:prstGeom>
            <a:noFill/>
            <a:ln w="15875">
              <a:solidFill>
                <a:srgbClr val="FF506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Oval 588"/>
            <p:cNvSpPr>
              <a:spLocks noChangeArrowheads="1"/>
            </p:cNvSpPr>
            <p:nvPr/>
          </p:nvSpPr>
          <p:spPr bwMode="auto">
            <a:xfrm>
              <a:off x="3054" y="3433"/>
              <a:ext cx="200" cy="194"/>
            </a:xfrm>
            <a:prstGeom prst="ellipse">
              <a:avLst/>
            </a:prstGeom>
            <a:noFill/>
            <a:ln w="15875">
              <a:solidFill>
                <a:srgbClr val="FF536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0" name="Oval 589"/>
            <p:cNvSpPr>
              <a:spLocks noChangeArrowheads="1"/>
            </p:cNvSpPr>
            <p:nvPr/>
          </p:nvSpPr>
          <p:spPr bwMode="auto">
            <a:xfrm>
              <a:off x="3056" y="3435"/>
              <a:ext cx="196" cy="190"/>
            </a:xfrm>
            <a:prstGeom prst="ellipse">
              <a:avLst/>
            </a:prstGeom>
            <a:noFill/>
            <a:ln w="15875">
              <a:solidFill>
                <a:srgbClr val="FF575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Oval 590"/>
            <p:cNvSpPr>
              <a:spLocks noChangeArrowheads="1"/>
            </p:cNvSpPr>
            <p:nvPr/>
          </p:nvSpPr>
          <p:spPr bwMode="auto">
            <a:xfrm>
              <a:off x="3058" y="3437"/>
              <a:ext cx="192" cy="186"/>
            </a:xfrm>
            <a:prstGeom prst="ellipse">
              <a:avLst/>
            </a:prstGeom>
            <a:noFill/>
            <a:ln w="15875">
              <a:solidFill>
                <a:srgbClr val="FF5A5D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2" name="Oval 591"/>
            <p:cNvSpPr>
              <a:spLocks noChangeArrowheads="1"/>
            </p:cNvSpPr>
            <p:nvPr/>
          </p:nvSpPr>
          <p:spPr bwMode="auto">
            <a:xfrm>
              <a:off x="3060" y="3439"/>
              <a:ext cx="188" cy="182"/>
            </a:xfrm>
            <a:prstGeom prst="ellipse">
              <a:avLst/>
            </a:prstGeom>
            <a:noFill/>
            <a:ln w="15875">
              <a:solidFill>
                <a:srgbClr val="FF5D5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Oval 592"/>
            <p:cNvSpPr>
              <a:spLocks noChangeArrowheads="1"/>
            </p:cNvSpPr>
            <p:nvPr/>
          </p:nvSpPr>
          <p:spPr bwMode="auto">
            <a:xfrm>
              <a:off x="3062" y="3439"/>
              <a:ext cx="184" cy="180"/>
            </a:xfrm>
            <a:prstGeom prst="ellipse">
              <a:avLst/>
            </a:prstGeom>
            <a:noFill/>
            <a:ln w="15875">
              <a:solidFill>
                <a:srgbClr val="FF615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4" name="Oval 593"/>
            <p:cNvSpPr>
              <a:spLocks noChangeArrowheads="1"/>
            </p:cNvSpPr>
            <p:nvPr/>
          </p:nvSpPr>
          <p:spPr bwMode="auto">
            <a:xfrm>
              <a:off x="3064" y="3441"/>
              <a:ext cx="181" cy="176"/>
            </a:xfrm>
            <a:prstGeom prst="ellipse">
              <a:avLst/>
            </a:prstGeom>
            <a:noFill/>
            <a:ln w="15875">
              <a:solidFill>
                <a:srgbClr val="FF645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Oval 594"/>
            <p:cNvSpPr>
              <a:spLocks noChangeArrowheads="1"/>
            </p:cNvSpPr>
            <p:nvPr/>
          </p:nvSpPr>
          <p:spPr bwMode="auto">
            <a:xfrm>
              <a:off x="3066" y="3442"/>
              <a:ext cx="177" cy="173"/>
            </a:xfrm>
            <a:prstGeom prst="ellipse">
              <a:avLst/>
            </a:prstGeom>
            <a:noFill/>
            <a:ln w="15875">
              <a:solidFill>
                <a:srgbClr val="FF685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Oval 595"/>
            <p:cNvSpPr>
              <a:spLocks noChangeArrowheads="1"/>
            </p:cNvSpPr>
            <p:nvPr/>
          </p:nvSpPr>
          <p:spPr bwMode="auto">
            <a:xfrm>
              <a:off x="3068" y="3444"/>
              <a:ext cx="173" cy="169"/>
            </a:xfrm>
            <a:prstGeom prst="ellipse">
              <a:avLst/>
            </a:prstGeom>
            <a:noFill/>
            <a:ln w="15875">
              <a:solidFill>
                <a:srgbClr val="FF6B58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Oval 596"/>
            <p:cNvSpPr>
              <a:spLocks noChangeArrowheads="1"/>
            </p:cNvSpPr>
            <p:nvPr/>
          </p:nvSpPr>
          <p:spPr bwMode="auto">
            <a:xfrm>
              <a:off x="3070" y="3446"/>
              <a:ext cx="169" cy="165"/>
            </a:xfrm>
            <a:prstGeom prst="ellipse">
              <a:avLst/>
            </a:prstGeom>
            <a:noFill/>
            <a:ln w="15875">
              <a:solidFill>
                <a:srgbClr val="FF6E5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Oval 597"/>
            <p:cNvSpPr>
              <a:spLocks noChangeArrowheads="1"/>
            </p:cNvSpPr>
            <p:nvPr/>
          </p:nvSpPr>
          <p:spPr bwMode="auto">
            <a:xfrm>
              <a:off x="3072" y="3448"/>
              <a:ext cx="165" cy="162"/>
            </a:xfrm>
            <a:prstGeom prst="ellipse">
              <a:avLst/>
            </a:prstGeom>
            <a:noFill/>
            <a:ln w="15875">
              <a:solidFill>
                <a:srgbClr val="FF725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Oval 598"/>
            <p:cNvSpPr>
              <a:spLocks noChangeArrowheads="1"/>
            </p:cNvSpPr>
            <p:nvPr/>
          </p:nvSpPr>
          <p:spPr bwMode="auto">
            <a:xfrm>
              <a:off x="3074" y="3450"/>
              <a:ext cx="161" cy="158"/>
            </a:xfrm>
            <a:prstGeom prst="ellipse">
              <a:avLst/>
            </a:prstGeom>
            <a:noFill/>
            <a:ln w="15875">
              <a:solidFill>
                <a:srgbClr val="FF755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Oval 599"/>
            <p:cNvSpPr>
              <a:spLocks noChangeArrowheads="1"/>
            </p:cNvSpPr>
            <p:nvPr/>
          </p:nvSpPr>
          <p:spPr bwMode="auto">
            <a:xfrm>
              <a:off x="3076" y="3452"/>
              <a:ext cx="157" cy="154"/>
            </a:xfrm>
            <a:prstGeom prst="ellipse">
              <a:avLst/>
            </a:prstGeom>
            <a:noFill/>
            <a:ln w="15875">
              <a:solidFill>
                <a:srgbClr val="FF785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Oval 600"/>
            <p:cNvSpPr>
              <a:spLocks noChangeArrowheads="1"/>
            </p:cNvSpPr>
            <p:nvPr/>
          </p:nvSpPr>
          <p:spPr bwMode="auto">
            <a:xfrm>
              <a:off x="3078" y="3454"/>
              <a:ext cx="153" cy="150"/>
            </a:xfrm>
            <a:prstGeom prst="ellipse">
              <a:avLst/>
            </a:prstGeom>
            <a:noFill/>
            <a:ln w="15875">
              <a:solidFill>
                <a:srgbClr val="FF7C5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Oval 601"/>
            <p:cNvSpPr>
              <a:spLocks noChangeArrowheads="1"/>
            </p:cNvSpPr>
            <p:nvPr/>
          </p:nvSpPr>
          <p:spPr bwMode="auto">
            <a:xfrm>
              <a:off x="3079" y="3456"/>
              <a:ext cx="150" cy="146"/>
            </a:xfrm>
            <a:prstGeom prst="ellipse">
              <a:avLst/>
            </a:prstGeom>
            <a:noFill/>
            <a:ln w="15875">
              <a:solidFill>
                <a:srgbClr val="FF7F5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Oval 602"/>
            <p:cNvSpPr>
              <a:spLocks noChangeArrowheads="1"/>
            </p:cNvSpPr>
            <p:nvPr/>
          </p:nvSpPr>
          <p:spPr bwMode="auto">
            <a:xfrm>
              <a:off x="3081" y="3458"/>
              <a:ext cx="146" cy="142"/>
            </a:xfrm>
            <a:prstGeom prst="ellipse">
              <a:avLst/>
            </a:prstGeom>
            <a:noFill/>
            <a:ln w="15875">
              <a:solidFill>
                <a:srgbClr val="FF835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Oval 603"/>
            <p:cNvSpPr>
              <a:spLocks noChangeArrowheads="1"/>
            </p:cNvSpPr>
            <p:nvPr/>
          </p:nvSpPr>
          <p:spPr bwMode="auto">
            <a:xfrm>
              <a:off x="3083" y="3460"/>
              <a:ext cx="142" cy="138"/>
            </a:xfrm>
            <a:prstGeom prst="ellipse">
              <a:avLst/>
            </a:prstGeom>
            <a:noFill/>
            <a:ln w="15875">
              <a:solidFill>
                <a:srgbClr val="FF865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Oval 604"/>
            <p:cNvSpPr>
              <a:spLocks noChangeArrowheads="1"/>
            </p:cNvSpPr>
            <p:nvPr/>
          </p:nvSpPr>
          <p:spPr bwMode="auto">
            <a:xfrm>
              <a:off x="3085" y="3462"/>
              <a:ext cx="138" cy="136"/>
            </a:xfrm>
            <a:prstGeom prst="ellipse">
              <a:avLst/>
            </a:prstGeom>
            <a:noFill/>
            <a:ln w="15875">
              <a:solidFill>
                <a:srgbClr val="FF894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Oval 605"/>
            <p:cNvSpPr>
              <a:spLocks noChangeArrowheads="1"/>
            </p:cNvSpPr>
            <p:nvPr/>
          </p:nvSpPr>
          <p:spPr bwMode="auto">
            <a:xfrm>
              <a:off x="3087" y="3464"/>
              <a:ext cx="135" cy="132"/>
            </a:xfrm>
            <a:prstGeom prst="ellipse">
              <a:avLst/>
            </a:prstGeom>
            <a:noFill/>
            <a:ln w="15875">
              <a:solidFill>
                <a:srgbClr val="FF8D4E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Oval 606"/>
            <p:cNvSpPr>
              <a:spLocks noChangeArrowheads="1"/>
            </p:cNvSpPr>
            <p:nvPr/>
          </p:nvSpPr>
          <p:spPr bwMode="auto">
            <a:xfrm>
              <a:off x="3089" y="3466"/>
              <a:ext cx="131" cy="128"/>
            </a:xfrm>
            <a:prstGeom prst="ellipse">
              <a:avLst/>
            </a:prstGeom>
            <a:noFill/>
            <a:ln w="15875">
              <a:solidFill>
                <a:srgbClr val="FF904D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Oval 607"/>
            <p:cNvSpPr>
              <a:spLocks noChangeArrowheads="1"/>
            </p:cNvSpPr>
            <p:nvPr/>
          </p:nvSpPr>
          <p:spPr bwMode="auto">
            <a:xfrm>
              <a:off x="3091" y="3467"/>
              <a:ext cx="127" cy="125"/>
            </a:xfrm>
            <a:prstGeom prst="ellipse">
              <a:avLst/>
            </a:prstGeom>
            <a:noFill/>
            <a:ln w="15875">
              <a:solidFill>
                <a:srgbClr val="FF934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Oval 608"/>
            <p:cNvSpPr>
              <a:spLocks noChangeArrowheads="1"/>
            </p:cNvSpPr>
            <p:nvPr/>
          </p:nvSpPr>
          <p:spPr bwMode="auto">
            <a:xfrm>
              <a:off x="3093" y="3469"/>
              <a:ext cx="123" cy="121"/>
            </a:xfrm>
            <a:prstGeom prst="ellipse">
              <a:avLst/>
            </a:prstGeom>
            <a:noFill/>
            <a:ln w="15875">
              <a:solidFill>
                <a:srgbClr val="FF974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Oval 609"/>
            <p:cNvSpPr>
              <a:spLocks noChangeArrowheads="1"/>
            </p:cNvSpPr>
            <p:nvPr/>
          </p:nvSpPr>
          <p:spPr bwMode="auto">
            <a:xfrm>
              <a:off x="3095" y="3471"/>
              <a:ext cx="119" cy="117"/>
            </a:xfrm>
            <a:prstGeom prst="ellipse">
              <a:avLst/>
            </a:prstGeom>
            <a:noFill/>
            <a:ln w="15875">
              <a:solidFill>
                <a:srgbClr val="FF9A4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Oval 610"/>
            <p:cNvSpPr>
              <a:spLocks noChangeArrowheads="1"/>
            </p:cNvSpPr>
            <p:nvPr/>
          </p:nvSpPr>
          <p:spPr bwMode="auto">
            <a:xfrm>
              <a:off x="3097" y="3473"/>
              <a:ext cx="115" cy="114"/>
            </a:xfrm>
            <a:prstGeom prst="ellipse">
              <a:avLst/>
            </a:prstGeom>
            <a:noFill/>
            <a:ln w="15875">
              <a:solidFill>
                <a:srgbClr val="FF9E4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Oval 611"/>
            <p:cNvSpPr>
              <a:spLocks noChangeArrowheads="1"/>
            </p:cNvSpPr>
            <p:nvPr/>
          </p:nvSpPr>
          <p:spPr bwMode="auto">
            <a:xfrm>
              <a:off x="3099" y="3475"/>
              <a:ext cx="111" cy="110"/>
            </a:xfrm>
            <a:prstGeom prst="ellipse">
              <a:avLst/>
            </a:prstGeom>
            <a:noFill/>
            <a:ln w="15875">
              <a:solidFill>
                <a:srgbClr val="FFA14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Oval 612"/>
            <p:cNvSpPr>
              <a:spLocks noChangeArrowheads="1"/>
            </p:cNvSpPr>
            <p:nvPr/>
          </p:nvSpPr>
          <p:spPr bwMode="auto">
            <a:xfrm>
              <a:off x="3101" y="3477"/>
              <a:ext cx="107" cy="106"/>
            </a:xfrm>
            <a:prstGeom prst="ellipse">
              <a:avLst/>
            </a:prstGeom>
            <a:noFill/>
            <a:ln w="15875">
              <a:solidFill>
                <a:srgbClr val="FFA44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Oval 613"/>
            <p:cNvSpPr>
              <a:spLocks noChangeArrowheads="1"/>
            </p:cNvSpPr>
            <p:nvPr/>
          </p:nvSpPr>
          <p:spPr bwMode="auto">
            <a:xfrm>
              <a:off x="3102" y="3479"/>
              <a:ext cx="104" cy="102"/>
            </a:xfrm>
            <a:prstGeom prst="ellipse">
              <a:avLst/>
            </a:prstGeom>
            <a:noFill/>
            <a:ln w="15875">
              <a:solidFill>
                <a:srgbClr val="FFA84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Oval 614"/>
            <p:cNvSpPr>
              <a:spLocks noChangeArrowheads="1"/>
            </p:cNvSpPr>
            <p:nvPr/>
          </p:nvSpPr>
          <p:spPr bwMode="auto">
            <a:xfrm>
              <a:off x="3104" y="3481"/>
              <a:ext cx="100" cy="98"/>
            </a:xfrm>
            <a:prstGeom prst="ellipse">
              <a:avLst/>
            </a:prstGeom>
            <a:noFill/>
            <a:ln w="15875">
              <a:solidFill>
                <a:srgbClr val="FFAB4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Oval 615"/>
            <p:cNvSpPr>
              <a:spLocks noChangeArrowheads="1"/>
            </p:cNvSpPr>
            <p:nvPr/>
          </p:nvSpPr>
          <p:spPr bwMode="auto">
            <a:xfrm>
              <a:off x="3106" y="3483"/>
              <a:ext cx="96" cy="94"/>
            </a:xfrm>
            <a:prstGeom prst="ellipse">
              <a:avLst/>
            </a:prstGeom>
            <a:noFill/>
            <a:ln w="15875">
              <a:solidFill>
                <a:srgbClr val="FEAE4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Oval 616"/>
            <p:cNvSpPr>
              <a:spLocks noChangeArrowheads="1"/>
            </p:cNvSpPr>
            <p:nvPr/>
          </p:nvSpPr>
          <p:spPr bwMode="auto">
            <a:xfrm>
              <a:off x="3108" y="3483"/>
              <a:ext cx="92" cy="92"/>
            </a:xfrm>
            <a:prstGeom prst="ellipse">
              <a:avLst/>
            </a:prstGeom>
            <a:noFill/>
            <a:ln w="15875">
              <a:solidFill>
                <a:srgbClr val="FEB24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Oval 617"/>
            <p:cNvSpPr>
              <a:spLocks noChangeArrowheads="1"/>
            </p:cNvSpPr>
            <p:nvPr/>
          </p:nvSpPr>
          <p:spPr bwMode="auto">
            <a:xfrm>
              <a:off x="3110" y="3485"/>
              <a:ext cx="88" cy="88"/>
            </a:xfrm>
            <a:prstGeom prst="ellipse">
              <a:avLst/>
            </a:prstGeom>
            <a:noFill/>
            <a:ln w="15875">
              <a:solidFill>
                <a:srgbClr val="FEB54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Oval 618"/>
            <p:cNvSpPr>
              <a:spLocks noChangeArrowheads="1"/>
            </p:cNvSpPr>
            <p:nvPr/>
          </p:nvSpPr>
          <p:spPr bwMode="auto">
            <a:xfrm>
              <a:off x="3112" y="3487"/>
              <a:ext cx="85" cy="84"/>
            </a:xfrm>
            <a:prstGeom prst="ellipse">
              <a:avLst/>
            </a:prstGeom>
            <a:noFill/>
            <a:ln w="15875">
              <a:solidFill>
                <a:srgbClr val="FEB9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Oval 619"/>
            <p:cNvSpPr>
              <a:spLocks noChangeArrowheads="1"/>
            </p:cNvSpPr>
            <p:nvPr/>
          </p:nvSpPr>
          <p:spPr bwMode="auto">
            <a:xfrm>
              <a:off x="3114" y="3489"/>
              <a:ext cx="81" cy="80"/>
            </a:xfrm>
            <a:prstGeom prst="ellipse">
              <a:avLst/>
            </a:prstGeom>
            <a:noFill/>
            <a:ln w="15875">
              <a:solidFill>
                <a:srgbClr val="FEBC3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Oval 620"/>
            <p:cNvSpPr>
              <a:spLocks noChangeArrowheads="1"/>
            </p:cNvSpPr>
            <p:nvPr/>
          </p:nvSpPr>
          <p:spPr bwMode="auto">
            <a:xfrm>
              <a:off x="3116" y="3491"/>
              <a:ext cx="77" cy="76"/>
            </a:xfrm>
            <a:prstGeom prst="ellipse">
              <a:avLst/>
            </a:prstGeom>
            <a:noFill/>
            <a:ln w="15875">
              <a:solidFill>
                <a:srgbClr val="FEBF3E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Oval 621"/>
            <p:cNvSpPr>
              <a:spLocks noChangeArrowheads="1"/>
            </p:cNvSpPr>
            <p:nvPr/>
          </p:nvSpPr>
          <p:spPr bwMode="auto">
            <a:xfrm>
              <a:off x="3118" y="3492"/>
              <a:ext cx="73" cy="73"/>
            </a:xfrm>
            <a:prstGeom prst="ellipse">
              <a:avLst/>
            </a:prstGeom>
            <a:noFill/>
            <a:ln w="15875">
              <a:solidFill>
                <a:srgbClr val="FEC33D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Oval 622"/>
            <p:cNvSpPr>
              <a:spLocks noChangeArrowheads="1"/>
            </p:cNvSpPr>
            <p:nvPr/>
          </p:nvSpPr>
          <p:spPr bwMode="auto">
            <a:xfrm>
              <a:off x="3120" y="3494"/>
              <a:ext cx="69" cy="69"/>
            </a:xfrm>
            <a:prstGeom prst="ellipse">
              <a:avLst/>
            </a:prstGeom>
            <a:noFill/>
            <a:ln w="15875">
              <a:solidFill>
                <a:srgbClr val="FEC63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Oval 623"/>
            <p:cNvSpPr>
              <a:spLocks noChangeArrowheads="1"/>
            </p:cNvSpPr>
            <p:nvPr/>
          </p:nvSpPr>
          <p:spPr bwMode="auto">
            <a:xfrm>
              <a:off x="3122" y="3496"/>
              <a:ext cx="65" cy="66"/>
            </a:xfrm>
            <a:prstGeom prst="ellipse">
              <a:avLst/>
            </a:prstGeom>
            <a:noFill/>
            <a:ln w="15875">
              <a:solidFill>
                <a:srgbClr val="FEC93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Oval 624"/>
            <p:cNvSpPr>
              <a:spLocks noChangeArrowheads="1"/>
            </p:cNvSpPr>
            <p:nvPr/>
          </p:nvSpPr>
          <p:spPr bwMode="auto">
            <a:xfrm>
              <a:off x="3124" y="3498"/>
              <a:ext cx="61" cy="62"/>
            </a:xfrm>
            <a:prstGeom prst="ellipse">
              <a:avLst/>
            </a:prstGeom>
            <a:noFill/>
            <a:ln w="15875">
              <a:solidFill>
                <a:srgbClr val="FECD3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Oval 625"/>
            <p:cNvSpPr>
              <a:spLocks noChangeArrowheads="1"/>
            </p:cNvSpPr>
            <p:nvPr/>
          </p:nvSpPr>
          <p:spPr bwMode="auto">
            <a:xfrm>
              <a:off x="3126" y="3500"/>
              <a:ext cx="57" cy="58"/>
            </a:xfrm>
            <a:prstGeom prst="ellipse">
              <a:avLst/>
            </a:prstGeom>
            <a:noFill/>
            <a:ln w="15875">
              <a:solidFill>
                <a:srgbClr val="FED03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Oval 626"/>
            <p:cNvSpPr>
              <a:spLocks noChangeArrowheads="1"/>
            </p:cNvSpPr>
            <p:nvPr/>
          </p:nvSpPr>
          <p:spPr bwMode="auto">
            <a:xfrm>
              <a:off x="3127" y="3502"/>
              <a:ext cx="54" cy="54"/>
            </a:xfrm>
            <a:prstGeom prst="ellipse">
              <a:avLst/>
            </a:prstGeom>
            <a:noFill/>
            <a:ln w="15875">
              <a:solidFill>
                <a:srgbClr val="FED438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Oval 627"/>
            <p:cNvSpPr>
              <a:spLocks noChangeArrowheads="1"/>
            </p:cNvSpPr>
            <p:nvPr/>
          </p:nvSpPr>
          <p:spPr bwMode="auto">
            <a:xfrm>
              <a:off x="3129" y="3504"/>
              <a:ext cx="50" cy="50"/>
            </a:xfrm>
            <a:prstGeom prst="ellipse">
              <a:avLst/>
            </a:prstGeom>
            <a:noFill/>
            <a:ln w="15875">
              <a:solidFill>
                <a:srgbClr val="FED73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Oval 628"/>
            <p:cNvSpPr>
              <a:spLocks noChangeArrowheads="1"/>
            </p:cNvSpPr>
            <p:nvPr/>
          </p:nvSpPr>
          <p:spPr bwMode="auto">
            <a:xfrm>
              <a:off x="3131" y="3506"/>
              <a:ext cx="46" cy="46"/>
            </a:xfrm>
            <a:prstGeom prst="ellipse">
              <a:avLst/>
            </a:prstGeom>
            <a:noFill/>
            <a:ln w="15875">
              <a:solidFill>
                <a:srgbClr val="FEDA3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Oval 629"/>
            <p:cNvSpPr>
              <a:spLocks noChangeArrowheads="1"/>
            </p:cNvSpPr>
            <p:nvPr/>
          </p:nvSpPr>
          <p:spPr bwMode="auto">
            <a:xfrm>
              <a:off x="3133" y="3508"/>
              <a:ext cx="42" cy="42"/>
            </a:xfrm>
            <a:prstGeom prst="ellipse">
              <a:avLst/>
            </a:prstGeom>
            <a:noFill/>
            <a:ln w="15875">
              <a:solidFill>
                <a:srgbClr val="FEDE35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Oval 630"/>
            <p:cNvSpPr>
              <a:spLocks noChangeArrowheads="1"/>
            </p:cNvSpPr>
            <p:nvPr/>
          </p:nvSpPr>
          <p:spPr bwMode="auto">
            <a:xfrm>
              <a:off x="3135" y="3510"/>
              <a:ext cx="39" cy="38"/>
            </a:xfrm>
            <a:prstGeom prst="ellipse">
              <a:avLst/>
            </a:prstGeom>
            <a:noFill/>
            <a:ln w="15875">
              <a:solidFill>
                <a:srgbClr val="FEE13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Oval 631"/>
            <p:cNvSpPr>
              <a:spLocks noChangeArrowheads="1"/>
            </p:cNvSpPr>
            <p:nvPr/>
          </p:nvSpPr>
          <p:spPr bwMode="auto">
            <a:xfrm>
              <a:off x="3137" y="3512"/>
              <a:ext cx="35" cy="34"/>
            </a:xfrm>
            <a:prstGeom prst="ellipse">
              <a:avLst/>
            </a:prstGeom>
            <a:noFill/>
            <a:ln w="15875">
              <a:solidFill>
                <a:srgbClr val="FEE433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Oval 632"/>
            <p:cNvSpPr>
              <a:spLocks noChangeArrowheads="1"/>
            </p:cNvSpPr>
            <p:nvPr/>
          </p:nvSpPr>
          <p:spPr bwMode="auto">
            <a:xfrm>
              <a:off x="3139" y="3514"/>
              <a:ext cx="31" cy="30"/>
            </a:xfrm>
            <a:prstGeom prst="ellipse">
              <a:avLst/>
            </a:prstGeom>
            <a:noFill/>
            <a:ln w="15875">
              <a:solidFill>
                <a:srgbClr val="FEE83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Oval 633"/>
            <p:cNvSpPr>
              <a:spLocks noChangeArrowheads="1"/>
            </p:cNvSpPr>
            <p:nvPr/>
          </p:nvSpPr>
          <p:spPr bwMode="auto">
            <a:xfrm>
              <a:off x="3141" y="3515"/>
              <a:ext cx="27" cy="27"/>
            </a:xfrm>
            <a:prstGeom prst="ellipse">
              <a:avLst/>
            </a:prstGeom>
            <a:noFill/>
            <a:ln w="15875">
              <a:solidFill>
                <a:srgbClr val="FEEB3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5" name="Oval 634"/>
            <p:cNvSpPr>
              <a:spLocks noChangeArrowheads="1"/>
            </p:cNvSpPr>
            <p:nvPr/>
          </p:nvSpPr>
          <p:spPr bwMode="auto">
            <a:xfrm>
              <a:off x="3143" y="3517"/>
              <a:ext cx="23" cy="23"/>
            </a:xfrm>
            <a:prstGeom prst="ellipse">
              <a:avLst/>
            </a:prstGeom>
            <a:noFill/>
            <a:ln w="15875">
              <a:solidFill>
                <a:srgbClr val="FEEF2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Oval 635"/>
            <p:cNvSpPr>
              <a:spLocks noChangeArrowheads="1"/>
            </p:cNvSpPr>
            <p:nvPr/>
          </p:nvSpPr>
          <p:spPr bwMode="auto">
            <a:xfrm>
              <a:off x="3145" y="3519"/>
              <a:ext cx="19" cy="20"/>
            </a:xfrm>
            <a:prstGeom prst="ellipse">
              <a:avLst/>
            </a:prstGeom>
            <a:noFill/>
            <a:ln w="15875">
              <a:solidFill>
                <a:srgbClr val="FEF22E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Oval 636"/>
            <p:cNvSpPr>
              <a:spLocks noChangeArrowheads="1"/>
            </p:cNvSpPr>
            <p:nvPr/>
          </p:nvSpPr>
          <p:spPr bwMode="auto">
            <a:xfrm>
              <a:off x="3147" y="3521"/>
              <a:ext cx="15" cy="16"/>
            </a:xfrm>
            <a:prstGeom prst="ellipse">
              <a:avLst/>
            </a:prstGeom>
            <a:noFill/>
            <a:ln w="15875">
              <a:solidFill>
                <a:srgbClr val="FEF52D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Oval 637"/>
            <p:cNvSpPr>
              <a:spLocks noChangeArrowheads="1"/>
            </p:cNvSpPr>
            <p:nvPr/>
          </p:nvSpPr>
          <p:spPr bwMode="auto">
            <a:xfrm>
              <a:off x="3149" y="3523"/>
              <a:ext cx="11" cy="12"/>
            </a:xfrm>
            <a:prstGeom prst="ellipse">
              <a:avLst/>
            </a:prstGeom>
            <a:noFill/>
            <a:ln w="15875">
              <a:solidFill>
                <a:srgbClr val="FEF92C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Oval 638"/>
            <p:cNvSpPr>
              <a:spLocks noChangeArrowheads="1"/>
            </p:cNvSpPr>
            <p:nvPr/>
          </p:nvSpPr>
          <p:spPr bwMode="auto">
            <a:xfrm>
              <a:off x="3150" y="3525"/>
              <a:ext cx="8" cy="8"/>
            </a:xfrm>
            <a:prstGeom prst="ellipse">
              <a:avLst/>
            </a:prstGeom>
            <a:noFill/>
            <a:ln w="15875">
              <a:solidFill>
                <a:srgbClr val="FEFC2B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Oval 639"/>
            <p:cNvSpPr>
              <a:spLocks noChangeArrowheads="1"/>
            </p:cNvSpPr>
            <p:nvPr/>
          </p:nvSpPr>
          <p:spPr bwMode="auto">
            <a:xfrm>
              <a:off x="3152" y="3527"/>
              <a:ext cx="4" cy="4"/>
            </a:xfrm>
            <a:prstGeom prst="ellipse">
              <a:avLst/>
            </a:prstGeom>
            <a:noFill/>
            <a:ln w="15875">
              <a:solidFill>
                <a:srgbClr val="FEFF2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Rectangle 640"/>
            <p:cNvSpPr>
              <a:spLocks noChangeArrowheads="1"/>
            </p:cNvSpPr>
            <p:nvPr/>
          </p:nvSpPr>
          <p:spPr bwMode="auto">
            <a:xfrm>
              <a:off x="2752" y="3357"/>
              <a:ext cx="0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GB" sz="2800">
                <a:latin typeface="Times" pitchFamily="-65" charset="0"/>
              </a:endParaRPr>
            </a:p>
          </p:txBody>
        </p:sp>
        <p:sp>
          <p:nvSpPr>
            <p:cNvPr id="1142" name="Rectangle 641"/>
            <p:cNvSpPr>
              <a:spLocks noChangeArrowheads="1"/>
            </p:cNvSpPr>
            <p:nvPr/>
          </p:nvSpPr>
          <p:spPr bwMode="auto">
            <a:xfrm>
              <a:off x="2519" y="3558"/>
              <a:ext cx="92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e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143" name="Rectangle 642"/>
            <p:cNvSpPr>
              <a:spLocks noChangeArrowheads="1"/>
            </p:cNvSpPr>
            <p:nvPr/>
          </p:nvSpPr>
          <p:spPr bwMode="auto">
            <a:xfrm>
              <a:off x="2581" y="3564"/>
              <a:ext cx="55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Helvetica" pitchFamily="-65" charset="0"/>
                </a:rPr>
                <a:t>+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144" name="Rectangle 643"/>
            <p:cNvSpPr>
              <a:spLocks noChangeArrowheads="1"/>
            </p:cNvSpPr>
            <p:nvPr/>
          </p:nvSpPr>
          <p:spPr bwMode="auto">
            <a:xfrm>
              <a:off x="3512" y="3008"/>
              <a:ext cx="92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e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145" name="Rectangle 644"/>
            <p:cNvSpPr>
              <a:spLocks noChangeArrowheads="1"/>
            </p:cNvSpPr>
            <p:nvPr/>
          </p:nvSpPr>
          <p:spPr bwMode="auto">
            <a:xfrm>
              <a:off x="3583" y="3008"/>
              <a:ext cx="55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Helvetica" pitchFamily="-65" charset="0"/>
                </a:rPr>
                <a:t>+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146" name="Rectangle 645"/>
            <p:cNvSpPr>
              <a:spLocks noChangeArrowheads="1"/>
            </p:cNvSpPr>
            <p:nvPr/>
          </p:nvSpPr>
          <p:spPr bwMode="auto">
            <a:xfrm>
              <a:off x="2657" y="3900"/>
              <a:ext cx="92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e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147" name="Rectangle 646"/>
            <p:cNvSpPr>
              <a:spLocks noChangeArrowheads="1"/>
            </p:cNvSpPr>
            <p:nvPr/>
          </p:nvSpPr>
          <p:spPr bwMode="auto">
            <a:xfrm>
              <a:off x="2718" y="3908"/>
              <a:ext cx="31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Helvetica" pitchFamily="-65" charset="0"/>
                </a:rPr>
                <a:t>-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148" name="Rectangle 647"/>
            <p:cNvSpPr>
              <a:spLocks noChangeArrowheads="1"/>
            </p:cNvSpPr>
            <p:nvPr/>
          </p:nvSpPr>
          <p:spPr bwMode="auto">
            <a:xfrm>
              <a:off x="3616" y="3443"/>
              <a:ext cx="92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65" charset="0"/>
                </a:rPr>
                <a:t>e</a:t>
              </a:r>
              <a:endParaRPr lang="en-US" sz="2800">
                <a:latin typeface="Times" pitchFamily="-65" charset="0"/>
              </a:endParaRPr>
            </a:p>
          </p:txBody>
        </p:sp>
        <p:sp>
          <p:nvSpPr>
            <p:cNvPr id="1149" name="Rectangle 648"/>
            <p:cNvSpPr>
              <a:spLocks noChangeArrowheads="1"/>
            </p:cNvSpPr>
            <p:nvPr/>
          </p:nvSpPr>
          <p:spPr bwMode="auto">
            <a:xfrm>
              <a:off x="3725" y="3432"/>
              <a:ext cx="71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Helvetica" pitchFamily="-65" charset="0"/>
                </a:rPr>
                <a:t>-</a:t>
              </a:r>
              <a:endParaRPr lang="en-US" sz="2800">
                <a:latin typeface="Times" pitchFamily="-65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9868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7000"/>
            <a:ext cx="8041440" cy="1117237"/>
          </a:xfrm>
        </p:spPr>
        <p:txBody>
          <a:bodyPr/>
          <a:lstStyle/>
          <a:p>
            <a:r>
              <a:rPr lang="en-US" dirty="0"/>
              <a:t>Physics selection at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3543300" cy="548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2"/>
          <p:cNvSpPr>
            <a:spLocks noGrp="1"/>
          </p:cNvSpPr>
          <p:nvPr>
            <p:ph idx="1"/>
          </p:nvPr>
        </p:nvSpPr>
        <p:spPr>
          <a:xfrm>
            <a:off x="4191000" y="1143000"/>
            <a:ext cx="4800600" cy="5181600"/>
          </a:xfrm>
        </p:spPr>
        <p:txBody>
          <a:bodyPr>
            <a:normAutofit/>
          </a:bodyPr>
          <a:lstStyle/>
          <a:p>
            <a:pPr eaLnBrk="1" hangingPunct="1">
              <a:buFont typeface="Courier New"/>
              <a:buChar char="o"/>
            </a:pPr>
            <a:r>
              <a:rPr lang="en-US" sz="2400" dirty="0">
                <a:ea typeface="ＭＳ Ｐゴシック" pitchFamily="-65" charset="-128"/>
                <a:cs typeface="ＭＳ Ｐゴシック" pitchFamily="-65" charset="-128"/>
              </a:rPr>
              <a:t>Cross sections of physics processes vary over many orders of magnitude</a:t>
            </a:r>
          </a:p>
          <a:p>
            <a:pPr lvl="1" eaLnBrk="1" hangingPunct="1">
              <a:buFont typeface="Courier New"/>
              <a:buChar char="o"/>
            </a:pPr>
            <a:r>
              <a:rPr lang="en-US" sz="2000" dirty="0"/>
              <a:t>Inelastic: 10</a:t>
            </a:r>
            <a:r>
              <a:rPr lang="en-US" sz="2000" baseline="30000" dirty="0"/>
              <a:t>9</a:t>
            </a:r>
            <a:r>
              <a:rPr lang="en-US" sz="2000" dirty="0"/>
              <a:t> Hz</a:t>
            </a:r>
          </a:p>
          <a:p>
            <a:pPr lvl="1" eaLnBrk="1" hangingPunct="1">
              <a:buFont typeface="Courier New"/>
              <a:buChar char="o"/>
            </a:pPr>
            <a:r>
              <a:rPr lang="en-US" sz="2000" dirty="0"/>
              <a:t>W</a:t>
            </a:r>
            <a:r>
              <a:rPr lang="en-US" sz="2000" dirty="0">
                <a:sym typeface="Symbol" pitchFamily="-65" charset="2"/>
              </a:rPr>
              <a:t> </a:t>
            </a:r>
            <a:r>
              <a:rPr lang="en-US" sz="2000" dirty="0">
                <a:latin typeface="MT Extra" pitchFamily="-65" charset="0"/>
              </a:rPr>
              <a:t>l </a:t>
            </a:r>
            <a:r>
              <a:rPr lang="en-US" sz="2000" dirty="0">
                <a:latin typeface="Symbol" pitchFamily="-65" charset="2"/>
                <a:sym typeface="Symbol" pitchFamily="-65" charset="2"/>
              </a:rPr>
              <a:t>n</a:t>
            </a:r>
            <a:r>
              <a:rPr lang="en-US" sz="2000" dirty="0">
                <a:sym typeface="Symbol" pitchFamily="-65" charset="2"/>
              </a:rPr>
              <a:t>: 10</a:t>
            </a:r>
            <a:r>
              <a:rPr lang="en-US" sz="2000" baseline="30000" dirty="0">
                <a:sym typeface="Symbol" pitchFamily="-65" charset="2"/>
              </a:rPr>
              <a:t>2</a:t>
            </a:r>
            <a:r>
              <a:rPr lang="en-US" sz="2000" dirty="0">
                <a:sym typeface="Symbol" pitchFamily="-65" charset="2"/>
              </a:rPr>
              <a:t> Hz</a:t>
            </a:r>
          </a:p>
          <a:p>
            <a:pPr lvl="1" eaLnBrk="1" hangingPunct="1">
              <a:buFont typeface="Courier New"/>
              <a:buChar char="o"/>
            </a:pPr>
            <a:r>
              <a:rPr lang="en-US" sz="2000" dirty="0">
                <a:sym typeface="Symbol" pitchFamily="-65" charset="2"/>
              </a:rPr>
              <a:t>t t production: 10 Hz</a:t>
            </a:r>
          </a:p>
          <a:p>
            <a:pPr lvl="1" eaLnBrk="1" hangingPunct="1">
              <a:buFont typeface="Courier New"/>
              <a:buChar char="o"/>
            </a:pPr>
            <a:r>
              <a:rPr lang="en-US" sz="2000" dirty="0">
                <a:sym typeface="Symbol" pitchFamily="-65" charset="2"/>
              </a:rPr>
              <a:t>Higgs (100 </a:t>
            </a:r>
            <a:r>
              <a:rPr lang="en-US" sz="2000" dirty="0" err="1">
                <a:sym typeface="Symbol" pitchFamily="-65" charset="2"/>
              </a:rPr>
              <a:t>GeV</a:t>
            </a:r>
            <a:r>
              <a:rPr lang="en-US" sz="2000" dirty="0">
                <a:sym typeface="Symbol" pitchFamily="-65" charset="2"/>
              </a:rPr>
              <a:t>/c</a:t>
            </a:r>
            <a:r>
              <a:rPr lang="en-US" sz="2000" baseline="30000" dirty="0">
                <a:sym typeface="Symbol" pitchFamily="-65" charset="2"/>
              </a:rPr>
              <a:t>2</a:t>
            </a:r>
            <a:r>
              <a:rPr lang="en-US" sz="2000" dirty="0">
                <a:sym typeface="Symbol" pitchFamily="-65" charset="2"/>
              </a:rPr>
              <a:t>): 0.1 Hz</a:t>
            </a:r>
          </a:p>
          <a:p>
            <a:pPr lvl="1" eaLnBrk="1" hangingPunct="1">
              <a:buFont typeface="Courier New"/>
              <a:buChar char="o"/>
            </a:pPr>
            <a:r>
              <a:rPr lang="en-US" sz="2000" dirty="0">
                <a:sym typeface="Symbol" pitchFamily="-65" charset="2"/>
              </a:rPr>
              <a:t>Higgs (600 </a:t>
            </a:r>
            <a:r>
              <a:rPr lang="en-US" sz="2000" dirty="0" err="1">
                <a:sym typeface="Symbol" pitchFamily="-65" charset="2"/>
              </a:rPr>
              <a:t>GeV</a:t>
            </a:r>
            <a:r>
              <a:rPr lang="en-US" sz="2000" dirty="0">
                <a:sym typeface="Symbol" pitchFamily="-65" charset="2"/>
              </a:rPr>
              <a:t>/c</a:t>
            </a:r>
            <a:r>
              <a:rPr lang="en-US" sz="2000" baseline="30000" dirty="0">
                <a:sym typeface="Symbol" pitchFamily="-65" charset="2"/>
              </a:rPr>
              <a:t>2</a:t>
            </a:r>
            <a:r>
              <a:rPr lang="en-US" sz="2000" dirty="0">
                <a:sym typeface="Symbol" pitchFamily="-65" charset="2"/>
              </a:rPr>
              <a:t>): 10</a:t>
            </a:r>
            <a:r>
              <a:rPr lang="en-US" sz="2000" baseline="30000" dirty="0">
                <a:sym typeface="Symbol" pitchFamily="-65" charset="2"/>
              </a:rPr>
              <a:t>–2</a:t>
            </a:r>
            <a:r>
              <a:rPr lang="en-US" sz="2000" dirty="0">
                <a:sym typeface="Symbol" pitchFamily="-65" charset="2"/>
              </a:rPr>
              <a:t> Hz</a:t>
            </a:r>
          </a:p>
          <a:p>
            <a:pPr eaLnBrk="1" hangingPunct="1">
              <a:buFont typeface="Courier New"/>
              <a:buChar char="o"/>
            </a:pPr>
            <a:r>
              <a:rPr lang="en-US" sz="2400" dirty="0">
                <a:ea typeface="ＭＳ Ｐゴシック" pitchFamily="-65" charset="-128"/>
                <a:cs typeface="ＭＳ Ｐゴシック" pitchFamily="-65" charset="-128"/>
              </a:rPr>
              <a:t>QCD background</a:t>
            </a:r>
          </a:p>
          <a:p>
            <a:pPr lvl="1" eaLnBrk="1" hangingPunct="1">
              <a:buFont typeface="Courier New"/>
              <a:buChar char="o"/>
            </a:pPr>
            <a:r>
              <a:rPr lang="en-US" sz="2000" dirty="0"/>
              <a:t>Jet E</a:t>
            </a:r>
            <a:r>
              <a:rPr lang="en-US" sz="2000" baseline="-25000" dirty="0"/>
              <a:t>T</a:t>
            </a:r>
            <a:r>
              <a:rPr lang="en-US" sz="2000" dirty="0"/>
              <a:t> ~250 </a:t>
            </a:r>
            <a:r>
              <a:rPr lang="en-US" sz="2000" dirty="0" err="1"/>
              <a:t>GeV</a:t>
            </a:r>
            <a:r>
              <a:rPr lang="en-US" sz="2000" dirty="0"/>
              <a:t>: rate = 1 kHz</a:t>
            </a:r>
          </a:p>
          <a:p>
            <a:pPr lvl="1" eaLnBrk="1" hangingPunct="1">
              <a:buFont typeface="Courier New"/>
              <a:buChar char="o"/>
            </a:pPr>
            <a:r>
              <a:rPr lang="en-US" sz="2000" dirty="0"/>
              <a:t>Jet fluctuations </a:t>
            </a:r>
            <a:r>
              <a:rPr lang="en-US" sz="2000" dirty="0">
                <a:sym typeface="Symbol" pitchFamily="-65" charset="2"/>
              </a:rPr>
              <a:t> electron </a:t>
            </a:r>
            <a:r>
              <a:rPr lang="en-US" sz="2000" dirty="0" err="1">
                <a:sym typeface="Symbol" pitchFamily="-65" charset="2"/>
              </a:rPr>
              <a:t>bkg</a:t>
            </a:r>
            <a:endParaRPr lang="en-US" sz="2000" dirty="0">
              <a:sym typeface="Symbol" pitchFamily="-65" charset="2"/>
            </a:endParaRPr>
          </a:p>
          <a:p>
            <a:pPr lvl="1" eaLnBrk="1" hangingPunct="1">
              <a:buFont typeface="Courier New"/>
              <a:buChar char="o"/>
            </a:pPr>
            <a:r>
              <a:rPr lang="en-US" sz="2000" dirty="0">
                <a:sym typeface="Symbol" pitchFamily="-65" charset="2"/>
              </a:rPr>
              <a:t>Decays of K, </a:t>
            </a:r>
            <a:r>
              <a:rPr lang="en-US" sz="2000" dirty="0">
                <a:latin typeface="Symbol" pitchFamily="-65" charset="2"/>
              </a:rPr>
              <a:t>p</a:t>
            </a:r>
            <a:r>
              <a:rPr lang="en-US" sz="2000" dirty="0"/>
              <a:t>, b </a:t>
            </a:r>
            <a:r>
              <a:rPr lang="en-US" sz="2000" dirty="0">
                <a:sym typeface="Symbol" pitchFamily="-65" charset="2"/>
              </a:rPr>
              <a:t> </a:t>
            </a:r>
            <a:r>
              <a:rPr lang="en-US" sz="2000" dirty="0" err="1">
                <a:sym typeface="Symbol" pitchFamily="-65" charset="2"/>
              </a:rPr>
              <a:t>muon</a:t>
            </a:r>
            <a:r>
              <a:rPr lang="en-US" sz="2000" dirty="0">
                <a:sym typeface="Symbol" pitchFamily="-65" charset="2"/>
              </a:rPr>
              <a:t> </a:t>
            </a:r>
            <a:r>
              <a:rPr lang="en-US" sz="2000" dirty="0" err="1">
                <a:sym typeface="Symbol" pitchFamily="-65" charset="2"/>
              </a:rPr>
              <a:t>bkg</a:t>
            </a:r>
            <a:endParaRPr lang="en-US" sz="2000" dirty="0">
              <a:sym typeface="Symbol" pitchFamily="-65" charset="2"/>
            </a:endParaRPr>
          </a:p>
          <a:p>
            <a:pPr eaLnBrk="1" hangingPunct="1">
              <a:buFont typeface="Courier New"/>
              <a:buChar char="o"/>
            </a:pPr>
            <a:r>
              <a:rPr lang="en-US" sz="2400" dirty="0">
                <a:ea typeface="ＭＳ Ｐゴシック" pitchFamily="-65" charset="-128"/>
                <a:cs typeface="ＭＳ Ｐゴシック" pitchFamily="-65" charset="-128"/>
                <a:sym typeface="Symbol" pitchFamily="-65" charset="2"/>
              </a:rPr>
              <a:t>S</a:t>
            </a:r>
            <a:r>
              <a:rPr lang="en-US" sz="2400" dirty="0">
                <a:ea typeface="ＭＳ Ｐゴシック" pitchFamily="-65" charset="-128"/>
                <a:cs typeface="ＭＳ Ｐゴシック" pitchFamily="-65" charset="-128"/>
              </a:rPr>
              <a:t>election needed: 1:10</a:t>
            </a:r>
            <a:r>
              <a:rPr lang="en-US" sz="2400" baseline="30000" dirty="0">
                <a:ea typeface="ＭＳ Ｐゴシック" pitchFamily="-65" charset="-128"/>
                <a:cs typeface="ＭＳ Ｐゴシック" pitchFamily="-65" charset="-128"/>
              </a:rPr>
              <a:t>10–11</a:t>
            </a:r>
            <a:endParaRPr lang="en-US" sz="2400" dirty="0"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3236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117491"/>
          </a:xfrm>
        </p:spPr>
        <p:txBody>
          <a:bodyPr/>
          <a:lstStyle/>
          <a:p>
            <a:r>
              <a:rPr lang="en-US" dirty="0"/>
              <a:t>Physics Selection at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42" y="1554054"/>
            <a:ext cx="7556500" cy="473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777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442674"/>
          </a:xfrm>
        </p:spPr>
        <p:txBody>
          <a:bodyPr/>
          <a:lstStyle/>
          <a:p>
            <a:r>
              <a:rPr lang="en-US" dirty="0"/>
              <a:t>Processing Stages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523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13825</TotalTime>
  <Words>2184</Words>
  <Application>Microsoft Macintosh PowerPoint</Application>
  <PresentationFormat>On-screen Show (4:3)</PresentationFormat>
  <Paragraphs>573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70" baseType="lpstr">
      <vt:lpstr>ＭＳ Ｐゴシック</vt:lpstr>
      <vt:lpstr>Arial</vt:lpstr>
      <vt:lpstr>Bradley Hand ITC TT-Bold</vt:lpstr>
      <vt:lpstr>Calibri</vt:lpstr>
      <vt:lpstr>Cambria</vt:lpstr>
      <vt:lpstr>Comic Sans MS</vt:lpstr>
      <vt:lpstr>Courier New</vt:lpstr>
      <vt:lpstr>Helvetica</vt:lpstr>
      <vt:lpstr>Lucida Grande</vt:lpstr>
      <vt:lpstr>Lucida Sans Unicode</vt:lpstr>
      <vt:lpstr>Mangal</vt:lpstr>
      <vt:lpstr>MT Extra</vt:lpstr>
      <vt:lpstr>Rage Italic</vt:lpstr>
      <vt:lpstr>Symbol</vt:lpstr>
      <vt:lpstr>Tahoma</vt:lpstr>
      <vt:lpstr>Times</vt:lpstr>
      <vt:lpstr>Sketchbook</vt:lpstr>
      <vt:lpstr>Introduction to HEP computing</vt:lpstr>
      <vt:lpstr>Outline</vt:lpstr>
      <vt:lpstr>HEP experiments - past</vt:lpstr>
      <vt:lpstr>HEP experiments - present</vt:lpstr>
      <vt:lpstr>HEP experiments - present</vt:lpstr>
      <vt:lpstr>Collisions at the LHC</vt:lpstr>
      <vt:lpstr>Physics selection at LHC</vt:lpstr>
      <vt:lpstr>Physics Selection at LHC</vt:lpstr>
      <vt:lpstr>Processing Stages</vt:lpstr>
      <vt:lpstr>Physics software</vt:lpstr>
      <vt:lpstr>Processing Stages - Trigger</vt:lpstr>
      <vt:lpstr>Trigger</vt:lpstr>
      <vt:lpstr>Trigger Levels</vt:lpstr>
      <vt:lpstr>Trigger Levels and Rates </vt:lpstr>
      <vt:lpstr>Processing Stages - Reconstruction</vt:lpstr>
      <vt:lpstr>The Reconstruction challenge</vt:lpstr>
      <vt:lpstr>What is reconstruction</vt:lpstr>
      <vt:lpstr>How it works – a simple example</vt:lpstr>
      <vt:lpstr>How it works – a simple example</vt:lpstr>
      <vt:lpstr>How it works – a simple example</vt:lpstr>
      <vt:lpstr>Detector conditions data</vt:lpstr>
      <vt:lpstr>Online and offline reconstruction</vt:lpstr>
      <vt:lpstr>Processing Stages - Analysis</vt:lpstr>
      <vt:lpstr>Data analysis</vt:lpstr>
      <vt:lpstr>Event bookkeeping</vt:lpstr>
      <vt:lpstr>ROOT</vt:lpstr>
      <vt:lpstr>ROOT in plots</vt:lpstr>
      <vt:lpstr>Processing Stages - Simulation</vt:lpstr>
      <vt:lpstr>What is simulation?</vt:lpstr>
      <vt:lpstr>Monte Carlo simulation</vt:lpstr>
      <vt:lpstr>Buffon’s Needle</vt:lpstr>
      <vt:lpstr>Laplace method of calculating π (1886)</vt:lpstr>
      <vt:lpstr>Why do we need simulation?</vt:lpstr>
      <vt:lpstr>Simulation chain for HEP experiments</vt:lpstr>
      <vt:lpstr>Monte Carlo generators</vt:lpstr>
      <vt:lpstr>Transport Code: Geant4</vt:lpstr>
      <vt:lpstr>What does Geant4 do?</vt:lpstr>
      <vt:lpstr>Simulation ingredients</vt:lpstr>
      <vt:lpstr>Geant4 application</vt:lpstr>
      <vt:lpstr>Geometry and Materials</vt:lpstr>
      <vt:lpstr>Geometry construction</vt:lpstr>
      <vt:lpstr>Physics…</vt:lpstr>
      <vt:lpstr>Physics processes</vt:lpstr>
      <vt:lpstr>ATLAS</vt:lpstr>
      <vt:lpstr>ATLAS Calorimeter (a very, very small part of it)</vt:lpstr>
      <vt:lpstr>Data rates</vt:lpstr>
      <vt:lpstr>Big Data requires Big Computing</vt:lpstr>
      <vt:lpstr>PowerPoint Presentation</vt:lpstr>
      <vt:lpstr>PowerPoint Presentation</vt:lpstr>
      <vt:lpstr>A Success Story!</vt:lpstr>
      <vt:lpstr>Prospects for HEP Software</vt:lpstr>
      <vt:lpstr>GeantV prototype</vt:lpstr>
      <vt:lpstr>Conclusion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HEP computing</dc:title>
  <dc:creator>Witold Pokorski</dc:creator>
  <cp:lastModifiedBy>John Apostolakis</cp:lastModifiedBy>
  <cp:revision>159</cp:revision>
  <dcterms:created xsi:type="dcterms:W3CDTF">2017-09-15T08:56:10Z</dcterms:created>
  <dcterms:modified xsi:type="dcterms:W3CDTF">2018-09-26T13:49:05Z</dcterms:modified>
</cp:coreProperties>
</file>