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67" r:id="rId2"/>
    <p:sldId id="939" r:id="rId3"/>
    <p:sldId id="942" r:id="rId4"/>
    <p:sldId id="943" r:id="rId5"/>
    <p:sldId id="935" r:id="rId6"/>
    <p:sldId id="278" r:id="rId7"/>
    <p:sldId id="898" r:id="rId8"/>
    <p:sldId id="945" r:id="rId9"/>
    <p:sldId id="929" r:id="rId10"/>
    <p:sldId id="947" r:id="rId11"/>
    <p:sldId id="948" r:id="rId12"/>
    <p:sldId id="949" r:id="rId13"/>
    <p:sldId id="950" r:id="rId14"/>
    <p:sldId id="871" r:id="rId15"/>
    <p:sldId id="273" r:id="rId16"/>
    <p:sldId id="944" r:id="rId17"/>
    <p:sldId id="275" r:id="rId18"/>
    <p:sldId id="276" r:id="rId19"/>
    <p:sldId id="280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2600"/>
    <a:srgbClr val="000546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9" autoAdjust="0"/>
    <p:restoredTop sz="84753" autoAdjust="0"/>
  </p:normalViewPr>
  <p:slideViewPr>
    <p:cSldViewPr showGuides="1">
      <p:cViewPr varScale="1">
        <p:scale>
          <a:sx n="106" d="100"/>
          <a:sy n="106" d="100"/>
        </p:scale>
        <p:origin x="544" y="184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16.07.18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16.07.18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4696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15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715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err="1"/>
              <a:t>Astroparticle</a:t>
            </a:r>
            <a:r>
              <a:rPr lang="en-US" dirty="0"/>
              <a:t> physics is based at the interface between particle physics and astronomy. Almost always is </a:t>
            </a:r>
            <a:r>
              <a:rPr lang="en-US" dirty="0" err="1"/>
              <a:t>astroparticle</a:t>
            </a:r>
            <a:r>
              <a:rPr lang="en-US" dirty="0"/>
              <a:t> physics linked to non-thermal processes and extreme environments</a:t>
            </a:r>
            <a:endParaRPr lang="de-DE" dirty="0"/>
          </a:p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The non-thermal </a:t>
            </a:r>
            <a:r>
              <a:rPr lang="de-DE" dirty="0" err="1"/>
              <a:t>Universe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full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unanswered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en-US" dirty="0"/>
              <a:t>➝ some of them older than 100 years</a:t>
            </a:r>
            <a:endParaRPr lang="de-DE" dirty="0"/>
          </a:p>
          <a:p>
            <a:pPr marL="177800" marR="0" lvl="0" indent="-1778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linked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messenger</a:t>
            </a:r>
            <a:r>
              <a:rPr lang="de-DE" dirty="0"/>
              <a:t> </a:t>
            </a:r>
            <a:r>
              <a:rPr lang="de-DE" dirty="0" err="1"/>
              <a:t>itself</a:t>
            </a:r>
            <a:r>
              <a:rPr lang="de-DE" dirty="0"/>
              <a:t>, </a:t>
            </a:r>
            <a:r>
              <a:rPr lang="de-DE" dirty="0" err="1"/>
              <a:t>others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answered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different </a:t>
            </a:r>
            <a:r>
              <a:rPr lang="de-DE" dirty="0" err="1"/>
              <a:t>messenger</a:t>
            </a:r>
            <a:r>
              <a:rPr lang="de-DE" dirty="0"/>
              <a:t> (</a:t>
            </a:r>
            <a:r>
              <a:rPr lang="de-DE" dirty="0" err="1"/>
              <a:t>origin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CRs)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3520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studied</a:t>
            </a:r>
            <a:r>
              <a:rPr lang="de-DE" dirty="0"/>
              <a:t> in different </a:t>
            </a:r>
            <a:r>
              <a:rPr lang="de-DE" dirty="0" err="1"/>
              <a:t>wavelengths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different </a:t>
            </a:r>
            <a:r>
              <a:rPr lang="de-DE" dirty="0" err="1"/>
              <a:t>messengers</a:t>
            </a:r>
            <a:endParaRPr lang="de-DE" dirty="0"/>
          </a:p>
          <a:p>
            <a:r>
              <a:rPr lang="de-DE" dirty="0"/>
              <a:t>Different </a:t>
            </a:r>
            <a:r>
              <a:rPr lang="de-DE" dirty="0" err="1"/>
              <a:t>messengers</a:t>
            </a:r>
            <a:r>
              <a:rPr lang="de-DE" dirty="0"/>
              <a:t> </a:t>
            </a:r>
            <a:r>
              <a:rPr lang="de-DE" dirty="0" err="1"/>
              <a:t>come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different </a:t>
            </a:r>
            <a:r>
              <a:rPr lang="de-DE" dirty="0" err="1"/>
              <a:t>observational</a:t>
            </a:r>
            <a:r>
              <a:rPr lang="de-DE" dirty="0"/>
              <a:t> </a:t>
            </a:r>
            <a:r>
              <a:rPr lang="de-DE" dirty="0" err="1"/>
              <a:t>properties</a:t>
            </a:r>
            <a:endParaRPr lang="de-DE" dirty="0"/>
          </a:p>
          <a:p>
            <a:pPr lvl="1"/>
            <a:r>
              <a:rPr lang="de-DE" dirty="0"/>
              <a:t>CRs </a:t>
            </a:r>
            <a:r>
              <a:rPr lang="de-DE" dirty="0" err="1"/>
              <a:t>reach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highest</a:t>
            </a:r>
            <a:r>
              <a:rPr lang="de-DE" dirty="0"/>
              <a:t> </a:t>
            </a:r>
            <a:r>
              <a:rPr lang="de-DE" dirty="0" err="1"/>
              <a:t>energies</a:t>
            </a:r>
            <a:r>
              <a:rPr lang="de-DE" dirty="0"/>
              <a:t>, but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deflected</a:t>
            </a:r>
            <a:r>
              <a:rPr lang="de-DE" dirty="0"/>
              <a:t> in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fields</a:t>
            </a:r>
            <a:endParaRPr lang="de-DE" dirty="0"/>
          </a:p>
          <a:p>
            <a:pPr lvl="1"/>
            <a:r>
              <a:rPr lang="de-DE" dirty="0"/>
              <a:t>Neutrinos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unaffected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intervening</a:t>
            </a:r>
            <a:r>
              <a:rPr lang="de-DE" dirty="0"/>
              <a:t> matter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radiation</a:t>
            </a:r>
            <a:r>
              <a:rPr lang="de-DE" dirty="0"/>
              <a:t>, but </a:t>
            </a:r>
            <a:r>
              <a:rPr lang="de-DE" dirty="0" err="1"/>
              <a:t>are</a:t>
            </a:r>
            <a:r>
              <a:rPr lang="de-DE" dirty="0"/>
              <a:t> rare</a:t>
            </a:r>
          </a:p>
          <a:p>
            <a:pPr lvl="1"/>
            <a:r>
              <a:rPr lang="de-DE" dirty="0"/>
              <a:t>Gamma </a:t>
            </a:r>
            <a:r>
              <a:rPr lang="de-DE" dirty="0" err="1"/>
              <a:t>rays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easy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detect</a:t>
            </a:r>
            <a:r>
              <a:rPr lang="de-DE" dirty="0"/>
              <a:t>, but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absorbed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source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Earth</a:t>
            </a:r>
          </a:p>
          <a:p>
            <a:pPr lvl="1"/>
            <a:r>
              <a:rPr lang="de-DE" dirty="0" err="1"/>
              <a:t>Gravitational</a:t>
            </a:r>
            <a:r>
              <a:rPr lang="de-DE" dirty="0"/>
              <a:t> </a:t>
            </a:r>
            <a:r>
              <a:rPr lang="de-DE" dirty="0" err="1"/>
              <a:t>Waves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unaffected</a:t>
            </a:r>
            <a:r>
              <a:rPr lang="de-DE" dirty="0"/>
              <a:t>, but </a:t>
            </a:r>
            <a:r>
              <a:rPr lang="de-DE" dirty="0" err="1"/>
              <a:t>hard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localize</a:t>
            </a:r>
            <a:endParaRPr lang="de-DE" dirty="0"/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51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MM </a:t>
            </a:r>
            <a:r>
              <a:rPr lang="de-DE" dirty="0" err="1"/>
              <a:t>Astrophysics</a:t>
            </a:r>
            <a:r>
              <a:rPr lang="de-DE" dirty="0"/>
              <a:t> </a:t>
            </a:r>
            <a:r>
              <a:rPr lang="de-DE" dirty="0" err="1"/>
              <a:t>combines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messenger</a:t>
            </a:r>
            <a:endParaRPr lang="de-DE" dirty="0"/>
          </a:p>
          <a:p>
            <a:r>
              <a:rPr lang="de-DE" dirty="0"/>
              <a:t>2 </a:t>
            </a:r>
            <a:r>
              <a:rPr lang="de-DE" dirty="0" err="1"/>
              <a:t>approaches</a:t>
            </a:r>
            <a:r>
              <a:rPr lang="de-DE" dirty="0"/>
              <a:t>:</a:t>
            </a:r>
          </a:p>
          <a:p>
            <a:pPr marL="406400" lvl="1" indent="-228600">
              <a:buFont typeface="+mj-lt"/>
              <a:buAutoNum type="arabicPeriod"/>
            </a:pPr>
            <a:r>
              <a:rPr lang="de-DE" dirty="0" err="1"/>
              <a:t>Correlate</a:t>
            </a:r>
            <a:r>
              <a:rPr lang="de-DE" dirty="0"/>
              <a:t> </a:t>
            </a:r>
            <a:r>
              <a:rPr lang="de-DE" dirty="0" err="1"/>
              <a:t>events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different </a:t>
            </a:r>
            <a:r>
              <a:rPr lang="de-DE" dirty="0" err="1"/>
              <a:t>wavelengths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messengers</a:t>
            </a:r>
            <a:r>
              <a:rPr lang="de-DE" dirty="0"/>
              <a:t> </a:t>
            </a:r>
            <a:r>
              <a:rPr lang="en-US" dirty="0"/>
              <a:t>➝</a:t>
            </a:r>
            <a:r>
              <a:rPr lang="de-DE" dirty="0"/>
              <a:t>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statistical</a:t>
            </a:r>
            <a:r>
              <a:rPr lang="de-DE" dirty="0"/>
              <a:t> </a:t>
            </a:r>
            <a:r>
              <a:rPr lang="de-DE" dirty="0" err="1"/>
              <a:t>statements</a:t>
            </a:r>
            <a:endParaRPr lang="de-DE" dirty="0"/>
          </a:p>
          <a:p>
            <a:pPr marL="406400" lvl="1" indent="-228600">
              <a:buFont typeface="+mj-lt"/>
              <a:buAutoNum type="arabicPeriod"/>
            </a:pPr>
            <a:r>
              <a:rPr lang="de-DE" dirty="0"/>
              <a:t>Search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correlation</a:t>
            </a:r>
            <a:r>
              <a:rPr lang="de-DE" dirty="0"/>
              <a:t> in time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space</a:t>
            </a:r>
            <a:endParaRPr lang="de-DE" dirty="0"/>
          </a:p>
          <a:p>
            <a:r>
              <a:rPr lang="de-DE" dirty="0"/>
              <a:t>Transient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requires</a:t>
            </a:r>
            <a:r>
              <a:rPr lang="de-DE" dirty="0"/>
              <a:t> a </a:t>
            </a:r>
            <a:r>
              <a:rPr lang="de-DE" dirty="0" err="1"/>
              <a:t>somewhat</a:t>
            </a:r>
            <a:r>
              <a:rPr lang="de-DE" dirty="0"/>
              <a:t> different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normal </a:t>
            </a:r>
            <a:r>
              <a:rPr lang="de-DE" dirty="0" err="1"/>
              <a:t>astronomy</a:t>
            </a:r>
            <a:r>
              <a:rPr lang="de-DE" dirty="0"/>
              <a:t> (</a:t>
            </a:r>
            <a:r>
              <a:rPr lang="de-DE" dirty="0" err="1"/>
              <a:t>timescales</a:t>
            </a:r>
            <a:r>
              <a:rPr lang="de-DE" dirty="0"/>
              <a:t>, alert </a:t>
            </a:r>
            <a:r>
              <a:rPr lang="de-DE" dirty="0" err="1"/>
              <a:t>distribution</a:t>
            </a:r>
            <a:r>
              <a:rPr lang="de-DE" dirty="0"/>
              <a:t>, </a:t>
            </a:r>
            <a:r>
              <a:rPr lang="de-DE" dirty="0" err="1"/>
              <a:t>theoretical</a:t>
            </a:r>
            <a:r>
              <a:rPr lang="de-DE" dirty="0"/>
              <a:t> </a:t>
            </a:r>
            <a:r>
              <a:rPr lang="de-DE" dirty="0" err="1"/>
              <a:t>interpretation</a:t>
            </a:r>
            <a:r>
              <a:rPr lang="de-DE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7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8491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Localisation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crucial</a:t>
            </a:r>
            <a:r>
              <a:rPr lang="de-DE" dirty="0"/>
              <a:t> (</a:t>
            </a:r>
            <a:r>
              <a:rPr lang="de-DE" dirty="0" err="1"/>
              <a:t>scanning</a:t>
            </a:r>
            <a:r>
              <a:rPr lang="de-DE" dirty="0"/>
              <a:t> follow-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wide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-</a:t>
            </a:r>
            <a:r>
              <a:rPr lang="de-DE" dirty="0" err="1"/>
              <a:t>of</a:t>
            </a:r>
            <a:r>
              <a:rPr lang="de-DE" dirty="0"/>
              <a:t>-view </a:t>
            </a:r>
            <a:r>
              <a:rPr lang="de-DE" dirty="0" err="1"/>
              <a:t>instruments</a:t>
            </a:r>
            <a:r>
              <a:rPr lang="de-DE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74210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Prepare for CTA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24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089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092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9475" y="103188"/>
            <a:ext cx="11360151" cy="54451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76775" y="977904"/>
            <a:ext cx="11360151" cy="479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526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805" y="977917"/>
            <a:ext cx="5577417" cy="47926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17"/>
            <a:ext cx="5579533" cy="47926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0129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9537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Multimessenger astrophysics | Stefan Ohm</a:t>
            </a:r>
            <a:endParaRPr lang="en-US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3" r:id="rId19"/>
    <p:sldLayoutId id="2147483684" r:id="rId20"/>
    <p:sldLayoutId id="2147483689" r:id="rId2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>
          <p15:clr>
            <a:srgbClr val="F26B43"/>
          </p15:clr>
        </p15:guide>
        <p15:guide id="2" pos="3885">
          <p15:clr>
            <a:srgbClr val="F26B43"/>
          </p15:clr>
        </p15:guide>
        <p15:guide id="3" pos="3795">
          <p15:clr>
            <a:srgbClr val="F26B43"/>
          </p15:clr>
        </p15:guide>
        <p15:guide id="4" pos="7423">
          <p15:clr>
            <a:srgbClr val="F26B43"/>
          </p15:clr>
        </p15:guide>
        <p15:guide id="5" pos="257">
          <p15:clr>
            <a:srgbClr val="F26B43"/>
          </p15:clr>
        </p15:guide>
        <p15:guide id="6" orient="horz" pos="4042">
          <p15:clr>
            <a:srgbClr val="F26B43"/>
          </p15:clr>
        </p15:guide>
        <p15:guide id="7" orient="horz" pos="2432">
          <p15:clr>
            <a:srgbClr val="F26B43"/>
          </p15:clr>
        </p15:guide>
        <p15:guide id="8" orient="horz" pos="2523">
          <p15:clr>
            <a:srgbClr val="F26B43"/>
          </p15:clr>
        </p15:guide>
        <p15:guide id="9" pos="2593">
          <p15:clr>
            <a:srgbClr val="F26B43"/>
          </p15:clr>
        </p15:guide>
        <p15:guide id="10" pos="2683">
          <p15:clr>
            <a:srgbClr val="F26B43"/>
          </p15:clr>
        </p15:guide>
        <p15:guide id="11" pos="4997">
          <p15:clr>
            <a:srgbClr val="F26B43"/>
          </p15:clr>
        </p15:guide>
        <p15:guide id="12" pos="508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png"/><Relationship Id="rId7" Type="http://schemas.openxmlformats.org/officeDocument/2006/relationships/image" Target="../media/image8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10" Type="http://schemas.openxmlformats.org/officeDocument/2006/relationships/image" Target="../media/image11.tiff"/><Relationship Id="rId4" Type="http://schemas.openxmlformats.org/officeDocument/2006/relationships/image" Target="../media/image5.tiff"/><Relationship Id="rId9" Type="http://schemas.openxmlformats.org/officeDocument/2006/relationships/image" Target="../media/image10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opscience.iop.org/article/10.3847/2041-8213/aa97d2/meta" TargetMode="External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opscience.iop.org/article/10.3847/2041-8213/aa97d2/meta" TargetMode="Externa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22.tiff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4112338A-6E45-6743-A7AE-965DB5DA389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Multimessenger</a:t>
            </a:r>
            <a:r>
              <a:rPr lang="en-GB" dirty="0"/>
              <a:t> astrophysics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88" y="1268153"/>
            <a:ext cx="11376025" cy="504056"/>
          </a:xfrm>
        </p:spPr>
        <p:txBody>
          <a:bodyPr/>
          <a:lstStyle/>
          <a:p>
            <a:r>
              <a:rPr lang="en-US" dirty="0"/>
              <a:t>Studying the extreme Universe – recent trends and latest results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619ABF5-AE33-4242-A96F-91F0D5CAB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392" y="4009583"/>
            <a:ext cx="2421934" cy="1616779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27" name="Text Box 35">
            <a:extLst>
              <a:ext uri="{FF2B5EF4-FFF2-40B4-BE49-F238E27FC236}">
                <a16:creationId xmlns:a16="http://schemas.microsoft.com/office/drawing/2014/main" id="{6FFA8CC4-1B19-8443-AC0A-CD66DEF45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1704" y="6021288"/>
            <a:ext cx="66247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A5EB"/>
                </a:solidFill>
              </a:rPr>
              <a:t>Stefan Ohm </a:t>
            </a:r>
            <a:r>
              <a:rPr lang="en-GB" dirty="0"/>
              <a:t>(DESY, </a:t>
            </a:r>
            <a:r>
              <a:rPr lang="en-GB" dirty="0" err="1"/>
              <a:t>Zeuthen</a:t>
            </a:r>
            <a:r>
              <a:rPr lang="en-GB" dirty="0"/>
              <a:t>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2C62F5-63BA-6041-8E98-CF7DF578C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308" y="1772209"/>
            <a:ext cx="4284548" cy="20488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5E4634B-7BA5-F942-B97D-9C1D99D8B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8655" y="1772209"/>
            <a:ext cx="3081601" cy="20554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7FAC19-660A-D240-A670-CC49B206DE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85500" y="1772209"/>
            <a:ext cx="2755116" cy="20554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AE48FE-DEF0-4240-8A7F-848190C928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08168" y="4009583"/>
            <a:ext cx="2077788" cy="16167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4B0A37C-130D-D747-BD3F-1888A5010D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77340" y="4005064"/>
            <a:ext cx="3242596" cy="16212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B6729B-460A-EC4F-842E-9858DA3961F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19936" y="4009583"/>
            <a:ext cx="2093016" cy="16167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58A9F4-F681-8140-9182-03C85ABA383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9336" y="4005064"/>
            <a:ext cx="2162250" cy="162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81611E7-0A7E-FB42-ADE3-47423DD7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IceCube-170922A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2EBCA0C-BD7C-3B42-AE5C-A42F9636E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5399981" cy="5010249"/>
          </a:xfrm>
        </p:spPr>
        <p:txBody>
          <a:bodyPr/>
          <a:lstStyle/>
          <a:p>
            <a:endParaRPr lang="de-DE" dirty="0"/>
          </a:p>
          <a:p>
            <a:r>
              <a:rPr lang="de-DE" dirty="0" err="1"/>
              <a:t>IceCube</a:t>
            </a:r>
            <a:r>
              <a:rPr lang="de-DE" dirty="0"/>
              <a:t> </a:t>
            </a:r>
            <a:r>
              <a:rPr lang="de-DE" dirty="0" err="1"/>
              <a:t>detection</a:t>
            </a:r>
            <a:endParaRPr lang="de-DE" dirty="0"/>
          </a:p>
          <a:p>
            <a:pPr lvl="1"/>
            <a:r>
              <a:rPr lang="de-DE" dirty="0"/>
              <a:t>290 </a:t>
            </a:r>
            <a:r>
              <a:rPr lang="de-DE" dirty="0" err="1"/>
              <a:t>TeV</a:t>
            </a:r>
            <a:r>
              <a:rPr lang="de-DE" dirty="0"/>
              <a:t>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detected</a:t>
            </a:r>
            <a:r>
              <a:rPr lang="de-DE" dirty="0"/>
              <a:t> on September 22</a:t>
            </a:r>
            <a:r>
              <a:rPr lang="de-DE" baseline="30000" dirty="0"/>
              <a:t>nd</a:t>
            </a:r>
            <a:r>
              <a:rPr lang="de-DE" dirty="0"/>
              <a:t> 2017</a:t>
            </a:r>
          </a:p>
          <a:p>
            <a:pPr lvl="1"/>
            <a:r>
              <a:rPr lang="de-DE" dirty="0"/>
              <a:t>Alert </a:t>
            </a:r>
            <a:r>
              <a:rPr lang="de-DE" dirty="0" err="1"/>
              <a:t>distributed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all </a:t>
            </a:r>
            <a:r>
              <a:rPr lang="de-DE" dirty="0" err="1"/>
              <a:t>partners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45 s</a:t>
            </a:r>
          </a:p>
          <a:p>
            <a:pPr marL="36195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  <a:p>
            <a:r>
              <a:rPr lang="de-DE" dirty="0" err="1"/>
              <a:t>Multiwavelength</a:t>
            </a:r>
            <a:r>
              <a:rPr lang="de-DE" dirty="0"/>
              <a:t> / Multimessenger follow-</a:t>
            </a:r>
            <a:r>
              <a:rPr lang="de-DE" dirty="0" err="1"/>
              <a:t>up</a:t>
            </a:r>
            <a:endParaRPr lang="de-DE" dirty="0"/>
          </a:p>
          <a:p>
            <a:pPr lvl="1"/>
            <a:r>
              <a:rPr lang="de-DE" dirty="0"/>
              <a:t>MWL </a:t>
            </a:r>
            <a:r>
              <a:rPr lang="de-DE" dirty="0" err="1"/>
              <a:t>campaign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radio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gamma-</a:t>
            </a:r>
            <a:r>
              <a:rPr lang="de-DE" dirty="0" err="1"/>
              <a:t>rays</a:t>
            </a:r>
            <a:r>
              <a:rPr lang="de-DE" dirty="0"/>
              <a:t> </a:t>
            </a:r>
            <a:r>
              <a:rPr lang="de-DE" dirty="0" err="1"/>
              <a:t>initiated</a:t>
            </a:r>
            <a:endParaRPr lang="de-DE" dirty="0"/>
          </a:p>
          <a:p>
            <a:pPr lvl="1"/>
            <a:r>
              <a:rPr lang="de-DE" dirty="0" err="1"/>
              <a:t>TeV</a:t>
            </a:r>
            <a:r>
              <a:rPr lang="de-DE" dirty="0"/>
              <a:t> </a:t>
            </a:r>
            <a:r>
              <a:rPr lang="de-DE" dirty="0" err="1"/>
              <a:t>observations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H.E.S.S., MAGIC &amp; VERITAS</a:t>
            </a:r>
          </a:p>
          <a:p>
            <a:pPr lvl="1"/>
            <a:r>
              <a:rPr lang="de-DE" dirty="0" err="1"/>
              <a:t>Association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GeV</a:t>
            </a:r>
            <a:r>
              <a:rPr lang="de-DE" dirty="0"/>
              <a:t> </a:t>
            </a:r>
            <a:r>
              <a:rPr lang="de-DE" dirty="0" err="1"/>
              <a:t>bright</a:t>
            </a:r>
            <a:r>
              <a:rPr lang="de-DE" dirty="0"/>
              <a:t> </a:t>
            </a:r>
            <a:r>
              <a:rPr lang="de-DE" dirty="0" err="1"/>
              <a:t>blazar</a:t>
            </a:r>
            <a:r>
              <a:rPr lang="de-DE" dirty="0"/>
              <a:t> TXS 0506+056 in Fermi-LAT </a:t>
            </a:r>
            <a:r>
              <a:rPr lang="de-DE" dirty="0" err="1"/>
              <a:t>archival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a </a:t>
            </a:r>
            <a:r>
              <a:rPr lang="de-DE" dirty="0" err="1"/>
              <a:t>week</a:t>
            </a:r>
            <a:r>
              <a:rPr lang="de-DE" dirty="0"/>
              <a:t> after</a:t>
            </a:r>
          </a:p>
          <a:p>
            <a:pPr lvl="1"/>
            <a:r>
              <a:rPr lang="de-DE" dirty="0"/>
              <a:t>MAGIC </a:t>
            </a:r>
            <a:r>
              <a:rPr lang="de-DE" dirty="0" err="1"/>
              <a:t>detection</a:t>
            </a:r>
            <a:r>
              <a:rPr lang="de-DE" dirty="0"/>
              <a:t> ~1 </a:t>
            </a:r>
            <a:r>
              <a:rPr lang="de-DE" dirty="0" err="1"/>
              <a:t>week</a:t>
            </a:r>
            <a:r>
              <a:rPr lang="de-DE" dirty="0"/>
              <a:t> after </a:t>
            </a:r>
            <a:r>
              <a:rPr lang="de-DE" dirty="0" err="1"/>
              <a:t>neutrino</a:t>
            </a:r>
            <a:r>
              <a:rPr lang="de-DE" dirty="0"/>
              <a:t> alert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DC86-420F-B84A-B9A5-EB95DA51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9B284D-2456-1A41-9EB3-212E30C0F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EM follow-</a:t>
            </a:r>
            <a:r>
              <a:rPr lang="de-DE" dirty="0" err="1"/>
              <a:t>up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921CA8-D2D4-6A41-9E23-17DD33F253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406" y="404664"/>
            <a:ext cx="5946242" cy="3002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5E9263-EBB2-8341-B486-CA6D597F28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4077072"/>
            <a:ext cx="6120680" cy="24921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94AF18-AB5C-A14A-AA70-A8A23E4A3A61}"/>
              </a:ext>
            </a:extLst>
          </p:cNvPr>
          <p:cNvSpPr txBox="1"/>
          <p:nvPr/>
        </p:nvSpPr>
        <p:spPr>
          <a:xfrm>
            <a:off x="8760296" y="3572997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IceCube</a:t>
            </a:r>
            <a:r>
              <a:rPr lang="en-US" sz="1600" i="1" dirty="0"/>
              <a:t>++ (2018)</a:t>
            </a:r>
          </a:p>
        </p:txBody>
      </p:sp>
    </p:spTree>
    <p:extLst>
      <p:ext uri="{BB962C8B-B14F-4D97-AF65-F5344CB8AC3E}">
        <p14:creationId xmlns:p14="http://schemas.microsoft.com/office/powerpoint/2010/main" val="94079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81611E7-0A7E-FB42-ADE3-47423DD7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IceCube-170922A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DC86-420F-B84A-B9A5-EB95DA51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9B284D-2456-1A41-9EB3-212E30C0F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Source </a:t>
            </a:r>
            <a:r>
              <a:rPr lang="de-DE" dirty="0" err="1"/>
              <a:t>properties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association</a:t>
            </a:r>
            <a:endParaRPr lang="de-DE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F9F5B6F-B176-9E4F-A051-6F88C7C68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7797036" y="2492896"/>
            <a:ext cx="3627556" cy="1910945"/>
          </a:xfrm>
          <a:prstGeom prst="rect">
            <a:avLst/>
          </a:prstGeom>
          <a:ln>
            <a:noFill/>
          </a:ln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9C23676A-3448-444B-A6C8-0F72F22EC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6672064" y="116632"/>
            <a:ext cx="3699564" cy="2045843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43903F-98E5-D24A-83F3-A7687DFA41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010" y="4721959"/>
            <a:ext cx="6863662" cy="158736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2EBCA0C-BD7C-3B42-AE5C-A42F9636E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5471989" cy="5010249"/>
          </a:xfrm>
        </p:spPr>
        <p:txBody>
          <a:bodyPr/>
          <a:lstStyle/>
          <a:p>
            <a:r>
              <a:rPr lang="de-DE" dirty="0"/>
              <a:t>TXS 0506+056 </a:t>
            </a:r>
            <a:r>
              <a:rPr lang="de-DE" dirty="0" err="1"/>
              <a:t>characteristics</a:t>
            </a:r>
            <a:endParaRPr lang="de-DE" dirty="0"/>
          </a:p>
          <a:p>
            <a:pPr lvl="1"/>
            <a:r>
              <a:rPr lang="de-DE" dirty="0"/>
              <a:t>A </a:t>
            </a:r>
            <a:r>
              <a:rPr lang="de-DE" dirty="0" err="1"/>
              <a:t>blazar</a:t>
            </a:r>
            <a:r>
              <a:rPr lang="de-DE" dirty="0"/>
              <a:t> in an </a:t>
            </a:r>
            <a:r>
              <a:rPr lang="de-DE" dirty="0" err="1"/>
              <a:t>elevated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in </a:t>
            </a:r>
            <a:r>
              <a:rPr lang="de-DE" dirty="0" err="1"/>
              <a:t>almost</a:t>
            </a:r>
            <a:r>
              <a:rPr lang="de-DE" dirty="0"/>
              <a:t> all </a:t>
            </a:r>
            <a:r>
              <a:rPr lang="de-DE" dirty="0" err="1"/>
              <a:t>wavelengths</a:t>
            </a:r>
            <a:endParaRPr lang="de-DE" dirty="0"/>
          </a:p>
          <a:p>
            <a:pPr lvl="1"/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brightest</a:t>
            </a:r>
            <a:r>
              <a:rPr lang="de-DE" dirty="0"/>
              <a:t> Fermi-LAT </a:t>
            </a:r>
            <a:r>
              <a:rPr lang="de-DE" dirty="0" err="1"/>
              <a:t>blazars</a:t>
            </a:r>
            <a:endParaRPr lang="de-DE" dirty="0"/>
          </a:p>
          <a:p>
            <a:pPr lvl="1"/>
            <a:r>
              <a:rPr lang="de-DE" dirty="0"/>
              <a:t>In </a:t>
            </a:r>
            <a:r>
              <a:rPr lang="de-DE" dirty="0" err="1"/>
              <a:t>extended</a:t>
            </a:r>
            <a:r>
              <a:rPr lang="de-DE" dirty="0"/>
              <a:t> </a:t>
            </a:r>
            <a:r>
              <a:rPr lang="de-DE" dirty="0" err="1"/>
              <a:t>flaring</a:t>
            </a:r>
            <a:r>
              <a:rPr lang="de-DE" dirty="0"/>
              <a:t>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~6 </a:t>
            </a:r>
            <a:r>
              <a:rPr lang="de-DE" dirty="0" err="1"/>
              <a:t>months</a:t>
            </a:r>
            <a:endParaRPr lang="de-DE" dirty="0"/>
          </a:p>
          <a:p>
            <a:pPr lvl="1"/>
            <a:r>
              <a:rPr lang="de-DE" dirty="0" err="1"/>
              <a:t>Redshift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0.33 (gamma-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absorption</a:t>
            </a:r>
            <a:r>
              <a:rPr lang="de-DE" dirty="0"/>
              <a:t> &gt;100 </a:t>
            </a:r>
            <a:r>
              <a:rPr lang="de-DE" dirty="0" err="1"/>
              <a:t>GeV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Probability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association</a:t>
            </a:r>
            <a:endParaRPr lang="de-DE" dirty="0"/>
          </a:p>
          <a:p>
            <a:pPr lvl="1"/>
            <a:r>
              <a:rPr lang="de-DE" dirty="0"/>
              <a:t>Strong </a:t>
            </a:r>
            <a:r>
              <a:rPr lang="de-DE" dirty="0" err="1"/>
              <a:t>indications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association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neutrino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flaring</a:t>
            </a:r>
            <a:r>
              <a:rPr lang="de-DE" dirty="0"/>
              <a:t> </a:t>
            </a:r>
            <a:r>
              <a:rPr lang="de-DE" dirty="0" err="1"/>
              <a:t>blazar</a:t>
            </a:r>
            <a:r>
              <a:rPr lang="de-DE" dirty="0"/>
              <a:t> at &gt;3 </a:t>
            </a:r>
            <a:r>
              <a:rPr lang="de-DE" dirty="0" err="1"/>
              <a:t>sigma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 err="1"/>
              <a:t>Previous</a:t>
            </a:r>
            <a:r>
              <a:rPr lang="de-DE" dirty="0"/>
              <a:t> </a:t>
            </a:r>
            <a:r>
              <a:rPr lang="de-DE" dirty="0" err="1"/>
              <a:t>flaring</a:t>
            </a:r>
            <a:r>
              <a:rPr lang="de-DE" dirty="0"/>
              <a:t> </a:t>
            </a:r>
            <a:r>
              <a:rPr lang="de-DE" dirty="0" err="1"/>
              <a:t>episodes</a:t>
            </a:r>
            <a:r>
              <a:rPr lang="de-DE" dirty="0"/>
              <a:t>?</a:t>
            </a:r>
          </a:p>
          <a:p>
            <a:pPr lvl="1"/>
            <a:r>
              <a:rPr lang="de-DE" dirty="0"/>
              <a:t>&gt;3 </a:t>
            </a:r>
            <a:r>
              <a:rPr lang="de-DE" dirty="0" err="1"/>
              <a:t>sigma</a:t>
            </a:r>
            <a:r>
              <a:rPr lang="de-DE" dirty="0"/>
              <a:t> </a:t>
            </a:r>
            <a:r>
              <a:rPr lang="de-DE" dirty="0" err="1"/>
              <a:t>excess</a:t>
            </a:r>
            <a:r>
              <a:rPr lang="de-DE" dirty="0"/>
              <a:t> </a:t>
            </a:r>
            <a:r>
              <a:rPr lang="de-DE" dirty="0" err="1"/>
              <a:t>seen</a:t>
            </a:r>
            <a:r>
              <a:rPr lang="de-DE" dirty="0"/>
              <a:t> in </a:t>
            </a:r>
            <a:r>
              <a:rPr lang="de-DE" dirty="0" err="1"/>
              <a:t>IceCube</a:t>
            </a:r>
            <a:r>
              <a:rPr lang="de-DE" dirty="0"/>
              <a:t> </a:t>
            </a:r>
            <a:r>
              <a:rPr lang="de-DE" dirty="0" err="1"/>
              <a:t>archival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42738A-744C-B94D-89E2-F3890150782B}"/>
              </a:ext>
            </a:extLst>
          </p:cNvPr>
          <p:cNvSpPr txBox="1"/>
          <p:nvPr/>
        </p:nvSpPr>
        <p:spPr>
          <a:xfrm>
            <a:off x="9048328" y="6411523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/>
              <a:t>IceCube</a:t>
            </a:r>
            <a:r>
              <a:rPr lang="en-US" sz="1600" i="1" dirty="0"/>
              <a:t>++ (2018)</a:t>
            </a:r>
          </a:p>
        </p:txBody>
      </p:sp>
    </p:spTree>
    <p:extLst>
      <p:ext uri="{BB962C8B-B14F-4D97-AF65-F5344CB8AC3E}">
        <p14:creationId xmlns:p14="http://schemas.microsoft.com/office/powerpoint/2010/main" val="26195067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21FF5AB-1EB9-D140-B6C8-15B5BE16A5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17" y="1138599"/>
            <a:ext cx="3671855" cy="1974878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81611E7-0A7E-FB42-ADE3-47423DD7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IceCube-170922A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DC86-420F-B84A-B9A5-EB95DA51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59B284D-2456-1A41-9EB3-212E30C0F2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Interpretation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A6EB4EE-2A6F-0447-8162-88F38DFEEDE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519936" y="1196753"/>
            <a:ext cx="6264077" cy="5219924"/>
          </a:xfrm>
        </p:spPr>
        <p:txBody>
          <a:bodyPr/>
          <a:lstStyle/>
          <a:p>
            <a:r>
              <a:rPr lang="de-DE" dirty="0"/>
              <a:t>Pure </a:t>
            </a:r>
            <a:r>
              <a:rPr lang="de-DE" dirty="0" err="1"/>
              <a:t>hadronic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work</a:t>
            </a:r>
            <a:endParaRPr lang="de-DE" dirty="0"/>
          </a:p>
          <a:p>
            <a:r>
              <a:rPr lang="de-DE" dirty="0"/>
              <a:t>Hybrid </a:t>
            </a:r>
            <a:r>
              <a:rPr lang="de-DE" dirty="0" err="1"/>
              <a:t>models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explain</a:t>
            </a:r>
            <a:r>
              <a:rPr lang="de-DE" dirty="0"/>
              <a:t> EM </a:t>
            </a:r>
            <a:r>
              <a:rPr lang="de-DE" dirty="0" err="1"/>
              <a:t>emission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neutrino</a:t>
            </a:r>
            <a:endParaRPr lang="de-DE" dirty="0"/>
          </a:p>
          <a:p>
            <a:r>
              <a:rPr lang="de-DE" dirty="0"/>
              <a:t>~0.25 </a:t>
            </a:r>
            <a:r>
              <a:rPr lang="de-DE" dirty="0" err="1"/>
              <a:t>neutrinos</a:t>
            </a:r>
            <a:r>
              <a:rPr lang="de-DE" dirty="0"/>
              <a:t> per 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predicted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model</a:t>
            </a:r>
            <a:endParaRPr lang="de-DE" dirty="0"/>
          </a:p>
          <a:p>
            <a:endParaRPr lang="de-D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649A45D-DB2C-E141-8AC8-EFA2B7E2A2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85" y="2802287"/>
            <a:ext cx="4302741" cy="389986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B4C0922-3C8B-764A-8A45-879A631BC2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3434576"/>
            <a:ext cx="4416715" cy="32977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624B479-77C2-B349-A9FF-135CB44C128D}"/>
              </a:ext>
            </a:extLst>
          </p:cNvPr>
          <p:cNvSpPr txBox="1"/>
          <p:nvPr/>
        </p:nvSpPr>
        <p:spPr>
          <a:xfrm>
            <a:off x="5140417" y="3193231"/>
            <a:ext cx="1526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Gao et al. (2018)</a:t>
            </a:r>
          </a:p>
        </p:txBody>
      </p:sp>
    </p:spTree>
    <p:extLst>
      <p:ext uri="{BB962C8B-B14F-4D97-AF65-F5344CB8AC3E}">
        <p14:creationId xmlns:p14="http://schemas.microsoft.com/office/powerpoint/2010/main" val="1094868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81611E7-0A7E-FB42-ADE3-47423DD7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</a:t>
            </a:r>
            <a:r>
              <a:rPr lang="de-DE" dirty="0" err="1"/>
              <a:t>and</a:t>
            </a:r>
            <a:r>
              <a:rPr lang="de-DE" dirty="0"/>
              <a:t>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858F0-9024-7E42-8423-D4C211E01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Different </a:t>
            </a:r>
            <a:r>
              <a:rPr lang="de-DE" dirty="0" err="1"/>
              <a:t>messengers</a:t>
            </a:r>
            <a:r>
              <a:rPr lang="de-DE" dirty="0"/>
              <a:t> probe different </a:t>
            </a:r>
            <a:r>
              <a:rPr lang="de-DE" dirty="0" err="1"/>
              <a:t>physics</a:t>
            </a:r>
            <a:r>
              <a:rPr lang="de-DE" dirty="0"/>
              <a:t> on different </a:t>
            </a:r>
            <a:r>
              <a:rPr lang="de-DE" dirty="0" err="1"/>
              <a:t>scales</a:t>
            </a:r>
            <a:endParaRPr lang="de-DE" dirty="0"/>
          </a:p>
          <a:p>
            <a:endParaRPr lang="de-DE" dirty="0"/>
          </a:p>
          <a:p>
            <a:r>
              <a:rPr lang="de-DE" dirty="0"/>
              <a:t>Multimessenger </a:t>
            </a:r>
            <a:r>
              <a:rPr lang="de-DE" dirty="0" err="1"/>
              <a:t>astrophysics</a:t>
            </a:r>
            <a:r>
              <a:rPr lang="de-DE" dirty="0"/>
              <a:t>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</a:t>
            </a:r>
            <a:r>
              <a:rPr lang="de-DE" dirty="0" err="1"/>
              <a:t>to</a:t>
            </a:r>
            <a:endParaRPr lang="de-DE" dirty="0"/>
          </a:p>
          <a:p>
            <a:pPr lvl="1"/>
            <a:r>
              <a:rPr lang="de-DE" dirty="0"/>
              <a:t>Probe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extreme </a:t>
            </a:r>
            <a:r>
              <a:rPr lang="de-DE" dirty="0" err="1"/>
              <a:t>phenomena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Universe</a:t>
            </a:r>
            <a:endParaRPr lang="de-DE" dirty="0"/>
          </a:p>
          <a:p>
            <a:pPr lvl="1"/>
            <a:r>
              <a:rPr lang="de-DE" dirty="0"/>
              <a:t>Combine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pro‘s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mediate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con‘s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different </a:t>
            </a:r>
            <a:r>
              <a:rPr lang="de-DE" dirty="0" err="1"/>
              <a:t>messengers</a:t>
            </a:r>
            <a:endParaRPr lang="de-DE" dirty="0"/>
          </a:p>
          <a:p>
            <a:pPr lvl="1"/>
            <a:endParaRPr lang="de-DE" dirty="0"/>
          </a:p>
          <a:p>
            <a:r>
              <a:rPr lang="de-DE" dirty="0"/>
              <a:t>Multimessenger </a:t>
            </a:r>
            <a:r>
              <a:rPr lang="de-DE" dirty="0" err="1"/>
              <a:t>astrophysics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time-domain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requires</a:t>
            </a:r>
            <a:r>
              <a:rPr lang="de-DE" dirty="0"/>
              <a:t> different </a:t>
            </a:r>
            <a:r>
              <a:rPr lang="de-DE" dirty="0" err="1"/>
              <a:t>thinking</a:t>
            </a:r>
            <a:endParaRPr lang="de-DE" dirty="0"/>
          </a:p>
          <a:p>
            <a:endParaRPr lang="de-DE" dirty="0"/>
          </a:p>
          <a:p>
            <a:r>
              <a:rPr lang="de-DE" dirty="0"/>
              <a:t>Instruments:</a:t>
            </a:r>
          </a:p>
          <a:p>
            <a:pPr lvl="1"/>
            <a:r>
              <a:rPr lang="de-DE" dirty="0"/>
              <a:t>LIGO/VIRGO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turned</a:t>
            </a:r>
            <a:r>
              <a:rPr lang="de-DE" dirty="0"/>
              <a:t> on </a:t>
            </a:r>
            <a:r>
              <a:rPr lang="de-DE" dirty="0" err="1"/>
              <a:t>for</a:t>
            </a:r>
            <a:r>
              <a:rPr lang="de-DE" dirty="0"/>
              <a:t> O3 in </a:t>
            </a:r>
            <a:r>
              <a:rPr lang="de-DE" dirty="0" err="1"/>
              <a:t>early</a:t>
            </a:r>
            <a:r>
              <a:rPr lang="de-DE" dirty="0"/>
              <a:t> 2019 </a:t>
            </a:r>
            <a:r>
              <a:rPr lang="en-US" dirty="0"/>
              <a:t>➝</a:t>
            </a:r>
            <a:r>
              <a:rPr lang="de-DE" dirty="0"/>
              <a:t> </a:t>
            </a:r>
            <a:r>
              <a:rPr lang="de-DE" dirty="0" err="1"/>
              <a:t>boost</a:t>
            </a:r>
            <a:r>
              <a:rPr lang="de-DE" dirty="0"/>
              <a:t> in </a:t>
            </a:r>
            <a:r>
              <a:rPr lang="de-DE" dirty="0" err="1"/>
              <a:t>sensitivity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hence</a:t>
            </a:r>
            <a:r>
              <a:rPr lang="de-DE" dirty="0"/>
              <a:t> rate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mergers</a:t>
            </a:r>
            <a:endParaRPr lang="de-DE" dirty="0"/>
          </a:p>
          <a:p>
            <a:pPr lvl="1"/>
            <a:r>
              <a:rPr lang="de-DE" dirty="0" err="1"/>
              <a:t>IceCube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on </a:t>
            </a:r>
            <a:r>
              <a:rPr lang="de-DE" dirty="0" err="1"/>
              <a:t>extension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detector</a:t>
            </a:r>
            <a:r>
              <a:rPr lang="de-DE" dirty="0"/>
              <a:t> (IceCube-Gen2, </a:t>
            </a:r>
            <a:r>
              <a:rPr lang="de-DE" dirty="0" err="1"/>
              <a:t>including</a:t>
            </a:r>
            <a:r>
              <a:rPr lang="de-DE" dirty="0"/>
              <a:t> PINGU)</a:t>
            </a:r>
          </a:p>
          <a:p>
            <a:pPr lvl="1"/>
            <a:r>
              <a:rPr lang="de-DE" dirty="0"/>
              <a:t>In gamma-</a:t>
            </a:r>
            <a:r>
              <a:rPr lang="de-DE" dirty="0" err="1"/>
              <a:t>rays</a:t>
            </a:r>
            <a:r>
              <a:rPr lang="de-DE" dirty="0"/>
              <a:t>, CTA will </a:t>
            </a:r>
            <a:r>
              <a:rPr lang="de-DE" dirty="0" err="1"/>
              <a:t>revolutionize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TeV</a:t>
            </a:r>
            <a:r>
              <a:rPr lang="de-DE" dirty="0"/>
              <a:t> gamma-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sky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DC86-420F-B84A-B9A5-EB95DA51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32CD8B-AA3E-6B40-8D80-6961B703B3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903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7E80D-855C-9E40-BD0E-782892D98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Spares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C40398-BF1D-074C-AAEB-02DE08EB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7A1AAB-9CCB-2847-B86B-6221308FD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92362D-5D69-914C-8F5D-D8E8F4B4D8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419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cecube.0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3" r="15463"/>
          <a:stretch/>
        </p:blipFill>
        <p:spPr>
          <a:xfrm>
            <a:off x="4135201" y="4548918"/>
            <a:ext cx="2104749" cy="2309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IceCube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546324" cy="5010249"/>
          </a:xfrm>
        </p:spPr>
        <p:txBody>
          <a:bodyPr/>
          <a:lstStyle/>
          <a:p>
            <a:r>
              <a:rPr lang="en-US" dirty="0" err="1"/>
              <a:t>IceCube</a:t>
            </a:r>
            <a:endParaRPr lang="en-US" dirty="0"/>
          </a:p>
          <a:p>
            <a:pPr lvl="1"/>
            <a:r>
              <a:rPr lang="en-US" dirty="0"/>
              <a:t>continuous data taking since 2010</a:t>
            </a:r>
          </a:p>
          <a:p>
            <a:pPr lvl="1"/>
            <a:r>
              <a:rPr lang="en-US" dirty="0"/>
              <a:t>Gives access to astrophysical neutrinos (est. 2013)</a:t>
            </a:r>
          </a:p>
          <a:p>
            <a:pPr lvl="1"/>
            <a:r>
              <a:rPr lang="en-US" dirty="0"/>
              <a:t>most sensitive to northern-hemisphere sources</a:t>
            </a:r>
          </a:p>
          <a:p>
            <a:pPr lvl="1"/>
            <a:r>
              <a:rPr lang="en-US" dirty="0"/>
              <a:t>10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10 </a:t>
            </a:r>
            <a:r>
              <a:rPr lang="en-US" dirty="0" err="1"/>
              <a:t>PeV</a:t>
            </a:r>
            <a:r>
              <a:rPr lang="en-US" dirty="0"/>
              <a:t> energies</a:t>
            </a:r>
          </a:p>
          <a:p>
            <a:r>
              <a:rPr lang="en-US" dirty="0"/>
              <a:t>Origin of astrophysical neutrinos</a:t>
            </a:r>
          </a:p>
          <a:p>
            <a:pPr lvl="1"/>
            <a:r>
              <a:rPr lang="en-US" dirty="0"/>
              <a:t>consistent with isotropy ➝ extragalactic sources</a:t>
            </a:r>
          </a:p>
          <a:p>
            <a:pPr lvl="1"/>
            <a:r>
              <a:rPr lang="en-US" dirty="0"/>
              <a:t>limits on populations of sources</a:t>
            </a:r>
          </a:p>
          <a:p>
            <a:pPr lvl="1"/>
            <a:r>
              <a:rPr lang="en-US" dirty="0"/>
              <a:t>first hints for identified counterpart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699" y="1"/>
            <a:ext cx="5855461" cy="3109716"/>
          </a:xfrm>
          <a:prstGeom prst="rect">
            <a:avLst/>
          </a:prstGeom>
        </p:spPr>
      </p:pic>
      <p:pic>
        <p:nvPicPr>
          <p:cNvPr id="12" name="Picture 11" descr="opaque-to-photon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950" y="3561983"/>
            <a:ext cx="5695945" cy="305337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336360" y="3284984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85000"/>
                  </a:schemeClr>
                </a:solidFill>
              </a:rPr>
              <a:t>e</a:t>
            </a:r>
            <a:r>
              <a:rPr lang="en-US" sz="1200" baseline="30000" dirty="0">
                <a:solidFill>
                  <a:schemeClr val="bg1">
                    <a:lumMod val="85000"/>
                  </a:schemeClr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407248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binary neutron-star merger GW/EM170817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7988" y="1406427"/>
            <a:ext cx="6192068" cy="5010249"/>
          </a:xfrm>
        </p:spPr>
        <p:txBody>
          <a:bodyPr/>
          <a:lstStyle/>
          <a:p>
            <a:r>
              <a:rPr lang="en-US" sz="2000" dirty="0"/>
              <a:t>Origin of the prompt EM emission consistent with</a:t>
            </a:r>
          </a:p>
          <a:p>
            <a:pPr lvl="1"/>
            <a:r>
              <a:rPr lang="en-US" sz="1800" dirty="0"/>
              <a:t>NS-NS merger event propelled material into intra-merger medium</a:t>
            </a:r>
          </a:p>
          <a:p>
            <a:pPr lvl="1"/>
            <a:r>
              <a:rPr lang="en-US" sz="1800" dirty="0"/>
              <a:t>wide-angle jet inflates </a:t>
            </a:r>
            <a:r>
              <a:rPr lang="en-US" sz="1800" dirty="0" err="1"/>
              <a:t>ejecta</a:t>
            </a:r>
            <a:r>
              <a:rPr lang="en-US" sz="1800" dirty="0"/>
              <a:t> forming a cocoon</a:t>
            </a:r>
          </a:p>
          <a:p>
            <a:pPr lvl="1"/>
            <a:r>
              <a:rPr lang="el-GR" sz="1800" dirty="0"/>
              <a:t>γ</a:t>
            </a:r>
            <a:r>
              <a:rPr lang="en-US" sz="1800" dirty="0"/>
              <a:t>-rays produced in shock-breakout in this scenario</a:t>
            </a:r>
          </a:p>
          <a:p>
            <a:pPr lvl="1"/>
            <a:r>
              <a:rPr lang="en-US" sz="1800" dirty="0"/>
              <a:t>r-process elements forged in ejected material hours after merger</a:t>
            </a:r>
          </a:p>
          <a:p>
            <a:pPr marL="0" indent="0">
              <a:buNone/>
            </a:pPr>
            <a:r>
              <a:rPr lang="en-US" sz="2000" dirty="0"/>
              <a:t>➝ Emission traced in optical and soft </a:t>
            </a:r>
            <a:r>
              <a:rPr lang="el-GR" sz="2000" dirty="0"/>
              <a:t>γ</a:t>
            </a:r>
            <a:r>
              <a:rPr lang="en-US" sz="2000" dirty="0"/>
              <a:t> rays</a:t>
            </a:r>
          </a:p>
          <a:p>
            <a:r>
              <a:rPr lang="en-US" sz="2000" dirty="0"/>
              <a:t>Non-thermal emission and long-term </a:t>
            </a:r>
            <a:r>
              <a:rPr lang="en-US" sz="2000" dirty="0" err="1"/>
              <a:t>behaviour</a:t>
            </a:r>
            <a:endParaRPr lang="en-US" sz="2000" dirty="0"/>
          </a:p>
          <a:p>
            <a:pPr lvl="1"/>
            <a:r>
              <a:rPr lang="en-US" sz="1800" dirty="0"/>
              <a:t>speeds of 0.1 </a:t>
            </a:r>
            <a:r>
              <a:rPr lang="mr-IN" sz="1800" dirty="0"/>
              <a:t>–</a:t>
            </a:r>
            <a:r>
              <a:rPr lang="en-US" sz="1800" dirty="0"/>
              <a:t> 0.3 c ➝ strong shocks</a:t>
            </a:r>
          </a:p>
          <a:p>
            <a:pPr lvl="1"/>
            <a:r>
              <a:rPr lang="en-US" sz="1800" dirty="0"/>
              <a:t>ejected mass of few 10</a:t>
            </a:r>
            <a:r>
              <a:rPr lang="en-US" sz="1800" baseline="30000" dirty="0"/>
              <a:t>-2</a:t>
            </a:r>
            <a:r>
              <a:rPr lang="en-US" sz="1800" dirty="0"/>
              <a:t> M</a:t>
            </a:r>
            <a:r>
              <a:rPr lang="en-US" sz="1800" baseline="-25000" dirty="0"/>
              <a:t>⊙</a:t>
            </a:r>
            <a:r>
              <a:rPr lang="en-US" sz="1800" dirty="0"/>
              <a:t> ➝ baryon-rich material</a:t>
            </a:r>
            <a:endParaRPr lang="en-US" sz="1800" baseline="-25000" dirty="0"/>
          </a:p>
          <a:p>
            <a:pPr marL="0" indent="0">
              <a:buNone/>
            </a:pPr>
            <a:r>
              <a:rPr lang="en-US" sz="2000" dirty="0"/>
              <a:t>➝ Good conditions for particle acceleration and </a:t>
            </a:r>
            <a:r>
              <a:rPr lang="el-GR" sz="2000" dirty="0"/>
              <a:t>γ</a:t>
            </a:r>
            <a:r>
              <a:rPr lang="en-US" sz="2000" dirty="0"/>
              <a:t>-ray and neutrino emission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Prompt and delayed emission</a:t>
            </a:r>
          </a:p>
        </p:txBody>
      </p:sp>
      <p:pic>
        <p:nvPicPr>
          <p:cNvPr id="14" name="Picture 13" descr="F5.large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4" t="54855"/>
          <a:stretch/>
        </p:blipFill>
        <p:spPr>
          <a:xfrm>
            <a:off x="6600056" y="859801"/>
            <a:ext cx="5472608" cy="55347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112224" y="6067064"/>
            <a:ext cx="1747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Kasliwal</a:t>
            </a:r>
            <a:r>
              <a:rPr lang="en-US" sz="1600" dirty="0"/>
              <a:t>++, 2017</a:t>
            </a:r>
          </a:p>
        </p:txBody>
      </p:sp>
    </p:spTree>
    <p:extLst>
      <p:ext uri="{BB962C8B-B14F-4D97-AF65-F5344CB8AC3E}">
        <p14:creationId xmlns:p14="http://schemas.microsoft.com/office/powerpoint/2010/main" val="2151117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EM follow-up of GW/EM170817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DESY-Zeuthen GW activities | Stefan Ohm, 06.04.18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History</a:t>
            </a:r>
          </a:p>
        </p:txBody>
      </p:sp>
      <p:pic>
        <p:nvPicPr>
          <p:cNvPr id="10" name="Picture 9" descr="GW170817_Lightcurv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71" y="1420698"/>
            <a:ext cx="10850528" cy="49320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868808" y="5983424"/>
            <a:ext cx="33160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H.E.S.S. paper on GW170817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652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‘early’ follow-up of GW/EM170817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Optical</a:t>
            </a:r>
          </a:p>
          <a:p>
            <a:pPr lvl="1"/>
            <a:r>
              <a:rPr lang="en-US" dirty="0"/>
              <a:t>ZTF was not yet online</a:t>
            </a:r>
          </a:p>
          <a:p>
            <a:pPr lvl="1"/>
            <a:r>
              <a:rPr lang="en-US" dirty="0"/>
              <a:t>MK, AF &amp; JN involved in </a:t>
            </a:r>
            <a:r>
              <a:rPr lang="en-US" dirty="0" err="1"/>
              <a:t>ePESSTO</a:t>
            </a:r>
            <a:r>
              <a:rPr lang="en-US" dirty="0"/>
              <a:t> follow-up</a:t>
            </a:r>
          </a:p>
          <a:p>
            <a:pPr lvl="1"/>
            <a:r>
              <a:rPr lang="en-US" dirty="0"/>
              <a:t>Emission established to be of </a:t>
            </a:r>
            <a:r>
              <a:rPr lang="en-US" dirty="0" err="1"/>
              <a:t>kilonovae</a:t>
            </a:r>
            <a:r>
              <a:rPr lang="en-US" dirty="0"/>
              <a:t> origin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DESY-Zeuthen GW activities | Stefan Ohm, 06.04.18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/>
              <a:t>Neutrinos + UHECRs</a:t>
            </a:r>
          </a:p>
          <a:p>
            <a:pPr lvl="1"/>
            <a:r>
              <a:rPr lang="en-US" dirty="0"/>
              <a:t>ANTARES, </a:t>
            </a:r>
            <a:r>
              <a:rPr lang="en-US" dirty="0" err="1"/>
              <a:t>IceCube</a:t>
            </a:r>
            <a:r>
              <a:rPr lang="en-US" dirty="0"/>
              <a:t> and Auger search did not reveal counterpart within ±500s of merger</a:t>
            </a:r>
          </a:p>
          <a:p>
            <a:pPr lvl="1"/>
            <a:r>
              <a:rPr lang="en-US" dirty="0"/>
              <a:t>Neutrino provides direction and gives insight into source environment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VHE </a:t>
            </a:r>
            <a:r>
              <a:rPr lang="el-GR" dirty="0"/>
              <a:t>γ</a:t>
            </a:r>
            <a:r>
              <a:rPr lang="en-US" dirty="0"/>
              <a:t> rays</a:t>
            </a:r>
          </a:p>
          <a:p>
            <a:pPr lvl="1"/>
            <a:r>
              <a:rPr lang="en-US" dirty="0"/>
              <a:t>H.E.S.S. covers uncertainty region 5 hours after event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ground-based pointing telescope to cover NS-NS merger</a:t>
            </a:r>
          </a:p>
          <a:p>
            <a:pPr lvl="1"/>
            <a:r>
              <a:rPr lang="en-US" dirty="0"/>
              <a:t>no detection</a:t>
            </a:r>
          </a:p>
        </p:txBody>
      </p:sp>
      <p:pic>
        <p:nvPicPr>
          <p:cNvPr id="8" name="Picture 7" descr="SSS17a_HESScampaig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32" y="3453690"/>
            <a:ext cx="3188179" cy="2999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800461" y="3528983"/>
            <a:ext cx="1940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H.E.S.S. follow-up</a:t>
            </a:r>
          </a:p>
        </p:txBody>
      </p:sp>
      <p:pic>
        <p:nvPicPr>
          <p:cNvPr id="11" name="Picture 10" descr="GWGW1708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264" y="3848318"/>
            <a:ext cx="4045048" cy="2446044"/>
          </a:xfrm>
          <a:prstGeom prst="rect">
            <a:avLst/>
          </a:prstGeom>
        </p:spPr>
      </p:pic>
      <p:pic>
        <p:nvPicPr>
          <p:cNvPr id="12" name="Picture 11" descr="Screen Shot 2018-04-05 at 15.17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3337809"/>
            <a:ext cx="3580063" cy="321135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595832" y="6487536"/>
            <a:ext cx="33160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5"/>
              </a:rPr>
              <a:t>H.E.S.S. paper on GW170817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4356492" y="6416676"/>
            <a:ext cx="40197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LIGO, Virgo, Auger, ANTARES, </a:t>
            </a:r>
            <a:r>
              <a:rPr lang="en-US" sz="1200" dirty="0" err="1"/>
              <a:t>IceCube,ApJ</a:t>
            </a:r>
            <a:r>
              <a:rPr lang="en-US" sz="1200" dirty="0"/>
              <a:t> 850 (2017)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91578" y="3454926"/>
            <a:ext cx="13051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/>
              <a:t>Smartt</a:t>
            </a:r>
            <a:r>
              <a:rPr lang="en-US" sz="1200" dirty="0"/>
              <a:t>++ (2017)</a:t>
            </a:r>
          </a:p>
        </p:txBody>
      </p:sp>
    </p:spTree>
    <p:extLst>
      <p:ext uri="{BB962C8B-B14F-4D97-AF65-F5344CB8AC3E}">
        <p14:creationId xmlns:p14="http://schemas.microsoft.com/office/powerpoint/2010/main" val="1657193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‘late-time’ follow-up of GW/EM170817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Radio and X-rays</a:t>
            </a:r>
          </a:p>
          <a:p>
            <a:pPr lvl="1"/>
            <a:r>
              <a:rPr lang="en-US" dirty="0"/>
              <a:t>spectral index of non-thermal electrons consistent with </a:t>
            </a:r>
            <a:r>
              <a:rPr lang="en-US" dirty="0" err="1"/>
              <a:t>Γ</a:t>
            </a:r>
            <a:r>
              <a:rPr lang="en-US" baseline="-25000" dirty="0" err="1"/>
              <a:t>e</a:t>
            </a:r>
            <a:r>
              <a:rPr lang="en-US" dirty="0"/>
              <a:t> ~ -2.0</a:t>
            </a:r>
          </a:p>
          <a:p>
            <a:pPr marL="361950" lvl="1" indent="0">
              <a:buNone/>
            </a:pPr>
            <a:r>
              <a:rPr lang="en-US" dirty="0"/>
              <a:t>➝ acceleration in strong shock</a:t>
            </a:r>
          </a:p>
          <a:p>
            <a:pPr lvl="1"/>
            <a:r>
              <a:rPr lang="en-US" dirty="0"/>
              <a:t>steady increase in flux from 10 </a:t>
            </a:r>
            <a:r>
              <a:rPr lang="mr-IN" dirty="0"/>
              <a:t>–</a:t>
            </a:r>
            <a:r>
              <a:rPr lang="en-US" dirty="0"/>
              <a:t> 150 days after merger</a:t>
            </a:r>
          </a:p>
          <a:p>
            <a:pPr lvl="1"/>
            <a:r>
              <a:rPr lang="en-US" dirty="0"/>
              <a:t>peak in radio at 150 ± 2 days</a:t>
            </a:r>
          </a:p>
          <a:p>
            <a:pPr lvl="1"/>
            <a:r>
              <a:rPr lang="en-US" dirty="0"/>
              <a:t>indications for turnover in X-rays as well</a:t>
            </a:r>
          </a:p>
          <a:p>
            <a:r>
              <a:rPr lang="en-US" dirty="0"/>
              <a:t>Possible Interpretation</a:t>
            </a:r>
          </a:p>
          <a:p>
            <a:pPr lvl="1"/>
            <a:r>
              <a:rPr lang="en-US" dirty="0" err="1"/>
              <a:t>ejecta</a:t>
            </a:r>
            <a:r>
              <a:rPr lang="en-US" dirty="0"/>
              <a:t> decelerating ~now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| DESY-Zeuthen GW activities | Stefan Ohm, 06.04.18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can we learn from MWL measurements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US" dirty="0" err="1"/>
              <a:t>GeV</a:t>
            </a:r>
            <a:r>
              <a:rPr lang="en-US" dirty="0"/>
              <a:t> </a:t>
            </a:r>
            <a:r>
              <a:rPr lang="el-GR" dirty="0"/>
              <a:t>γ</a:t>
            </a:r>
            <a:r>
              <a:rPr lang="en-US" dirty="0"/>
              <a:t>-rays</a:t>
            </a:r>
          </a:p>
          <a:p>
            <a:pPr lvl="1"/>
            <a:r>
              <a:rPr lang="en-US" dirty="0"/>
              <a:t>no detection of emission after original discovery of prompt GRB emission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/>
              <a:t>VHE </a:t>
            </a:r>
            <a:r>
              <a:rPr lang="el-GR" dirty="0"/>
              <a:t>γ</a:t>
            </a:r>
            <a:r>
              <a:rPr lang="en-US" dirty="0"/>
              <a:t>-ray</a:t>
            </a:r>
          </a:p>
          <a:p>
            <a:pPr lvl="1"/>
            <a:r>
              <a:rPr lang="en-US" dirty="0"/>
              <a:t>Expected peak in </a:t>
            </a:r>
            <a:r>
              <a:rPr lang="el-GR" dirty="0"/>
              <a:t>γ</a:t>
            </a:r>
            <a:r>
              <a:rPr lang="en-US" dirty="0"/>
              <a:t>-ray SED between 100 </a:t>
            </a:r>
            <a:r>
              <a:rPr lang="mr-IN" dirty="0"/>
              <a:t>–</a:t>
            </a:r>
            <a:r>
              <a:rPr lang="en-US" dirty="0"/>
              <a:t> 500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/>
              <a:t>Sensitivity of H.E.S.S.: ~2 * 10</a:t>
            </a:r>
            <a:r>
              <a:rPr lang="en-US" baseline="30000" dirty="0"/>
              <a:t>-13 </a:t>
            </a:r>
            <a:r>
              <a:rPr lang="en-US" dirty="0"/>
              <a:t>erg cm</a:t>
            </a:r>
            <a:r>
              <a:rPr lang="en-US" baseline="30000" dirty="0"/>
              <a:t>-2</a:t>
            </a:r>
            <a:r>
              <a:rPr lang="en-US" dirty="0"/>
              <a:t> s</a:t>
            </a:r>
            <a:r>
              <a:rPr lang="en-US" baseline="30000" dirty="0"/>
              <a:t>-1</a:t>
            </a:r>
            <a:endParaRPr lang="en-US" dirty="0"/>
          </a:p>
          <a:p>
            <a:pPr lvl="1"/>
            <a:r>
              <a:rPr lang="en-US" dirty="0"/>
              <a:t>Data currently being taken and/or under calibration and analysis</a:t>
            </a:r>
          </a:p>
        </p:txBody>
      </p:sp>
      <p:pic>
        <p:nvPicPr>
          <p:cNvPr id="10" name="Picture 9" descr="Screen Shot 2018-04-04 at 15.39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389" y="3131532"/>
            <a:ext cx="4211263" cy="31808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00906" y="5357528"/>
            <a:ext cx="1792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Radio </a:t>
            </a:r>
            <a:r>
              <a:rPr lang="en-US" sz="1600" b="1" dirty="0" err="1"/>
              <a:t>lightcurve</a:t>
            </a:r>
            <a:endParaRPr lang="en-US" sz="1600" b="1" dirty="0"/>
          </a:p>
        </p:txBody>
      </p:sp>
      <p:pic>
        <p:nvPicPr>
          <p:cNvPr id="17" name="Picture 16" descr="Screen Shot 2018-04-06 at 10.37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652" y="4187218"/>
            <a:ext cx="3560978" cy="1857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804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3EE6BA67-02A6-0C4F-B8CF-5B991A53B58C}"/>
              </a:ext>
            </a:extLst>
          </p:cNvPr>
          <p:cNvSpPr txBox="1"/>
          <p:nvPr/>
        </p:nvSpPr>
        <p:spPr>
          <a:xfrm>
            <a:off x="-8213780" y="8184821"/>
            <a:ext cx="2898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Pierre-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Auger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Observatory</a:t>
            </a: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24AA829F-A2AF-E146-B2B2-BA6E985DB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Astroparticle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non-thermal </a:t>
            </a:r>
            <a:r>
              <a:rPr lang="de-DE" dirty="0" err="1"/>
              <a:t>Universe</a:t>
            </a:r>
            <a:endParaRPr lang="de-DE" dirty="0"/>
          </a:p>
        </p:txBody>
      </p:sp>
      <p:sp>
        <p:nvSpPr>
          <p:cNvPr id="24" name="Content Placeholder 23">
            <a:extLst>
              <a:ext uri="{FF2B5EF4-FFF2-40B4-BE49-F238E27FC236}">
                <a16:creationId xmlns:a16="http://schemas.microsoft.com/office/drawing/2014/main" id="{4B0B3C40-5F5A-5F42-B38E-D07DEF579D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250000"/>
            <a:ext cx="11376024" cy="2166675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/>
              <a:t>Origin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cosmic</a:t>
            </a:r>
            <a:r>
              <a:rPr lang="de-DE" dirty="0"/>
              <a:t> </a:t>
            </a:r>
            <a:r>
              <a:rPr lang="de-DE" dirty="0" err="1"/>
              <a:t>rays</a:t>
            </a:r>
            <a:r>
              <a:rPr lang="de-DE" dirty="0"/>
              <a:t>?</a:t>
            </a:r>
          </a:p>
          <a:p>
            <a:pPr marL="0" indent="0" algn="ctr">
              <a:buNone/>
            </a:pP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10</a:t>
            </a:r>
            <a:r>
              <a:rPr lang="de-DE" baseline="30000" dirty="0"/>
              <a:t>20</a:t>
            </a:r>
            <a:r>
              <a:rPr lang="de-DE" dirty="0"/>
              <a:t> eV?</a:t>
            </a:r>
          </a:p>
          <a:p>
            <a:pPr marL="0" indent="0" algn="ctr">
              <a:buNone/>
            </a:pPr>
            <a:r>
              <a:rPr lang="de-DE" dirty="0"/>
              <a:t>Impact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relativistic</a:t>
            </a:r>
            <a:r>
              <a:rPr lang="de-DE" dirty="0"/>
              <a:t> </a:t>
            </a:r>
            <a:r>
              <a:rPr lang="de-DE" dirty="0" err="1"/>
              <a:t>particles</a:t>
            </a:r>
            <a:r>
              <a:rPr lang="de-DE" dirty="0"/>
              <a:t> on </a:t>
            </a:r>
            <a:r>
              <a:rPr lang="de-DE" dirty="0" err="1"/>
              <a:t>evolution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Universe</a:t>
            </a:r>
            <a:r>
              <a:rPr lang="de-DE" dirty="0"/>
              <a:t>?</a:t>
            </a:r>
          </a:p>
          <a:p>
            <a:pPr marL="0" indent="0" algn="ctr">
              <a:buNone/>
            </a:pPr>
            <a:r>
              <a:rPr lang="de-DE" dirty="0"/>
              <a:t>Origin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astrophysical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?</a:t>
            </a:r>
          </a:p>
          <a:p>
            <a:pPr marL="0" indent="0" algn="ctr">
              <a:buNone/>
            </a:pPr>
            <a:r>
              <a:rPr lang="de-DE" dirty="0"/>
              <a:t>Origin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dark</a:t>
            </a:r>
            <a:r>
              <a:rPr lang="de-DE" dirty="0"/>
              <a:t> matter?</a:t>
            </a:r>
          </a:p>
          <a:p>
            <a:pPr marL="0" indent="0" algn="ctr">
              <a:buNone/>
            </a:pPr>
            <a:endParaRPr lang="de-DE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148D6C3-301D-2A43-A125-F7651B92B2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164307"/>
            <a:ext cx="3599780" cy="2722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AEA5431-7668-B149-A125-4A8BBDD79F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826" y="1164307"/>
            <a:ext cx="3580838" cy="2722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00CBBE7-8533-A446-B453-59EFF5B561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1164307"/>
            <a:ext cx="4089534" cy="2722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1838EFD-0617-DD4C-A6AB-D00002C925C9}"/>
              </a:ext>
            </a:extLst>
          </p:cNvPr>
          <p:cNvSpPr txBox="1"/>
          <p:nvPr/>
        </p:nvSpPr>
        <p:spPr>
          <a:xfrm>
            <a:off x="8491826" y="3609404"/>
            <a:ext cx="24577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COSMOS 3D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de-D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Footer Placeholder 32">
            <a:extLst>
              <a:ext uri="{FF2B5EF4-FFF2-40B4-BE49-F238E27FC236}">
                <a16:creationId xmlns:a16="http://schemas.microsoft.com/office/drawing/2014/main" id="{4A33188B-FFC7-3949-9D31-44F6726AC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41313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9C7BBC6-EE02-AC49-9512-E9E753D897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3453" r="3390" b="8140"/>
          <a:stretch/>
        </p:blipFill>
        <p:spPr>
          <a:xfrm>
            <a:off x="1406317" y="260648"/>
            <a:ext cx="5328592" cy="3637127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97828F1-3D38-594E-9DC1-DB66D41326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9"/>
          <a:stretch/>
        </p:blipFill>
        <p:spPr>
          <a:xfrm>
            <a:off x="275944" y="4315936"/>
            <a:ext cx="3900775" cy="219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7B2D72-CD76-F249-BAB5-CF092DE180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" t="12652" b="34068"/>
          <a:stretch/>
        </p:blipFill>
        <p:spPr>
          <a:xfrm>
            <a:off x="8052844" y="1484784"/>
            <a:ext cx="3803795" cy="2431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DDE1CE7-A015-A848-8D9D-0C5B2AC1C9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864" y="4315936"/>
            <a:ext cx="3456384" cy="219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B32B13-1D80-A34F-833C-81B80F788C1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35"/>
          <a:stretch/>
        </p:blipFill>
        <p:spPr>
          <a:xfrm>
            <a:off x="8136095" y="4315936"/>
            <a:ext cx="3720545" cy="219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0D76EA-871C-2842-8325-E6758C66335E}"/>
              </a:ext>
            </a:extLst>
          </p:cNvPr>
          <p:cNvSpPr txBox="1"/>
          <p:nvPr/>
        </p:nvSpPr>
        <p:spPr>
          <a:xfrm>
            <a:off x="5454638" y="4315936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7D1D67-9C3C-B749-815A-D01B71B3AC22}"/>
              </a:ext>
            </a:extLst>
          </p:cNvPr>
          <p:cNvSpPr txBox="1"/>
          <p:nvPr/>
        </p:nvSpPr>
        <p:spPr>
          <a:xfrm>
            <a:off x="1584969" y="4323536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</a:t>
            </a:r>
            <a:endParaRPr lang="de-DE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6EE688-F17C-8249-A617-794523FA0DE5}"/>
              </a:ext>
            </a:extLst>
          </p:cNvPr>
          <p:cNvSpPr txBox="1"/>
          <p:nvPr/>
        </p:nvSpPr>
        <p:spPr>
          <a:xfrm>
            <a:off x="8761830" y="4311869"/>
            <a:ext cx="2422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</a:t>
            </a:r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waves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CAD98F-0C24-FD40-8A6B-93FE2B142F97}"/>
              </a:ext>
            </a:extLst>
          </p:cNvPr>
          <p:cNvSpPr txBox="1"/>
          <p:nvPr/>
        </p:nvSpPr>
        <p:spPr>
          <a:xfrm>
            <a:off x="9079341" y="1480717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</a:t>
            </a:r>
            <a:r>
              <a:rPr lang="de-DE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</a:t>
            </a:r>
            <a:endParaRPr lang="de-DE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E75BC7-8C31-794A-9F9A-42049E4C85C5}"/>
              </a:ext>
            </a:extLst>
          </p:cNvPr>
          <p:cNvSpPr txBox="1"/>
          <p:nvPr/>
        </p:nvSpPr>
        <p:spPr>
          <a:xfrm>
            <a:off x="274025" y="6248345"/>
            <a:ext cx="2472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Pierre-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Auger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Observatory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E6BA67-02A6-0C4F-B8CF-5B991A53B58C}"/>
              </a:ext>
            </a:extLst>
          </p:cNvPr>
          <p:cNvSpPr txBox="1"/>
          <p:nvPr/>
        </p:nvSpPr>
        <p:spPr>
          <a:xfrm>
            <a:off x="-8213780" y="8184821"/>
            <a:ext cx="2898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Pierre-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Auger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Observatory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D8BD29-BF97-C24E-88CC-BD03D66B65B6}"/>
              </a:ext>
            </a:extLst>
          </p:cNvPr>
          <p:cNvSpPr txBox="1"/>
          <p:nvPr/>
        </p:nvSpPr>
        <p:spPr>
          <a:xfrm>
            <a:off x="4407864" y="6233123"/>
            <a:ext cx="1720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IceCube</a:t>
            </a:r>
            <a:endParaRPr lang="de-D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FE2F46-65C6-324E-9615-C94918773BE7}"/>
              </a:ext>
            </a:extLst>
          </p:cNvPr>
          <p:cNvSpPr txBox="1"/>
          <p:nvPr/>
        </p:nvSpPr>
        <p:spPr>
          <a:xfrm>
            <a:off x="8087751" y="3619762"/>
            <a:ext cx="2416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NASA/ESA,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STScl</a:t>
            </a:r>
            <a:endParaRPr lang="de-D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24AA829F-A2AF-E146-B2B2-BA6E985DB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dirty="0"/>
              <a:t>The </a:t>
            </a:r>
            <a:r>
              <a:rPr lang="de-DE" dirty="0" err="1"/>
              <a:t>Messengers</a:t>
            </a:r>
            <a:endParaRPr lang="de-DE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0E6A168-A64F-7F45-A416-00D2682D2326}"/>
              </a:ext>
            </a:extLst>
          </p:cNvPr>
          <p:cNvSpPr txBox="1"/>
          <p:nvPr/>
        </p:nvSpPr>
        <p:spPr>
          <a:xfrm>
            <a:off x="2797261" y="6106003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Est. ~1912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0AAEAA-A284-CC47-8FCB-379D10E6F149}"/>
              </a:ext>
            </a:extLst>
          </p:cNvPr>
          <p:cNvSpPr txBox="1"/>
          <p:nvPr/>
        </p:nvSpPr>
        <p:spPr>
          <a:xfrm>
            <a:off x="6597555" y="6095861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Est. 2013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55FFC4-24AC-A64B-A5E7-316B74F92C96}"/>
              </a:ext>
            </a:extLst>
          </p:cNvPr>
          <p:cNvSpPr txBox="1"/>
          <p:nvPr/>
        </p:nvSpPr>
        <p:spPr>
          <a:xfrm>
            <a:off x="10562442" y="6095475"/>
            <a:ext cx="126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Est. 2016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2BE98E0-3E8C-4A4C-A61D-B66CE927D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03842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1C66FD1-A8ED-D148-B9A7-2F09BB132B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6240" y="3963397"/>
            <a:ext cx="3570057" cy="267463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36BF776-C0C1-604F-887F-E6C83AB8F92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10" r="14563" b="15804"/>
          <a:stretch/>
        </p:blipFill>
        <p:spPr>
          <a:xfrm>
            <a:off x="182947" y="4386192"/>
            <a:ext cx="3936572" cy="217704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D611BD6-826F-064B-9A3B-AE47501105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1587"/>
          <a:stretch/>
        </p:blipFill>
        <p:spPr>
          <a:xfrm>
            <a:off x="4129419" y="4365104"/>
            <a:ext cx="3838789" cy="20788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C7BBC6-EE02-AC49-9512-E9E753D8974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3453" r="3390" b="8140"/>
          <a:stretch/>
        </p:blipFill>
        <p:spPr>
          <a:xfrm>
            <a:off x="1406317" y="260648"/>
            <a:ext cx="5328592" cy="36371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A0D76EA-871C-2842-8325-E6758C66335E}"/>
              </a:ext>
            </a:extLst>
          </p:cNvPr>
          <p:cNvSpPr txBox="1"/>
          <p:nvPr/>
        </p:nvSpPr>
        <p:spPr>
          <a:xfrm>
            <a:off x="5454638" y="4077072"/>
            <a:ext cx="12827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7D1D67-9C3C-B749-815A-D01B71B3AC22}"/>
              </a:ext>
            </a:extLst>
          </p:cNvPr>
          <p:cNvSpPr txBox="1"/>
          <p:nvPr/>
        </p:nvSpPr>
        <p:spPr>
          <a:xfrm>
            <a:off x="1343472" y="4077072"/>
            <a:ext cx="1595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Cosmic</a:t>
            </a:r>
            <a:r>
              <a:rPr lang="de-DE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</a:t>
            </a:r>
            <a:endParaRPr lang="de-DE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6EE688-F17C-8249-A617-794523FA0DE5}"/>
              </a:ext>
            </a:extLst>
          </p:cNvPr>
          <p:cNvSpPr txBox="1"/>
          <p:nvPr/>
        </p:nvSpPr>
        <p:spPr>
          <a:xfrm>
            <a:off x="8858118" y="3933056"/>
            <a:ext cx="2422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Gravitational</a:t>
            </a:r>
            <a:r>
              <a:rPr lang="de-DE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waves</a:t>
            </a:r>
            <a:endParaRPr lang="de-DE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CAD98F-0C24-FD40-8A6B-93FE2B142F97}"/>
              </a:ext>
            </a:extLst>
          </p:cNvPr>
          <p:cNvSpPr txBox="1"/>
          <p:nvPr/>
        </p:nvSpPr>
        <p:spPr>
          <a:xfrm>
            <a:off x="8904312" y="868650"/>
            <a:ext cx="1649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Gamma </a:t>
            </a:r>
            <a:r>
              <a:rPr lang="de-DE" sz="20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rays</a:t>
            </a:r>
            <a:endParaRPr lang="de-DE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E6BA67-02A6-0C4F-B8CF-5B991A53B58C}"/>
              </a:ext>
            </a:extLst>
          </p:cNvPr>
          <p:cNvSpPr txBox="1"/>
          <p:nvPr/>
        </p:nvSpPr>
        <p:spPr>
          <a:xfrm>
            <a:off x="-8213780" y="8184821"/>
            <a:ext cx="2898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Pierre-</a:t>
            </a:r>
            <a:r>
              <a:rPr lang="de-DE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Auger</a:t>
            </a: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Observatory</a:t>
            </a:r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24AA829F-A2AF-E146-B2B2-BA6E985DB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dirty="0"/>
              <a:t>The Multimessenger </a:t>
            </a:r>
            <a:r>
              <a:rPr lang="de-DE" dirty="0" err="1"/>
              <a:t>sky</a:t>
            </a:r>
            <a:endParaRPr lang="de-DE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A13E87A-F12A-574C-8051-52ED09F7C7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864" y="1258462"/>
            <a:ext cx="4236776" cy="238656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64779824-248D-BB46-B856-E58099EE1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4772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81611E7-0A7E-FB42-ADE3-47423DD7D1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5743686"/>
          </a:xfrm>
        </p:spPr>
        <p:txBody>
          <a:bodyPr anchor="ctr"/>
          <a:lstStyle/>
          <a:p>
            <a:pPr algn="ctr"/>
            <a:r>
              <a:rPr lang="de-DE" sz="7200" dirty="0"/>
              <a:t>2017 / 2018 </a:t>
            </a:r>
            <a:br>
              <a:rPr lang="de-DE" sz="7200" dirty="0"/>
            </a:br>
            <a:r>
              <a:rPr lang="de-DE" sz="7200" dirty="0"/>
              <a:t>–</a:t>
            </a:r>
            <a:br>
              <a:rPr lang="de-DE" dirty="0"/>
            </a:br>
            <a:r>
              <a:rPr lang="de-DE" dirty="0"/>
              <a:t>The multimessenger </a:t>
            </a:r>
            <a:r>
              <a:rPr lang="de-DE" dirty="0" err="1"/>
              <a:t>era</a:t>
            </a:r>
            <a:r>
              <a:rPr lang="de-DE" dirty="0"/>
              <a:t> </a:t>
            </a:r>
            <a:r>
              <a:rPr lang="de-DE" dirty="0" err="1"/>
              <a:t>starts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DC86-420F-B84A-B9A5-EB95DA51999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580188"/>
            <a:ext cx="9948863" cy="187325"/>
          </a:xfrm>
        </p:spPr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2907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2FF602-3EFA-9048-B940-1E064A960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548680"/>
            <a:ext cx="6192068" cy="5740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neutron-star mergers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7988" y="1406427"/>
            <a:ext cx="5616004" cy="5010249"/>
          </a:xfrm>
        </p:spPr>
        <p:txBody>
          <a:bodyPr/>
          <a:lstStyle/>
          <a:p>
            <a:r>
              <a:rPr lang="en-US" dirty="0"/>
              <a:t>Binary NS mergers believed to be sources of GWs &amp; progenitors of short GRBs</a:t>
            </a:r>
          </a:p>
          <a:p>
            <a:r>
              <a:rPr lang="en-US" dirty="0"/>
              <a:t>Prompt phase (0.1 – 2 seconds)</a:t>
            </a:r>
          </a:p>
          <a:p>
            <a:pPr lvl="1"/>
            <a:r>
              <a:rPr lang="en-US" dirty="0"/>
              <a:t>Internal shocks in jet → particle acceleration</a:t>
            </a:r>
          </a:p>
          <a:p>
            <a:pPr lvl="1"/>
            <a:r>
              <a:rPr lang="en-US" dirty="0"/>
              <a:t>Hard X-ray and soft gamma-ray production</a:t>
            </a:r>
          </a:p>
          <a:p>
            <a:r>
              <a:rPr lang="en-US" dirty="0"/>
              <a:t>Delayed phase (hours to days to years)</a:t>
            </a:r>
          </a:p>
          <a:p>
            <a:pPr lvl="1"/>
            <a:r>
              <a:rPr lang="en-US" dirty="0"/>
              <a:t>Optical and radio emission from jet-ISM interaction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Expected electromagnetic emission</a:t>
            </a:r>
          </a:p>
        </p:txBody>
      </p:sp>
      <p:sp>
        <p:nvSpPr>
          <p:cNvPr id="6" name="Pie 5">
            <a:extLst>
              <a:ext uri="{FF2B5EF4-FFF2-40B4-BE49-F238E27FC236}">
                <a16:creationId xmlns:a16="http://schemas.microsoft.com/office/drawing/2014/main" id="{FFF96169-A564-D249-A36D-D642A03015A2}"/>
              </a:ext>
            </a:extLst>
          </p:cNvPr>
          <p:cNvSpPr/>
          <p:nvPr/>
        </p:nvSpPr>
        <p:spPr>
          <a:xfrm rot="11782907">
            <a:off x="8267596" y="927776"/>
            <a:ext cx="4140919" cy="6293497"/>
          </a:xfrm>
          <a:prstGeom prst="pie">
            <a:avLst>
              <a:gd name="adj1" fmla="val 1008965"/>
              <a:gd name="adj2" fmla="val 18652241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Pie 10">
            <a:extLst>
              <a:ext uri="{FF2B5EF4-FFF2-40B4-BE49-F238E27FC236}">
                <a16:creationId xmlns:a16="http://schemas.microsoft.com/office/drawing/2014/main" id="{0DD21BEF-57E9-EB46-938D-C5B516C114F8}"/>
              </a:ext>
            </a:extLst>
          </p:cNvPr>
          <p:cNvSpPr/>
          <p:nvPr/>
        </p:nvSpPr>
        <p:spPr>
          <a:xfrm rot="11782907">
            <a:off x="7733672" y="3236545"/>
            <a:ext cx="2707851" cy="2452671"/>
          </a:xfrm>
          <a:prstGeom prst="pie">
            <a:avLst>
              <a:gd name="adj1" fmla="val 1008965"/>
              <a:gd name="adj2" fmla="val 18652241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3" name="Pie 12">
            <a:extLst>
              <a:ext uri="{FF2B5EF4-FFF2-40B4-BE49-F238E27FC236}">
                <a16:creationId xmlns:a16="http://schemas.microsoft.com/office/drawing/2014/main" id="{724D16BE-F91C-EB46-8585-406DF624EB52}"/>
              </a:ext>
            </a:extLst>
          </p:cNvPr>
          <p:cNvSpPr/>
          <p:nvPr/>
        </p:nvSpPr>
        <p:spPr>
          <a:xfrm rot="11782907">
            <a:off x="7819584" y="3539620"/>
            <a:ext cx="1521383" cy="1718201"/>
          </a:xfrm>
          <a:prstGeom prst="pie">
            <a:avLst>
              <a:gd name="adj1" fmla="val 1008965"/>
              <a:gd name="adj2" fmla="val 1819316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74296" y="6429087"/>
            <a:ext cx="3958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Baiotti</a:t>
            </a:r>
            <a:r>
              <a:rPr lang="en-US" sz="1600" dirty="0"/>
              <a:t> &amp; </a:t>
            </a:r>
            <a:r>
              <a:rPr lang="en-US" sz="1600" dirty="0" err="1"/>
              <a:t>Rezzolla</a:t>
            </a:r>
            <a:r>
              <a:rPr lang="en-US" sz="1600" dirty="0"/>
              <a:t> (2017, pre-GW170817)</a:t>
            </a:r>
          </a:p>
        </p:txBody>
      </p:sp>
    </p:spTree>
    <p:extLst>
      <p:ext uri="{BB962C8B-B14F-4D97-AF65-F5344CB8AC3E}">
        <p14:creationId xmlns:p14="http://schemas.microsoft.com/office/powerpoint/2010/main" val="2413683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22FF602-3EFA-9048-B940-1E064A960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548680"/>
            <a:ext cx="6192068" cy="57403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Binary neutron-star mergers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07988" y="1406427"/>
            <a:ext cx="5616004" cy="5010249"/>
          </a:xfrm>
        </p:spPr>
        <p:txBody>
          <a:bodyPr/>
          <a:lstStyle/>
          <a:p>
            <a:r>
              <a:rPr lang="en-US" dirty="0"/>
              <a:t>Binary NS mergers believed to be sources of GWs &amp; progenitors of short GRBs</a:t>
            </a:r>
          </a:p>
          <a:p>
            <a:r>
              <a:rPr lang="en-US" dirty="0"/>
              <a:t>Prompt phase (0.1 – 2 seconds)</a:t>
            </a:r>
          </a:p>
          <a:p>
            <a:pPr lvl="1"/>
            <a:r>
              <a:rPr lang="en-US" dirty="0"/>
              <a:t>Internal shocks in jet → particle acceleration</a:t>
            </a:r>
          </a:p>
          <a:p>
            <a:pPr lvl="1"/>
            <a:r>
              <a:rPr lang="en-US" dirty="0"/>
              <a:t>Hard X-ray and soft gamma-ray production</a:t>
            </a:r>
          </a:p>
          <a:p>
            <a:r>
              <a:rPr lang="en-US" dirty="0"/>
              <a:t>Delayed phase (hours to days to years)</a:t>
            </a:r>
          </a:p>
          <a:p>
            <a:pPr lvl="1"/>
            <a:r>
              <a:rPr lang="en-US" dirty="0"/>
              <a:t>Optical and radio emission from jet-ISM interaction</a:t>
            </a:r>
          </a:p>
          <a:p>
            <a:pPr lvl="1"/>
            <a:r>
              <a:rPr lang="en-US" dirty="0"/>
              <a:t>Optical emission from </a:t>
            </a:r>
            <a:r>
              <a:rPr lang="en-US" dirty="0" err="1"/>
              <a:t>Kilonova</a:t>
            </a:r>
            <a:endParaRPr lang="en-US" dirty="0"/>
          </a:p>
          <a:p>
            <a:pPr lvl="1"/>
            <a:r>
              <a:rPr lang="en-US" dirty="0"/>
              <a:t>Sub or trans-relativistic speeds of ejecta</a:t>
            </a:r>
          </a:p>
          <a:p>
            <a:pPr lvl="1"/>
            <a:r>
              <a:rPr lang="en-US" dirty="0"/>
              <a:t>Ejected energy of 10</a:t>
            </a:r>
            <a:r>
              <a:rPr lang="en-US" baseline="30000" dirty="0"/>
              <a:t>48</a:t>
            </a:r>
            <a:r>
              <a:rPr lang="en-US" dirty="0"/>
              <a:t> – 10</a:t>
            </a:r>
            <a:r>
              <a:rPr lang="en-US" baseline="30000" dirty="0"/>
              <a:t>50</a:t>
            </a:r>
            <a:r>
              <a:rPr lang="en-US" dirty="0"/>
              <a:t> erg</a:t>
            </a:r>
          </a:p>
          <a:p>
            <a:pPr marL="0" indent="0">
              <a:buNone/>
            </a:pPr>
            <a:r>
              <a:rPr lang="en-US" dirty="0"/>
              <a:t>➝ Optical, IR and UV emission from </a:t>
            </a:r>
            <a:r>
              <a:rPr lang="en-US" dirty="0" err="1"/>
              <a:t>Kilonova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➝ Good conditions for particle acceleration</a:t>
            </a:r>
          </a:p>
          <a:p>
            <a:pPr marL="0" indent="0">
              <a:buNone/>
            </a:pPr>
            <a:r>
              <a:rPr lang="en-US" dirty="0"/>
              <a:t>➝ Predicted radio and X-ray emitters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Expected electromagnetic emission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74296" y="6429087"/>
            <a:ext cx="3958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Baiotti</a:t>
            </a:r>
            <a:r>
              <a:rPr lang="en-US" sz="1600" dirty="0"/>
              <a:t> &amp; </a:t>
            </a:r>
            <a:r>
              <a:rPr lang="en-US" sz="1600" dirty="0" err="1"/>
              <a:t>Rezzolla</a:t>
            </a:r>
            <a:r>
              <a:rPr lang="en-US" sz="1600" dirty="0"/>
              <a:t> (2017, pre-GW170817)</a:t>
            </a:r>
          </a:p>
        </p:txBody>
      </p:sp>
    </p:spTree>
    <p:extLst>
      <p:ext uri="{BB962C8B-B14F-4D97-AF65-F5344CB8AC3E}">
        <p14:creationId xmlns:p14="http://schemas.microsoft.com/office/powerpoint/2010/main" val="3824636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81611E7-0A7E-FB42-ADE3-47423DD7D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GW/EM170817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5C64131-082F-FB4D-9D09-BA8F45F92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06427"/>
            <a:ext cx="6480101" cy="5010249"/>
          </a:xfrm>
        </p:spPr>
        <p:txBody>
          <a:bodyPr/>
          <a:lstStyle/>
          <a:p>
            <a:r>
              <a:rPr lang="de-DE" dirty="0" err="1"/>
              <a:t>Gravitational</a:t>
            </a:r>
            <a:r>
              <a:rPr lang="de-DE" dirty="0"/>
              <a:t> Wave </a:t>
            </a:r>
            <a:r>
              <a:rPr lang="de-DE" dirty="0" err="1"/>
              <a:t>detection</a:t>
            </a:r>
            <a:endParaRPr lang="de-DE" dirty="0"/>
          </a:p>
          <a:p>
            <a:pPr lvl="1"/>
            <a:r>
              <a:rPr lang="de-DE" dirty="0"/>
              <a:t>August 17</a:t>
            </a:r>
            <a:r>
              <a:rPr lang="de-DE" baseline="30000" dirty="0"/>
              <a:t>th</a:t>
            </a:r>
            <a:r>
              <a:rPr lang="de-DE" dirty="0"/>
              <a:t> 2017: GW </a:t>
            </a:r>
            <a:r>
              <a:rPr lang="de-DE" dirty="0" err="1"/>
              <a:t>detected</a:t>
            </a:r>
            <a:r>
              <a:rPr lang="de-DE" dirty="0"/>
              <a:t> in </a:t>
            </a:r>
            <a:r>
              <a:rPr lang="de-DE" dirty="0" err="1"/>
              <a:t>both</a:t>
            </a:r>
            <a:r>
              <a:rPr lang="de-DE" dirty="0"/>
              <a:t> LIGO </a:t>
            </a:r>
            <a:r>
              <a:rPr lang="de-DE" dirty="0" err="1"/>
              <a:t>detectors</a:t>
            </a:r>
            <a:endParaRPr lang="de-DE" dirty="0"/>
          </a:p>
          <a:p>
            <a:pPr lvl="1"/>
            <a:r>
              <a:rPr lang="de-DE" dirty="0" err="1"/>
              <a:t>Automatic</a:t>
            </a:r>
            <a:r>
              <a:rPr lang="de-DE" dirty="0"/>
              <a:t> </a:t>
            </a:r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suggest</a:t>
            </a:r>
            <a:r>
              <a:rPr lang="de-DE" dirty="0"/>
              <a:t> NS-NS </a:t>
            </a:r>
            <a:r>
              <a:rPr lang="de-DE" dirty="0" err="1"/>
              <a:t>merger</a:t>
            </a:r>
            <a:endParaRPr lang="de-DE" dirty="0"/>
          </a:p>
          <a:p>
            <a:pPr lvl="1"/>
            <a:r>
              <a:rPr lang="de-DE" dirty="0"/>
              <a:t>Alert </a:t>
            </a:r>
            <a:r>
              <a:rPr lang="de-DE" dirty="0" err="1"/>
              <a:t>distributed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partners</a:t>
            </a:r>
            <a:r>
              <a:rPr lang="de-DE" dirty="0"/>
              <a:t> ~5 </a:t>
            </a:r>
            <a:r>
              <a:rPr lang="de-DE" dirty="0" err="1"/>
              <a:t>hours</a:t>
            </a:r>
            <a:r>
              <a:rPr lang="de-DE" dirty="0"/>
              <a:t> after </a:t>
            </a:r>
            <a:r>
              <a:rPr lang="de-DE" dirty="0" err="1"/>
              <a:t>inital</a:t>
            </a:r>
            <a:r>
              <a:rPr lang="de-DE" dirty="0"/>
              <a:t> </a:t>
            </a:r>
            <a:r>
              <a:rPr lang="de-DE" dirty="0" err="1"/>
              <a:t>detection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Multiwavelength</a:t>
            </a:r>
            <a:r>
              <a:rPr lang="de-DE" dirty="0"/>
              <a:t> / Multimessenger follow-</a:t>
            </a:r>
            <a:r>
              <a:rPr lang="de-DE" dirty="0" err="1"/>
              <a:t>up</a:t>
            </a:r>
            <a:endParaRPr lang="de-DE" dirty="0"/>
          </a:p>
          <a:p>
            <a:pPr lvl="1"/>
            <a:r>
              <a:rPr lang="de-DE" dirty="0"/>
              <a:t>GRB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detected</a:t>
            </a:r>
            <a:r>
              <a:rPr lang="de-DE" dirty="0"/>
              <a:t> in Fermi-GBM </a:t>
            </a:r>
            <a:r>
              <a:rPr lang="de-DE" dirty="0" err="1"/>
              <a:t>and</a:t>
            </a:r>
            <a:r>
              <a:rPr lang="de-DE" dirty="0"/>
              <a:t> INTEGRAL 2s after</a:t>
            </a:r>
          </a:p>
          <a:p>
            <a:pPr lvl="1"/>
            <a:r>
              <a:rPr lang="de-DE" dirty="0" err="1"/>
              <a:t>Largest</a:t>
            </a:r>
            <a:r>
              <a:rPr lang="de-DE" dirty="0"/>
              <a:t> </a:t>
            </a:r>
            <a:r>
              <a:rPr lang="de-DE" dirty="0" err="1"/>
              <a:t>astronomical</a:t>
            </a:r>
            <a:r>
              <a:rPr lang="de-DE" dirty="0"/>
              <a:t> follow-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campaign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all </a:t>
            </a:r>
            <a:r>
              <a:rPr lang="de-DE" dirty="0" err="1"/>
              <a:t>times</a:t>
            </a:r>
            <a:r>
              <a:rPr lang="de-DE" dirty="0"/>
              <a:t> (⅓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worldwide</a:t>
            </a:r>
            <a:r>
              <a:rPr lang="de-DE" dirty="0"/>
              <a:t> </a:t>
            </a:r>
            <a:r>
              <a:rPr lang="de-DE" dirty="0" err="1"/>
              <a:t>community</a:t>
            </a:r>
            <a:r>
              <a:rPr lang="de-DE" dirty="0"/>
              <a:t>)</a:t>
            </a:r>
          </a:p>
          <a:p>
            <a:pPr lvl="1"/>
            <a:r>
              <a:rPr lang="de-DE" dirty="0"/>
              <a:t>Counterpart </a:t>
            </a:r>
            <a:r>
              <a:rPr lang="de-DE" dirty="0" err="1"/>
              <a:t>detected</a:t>
            </a:r>
            <a:r>
              <a:rPr lang="de-DE" dirty="0"/>
              <a:t> in </a:t>
            </a:r>
            <a:r>
              <a:rPr lang="de-DE" dirty="0" err="1"/>
              <a:t>optical</a:t>
            </a:r>
            <a:r>
              <a:rPr lang="de-DE" dirty="0"/>
              <a:t>, UV, </a:t>
            </a:r>
            <a:r>
              <a:rPr lang="de-DE" dirty="0" err="1"/>
              <a:t>infrared</a:t>
            </a:r>
            <a:endParaRPr lang="de-DE" dirty="0"/>
          </a:p>
          <a:p>
            <a:pPr lvl="1"/>
            <a:r>
              <a:rPr lang="en-US" dirty="0"/>
              <a:t>Gamma rays produced in shock-breakout in this scenario</a:t>
            </a:r>
          </a:p>
          <a:p>
            <a:pPr lvl="1"/>
            <a:r>
              <a:rPr lang="en-US" dirty="0"/>
              <a:t>r-process elements forged in ejected material hours after merger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E3DC86-420F-B84A-B9A5-EB95DA519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2EBCA0C-BD7C-3B42-AE5C-A42F9636E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b="1" dirty="0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6FFBD5E-5810-DD42-B6F4-3EAC0B57A7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96200" y="87242"/>
            <a:ext cx="3672408" cy="44218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DF76CCF-AA8D-BF47-8608-26361D68CD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4655439"/>
            <a:ext cx="4351851" cy="215601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4329937-5C8C-2F41-BCF0-A62A26276AA6}"/>
              </a:ext>
            </a:extLst>
          </p:cNvPr>
          <p:cNvSpPr txBox="1"/>
          <p:nvPr/>
        </p:nvSpPr>
        <p:spPr>
          <a:xfrm>
            <a:off x="10700886" y="4304129"/>
            <a:ext cx="1491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Abbott et al. (2017)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A7F4EC-7D1C-2249-80C2-DD29BDA7CD4E}"/>
              </a:ext>
            </a:extLst>
          </p:cNvPr>
          <p:cNvSpPr txBox="1"/>
          <p:nvPr/>
        </p:nvSpPr>
        <p:spPr>
          <a:xfrm>
            <a:off x="7536160" y="6309320"/>
            <a:ext cx="1917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Soares-Santos et al. and </a:t>
            </a:r>
          </a:p>
          <a:p>
            <a:r>
              <a:rPr lang="en-US" sz="1200" i="1" dirty="0">
                <a:solidFill>
                  <a:schemeClr val="bg1"/>
                </a:solidFill>
              </a:rPr>
              <a:t>DES team</a:t>
            </a:r>
          </a:p>
        </p:txBody>
      </p:sp>
    </p:spTree>
    <p:extLst>
      <p:ext uri="{BB962C8B-B14F-4D97-AF65-F5344CB8AC3E}">
        <p14:creationId xmlns:p14="http://schemas.microsoft.com/office/powerpoint/2010/main" val="2904621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B819067-51D6-6D4F-8813-732A13D2E502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360876"/>
            <a:ext cx="3968425" cy="466371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‘late-time’ follow-up of EM170817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6287" y="1560405"/>
            <a:ext cx="4473729" cy="482343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Radio and X-rays</a:t>
            </a:r>
          </a:p>
          <a:p>
            <a:pPr lvl="1"/>
            <a:r>
              <a:rPr lang="en-US" dirty="0"/>
              <a:t>10x flux increase over 150 days</a:t>
            </a:r>
          </a:p>
          <a:p>
            <a:pPr lvl="1"/>
            <a:r>
              <a:rPr lang="en-US" dirty="0"/>
              <a:t>Turnover after 220 – 260 days</a:t>
            </a:r>
          </a:p>
          <a:p>
            <a:pPr lvl="1"/>
            <a:r>
              <a:rPr lang="en-US" dirty="0"/>
              <a:t>Electrons are accelerated efficiently</a:t>
            </a:r>
          </a:p>
          <a:p>
            <a:pPr lvl="1"/>
            <a:r>
              <a:rPr lang="en-US" dirty="0"/>
              <a:t>Acceleration in strong shock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err="1"/>
              <a:t>TeV</a:t>
            </a:r>
            <a:r>
              <a:rPr lang="en-US" dirty="0"/>
              <a:t> gamma rays, neutrinos &amp; cosmic-rays?</a:t>
            </a:r>
          </a:p>
          <a:p>
            <a:pPr lvl="1"/>
            <a:r>
              <a:rPr lang="en-US" dirty="0"/>
              <a:t>Good conditions for gamma-ray and neutrino production ➝ no signal seen (yet)</a:t>
            </a:r>
          </a:p>
          <a:p>
            <a:pPr lvl="1"/>
            <a:r>
              <a:rPr lang="en-US" dirty="0"/>
              <a:t>Long-term follow-up with H.E.S.S.</a:t>
            </a:r>
          </a:p>
          <a:p>
            <a:pPr lvl="1"/>
            <a:r>
              <a:rPr lang="en-US" dirty="0"/>
              <a:t>Imaging Atmospheric Cherenkov Telescopes can constrain B-field in ejecta</a:t>
            </a:r>
          </a:p>
          <a:p>
            <a:pPr marL="36195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Multimessenger astrophysics | Stefan Ohm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can we learn from MWL measurements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80D008-6512-354A-82B4-1624F6D31F58}"/>
              </a:ext>
            </a:extLst>
          </p:cNvPr>
          <p:cNvSpPr txBox="1"/>
          <p:nvPr/>
        </p:nvSpPr>
        <p:spPr>
          <a:xfrm>
            <a:off x="7791649" y="6024595"/>
            <a:ext cx="1994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Alexander et al. (2018)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A7206A-527D-4840-82C6-8ADA31458D2B}"/>
              </a:ext>
            </a:extLst>
          </p:cNvPr>
          <p:cNvSpPr/>
          <p:nvPr/>
        </p:nvSpPr>
        <p:spPr>
          <a:xfrm>
            <a:off x="9192344" y="1547689"/>
            <a:ext cx="360040" cy="39960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2BB79C-B80C-5F47-91BC-F14E9E87C462}"/>
              </a:ext>
            </a:extLst>
          </p:cNvPr>
          <p:cNvSpPr txBox="1"/>
          <p:nvPr/>
        </p:nvSpPr>
        <p:spPr>
          <a:xfrm rot="16200000">
            <a:off x="9009925" y="4773044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/>
              <a:t>H.E.S.S.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4D1D36E-1828-D34A-868F-0D5D42873390}"/>
              </a:ext>
            </a:extLst>
          </p:cNvPr>
          <p:cNvSpPr/>
          <p:nvPr/>
        </p:nvSpPr>
        <p:spPr>
          <a:xfrm>
            <a:off x="7207432" y="2591361"/>
            <a:ext cx="582869" cy="295388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AB7E16-2A1A-FB4D-99AE-801D5AAB0DF0}"/>
              </a:ext>
            </a:extLst>
          </p:cNvPr>
          <p:cNvSpPr txBox="1"/>
          <p:nvPr/>
        </p:nvSpPr>
        <p:spPr>
          <a:xfrm rot="16200000">
            <a:off x="7136427" y="2932776"/>
            <a:ext cx="7248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i="1" dirty="0"/>
              <a:t>H.E.S.S.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55E9B5-E32A-4D42-9ECE-2AA6446FCE15}"/>
              </a:ext>
            </a:extLst>
          </p:cNvPr>
          <p:cNvSpPr/>
          <p:nvPr/>
        </p:nvSpPr>
        <p:spPr>
          <a:xfrm>
            <a:off x="7211776" y="1547689"/>
            <a:ext cx="79213" cy="1043672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54C43F0-E2AE-1743-A657-B6EDE51E5637}"/>
              </a:ext>
            </a:extLst>
          </p:cNvPr>
          <p:cNvSpPr/>
          <p:nvPr/>
        </p:nvSpPr>
        <p:spPr>
          <a:xfrm flipV="1">
            <a:off x="7290989" y="1560405"/>
            <a:ext cx="499312" cy="57600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96820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47268</TotalTime>
  <Words>1510</Words>
  <Application>Microsoft Macintosh PowerPoint</Application>
  <PresentationFormat>Widescreen</PresentationFormat>
  <Paragraphs>238</Paragraphs>
  <Slides>19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DESY</vt:lpstr>
      <vt:lpstr>Multimessenger astrophysics</vt:lpstr>
      <vt:lpstr>Astroparticle physics and the non-thermal Universe</vt:lpstr>
      <vt:lpstr>The Messengers</vt:lpstr>
      <vt:lpstr>The Multimessenger sky</vt:lpstr>
      <vt:lpstr>2017 / 2018  – The multimessenger era starts</vt:lpstr>
      <vt:lpstr>Binary neutron-star mergers</vt:lpstr>
      <vt:lpstr>Binary neutron-star mergers</vt:lpstr>
      <vt:lpstr>GW/EM170817</vt:lpstr>
      <vt:lpstr>The ‘late-time’ follow-up of EM170817</vt:lpstr>
      <vt:lpstr>IceCube-170922A</vt:lpstr>
      <vt:lpstr>IceCube-170922A</vt:lpstr>
      <vt:lpstr>IceCube-170922A</vt:lpstr>
      <vt:lpstr>Summary and Outlook</vt:lpstr>
      <vt:lpstr>Spares</vt:lpstr>
      <vt:lpstr>IceCube</vt:lpstr>
      <vt:lpstr>The binary neutron-star merger GW/EM170817</vt:lpstr>
      <vt:lpstr>The EM follow-up of GW/EM170817</vt:lpstr>
      <vt:lpstr>The ‘early’ follow-up of GW/EM170817</vt:lpstr>
      <vt:lpstr>The ‘late-time’ follow-up of GW/EM170817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Thomas Schörner-Sadenius</dc:creator>
  <cp:lastModifiedBy>Microsoft Office User</cp:lastModifiedBy>
  <cp:revision>796</cp:revision>
  <cp:lastPrinted>2018-07-16T15:49:33Z</cp:lastPrinted>
  <dcterms:created xsi:type="dcterms:W3CDTF">2018-04-12T09:21:51Z</dcterms:created>
  <dcterms:modified xsi:type="dcterms:W3CDTF">2018-07-16T15:51:49Z</dcterms:modified>
</cp:coreProperties>
</file>