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3"/>
  </p:notesMasterIdLst>
  <p:handoutMasterIdLst>
    <p:handoutMasterId r:id="rId14"/>
  </p:handoutMasterIdLst>
  <p:sldIdLst>
    <p:sldId id="356" r:id="rId2"/>
    <p:sldId id="357" r:id="rId3"/>
    <p:sldId id="358" r:id="rId4"/>
    <p:sldId id="360" r:id="rId5"/>
    <p:sldId id="359" r:id="rId6"/>
    <p:sldId id="362" r:id="rId7"/>
    <p:sldId id="366" r:id="rId8"/>
    <p:sldId id="363" r:id="rId9"/>
    <p:sldId id="364" r:id="rId10"/>
    <p:sldId id="365" r:id="rId11"/>
    <p:sldId id="367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0000FF"/>
    <a:srgbClr val="800000"/>
    <a:srgbClr val="D60093"/>
    <a:srgbClr val="0033CC"/>
    <a:srgbClr val="0066CC"/>
    <a:srgbClr val="660066"/>
    <a:srgbClr val="38E459"/>
    <a:srgbClr val="F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511" autoAdjust="0"/>
  </p:normalViewPr>
  <p:slideViewPr>
    <p:cSldViewPr snapToGrid="0">
      <p:cViewPr varScale="1">
        <p:scale>
          <a:sx n="94" d="100"/>
          <a:sy n="94" d="100"/>
        </p:scale>
        <p:origin x="41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78E5DE-05C3-EE41-B13E-56B747CBF523}" type="datetimeFigureOut">
              <a:rPr lang="en-US"/>
              <a:pPr>
                <a:defRPr/>
              </a:pPr>
              <a:t>7/17/2018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41BE74-0935-894A-AAA9-73487758B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66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cs typeface="+mn-cs"/>
              </a:defRPr>
            </a:lvl1pPr>
          </a:lstStyle>
          <a:p>
            <a:pPr>
              <a:defRPr/>
            </a:pPr>
            <a:fld id="{4DE173DD-8E45-414C-90FD-43DF81E186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7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173DD-8E45-414C-90FD-43DF81E1866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093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6B8239-423D-4621-A0E1-76FA09F3C662}" type="datetime1">
              <a:rPr lang="en-US" smtClean="0"/>
              <a:t>7/17/2018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A213-4B9B-7A44-9B6A-C759ADD82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95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78D06-D5B1-4793-8709-8A786A844752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4D204-79E3-6C40-8987-047A28C28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4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5372B-33A8-4716-8578-C941BC0D1318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4F082-D18A-134F-B6D9-BACB2B48A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4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9DD4E-D684-4A43-8CB2-2889C1B45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39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7822D-95F3-4944-8C7A-6ACC37439340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5566C-C48A-C744-B1F9-C056C52B2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4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5B264-2277-473D-9555-D8AEFAD55AD4}" type="datetime1">
              <a:rPr lang="en-US" smtClean="0"/>
              <a:t>7/17/2018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850C4-123C-A04B-A59E-2F17E9F2A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2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E1156-A682-47D7-9E30-678D0FDC3BC1}" type="datetime1">
              <a:rPr lang="en-US" smtClean="0"/>
              <a:t>7/17/2018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5CC37-CDF2-664F-85B3-65A6CC127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5896E-A7D3-416B-871C-5BB23BF75888}" type="datetime1">
              <a:rPr lang="en-US" smtClean="0"/>
              <a:t>7/17/2018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482B-46F4-A24E-85D1-11AF34545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9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DD4FB-BD01-444E-9DB8-073E5BA78752}" type="datetime1">
              <a:rPr lang="en-US" smtClean="0"/>
              <a:t>7/17/2018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AC64C-5F53-1A44-AAD7-DBA96CA3B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4756F-47B0-4869-A120-1F3BD9022ADB}" type="datetime1">
              <a:rPr lang="en-US" smtClean="0"/>
              <a:t>7/17/2018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1B107-BC7A-054B-9915-BFBE3D75B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5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0C317-ADE3-47BE-AD0B-0EEC8E8408E0}" type="datetime1">
              <a:rPr lang="en-US" smtClean="0"/>
              <a:t>7/17/2018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0A88A-AF2C-4B4E-8D57-43C952C73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0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33A89595-DC61-4D66-84C1-C5D734E2260E}" type="datetime1">
              <a:rPr lang="en-US" smtClean="0"/>
              <a:t>7/17/2018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E7F6C397-00AB-F04E-B13B-4E9A9FC1B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81201/contributions/2894501/attachments/1608088/2555893/main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vanrijlab.org/dfg2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2" t="13514" r="17665" b="28822"/>
          <a:stretch/>
        </p:blipFill>
        <p:spPr bwMode="auto">
          <a:xfrm>
            <a:off x="357445" y="1183821"/>
            <a:ext cx="8715628" cy="472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41031" y="159620"/>
            <a:ext cx="5810557" cy="1010405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en-US" sz="3600" dirty="0" err="1" smtClean="0">
                <a:solidFill>
                  <a:srgbClr val="00FFFF"/>
                </a:solidFill>
              </a:rPr>
              <a:t>Velopix</a:t>
            </a:r>
            <a:r>
              <a:rPr lang="en-US" sz="3600" dirty="0" smtClean="0">
                <a:solidFill>
                  <a:srgbClr val="00FFFF"/>
                </a:solidFill>
              </a:rPr>
              <a:t> and </a:t>
            </a:r>
            <a:r>
              <a:rPr lang="en-US" sz="3600" dirty="0" err="1" smtClean="0">
                <a:solidFill>
                  <a:srgbClr val="00FFFF"/>
                </a:solidFill>
              </a:rPr>
              <a:t>Velopix</a:t>
            </a:r>
            <a:r>
              <a:rPr lang="en-US" sz="3600" dirty="0" smtClean="0">
                <a:solidFill>
                  <a:srgbClr val="00FFFF"/>
                </a:solidFill>
              </a:rPr>
              <a:t>++</a:t>
            </a:r>
            <a:br>
              <a:rPr lang="en-US" sz="3600" dirty="0" smtClean="0">
                <a:solidFill>
                  <a:srgbClr val="00FFFF"/>
                </a:solidFill>
              </a:rPr>
            </a:br>
            <a:r>
              <a:rPr lang="en-US" sz="3600" dirty="0" smtClean="0">
                <a:solidFill>
                  <a:srgbClr val="00FFFF"/>
                </a:solidFill>
              </a:rPr>
              <a:t>J. </a:t>
            </a:r>
            <a:r>
              <a:rPr lang="en-US" sz="3600" dirty="0" err="1" smtClean="0">
                <a:solidFill>
                  <a:srgbClr val="00FFFF"/>
                </a:solidFill>
              </a:rPr>
              <a:t>Buytaert</a:t>
            </a:r>
            <a:endParaRPr lang="en-US" sz="3600" dirty="0">
              <a:solidFill>
                <a:srgbClr val="00FFFF"/>
              </a:solidFill>
            </a:endParaRPr>
          </a:p>
        </p:txBody>
      </p:sp>
      <p:pic>
        <p:nvPicPr>
          <p:cNvPr id="6" name="Picture 5" descr="LHCb_logo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1588" y="159622"/>
            <a:ext cx="1481039" cy="1010404"/>
          </a:xfrm>
          <a:prstGeom prst="rect">
            <a:avLst/>
          </a:prstGeom>
        </p:spPr>
      </p:pic>
      <p:pic>
        <p:nvPicPr>
          <p:cNvPr id="7" name="Picture 6" descr="Vel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45" y="100348"/>
            <a:ext cx="1342142" cy="10696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2997" y="5834343"/>
            <a:ext cx="775808" cy="75905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445" y="5361622"/>
            <a:ext cx="7987393" cy="563116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Slides stolen from many other presentations.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1213BF-CBA3-40B2-BD8A-99C18C7AA8EA}" type="datetime1">
              <a:rPr lang="en-US" smtClean="0"/>
              <a:t>7/17/2018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3A213-4B9B-7A44-9B6A-C759ADD821E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 more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Aim : to offload filter farm and reduce data.</a:t>
            </a:r>
          </a:p>
          <a:p>
            <a:r>
              <a:rPr lang="en-GB" dirty="0" smtClean="0"/>
              <a:t>Develop a digital </a:t>
            </a:r>
            <a:r>
              <a:rPr lang="en-GB" dirty="0" err="1" smtClean="0"/>
              <a:t>asic</a:t>
            </a:r>
            <a:r>
              <a:rPr lang="en-GB" dirty="0" smtClean="0"/>
              <a:t> that forms “</a:t>
            </a:r>
            <a:r>
              <a:rPr lang="en-GB" dirty="0" err="1" smtClean="0"/>
              <a:t>tracklets</a:t>
            </a:r>
            <a:r>
              <a:rPr lang="en-GB" dirty="0" smtClean="0"/>
              <a:t>” ?</a:t>
            </a:r>
          </a:p>
          <a:p>
            <a:pPr lvl="1"/>
            <a:r>
              <a:rPr lang="en-GB" dirty="0" smtClean="0"/>
              <a:t>Implement proposal “search by triplet” from S. Ponce </a:t>
            </a:r>
            <a:r>
              <a:rPr lang="en-GB" sz="1400" dirty="0" smtClean="0">
                <a:hlinkClick r:id="rId2"/>
              </a:rPr>
              <a:t>https</a:t>
            </a:r>
            <a:r>
              <a:rPr lang="en-GB" sz="1400" dirty="0">
                <a:hlinkClick r:id="rId2"/>
              </a:rPr>
              <a:t>://</a:t>
            </a:r>
            <a:r>
              <a:rPr lang="en-GB" sz="1400" dirty="0" smtClean="0">
                <a:hlinkClick r:id="rId2"/>
              </a:rPr>
              <a:t>indico.cern.ch/event/681201/contributions/2894501/attachments/1608088/2555893/main.pdf</a:t>
            </a:r>
            <a:endParaRPr lang="en-GB" sz="1400" dirty="0" smtClean="0"/>
          </a:p>
          <a:p>
            <a:r>
              <a:rPr lang="en-GB" dirty="0" smtClean="0"/>
              <a:t>Note that combining hits from different sensors will first require to realign all hits in time ! </a:t>
            </a:r>
            <a:endParaRPr lang="en-GB" dirty="0"/>
          </a:p>
          <a:p>
            <a:pPr lvl="1"/>
            <a:r>
              <a:rPr lang="en-GB" dirty="0" smtClean="0"/>
              <a:t>Data driven readout in pixel </a:t>
            </a:r>
            <a:r>
              <a:rPr lang="en-GB" dirty="0" err="1" smtClean="0"/>
              <a:t>asic</a:t>
            </a:r>
            <a:r>
              <a:rPr lang="en-GB" dirty="0" smtClean="0"/>
              <a:t> leads to random time ordering of hits 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55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Velopix</a:t>
            </a:r>
            <a:r>
              <a:rPr lang="en-GB" dirty="0" smtClean="0"/>
              <a:t> designers (CERN &amp; NIKHEF) are keen to start work after timepix4 has been submitted (mid 2019 ?). Transfer all knowledge and design blocks into </a:t>
            </a:r>
            <a:r>
              <a:rPr lang="en-GB" dirty="0" err="1" smtClean="0"/>
              <a:t>Velopix</a:t>
            </a:r>
            <a:r>
              <a:rPr lang="en-GB" dirty="0" smtClean="0"/>
              <a:t>++.</a:t>
            </a:r>
          </a:p>
          <a:p>
            <a:r>
              <a:rPr lang="en-GB" dirty="0" smtClean="0"/>
              <a:t>Open to discuss participation in this ‘adventure’.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96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Velopix</a:t>
            </a:r>
            <a:endParaRPr lang="en-GB" dirty="0"/>
          </a:p>
          <a:p>
            <a:pPr lvl="1"/>
            <a:r>
              <a:rPr lang="en-GB" dirty="0" smtClean="0"/>
              <a:t>Description and performances</a:t>
            </a:r>
          </a:p>
          <a:p>
            <a:r>
              <a:rPr lang="en-GB" dirty="0" err="1" smtClean="0"/>
              <a:t>Velopix</a:t>
            </a:r>
            <a:r>
              <a:rPr lang="en-GB" dirty="0" smtClean="0"/>
              <a:t>++</a:t>
            </a:r>
          </a:p>
          <a:p>
            <a:pPr lvl="1"/>
            <a:r>
              <a:rPr lang="en-GB" dirty="0" smtClean="0"/>
              <a:t>Key requirements</a:t>
            </a:r>
            <a:endParaRPr lang="en-GB" dirty="0" smtClean="0"/>
          </a:p>
          <a:p>
            <a:pPr lvl="1"/>
            <a:r>
              <a:rPr lang="en-GB" dirty="0"/>
              <a:t>I</a:t>
            </a:r>
            <a:r>
              <a:rPr lang="en-GB" dirty="0" smtClean="0"/>
              <a:t>mplementing high precision timing.</a:t>
            </a:r>
          </a:p>
          <a:p>
            <a:pPr lvl="1"/>
            <a:r>
              <a:rPr lang="en-GB" dirty="0" smtClean="0"/>
              <a:t>Data rates.</a:t>
            </a:r>
          </a:p>
          <a:p>
            <a:pPr lvl="1"/>
            <a:r>
              <a:rPr lang="en-GB" dirty="0" smtClean="0"/>
              <a:t>More Front end processing needed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requirements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Warning : </a:t>
            </a:r>
          </a:p>
          <a:p>
            <a:pPr lvl="1"/>
            <a:r>
              <a:rPr lang="en-GB" dirty="0" smtClean="0"/>
              <a:t>speculation starts right here !</a:t>
            </a:r>
          </a:p>
          <a:p>
            <a:pPr lvl="1"/>
            <a:r>
              <a:rPr lang="en-GB" dirty="0" smtClean="0"/>
              <a:t>My personal view</a:t>
            </a:r>
          </a:p>
          <a:p>
            <a:pPr lvl="1"/>
            <a:r>
              <a:rPr lang="en-GB" dirty="0" smtClean="0"/>
              <a:t>Ideas presented come from many people.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4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Timing resolution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14450"/>
          </a:xfrm>
        </p:spPr>
        <p:txBody>
          <a:bodyPr/>
          <a:lstStyle/>
          <a:p>
            <a:r>
              <a:rPr lang="en-GB" dirty="0" smtClean="0"/>
              <a:t>As high timing precision as possible:</a:t>
            </a:r>
          </a:p>
          <a:p>
            <a:pPr lvl="1"/>
            <a:r>
              <a:rPr lang="en-GB" dirty="0" smtClean="0"/>
              <a:t>Push “local ring oscillator” concept as far as possible</a:t>
            </a:r>
            <a:endParaRPr lang="en-GB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74118"/>
              </p:ext>
            </p:extLst>
          </p:nvPr>
        </p:nvGraphicFramePr>
        <p:xfrm>
          <a:off x="794657" y="3215324"/>
          <a:ext cx="7554686" cy="272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0937"/>
                <a:gridCol w="1128849"/>
                <a:gridCol w="2971800"/>
                <a:gridCol w="713014"/>
                <a:gridCol w="1230086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Time resolution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Frequency of local ring oscillator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Count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Latch phase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Timepix3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1.56ns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tap @ 640MHz. (VCO calibrated)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Velopix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25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 local oscillator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Timepix4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195 </a:t>
                      </a:r>
                      <a:r>
                        <a:rPr lang="en-GB" sz="1400" dirty="0" err="1" smtClean="0"/>
                        <a:t>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 tap at 640MHz. (VCO calibrated)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Velopix</a:t>
                      </a:r>
                      <a:r>
                        <a:rPr lang="en-GB" sz="1400" dirty="0" smtClean="0"/>
                        <a:t>++</a:t>
                      </a:r>
                    </a:p>
                    <a:p>
                      <a:r>
                        <a:rPr lang="en-GB" sz="1400" dirty="0" smtClean="0"/>
                        <a:t>(“pix20” proposal NIKHEF)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 </a:t>
                      </a:r>
                      <a:r>
                        <a:rPr lang="en-GB" sz="1400" dirty="0" err="1" smtClean="0"/>
                        <a:t>ps</a:t>
                      </a:r>
                      <a:r>
                        <a:rPr lang="en-GB" sz="1400" dirty="0" smtClean="0"/>
                        <a:t> 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 (?)</a:t>
                      </a:r>
                      <a:r>
                        <a:rPr lang="en-GB" sz="1400" baseline="0" dirty="0" smtClean="0"/>
                        <a:t> tap @ </a:t>
                      </a:r>
                      <a:r>
                        <a:rPr lang="en-GB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~5 GHz</a:t>
                      </a:r>
                      <a:endParaRPr lang="en-GB" sz="1400" baseline="0" dirty="0" smtClean="0"/>
                    </a:p>
                    <a:p>
                      <a:r>
                        <a:rPr lang="en-GB" sz="1400" dirty="0" smtClean="0"/>
                        <a:t>No VCO, free running,</a:t>
                      </a:r>
                      <a:r>
                        <a:rPr lang="en-GB" sz="1400" baseline="0" dirty="0" smtClean="0"/>
                        <a:t> not calibrated, minimal gate propagation.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yes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3768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Timing resolution.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High time resolution will imply extra time bits per hit:</a:t>
            </a:r>
          </a:p>
          <a:p>
            <a:pPr lvl="1"/>
            <a:r>
              <a:rPr lang="en-GB" dirty="0" smtClean="0"/>
              <a:t>20 </a:t>
            </a:r>
            <a:r>
              <a:rPr lang="en-GB" dirty="0" err="1" smtClean="0"/>
              <a:t>ps</a:t>
            </a:r>
            <a:r>
              <a:rPr lang="en-GB" dirty="0" smtClean="0"/>
              <a:t> over 25 ns range, requires 10bit.</a:t>
            </a:r>
          </a:p>
          <a:p>
            <a:pPr lvl="1"/>
            <a:r>
              <a:rPr lang="en-GB" dirty="0" err="1" smtClean="0"/>
              <a:t>Velopix</a:t>
            </a:r>
            <a:r>
              <a:rPr lang="en-GB" dirty="0" smtClean="0"/>
              <a:t> currently has ‘only’ 9 bits for timing (to cover the maximum latency of hits)</a:t>
            </a:r>
          </a:p>
          <a:p>
            <a:pPr lvl="1"/>
            <a:r>
              <a:rPr lang="en-GB" dirty="0" smtClean="0"/>
              <a:t>So a total of 19 bit/hit will be required for time encoding.</a:t>
            </a:r>
          </a:p>
          <a:p>
            <a:r>
              <a:rPr lang="en-GB" dirty="0" smtClean="0"/>
              <a:t>Another 10 bit are added if a time calibration is added.</a:t>
            </a:r>
          </a:p>
          <a:p>
            <a:pPr lvl="1"/>
            <a:r>
              <a:rPr lang="en-GB" dirty="0" smtClean="0"/>
              <a:t>Maybe this calibration could be applied locally (in-pixel)?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dirty="0" smtClean="0"/>
              <a:t>Brainstorming CPPM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77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gradFill>
            <a:gsLst>
              <a:gs pos="96000">
                <a:srgbClr val="FF0000">
                  <a:alpha val="79000"/>
                </a:srgbClr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8164"/>
            <a:ext cx="9037638" cy="400110"/>
          </a:xfrm>
          <a:prstGeom prst="rect">
            <a:avLst/>
          </a:prstGeom>
          <a:noFill/>
          <a:ln w="666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Century Schoolbook" pitchFamily="18" charset="0"/>
                <a:cs typeface="+mn-cs"/>
              </a:rPr>
              <a:t>“pix20”:  </a:t>
            </a:r>
            <a:r>
              <a:rPr lang="en-US" sz="2000" dirty="0">
                <a:latin typeface="Century Schoolbook" pitchFamily="18" charset="0"/>
                <a:cs typeface="+mn-cs"/>
              </a:rPr>
              <a:t>20ps time resolution </a:t>
            </a:r>
            <a:endParaRPr lang="en-US" sz="15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Century Schoolbook" pitchFamily="18" charset="0"/>
              <a:cs typeface="+mn-cs"/>
            </a:endParaRPr>
          </a:p>
        </p:txBody>
      </p:sp>
      <p:sp>
        <p:nvSpPr>
          <p:cNvPr id="1229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122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2299" name="Line 5"/>
          <p:cNvSpPr>
            <a:spLocks noChangeShapeType="1"/>
          </p:cNvSpPr>
          <p:nvPr/>
        </p:nvSpPr>
        <p:spPr bwMode="auto">
          <a:xfrm>
            <a:off x="827088" y="420688"/>
            <a:ext cx="76327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2300" name="Picture 113" descr="https://ronaldvanrijlab.files.wordpress.com/2014/09/nwo-logo.png?w=424">
            <a:hlinkClick r:id="rId2" tooltip="NWO-Logo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15875"/>
            <a:ext cx="801687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Footer Placeholder 9"/>
          <p:cNvSpPr>
            <a:spLocks noGrp="1"/>
          </p:cNvSpPr>
          <p:nvPr/>
        </p:nvSpPr>
        <p:spPr bwMode="auto">
          <a:xfrm>
            <a:off x="1260475" y="6381750"/>
            <a:ext cx="56880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entury Schoolbook" panose="02040604050505020304" pitchFamily="18" charset="0"/>
              </a:rPr>
              <a:t>VELO Upgrade Retreat          V.Gromov          </a:t>
            </a:r>
          </a:p>
        </p:txBody>
      </p:sp>
      <p:sp>
        <p:nvSpPr>
          <p:cNvPr id="12302" name="Slide Number Placeholder 21"/>
          <p:cNvSpPr>
            <a:spLocks noGrp="1"/>
          </p:cNvSpPr>
          <p:nvPr/>
        </p:nvSpPr>
        <p:spPr bwMode="auto">
          <a:xfrm>
            <a:off x="8580438" y="6381750"/>
            <a:ext cx="457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AC843D4-1A33-4C44-91A4-84A7F4172963}" type="slidenum">
              <a:rPr lang="en-US" altLang="en-US" sz="1800">
                <a:latin typeface="Century Schoolbook" panose="02040604050505020304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800">
              <a:latin typeface="Century Schoolbook" panose="02040604050505020304" pitchFamily="18" charset="0"/>
            </a:endParaRPr>
          </a:p>
        </p:txBody>
      </p:sp>
      <p:sp>
        <p:nvSpPr>
          <p:cNvPr id="12303" name="Date Placeholder 23"/>
          <p:cNvSpPr>
            <a:spLocks noGrp="1"/>
          </p:cNvSpPr>
          <p:nvPr/>
        </p:nvSpPr>
        <p:spPr bwMode="auto">
          <a:xfrm>
            <a:off x="6357938" y="6381750"/>
            <a:ext cx="1219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entury Schoolbook" panose="02040604050505020304" pitchFamily="18" charset="0"/>
              </a:rPr>
              <a:t>01/03/18</a:t>
            </a:r>
          </a:p>
        </p:txBody>
      </p:sp>
      <p:sp>
        <p:nvSpPr>
          <p:cNvPr id="13" name="Isosceles Triangle 12"/>
          <p:cNvSpPr/>
          <p:nvPr/>
        </p:nvSpPr>
        <p:spPr>
          <a:xfrm flipV="1">
            <a:off x="0" y="5949950"/>
            <a:ext cx="9144000" cy="609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5" name="Rectangle 58"/>
          <p:cNvSpPr>
            <a:spLocks noChangeArrowheads="1"/>
          </p:cNvSpPr>
          <p:nvPr/>
        </p:nvSpPr>
        <p:spPr bwMode="auto">
          <a:xfrm>
            <a:off x="3175" y="5616575"/>
            <a:ext cx="9139238" cy="692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nl-NL" sz="1300" b="1">
                <a:solidFill>
                  <a:srgbClr val="C00000"/>
                </a:solidFill>
                <a:latin typeface="Century Schoolbook" panose="02040604050505020304" pitchFamily="18" charset="0"/>
              </a:rPr>
              <a:t> philosophy:  the oscillators frequency is allowed to  vary significantly (30%) from pixel to pixel 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nl-NL" sz="1300" b="1">
                <a:solidFill>
                  <a:srgbClr val="C00000"/>
                </a:solidFill>
                <a:latin typeface="Century Schoolbook" panose="02040604050505020304" pitchFamily="18" charset="0"/>
              </a:rPr>
              <a:t> the VCO oscillation frequency is difficult to control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nl-NL" sz="1300" b="1">
                <a:solidFill>
                  <a:srgbClr val="C00000"/>
                </a:solidFill>
                <a:latin typeface="Century Schoolbook" panose="02040604050505020304" pitchFamily="18" charset="0"/>
              </a:rPr>
              <a:t> if we cannot control the VCO lets us calibrate it for each event (hit) </a:t>
            </a:r>
          </a:p>
        </p:txBody>
      </p:sp>
      <p:pic>
        <p:nvPicPr>
          <p:cNvPr id="1230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939800"/>
            <a:ext cx="5105400" cy="179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7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82975"/>
            <a:ext cx="539432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63525" y="769938"/>
            <a:ext cx="5316538" cy="2105025"/>
          </a:xfrm>
          <a:prstGeom prst="rect">
            <a:avLst/>
          </a:prstGeom>
          <a:noFill/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2309" name="Rectangle 5"/>
          <p:cNvSpPr>
            <a:spLocks noChangeArrowheads="1"/>
          </p:cNvSpPr>
          <p:nvPr/>
        </p:nvSpPr>
        <p:spPr bwMode="auto">
          <a:xfrm>
            <a:off x="1116013" y="631825"/>
            <a:ext cx="4103687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400" b="1">
                <a:solidFill>
                  <a:schemeClr val="tx2"/>
                </a:solidFill>
                <a:latin typeface="Century Schoolbook" panose="02040604050505020304" pitchFamily="18" charset="0"/>
              </a:rPr>
              <a:t> Single-gate-delay 5.12GHz Ring Oscillator</a:t>
            </a:r>
            <a:endParaRPr lang="nl-NL" altLang="nl-NL" sz="1400" b="1">
              <a:solidFill>
                <a:schemeClr val="tx2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0825" y="3338513"/>
            <a:ext cx="5343525" cy="2160587"/>
          </a:xfrm>
          <a:prstGeom prst="rect">
            <a:avLst/>
          </a:prstGeom>
          <a:noFill/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2311" name="Rectangle 5"/>
          <p:cNvSpPr>
            <a:spLocks noChangeArrowheads="1"/>
          </p:cNvSpPr>
          <p:nvPr/>
        </p:nvSpPr>
        <p:spPr bwMode="auto">
          <a:xfrm>
            <a:off x="1184275" y="3141663"/>
            <a:ext cx="3100388" cy="214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400" b="1">
                <a:solidFill>
                  <a:schemeClr val="tx2"/>
                </a:solidFill>
                <a:latin typeface="Century Schoolbook" panose="02040604050505020304" pitchFamily="18" charset="0"/>
              </a:rPr>
              <a:t> Per-shot-Calibration  approach</a:t>
            </a:r>
            <a:endParaRPr lang="nl-NL" altLang="nl-NL" sz="1400" b="1">
              <a:solidFill>
                <a:schemeClr val="tx2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5767388" y="917575"/>
            <a:ext cx="3313112" cy="4400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nl-NL" sz="1400" b="1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main features of the circuit:</a:t>
            </a:r>
          </a:p>
          <a:p>
            <a:pPr algn="ctr" eaLnBrk="1" hangingPunct="1">
              <a:defRPr/>
            </a:pPr>
            <a:endParaRPr lang="en-US" altLang="nl-NL" sz="1400" dirty="0" smtClean="0">
              <a:solidFill>
                <a:schemeClr val="tx2"/>
              </a:solidFill>
              <a:latin typeface="Century Schoolbook" pitchFamily="18" charset="0"/>
              <a:cs typeface="Arial" charset="0"/>
            </a:endParaRPr>
          </a:p>
          <a:p>
            <a:pPr eaLnBrk="1" hangingPunct="1">
              <a:buFontTx/>
              <a:buChar char="-"/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 minimum delay cell (single gate)</a:t>
            </a:r>
          </a:p>
          <a:p>
            <a:pPr eaLnBrk="1" hangingPunct="1">
              <a:buFontTx/>
              <a:buChar char="-"/>
              <a:defRPr/>
            </a:pPr>
            <a:endParaRPr lang="en-US" altLang="nl-NL" sz="1400" dirty="0" smtClean="0">
              <a:solidFill>
                <a:schemeClr val="tx2"/>
              </a:solidFill>
              <a:latin typeface="Century Schoolbook" pitchFamily="18" charset="0"/>
              <a:cs typeface="Arial" charset="0"/>
            </a:endParaRPr>
          </a:p>
          <a:p>
            <a:pPr eaLnBrk="1" hangingPunct="1">
              <a:buFontTx/>
              <a:buChar char="-"/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 NO control of the </a:t>
            </a:r>
            <a:r>
              <a:rPr lang="en-US" altLang="nl-NL" sz="1400" dirty="0" err="1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osc</a:t>
            </a: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. frequency</a:t>
            </a:r>
          </a:p>
          <a:p>
            <a:pPr eaLnBrk="1" hangingPunct="1">
              <a:buFontTx/>
              <a:buChar char="-"/>
              <a:defRPr/>
            </a:pPr>
            <a:endParaRPr lang="en-US" altLang="nl-NL" sz="1400" dirty="0" smtClean="0">
              <a:solidFill>
                <a:schemeClr val="tx2"/>
              </a:solidFill>
              <a:latin typeface="Century Schoolbook" pitchFamily="18" charset="0"/>
              <a:cs typeface="Arial" charset="0"/>
            </a:endParaRPr>
          </a:p>
          <a:p>
            <a:pPr eaLnBrk="1" hangingPunct="1">
              <a:buFontTx/>
              <a:buChar char="-"/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 </a:t>
            </a:r>
            <a:r>
              <a:rPr lang="en-US" altLang="nl-NL" sz="1400" dirty="0" err="1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osc</a:t>
            </a: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. frequency is dependent on power supply voltage, temperature, manufacturing process etc.</a:t>
            </a:r>
          </a:p>
          <a:p>
            <a:pPr eaLnBrk="1" hangingPunct="1">
              <a:buFontTx/>
              <a:buChar char="-"/>
              <a:defRPr/>
            </a:pPr>
            <a:endParaRPr lang="en-US" altLang="nl-NL" sz="1400" dirty="0" smtClean="0">
              <a:solidFill>
                <a:schemeClr val="tx2"/>
              </a:solidFill>
              <a:latin typeface="Century Schoolbook" pitchFamily="18" charset="0"/>
              <a:cs typeface="Arial" charset="0"/>
            </a:endParaRPr>
          </a:p>
          <a:p>
            <a:pPr eaLnBrk="1" hangingPunct="1">
              <a:buFontTx/>
              <a:buChar char="-"/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 </a:t>
            </a:r>
            <a:r>
              <a:rPr lang="en-US" altLang="nl-NL" sz="1400" dirty="0" err="1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osc</a:t>
            </a: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. frequency will be  calibrated right after each hit</a:t>
            </a:r>
          </a:p>
          <a:p>
            <a:pPr eaLnBrk="1" hangingPunct="1">
              <a:buFontTx/>
              <a:buChar char="-"/>
              <a:defRPr/>
            </a:pPr>
            <a:endParaRPr lang="en-US" altLang="nl-NL" sz="1400" dirty="0" smtClean="0">
              <a:solidFill>
                <a:schemeClr val="tx2"/>
              </a:solidFill>
              <a:latin typeface="Century Schoolbook" pitchFamily="18" charset="0"/>
              <a:cs typeface="Arial" charset="0"/>
            </a:endParaRPr>
          </a:p>
          <a:p>
            <a:pPr eaLnBrk="1" hangingPunct="1">
              <a:buFontTx/>
              <a:buChar char="-"/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 the calibration data will be readout together with the hit time data for an offline correction</a:t>
            </a:r>
          </a:p>
          <a:p>
            <a:pPr eaLnBrk="1" hangingPunct="1"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  </a:t>
            </a:r>
          </a:p>
          <a:p>
            <a:pPr eaLnBrk="1" hangingPunct="1"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- double quantization error</a:t>
            </a:r>
          </a:p>
          <a:p>
            <a:pPr marL="285750" indent="-285750" eaLnBrk="1" hangingPunct="1">
              <a:buFontTx/>
              <a:buChar char="-"/>
              <a:defRPr/>
            </a:pPr>
            <a:endParaRPr lang="en-US" altLang="nl-NL" sz="1400" dirty="0" smtClean="0">
              <a:solidFill>
                <a:schemeClr val="tx2"/>
              </a:solidFill>
              <a:latin typeface="Century Schoolbook" pitchFamily="18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nl-NL" sz="1400" dirty="0" smtClean="0">
                <a:solidFill>
                  <a:schemeClr val="tx2"/>
                </a:solidFill>
                <a:latin typeface="Century Schoolbook" pitchFamily="18" charset="0"/>
                <a:cs typeface="Arial" charset="0"/>
              </a:rPr>
              <a:t>- extra data in each data packet</a:t>
            </a:r>
          </a:p>
        </p:txBody>
      </p:sp>
      <p:pic>
        <p:nvPicPr>
          <p:cNvPr id="12313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6448425"/>
            <a:ext cx="960438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88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jitter time reference clock.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new concept is elaborated in Timepix4:</a:t>
            </a:r>
          </a:p>
          <a:p>
            <a:pPr lvl="1"/>
            <a:r>
              <a:rPr lang="en-GB" dirty="0" smtClean="0"/>
              <a:t>DLL locked loop in each column synchronised at the bottom with jitter cleaning.</a:t>
            </a:r>
          </a:p>
          <a:p>
            <a:pPr lvl="1"/>
            <a:r>
              <a:rPr lang="en-GB" dirty="0" smtClean="0"/>
              <a:t>This is also a very nice solution to the peak currents on the supply caused by synchronous switching. Constant current consumption in matrix 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24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Particle </a:t>
            </a:r>
            <a:r>
              <a:rPr lang="en-GB" dirty="0" err="1" smtClean="0"/>
              <a:t>fluence</a:t>
            </a:r>
            <a:r>
              <a:rPr lang="en-GB" dirty="0" smtClean="0"/>
              <a:t> will increase by a factor 10.</a:t>
            </a:r>
          </a:p>
          <a:p>
            <a:r>
              <a:rPr lang="en-GB" dirty="0" smtClean="0"/>
              <a:t>Data bits per hit could double.</a:t>
            </a:r>
          </a:p>
          <a:p>
            <a:pPr lvl="1"/>
            <a:r>
              <a:rPr lang="en-GB" dirty="0" smtClean="0"/>
              <a:t>Extra time encoding bits</a:t>
            </a:r>
          </a:p>
          <a:p>
            <a:pPr lvl="1"/>
            <a:r>
              <a:rPr lang="en-GB" dirty="0" smtClean="0"/>
              <a:t>Smaller pixel size will require more (2 ?) pixel address bits.</a:t>
            </a:r>
          </a:p>
          <a:p>
            <a:pPr lvl="1"/>
            <a:r>
              <a:rPr lang="en-GB" dirty="0" smtClean="0"/>
              <a:t>Pixel will remain binary readout (no TOT info).</a:t>
            </a:r>
          </a:p>
          <a:p>
            <a:r>
              <a:rPr lang="en-GB" dirty="0" err="1" smtClean="0"/>
              <a:t>Velopix</a:t>
            </a:r>
            <a:r>
              <a:rPr lang="en-GB" dirty="0" smtClean="0"/>
              <a:t> currently requires16 </a:t>
            </a:r>
            <a:r>
              <a:rPr lang="en-GB" dirty="0" err="1" smtClean="0"/>
              <a:t>Gbit</a:t>
            </a:r>
            <a:r>
              <a:rPr lang="en-GB" dirty="0" smtClean="0"/>
              <a:t>/s for most intense region.</a:t>
            </a:r>
          </a:p>
          <a:p>
            <a:r>
              <a:rPr lang="en-GB" dirty="0" err="1" smtClean="0"/>
              <a:t>Velopix</a:t>
            </a:r>
            <a:r>
              <a:rPr lang="en-GB" dirty="0" smtClean="0"/>
              <a:t>++ will require 20 x 16= 320 </a:t>
            </a:r>
            <a:r>
              <a:rPr lang="en-GB" dirty="0" err="1" smtClean="0"/>
              <a:t>Gbits</a:t>
            </a:r>
            <a:r>
              <a:rPr lang="en-GB" dirty="0" smtClean="0"/>
              <a:t> ??</a:t>
            </a:r>
          </a:p>
          <a:p>
            <a:r>
              <a:rPr lang="en-GB" dirty="0" smtClean="0"/>
              <a:t>Based on 10Gbit GWT developed for Timepix4 ?</a:t>
            </a:r>
          </a:p>
          <a:p>
            <a:r>
              <a:rPr lang="en-GB" dirty="0"/>
              <a:t>I assume that </a:t>
            </a:r>
            <a:r>
              <a:rPr lang="en-GB" dirty="0" smtClean="0"/>
              <a:t>super pixel </a:t>
            </a:r>
            <a:r>
              <a:rPr lang="en-GB" dirty="0"/>
              <a:t>concept will </a:t>
            </a:r>
            <a:r>
              <a:rPr lang="en-GB" dirty="0" smtClean="0"/>
              <a:t>remain.</a:t>
            </a:r>
          </a:p>
          <a:p>
            <a:pPr lvl="1"/>
            <a:r>
              <a:rPr lang="en-GB" dirty="0" smtClean="0"/>
              <a:t>This allows sharing of memory buffers and reduces the number of “access points” to the </a:t>
            </a:r>
            <a:r>
              <a:rPr lang="en-GB" dirty="0"/>
              <a:t>column readout </a:t>
            </a:r>
            <a:r>
              <a:rPr lang="en-GB" dirty="0" smtClean="0"/>
              <a:t>bus.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8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filter farm for </a:t>
            </a:r>
            <a:r>
              <a:rPr lang="en-GB" dirty="0"/>
              <a:t>Upgrade 1 </a:t>
            </a:r>
            <a:r>
              <a:rPr lang="en-GB" dirty="0" smtClean="0"/>
              <a:t>will spend too much time on “trivial” processing, like clustering.</a:t>
            </a:r>
          </a:p>
          <a:p>
            <a:r>
              <a:rPr lang="en-GB" dirty="0" smtClean="0"/>
              <a:t>Implement a cluster </a:t>
            </a:r>
            <a:r>
              <a:rPr lang="en-GB" dirty="0" err="1" smtClean="0"/>
              <a:t>algoritm</a:t>
            </a:r>
            <a:r>
              <a:rPr lang="en-GB" dirty="0" smtClean="0"/>
              <a:t> in </a:t>
            </a:r>
            <a:r>
              <a:rPr lang="en-GB" dirty="0" err="1" smtClean="0"/>
              <a:t>superpixels</a:t>
            </a:r>
            <a:r>
              <a:rPr lang="en-GB" dirty="0" smtClean="0"/>
              <a:t> ?</a:t>
            </a:r>
          </a:p>
          <a:p>
            <a:pPr lvl="1"/>
            <a:r>
              <a:rPr lang="en-GB" dirty="0" smtClean="0"/>
              <a:t>This will also save in data rate, for clusters that cross </a:t>
            </a:r>
            <a:r>
              <a:rPr lang="en-GB" dirty="0" err="1" smtClean="0"/>
              <a:t>superpixel</a:t>
            </a:r>
            <a:r>
              <a:rPr lang="en-GB" dirty="0" smtClean="0"/>
              <a:t> regions.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5F790-71DA-43B5-95D4-AAC15E5A618B}" type="datetime1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Brainstorming CPPM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36121"/>
      </p:ext>
    </p:extLst>
  </p:cSld>
  <p:clrMapOvr>
    <a:masterClrMapping/>
  </p:clrMapOvr>
</p:sld>
</file>

<file path=ppt/theme/theme1.xml><?xml version="1.0" encoding="utf-8"?>
<a:theme xmlns:a="http://schemas.openxmlformats.org/drawingml/2006/main" name="paula_standard_templat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33CC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paula_standard_template.pot</Template>
  <TotalTime>32626</TotalTime>
  <Words>719</Words>
  <Application>Microsoft Office PowerPoint</Application>
  <PresentationFormat>On-screen Show (4:3)</PresentationFormat>
  <Paragraphs>132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Calibri</vt:lpstr>
      <vt:lpstr>Century Schoolbook</vt:lpstr>
      <vt:lpstr>Garamond</vt:lpstr>
      <vt:lpstr>Times New Roman</vt:lpstr>
      <vt:lpstr>Wingdings</vt:lpstr>
      <vt:lpstr>paula_standard_template</vt:lpstr>
      <vt:lpstr>Velopix and Velopix++ J. Buytaert</vt:lpstr>
      <vt:lpstr>Outline</vt:lpstr>
      <vt:lpstr>Key requirements</vt:lpstr>
      <vt:lpstr>Timing resolution</vt:lpstr>
      <vt:lpstr>Timing resolution.</vt:lpstr>
      <vt:lpstr>PowerPoint Presentation</vt:lpstr>
      <vt:lpstr>Low jitter time reference clock.</vt:lpstr>
      <vt:lpstr>Data rates</vt:lpstr>
      <vt:lpstr>Clustering</vt:lpstr>
      <vt:lpstr>Even more processing</vt:lpstr>
      <vt:lpstr>Design Plan</vt:lpstr>
    </vt:vector>
  </TitlesOfParts>
  <Company>University of Oxford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Jan Buytaert</cp:lastModifiedBy>
  <cp:revision>658</cp:revision>
  <cp:lastPrinted>2013-09-23T09:57:27Z</cp:lastPrinted>
  <dcterms:created xsi:type="dcterms:W3CDTF">2008-02-09T13:13:06Z</dcterms:created>
  <dcterms:modified xsi:type="dcterms:W3CDTF">2018-07-18T06:44:49Z</dcterms:modified>
</cp:coreProperties>
</file>