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5" r:id="rId9"/>
    <p:sldId id="262" r:id="rId10"/>
    <p:sldId id="263" r:id="rId11"/>
    <p:sldId id="268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DE70F-3094-4425-A0DC-98A8565D6B20}" type="datetimeFigureOut">
              <a:rPr lang="fr-FR" smtClean="0"/>
              <a:t>17/07/2018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415DB-7CF2-4F28-9DEB-BEEFEE797FA4}" type="slidenum">
              <a:rPr lang="fr-FR" smtClean="0"/>
              <a:t>‹N°›</a:t>
            </a:fld>
            <a:endParaRPr lang="fr-FR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DE70F-3094-4425-A0DC-98A8565D6B20}" type="datetimeFigureOut">
              <a:rPr lang="fr-FR" smtClean="0"/>
              <a:t>17/07/2018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415DB-7CF2-4F28-9DEB-BEEFEE797FA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DE70F-3094-4425-A0DC-98A8565D6B20}" type="datetimeFigureOut">
              <a:rPr lang="fr-FR" smtClean="0"/>
              <a:t>17/07/2018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415DB-7CF2-4F28-9DEB-BEEFEE797FA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DE70F-3094-4425-A0DC-98A8565D6B20}" type="datetimeFigureOut">
              <a:rPr lang="fr-FR" smtClean="0"/>
              <a:t>17/07/2018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415DB-7CF2-4F28-9DEB-BEEFEE797FA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DE70F-3094-4425-A0DC-98A8565D6B20}" type="datetimeFigureOut">
              <a:rPr lang="fr-FR" smtClean="0"/>
              <a:t>17/07/2018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415DB-7CF2-4F28-9DEB-BEEFEE797FA4}" type="slidenum">
              <a:rPr lang="fr-FR" smtClean="0"/>
              <a:t>‹N°›</a:t>
            </a:fld>
            <a:endParaRPr lang="fr-FR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DE70F-3094-4425-A0DC-98A8565D6B20}" type="datetimeFigureOut">
              <a:rPr lang="fr-FR" smtClean="0"/>
              <a:t>17/07/2018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415DB-7CF2-4F28-9DEB-BEEFEE797FA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DE70F-3094-4425-A0DC-98A8565D6B20}" type="datetimeFigureOut">
              <a:rPr lang="fr-FR" smtClean="0"/>
              <a:t>17/07/2018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415DB-7CF2-4F28-9DEB-BEEFEE797FA4}" type="slidenum">
              <a:rPr lang="fr-FR" smtClean="0"/>
              <a:t>‹N°›</a:t>
            </a:fld>
            <a:endParaRPr lang="fr-FR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DE70F-3094-4425-A0DC-98A8565D6B20}" type="datetimeFigureOut">
              <a:rPr lang="fr-FR" smtClean="0"/>
              <a:t>17/07/2018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415DB-7CF2-4F28-9DEB-BEEFEE797FA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DE70F-3094-4425-A0DC-98A8565D6B20}" type="datetimeFigureOut">
              <a:rPr lang="fr-FR" smtClean="0"/>
              <a:t>17/07/2018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415DB-7CF2-4F28-9DEB-BEEFEE797FA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DE70F-3094-4425-A0DC-98A8565D6B20}" type="datetimeFigureOut">
              <a:rPr lang="fr-FR" smtClean="0"/>
              <a:t>17/07/2018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415DB-7CF2-4F28-9DEB-BEEFEE797FA4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DE70F-3094-4425-A0DC-98A8565D6B20}" type="datetimeFigureOut">
              <a:rPr lang="fr-FR" smtClean="0"/>
              <a:t>17/07/2018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415DB-7CF2-4F28-9DEB-BEEFEE797FA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ECDDE70F-3094-4425-A0DC-98A8565D6B20}" type="datetimeFigureOut">
              <a:rPr lang="fr-FR" smtClean="0"/>
              <a:t>17/07/2018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E92415DB-7CF2-4F28-9DEB-BEEFEE797FA4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 smtClean="0"/>
              <a:t>Inner</a:t>
            </a:r>
            <a:r>
              <a:rPr lang="fr-FR" dirty="0" smtClean="0"/>
              <a:t> detectors @CPPM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err="1" smtClean="0"/>
              <a:t>Eric</a:t>
            </a:r>
            <a:r>
              <a:rPr lang="fr-FR" dirty="0" smtClean="0"/>
              <a:t> Vigeolas 18/07/2018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676041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Cooling Service design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Thin wall cooling pipes was designed @ CPPM, it include the development of bending technics and joining technics</a:t>
            </a:r>
          </a:p>
          <a:p>
            <a:r>
              <a:rPr lang="en-US" dirty="0" smtClean="0"/>
              <a:t>Specific fittings was designed and qualified a high level of reliability have been reach on IBL</a:t>
            </a:r>
            <a:endParaRPr lang="en-US" dirty="0"/>
          </a:p>
        </p:txBody>
      </p:sp>
      <p:pic>
        <p:nvPicPr>
          <p:cNvPr id="4" name="Image 11" descr="Pliage-phi_3-cppm 004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149" y="3284984"/>
            <a:ext cx="1637621" cy="1541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590" y="4437112"/>
            <a:ext cx="3733418" cy="242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149080"/>
            <a:ext cx="3113209" cy="1055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7020272" y="4055851"/>
            <a:ext cx="1078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Welding </a:t>
            </a:r>
            <a:endParaRPr lang="en-US" dirty="0"/>
          </a:p>
        </p:txBody>
      </p:sp>
      <p:sp>
        <p:nvSpPr>
          <p:cNvPr id="8" name="ZoneTexte 7"/>
          <p:cNvSpPr txBox="1"/>
          <p:nvPr/>
        </p:nvSpPr>
        <p:spPr>
          <a:xfrm>
            <a:off x="3851920" y="3778464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Brazing</a:t>
            </a:r>
            <a:endParaRPr lang="en-US" dirty="0"/>
          </a:p>
        </p:txBody>
      </p:sp>
      <p:sp>
        <p:nvSpPr>
          <p:cNvPr id="9" name="ZoneTexte 8"/>
          <p:cNvSpPr txBox="1"/>
          <p:nvPr/>
        </p:nvSpPr>
        <p:spPr>
          <a:xfrm>
            <a:off x="539552" y="4676676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Bending </a:t>
            </a: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084" y="5253124"/>
            <a:ext cx="2493708" cy="788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284984"/>
            <a:ext cx="1607601" cy="717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6041988"/>
            <a:ext cx="2386013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6311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13"/>
          <p:cNvGrpSpPr>
            <a:grpSpLocks/>
          </p:cNvGrpSpPr>
          <p:nvPr/>
        </p:nvGrpSpPr>
        <p:grpSpPr bwMode="auto">
          <a:xfrm>
            <a:off x="1315647" y="1732647"/>
            <a:ext cx="461963" cy="4648200"/>
            <a:chOff x="4417" y="1056"/>
            <a:chExt cx="388" cy="2928"/>
          </a:xfrm>
        </p:grpSpPr>
        <p:sp>
          <p:nvSpPr>
            <p:cNvPr id="14386" name="AutoShape 14"/>
            <p:cNvSpPr>
              <a:spLocks noChangeArrowheads="1"/>
            </p:cNvSpPr>
            <p:nvPr/>
          </p:nvSpPr>
          <p:spPr bwMode="auto">
            <a:xfrm>
              <a:off x="4464" y="1056"/>
              <a:ext cx="336" cy="292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1800">
                <a:latin typeface="Verdana" panose="020B0604030504040204" pitchFamily="34" charset="0"/>
              </a:endParaRPr>
            </a:p>
          </p:txBody>
        </p:sp>
        <p:sp>
          <p:nvSpPr>
            <p:cNvPr id="14387" name="Text Box 15"/>
            <p:cNvSpPr txBox="1">
              <a:spLocks noChangeArrowheads="1"/>
            </p:cNvSpPr>
            <p:nvPr/>
          </p:nvSpPr>
          <p:spPr bwMode="auto">
            <a:xfrm rot="16200000">
              <a:off x="3416" y="2299"/>
              <a:ext cx="2390" cy="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fr-FR" altLang="en-US" sz="2400" b="1" dirty="0" smtClean="0">
                  <a:solidFill>
                    <a:schemeClr val="bg1"/>
                  </a:solidFill>
                  <a:latin typeface="Verdana" panose="020B0604030504040204" pitchFamily="34" charset="0"/>
                </a:rPr>
                <a:t>Project management</a:t>
              </a:r>
              <a:endParaRPr lang="fr-FR" altLang="en-US" sz="2400" b="1" dirty="0">
                <a:solidFill>
                  <a:schemeClr val="bg1"/>
                </a:solidFill>
                <a:latin typeface="Verdana" panose="020B0604030504040204" pitchFamily="34" charset="0"/>
              </a:endParaRPr>
            </a:p>
          </p:txBody>
        </p:sp>
      </p:grpSp>
      <p:grpSp>
        <p:nvGrpSpPr>
          <p:cNvPr id="14382" name="Group 7"/>
          <p:cNvGrpSpPr>
            <a:grpSpLocks/>
          </p:cNvGrpSpPr>
          <p:nvPr/>
        </p:nvGrpSpPr>
        <p:grpSpPr bwMode="auto">
          <a:xfrm rot="5400000">
            <a:off x="4045801" y="589817"/>
            <a:ext cx="571387" cy="1771650"/>
            <a:chOff x="4896" y="1728"/>
            <a:chExt cx="336" cy="1488"/>
          </a:xfrm>
        </p:grpSpPr>
        <p:sp>
          <p:nvSpPr>
            <p:cNvPr id="14384" name="AutoShape 8"/>
            <p:cNvSpPr>
              <a:spLocks noChangeArrowheads="1"/>
            </p:cNvSpPr>
            <p:nvPr/>
          </p:nvSpPr>
          <p:spPr bwMode="auto">
            <a:xfrm>
              <a:off x="4896" y="1728"/>
              <a:ext cx="336" cy="1488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1800">
                <a:latin typeface="Verdana" panose="020B0604030504040204" pitchFamily="34" charset="0"/>
              </a:endParaRPr>
            </a:p>
          </p:txBody>
        </p:sp>
        <p:sp>
          <p:nvSpPr>
            <p:cNvPr id="14385" name="Text Box 9"/>
            <p:cNvSpPr txBox="1">
              <a:spLocks noChangeArrowheads="1"/>
            </p:cNvSpPr>
            <p:nvPr/>
          </p:nvSpPr>
          <p:spPr bwMode="auto">
            <a:xfrm rot="16200000">
              <a:off x="4522" y="2557"/>
              <a:ext cx="983" cy="2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fr-FR" altLang="en-US" sz="2000" b="1" dirty="0" smtClean="0">
                  <a:solidFill>
                    <a:schemeClr val="bg1"/>
                  </a:solidFill>
                  <a:latin typeface="Verdana" panose="020B0604030504040204" pitchFamily="34" charset="0"/>
                </a:rPr>
                <a:t>Design</a:t>
              </a:r>
              <a:endParaRPr lang="fr-FR" altLang="en-US" sz="2000" b="1" dirty="0">
                <a:solidFill>
                  <a:schemeClr val="bg1"/>
                </a:solidFill>
                <a:latin typeface="Verdana" panose="020B0604030504040204" pitchFamily="34" charset="0"/>
              </a:endParaRPr>
            </a:p>
          </p:txBody>
        </p:sp>
      </p:grpSp>
      <p:sp>
        <p:nvSpPr>
          <p:cNvPr id="14380" name="AutoShape 11"/>
          <p:cNvSpPr>
            <a:spLocks noChangeArrowheads="1"/>
          </p:cNvSpPr>
          <p:nvPr/>
        </p:nvSpPr>
        <p:spPr bwMode="auto">
          <a:xfrm rot="5400000">
            <a:off x="6290548" y="685770"/>
            <a:ext cx="647941" cy="160139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dirty="0">
              <a:latin typeface="Verdana" panose="020B0604030504040204" pitchFamily="34" charset="0"/>
            </a:endParaRPr>
          </a:p>
        </p:txBody>
      </p:sp>
      <p:sp>
        <p:nvSpPr>
          <p:cNvPr id="14342" name="WordArt 24"/>
          <p:cNvSpPr>
            <a:spLocks noChangeArrowheads="1" noChangeShapeType="1" noTextEdit="1"/>
          </p:cNvSpPr>
          <p:nvPr/>
        </p:nvSpPr>
        <p:spPr bwMode="auto">
          <a:xfrm>
            <a:off x="1980011" y="3224897"/>
            <a:ext cx="1196578" cy="6223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kern="1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Impact" panose="020B0806030902050204" pitchFamily="34" charset="0"/>
              </a:rPr>
              <a:t>Atlas</a:t>
            </a:r>
          </a:p>
        </p:txBody>
      </p:sp>
      <p:grpSp>
        <p:nvGrpSpPr>
          <p:cNvPr id="14344" name="Group 40"/>
          <p:cNvGrpSpPr>
            <a:grpSpLocks/>
          </p:cNvGrpSpPr>
          <p:nvPr/>
        </p:nvGrpSpPr>
        <p:grpSpPr bwMode="auto">
          <a:xfrm>
            <a:off x="3745707" y="3480485"/>
            <a:ext cx="3418285" cy="227012"/>
            <a:chOff x="2208" y="1824"/>
            <a:chExt cx="2880" cy="192"/>
          </a:xfrm>
        </p:grpSpPr>
        <p:sp>
          <p:nvSpPr>
            <p:cNvPr id="14377" name="Line 41"/>
            <p:cNvSpPr>
              <a:spLocks noChangeShapeType="1"/>
            </p:cNvSpPr>
            <p:nvPr/>
          </p:nvSpPr>
          <p:spPr bwMode="auto">
            <a:xfrm>
              <a:off x="2208" y="1920"/>
              <a:ext cx="288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378" name="Oval 42"/>
            <p:cNvSpPr>
              <a:spLocks noChangeArrowheads="1"/>
            </p:cNvSpPr>
            <p:nvPr/>
          </p:nvSpPr>
          <p:spPr bwMode="auto">
            <a:xfrm>
              <a:off x="2784" y="1824"/>
              <a:ext cx="192" cy="192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1800">
                <a:latin typeface="Verdana" panose="020B0604030504040204" pitchFamily="34" charset="0"/>
              </a:endParaRPr>
            </a:p>
          </p:txBody>
        </p:sp>
        <p:sp>
          <p:nvSpPr>
            <p:cNvPr id="14379" name="Oval 43"/>
            <p:cNvSpPr>
              <a:spLocks noChangeArrowheads="1"/>
            </p:cNvSpPr>
            <p:nvPr/>
          </p:nvSpPr>
          <p:spPr bwMode="auto">
            <a:xfrm>
              <a:off x="4608" y="1824"/>
              <a:ext cx="192" cy="192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1800">
                <a:latin typeface="Verdana" panose="020B0604030504040204" pitchFamily="34" charset="0"/>
              </a:endParaRPr>
            </a:p>
          </p:txBody>
        </p:sp>
      </p:grpSp>
      <p:sp>
        <p:nvSpPr>
          <p:cNvPr id="14345" name="WordArt 23"/>
          <p:cNvSpPr>
            <a:spLocks noChangeArrowheads="1" noChangeShapeType="1" noTextEdit="1"/>
          </p:cNvSpPr>
          <p:nvPr/>
        </p:nvSpPr>
        <p:spPr bwMode="auto">
          <a:xfrm>
            <a:off x="1980011" y="3971024"/>
            <a:ext cx="1248965" cy="6318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kern="1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Impact" panose="020B0806030902050204" pitchFamily="34" charset="0"/>
              </a:rPr>
              <a:t>LSST</a:t>
            </a:r>
          </a:p>
        </p:txBody>
      </p:sp>
      <p:grpSp>
        <p:nvGrpSpPr>
          <p:cNvPr id="14347" name="Group 44"/>
          <p:cNvGrpSpPr>
            <a:grpSpLocks/>
          </p:cNvGrpSpPr>
          <p:nvPr/>
        </p:nvGrpSpPr>
        <p:grpSpPr bwMode="auto">
          <a:xfrm>
            <a:off x="3738562" y="4234547"/>
            <a:ext cx="3405188" cy="209550"/>
            <a:chOff x="2208" y="1824"/>
            <a:chExt cx="2880" cy="192"/>
          </a:xfrm>
        </p:grpSpPr>
        <p:sp>
          <p:nvSpPr>
            <p:cNvPr id="14374" name="Line 45"/>
            <p:cNvSpPr>
              <a:spLocks noChangeShapeType="1"/>
            </p:cNvSpPr>
            <p:nvPr/>
          </p:nvSpPr>
          <p:spPr bwMode="auto">
            <a:xfrm>
              <a:off x="2208" y="1920"/>
              <a:ext cx="288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375" name="Oval 46"/>
            <p:cNvSpPr>
              <a:spLocks noChangeArrowheads="1"/>
            </p:cNvSpPr>
            <p:nvPr/>
          </p:nvSpPr>
          <p:spPr bwMode="auto">
            <a:xfrm>
              <a:off x="2784" y="1824"/>
              <a:ext cx="192" cy="192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1800">
                <a:latin typeface="Verdana" panose="020B0604030504040204" pitchFamily="34" charset="0"/>
              </a:endParaRPr>
            </a:p>
          </p:txBody>
        </p:sp>
        <p:sp>
          <p:nvSpPr>
            <p:cNvPr id="14376" name="Oval 47"/>
            <p:cNvSpPr>
              <a:spLocks noChangeArrowheads="1"/>
            </p:cNvSpPr>
            <p:nvPr/>
          </p:nvSpPr>
          <p:spPr bwMode="auto">
            <a:xfrm>
              <a:off x="4608" y="1824"/>
              <a:ext cx="192" cy="192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1800">
                <a:latin typeface="Verdana" panose="020B0604030504040204" pitchFamily="34" charset="0"/>
              </a:endParaRPr>
            </a:p>
          </p:txBody>
        </p:sp>
      </p:grpSp>
      <p:sp>
        <p:nvSpPr>
          <p:cNvPr id="14372" name="WordArt 22"/>
          <p:cNvSpPr>
            <a:spLocks noChangeArrowheads="1" noChangeShapeType="1" noTextEdit="1"/>
          </p:cNvSpPr>
          <p:nvPr/>
        </p:nvSpPr>
        <p:spPr bwMode="auto">
          <a:xfrm>
            <a:off x="1896667" y="2266049"/>
            <a:ext cx="1350169" cy="65505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kern="1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Impact" panose="020B0806030902050204" pitchFamily="34" charset="0"/>
              </a:rPr>
              <a:t>Km3Net</a:t>
            </a:r>
          </a:p>
        </p:txBody>
      </p:sp>
      <p:grpSp>
        <p:nvGrpSpPr>
          <p:cNvPr id="14349" name="Group 39"/>
          <p:cNvGrpSpPr>
            <a:grpSpLocks/>
          </p:cNvGrpSpPr>
          <p:nvPr/>
        </p:nvGrpSpPr>
        <p:grpSpPr bwMode="auto">
          <a:xfrm>
            <a:off x="3740944" y="2724837"/>
            <a:ext cx="3405188" cy="206375"/>
            <a:chOff x="2208" y="1824"/>
            <a:chExt cx="2880" cy="192"/>
          </a:xfrm>
        </p:grpSpPr>
        <p:sp>
          <p:nvSpPr>
            <p:cNvPr id="14369" name="Line 35"/>
            <p:cNvSpPr>
              <a:spLocks noChangeShapeType="1"/>
            </p:cNvSpPr>
            <p:nvPr/>
          </p:nvSpPr>
          <p:spPr bwMode="auto">
            <a:xfrm>
              <a:off x="2208" y="1920"/>
              <a:ext cx="288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370" name="Oval 37"/>
            <p:cNvSpPr>
              <a:spLocks noChangeArrowheads="1"/>
            </p:cNvSpPr>
            <p:nvPr/>
          </p:nvSpPr>
          <p:spPr bwMode="auto">
            <a:xfrm>
              <a:off x="2784" y="1824"/>
              <a:ext cx="192" cy="192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1800">
                <a:latin typeface="Verdana" panose="020B0604030504040204" pitchFamily="34" charset="0"/>
              </a:endParaRPr>
            </a:p>
          </p:txBody>
        </p:sp>
        <p:sp>
          <p:nvSpPr>
            <p:cNvPr id="14371" name="Oval 38"/>
            <p:cNvSpPr>
              <a:spLocks noChangeArrowheads="1"/>
            </p:cNvSpPr>
            <p:nvPr/>
          </p:nvSpPr>
          <p:spPr bwMode="auto">
            <a:xfrm>
              <a:off x="4608" y="1824"/>
              <a:ext cx="192" cy="192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1800">
                <a:latin typeface="Verdana" panose="020B0604030504040204" pitchFamily="34" charset="0"/>
              </a:endParaRPr>
            </a:p>
          </p:txBody>
        </p:sp>
      </p:grpSp>
      <p:pic>
        <p:nvPicPr>
          <p:cNvPr id="14350" name="Picture 70" descr="antares_pub_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35639E"/>
              </a:clrFrom>
              <a:clrTo>
                <a:srgbClr val="35639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145" y="2043799"/>
            <a:ext cx="769144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51" name="WordArt 74"/>
          <p:cNvSpPr>
            <a:spLocks noChangeArrowheads="1" noChangeShapeType="1" noTextEdit="1"/>
          </p:cNvSpPr>
          <p:nvPr/>
        </p:nvSpPr>
        <p:spPr bwMode="auto">
          <a:xfrm>
            <a:off x="1980010" y="4637774"/>
            <a:ext cx="1403747" cy="7667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kern="1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Impact" panose="020B0806030902050204" pitchFamily="34" charset="0"/>
              </a:rPr>
              <a:t>Imagerie</a:t>
            </a:r>
          </a:p>
        </p:txBody>
      </p:sp>
      <p:grpSp>
        <p:nvGrpSpPr>
          <p:cNvPr id="14353" name="Group 76"/>
          <p:cNvGrpSpPr>
            <a:grpSpLocks/>
          </p:cNvGrpSpPr>
          <p:nvPr/>
        </p:nvGrpSpPr>
        <p:grpSpPr bwMode="auto">
          <a:xfrm>
            <a:off x="3745707" y="5064810"/>
            <a:ext cx="3418285" cy="227012"/>
            <a:chOff x="2208" y="1824"/>
            <a:chExt cx="2880" cy="192"/>
          </a:xfrm>
        </p:grpSpPr>
        <p:sp>
          <p:nvSpPr>
            <p:cNvPr id="14366" name="Line 77"/>
            <p:cNvSpPr>
              <a:spLocks noChangeShapeType="1"/>
            </p:cNvSpPr>
            <p:nvPr/>
          </p:nvSpPr>
          <p:spPr bwMode="auto">
            <a:xfrm>
              <a:off x="2208" y="1920"/>
              <a:ext cx="288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367" name="Oval 78"/>
            <p:cNvSpPr>
              <a:spLocks noChangeArrowheads="1"/>
            </p:cNvSpPr>
            <p:nvPr/>
          </p:nvSpPr>
          <p:spPr bwMode="auto">
            <a:xfrm>
              <a:off x="2784" y="1824"/>
              <a:ext cx="192" cy="192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1800">
                <a:latin typeface="Verdana" panose="020B0604030504040204" pitchFamily="34" charset="0"/>
              </a:endParaRPr>
            </a:p>
          </p:txBody>
        </p:sp>
        <p:sp>
          <p:nvSpPr>
            <p:cNvPr id="14368" name="Oval 79"/>
            <p:cNvSpPr>
              <a:spLocks noChangeArrowheads="1"/>
            </p:cNvSpPr>
            <p:nvPr/>
          </p:nvSpPr>
          <p:spPr bwMode="auto">
            <a:xfrm>
              <a:off x="4608" y="1824"/>
              <a:ext cx="192" cy="192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1800">
                <a:latin typeface="Verdana" panose="020B0604030504040204" pitchFamily="34" charset="0"/>
              </a:endParaRPr>
            </a:p>
          </p:txBody>
        </p:sp>
      </p:grpSp>
      <p:pic>
        <p:nvPicPr>
          <p:cNvPr id="14354" name="Picture 8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60" t="14056" r="1768" b="18185"/>
          <a:stretch>
            <a:fillRect/>
          </a:stretch>
        </p:blipFill>
        <p:spPr bwMode="auto">
          <a:xfrm>
            <a:off x="5166122" y="3486835"/>
            <a:ext cx="971550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55" name="WordArt 83"/>
          <p:cNvSpPr>
            <a:spLocks noChangeArrowheads="1" noChangeShapeType="1" noTextEdit="1"/>
          </p:cNvSpPr>
          <p:nvPr/>
        </p:nvSpPr>
        <p:spPr bwMode="auto">
          <a:xfrm>
            <a:off x="2087167" y="5645835"/>
            <a:ext cx="864394" cy="6223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kern="1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Impact" panose="020B0806030902050204" pitchFamily="34" charset="0"/>
              </a:rPr>
              <a:t>Euclid</a:t>
            </a:r>
          </a:p>
        </p:txBody>
      </p:sp>
      <p:grpSp>
        <p:nvGrpSpPr>
          <p:cNvPr id="14356" name="Group 85"/>
          <p:cNvGrpSpPr>
            <a:grpSpLocks/>
          </p:cNvGrpSpPr>
          <p:nvPr/>
        </p:nvGrpSpPr>
        <p:grpSpPr bwMode="auto">
          <a:xfrm>
            <a:off x="3745707" y="5856974"/>
            <a:ext cx="3418285" cy="227013"/>
            <a:chOff x="2208" y="1824"/>
            <a:chExt cx="2880" cy="192"/>
          </a:xfrm>
        </p:grpSpPr>
        <p:sp>
          <p:nvSpPr>
            <p:cNvPr id="14363" name="Line 86"/>
            <p:cNvSpPr>
              <a:spLocks noChangeShapeType="1"/>
            </p:cNvSpPr>
            <p:nvPr/>
          </p:nvSpPr>
          <p:spPr bwMode="auto">
            <a:xfrm>
              <a:off x="2208" y="1920"/>
              <a:ext cx="288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4364" name="Oval 87"/>
            <p:cNvSpPr>
              <a:spLocks noChangeArrowheads="1"/>
            </p:cNvSpPr>
            <p:nvPr/>
          </p:nvSpPr>
          <p:spPr bwMode="auto">
            <a:xfrm>
              <a:off x="2784" y="1824"/>
              <a:ext cx="192" cy="192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1800">
                <a:latin typeface="Verdana" panose="020B0604030504040204" pitchFamily="34" charset="0"/>
              </a:endParaRPr>
            </a:p>
          </p:txBody>
        </p:sp>
        <p:sp>
          <p:nvSpPr>
            <p:cNvPr id="14365" name="Oval 88"/>
            <p:cNvSpPr>
              <a:spLocks noChangeArrowheads="1"/>
            </p:cNvSpPr>
            <p:nvPr/>
          </p:nvSpPr>
          <p:spPr bwMode="auto">
            <a:xfrm>
              <a:off x="4608" y="1824"/>
              <a:ext cx="192" cy="192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en-US" sz="1800">
                <a:latin typeface="Verdana" panose="020B0604030504040204" pitchFamily="34" charset="0"/>
              </a:endParaRPr>
            </a:p>
          </p:txBody>
        </p:sp>
      </p:grpSp>
      <p:pic>
        <p:nvPicPr>
          <p:cNvPr id="14357" name="Picture 91" descr="pizz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61" r="19656" b="1724"/>
          <a:stretch>
            <a:fillRect/>
          </a:stretch>
        </p:blipFill>
        <p:spPr bwMode="auto">
          <a:xfrm>
            <a:off x="4680347" y="4637772"/>
            <a:ext cx="766763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5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043988" cy="692150"/>
          </a:xfrm>
        </p:spPr>
        <p:txBody>
          <a:bodyPr>
            <a:normAutofit fontScale="90000"/>
          </a:bodyPr>
          <a:lstStyle/>
          <a:p>
            <a:pPr algn="ctr"/>
            <a:r>
              <a:rPr lang="fr-FR" altLang="fr-FR" sz="2800" b="1" dirty="0" err="1" smtClean="0">
                <a:solidFill>
                  <a:srgbClr val="E75112"/>
                </a:solidFill>
                <a:latin typeface="Verdana" panose="020B0604030504040204" pitchFamily="34" charset="0"/>
              </a:rPr>
              <a:t>Mechanical</a:t>
            </a:r>
            <a:r>
              <a:rPr lang="fr-FR" altLang="fr-FR" sz="2800" b="1" dirty="0" smtClean="0">
                <a:solidFill>
                  <a:srgbClr val="E75112"/>
                </a:solidFill>
                <a:latin typeface="Verdana" panose="020B0604030504040204" pitchFamily="34" charset="0"/>
              </a:rPr>
              <a:t> Team: </a:t>
            </a:r>
            <a:br>
              <a:rPr lang="fr-FR" altLang="fr-FR" sz="2800" b="1" dirty="0" smtClean="0">
                <a:solidFill>
                  <a:srgbClr val="E75112"/>
                </a:solidFill>
                <a:latin typeface="Verdana" panose="020B0604030504040204" pitchFamily="34" charset="0"/>
              </a:rPr>
            </a:br>
            <a:r>
              <a:rPr lang="en-US" altLang="en-US" sz="2800" b="1" dirty="0" smtClean="0">
                <a:solidFill>
                  <a:srgbClr val="E75112"/>
                </a:solidFill>
                <a:latin typeface="Verdana" panose="020B0604030504040204" pitchFamily="34" charset="0"/>
              </a:rPr>
              <a:t>20 </a:t>
            </a:r>
            <a:r>
              <a:rPr lang="en-US" altLang="en-US" sz="2800" b="1" dirty="0">
                <a:solidFill>
                  <a:srgbClr val="E75112"/>
                </a:solidFill>
                <a:latin typeface="Verdana" panose="020B0604030504040204" pitchFamily="34" charset="0"/>
              </a:rPr>
              <a:t>people are involved in projects from sea to space</a:t>
            </a:r>
            <a:endParaRPr lang="fr-FR" altLang="en-US" sz="2800" b="1" dirty="0">
              <a:solidFill>
                <a:srgbClr val="E75112"/>
              </a:solidFill>
              <a:latin typeface="Verdana" panose="020B0604030504040204" pitchFamily="34" charset="0"/>
            </a:endParaRPr>
          </a:p>
        </p:txBody>
      </p:sp>
      <p:cxnSp>
        <p:nvCxnSpPr>
          <p:cNvPr id="58" name="Connecteur droit 57"/>
          <p:cNvCxnSpPr/>
          <p:nvPr/>
        </p:nvCxnSpPr>
        <p:spPr>
          <a:xfrm>
            <a:off x="1144191" y="765631"/>
            <a:ext cx="6856809" cy="0"/>
          </a:xfrm>
          <a:prstGeom prst="line">
            <a:avLst/>
          </a:prstGeom>
          <a:ln>
            <a:solidFill>
              <a:srgbClr val="E751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361" name="Picture 13" descr="DSCN217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3233" y="3120124"/>
            <a:ext cx="937022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62" name="Imag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6876" y="5547410"/>
            <a:ext cx="1007269" cy="90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" name="Text Box 17"/>
          <p:cNvSpPr txBox="1">
            <a:spLocks noChangeArrowheads="1"/>
          </p:cNvSpPr>
          <p:nvPr/>
        </p:nvSpPr>
        <p:spPr bwMode="auto">
          <a:xfrm>
            <a:off x="6128998" y="2344053"/>
            <a:ext cx="20874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en-US" sz="1200" b="1" dirty="0" err="1" smtClean="0">
                <a:latin typeface="Verdana" panose="020B0604030504040204" pitchFamily="34" charset="0"/>
              </a:rPr>
              <a:t>Underwater</a:t>
            </a:r>
            <a:r>
              <a:rPr lang="fr-FR" altLang="en-US" sz="1200" b="1" dirty="0" smtClean="0">
                <a:latin typeface="Verdana" panose="020B0604030504040204" pitchFamily="34" charset="0"/>
              </a:rPr>
              <a:t> </a:t>
            </a:r>
            <a:r>
              <a:rPr lang="fr-FR" altLang="en-US" sz="1200" b="1" dirty="0" err="1" smtClean="0">
                <a:latin typeface="Verdana" panose="020B0604030504040204" pitchFamily="34" charset="0"/>
              </a:rPr>
              <a:t>telescope</a:t>
            </a:r>
            <a:endParaRPr lang="fr-FR" altLang="en-US" sz="1200" b="1" dirty="0">
              <a:latin typeface="Verdana" panose="020B0604030504040204" pitchFamily="34" charset="0"/>
            </a:endParaRPr>
          </a:p>
        </p:txBody>
      </p:sp>
      <p:sp>
        <p:nvSpPr>
          <p:cNvPr id="54" name="Text Box 17"/>
          <p:cNvSpPr txBox="1">
            <a:spLocks noChangeArrowheads="1"/>
          </p:cNvSpPr>
          <p:nvPr/>
        </p:nvSpPr>
        <p:spPr bwMode="auto">
          <a:xfrm>
            <a:off x="7069931" y="4333417"/>
            <a:ext cx="205697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en-US" sz="1200" b="1" dirty="0" smtClean="0">
                <a:latin typeface="Verdana" panose="020B0604030504040204" pitchFamily="34" charset="0"/>
              </a:rPr>
              <a:t>Camera for </a:t>
            </a:r>
            <a:r>
              <a:rPr lang="fr-FR" altLang="en-US" sz="1200" b="1" dirty="0" err="1" smtClean="0">
                <a:latin typeface="Verdana" panose="020B0604030504040204" pitchFamily="34" charset="0"/>
              </a:rPr>
              <a:t>Telescope</a:t>
            </a:r>
            <a:endParaRPr lang="fr-FR" altLang="en-US" sz="1200" b="1" dirty="0">
              <a:latin typeface="Verdana" panose="020B0604030504040204" pitchFamily="34" charset="0"/>
            </a:endParaRPr>
          </a:p>
        </p:txBody>
      </p:sp>
      <p:sp>
        <p:nvSpPr>
          <p:cNvPr id="55" name="Text Box 17"/>
          <p:cNvSpPr txBox="1">
            <a:spLocks noChangeArrowheads="1"/>
          </p:cNvSpPr>
          <p:nvPr/>
        </p:nvSpPr>
        <p:spPr bwMode="auto">
          <a:xfrm>
            <a:off x="6908687" y="6069688"/>
            <a:ext cx="169309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en-US" sz="1200" b="1" dirty="0" err="1" smtClean="0">
                <a:latin typeface="Verdana" panose="020B0604030504040204" pitchFamily="34" charset="0"/>
              </a:rPr>
              <a:t>Space</a:t>
            </a:r>
            <a:r>
              <a:rPr lang="fr-FR" altLang="en-US" sz="1200" b="1" dirty="0" smtClean="0">
                <a:latin typeface="Verdana" panose="020B0604030504040204" pitchFamily="34" charset="0"/>
              </a:rPr>
              <a:t> focal plane</a:t>
            </a:r>
            <a:endParaRPr lang="fr-FR" altLang="en-US" sz="1200" b="1" dirty="0">
              <a:latin typeface="Verdana" panose="020B0604030504040204" pitchFamily="34" charset="0"/>
            </a:endParaRPr>
          </a:p>
        </p:txBody>
      </p:sp>
      <p:sp>
        <p:nvSpPr>
          <p:cNvPr id="56" name="Text Box 17"/>
          <p:cNvSpPr txBox="1">
            <a:spLocks noChangeArrowheads="1"/>
          </p:cNvSpPr>
          <p:nvPr/>
        </p:nvSpPr>
        <p:spPr bwMode="auto">
          <a:xfrm>
            <a:off x="6976042" y="5245096"/>
            <a:ext cx="82747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en-US" sz="1200" b="1" dirty="0" smtClean="0">
                <a:latin typeface="Verdana" panose="020B0604030504040204" pitchFamily="34" charset="0"/>
              </a:rPr>
              <a:t>TEP/CT</a:t>
            </a:r>
            <a:endParaRPr lang="fr-FR" altLang="en-US" sz="1200" b="1" dirty="0">
              <a:latin typeface="Verdana" panose="020B0604030504040204" pitchFamily="34" charset="0"/>
            </a:endParaRPr>
          </a:p>
        </p:txBody>
      </p:sp>
      <p:sp>
        <p:nvSpPr>
          <p:cNvPr id="57" name="Text Box 17"/>
          <p:cNvSpPr txBox="1">
            <a:spLocks noChangeArrowheads="1"/>
          </p:cNvSpPr>
          <p:nvPr/>
        </p:nvSpPr>
        <p:spPr bwMode="auto">
          <a:xfrm>
            <a:off x="7790429" y="3399967"/>
            <a:ext cx="138691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en-US" sz="1200" b="1" smtClean="0">
                <a:latin typeface="Verdana" panose="020B0604030504040204" pitchFamily="34" charset="0"/>
              </a:rPr>
              <a:t>Pixel detector</a:t>
            </a:r>
            <a:endParaRPr lang="fr-FR" altLang="en-US" sz="1200" b="1" dirty="0">
              <a:latin typeface="Verdana" panose="020B0604030504040204" pitchFamily="34" charset="0"/>
            </a:endParaRPr>
          </a:p>
        </p:txBody>
      </p:sp>
      <p:sp>
        <p:nvSpPr>
          <p:cNvPr id="59" name="Text Box 9"/>
          <p:cNvSpPr txBox="1">
            <a:spLocks noChangeArrowheads="1"/>
          </p:cNvSpPr>
          <p:nvPr/>
        </p:nvSpPr>
        <p:spPr bwMode="auto">
          <a:xfrm>
            <a:off x="5762626" y="1154570"/>
            <a:ext cx="167225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en-US" sz="2000" b="1" dirty="0" err="1" smtClean="0">
                <a:latin typeface="Verdana" panose="020B0604030504040204" pitchFamily="34" charset="0"/>
              </a:rPr>
              <a:t>WorkShop</a:t>
            </a:r>
            <a:endParaRPr lang="fr-FR" altLang="en-US" sz="2000" b="1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138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for your attention 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664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 history @ CPPM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5132512" cy="1643361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For the first time hybrids pixel sensors was used in a collider with Delphi experiment @ LEP (1994) </a:t>
            </a:r>
            <a:r>
              <a:rPr lang="en-US" dirty="0" smtClean="0">
                <a:sym typeface="Wingdings" panose="05000000000000000000" pitchFamily="2" charset="2"/>
              </a:rPr>
              <a:t> CPPM had an important role in the mechanic, services, electronic design and integration </a:t>
            </a:r>
          </a:p>
          <a:p>
            <a:r>
              <a:rPr lang="en-US" dirty="0" smtClean="0"/>
              <a:t>Atlas Pixel detector (2006)</a:t>
            </a:r>
          </a:p>
          <a:p>
            <a:r>
              <a:rPr lang="en-US" dirty="0" smtClean="0"/>
              <a:t>IBL 4</a:t>
            </a:r>
            <a:r>
              <a:rPr lang="en-US" baseline="30000" dirty="0" smtClean="0"/>
              <a:t>th</a:t>
            </a:r>
            <a:r>
              <a:rPr lang="en-US" dirty="0" smtClean="0"/>
              <a:t> layer (2014)</a:t>
            </a:r>
          </a:p>
          <a:p>
            <a:r>
              <a:rPr lang="en-US" dirty="0" smtClean="0"/>
              <a:t>Involvement in the ITK/Pixel detector (2024)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268760"/>
            <a:ext cx="2532304" cy="197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3243561"/>
            <a:ext cx="5410200" cy="347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6779" y="4221088"/>
            <a:ext cx="4115762" cy="1336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5954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ITK Pixel detector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1628800"/>
            <a:ext cx="2808312" cy="2016224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ITK pixel detector will the biggest detector we ever built </a:t>
            </a:r>
            <a:r>
              <a:rPr lang="en-US" dirty="0" smtClean="0">
                <a:sym typeface="Wingdings" panose="05000000000000000000" pitchFamily="2" charset="2"/>
              </a:rPr>
              <a:t> more than 8k modules ~10m^2 of Si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Assembly rules and technics will be adapted  lot of parallelization  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340768"/>
            <a:ext cx="5950526" cy="2412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3614" y="4118975"/>
            <a:ext cx="6768752" cy="3122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66740"/>
            <a:ext cx="2846495" cy="3291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29992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design 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199" y="1600200"/>
            <a:ext cx="8301633" cy="118072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Most of our detectors are driven by minimizing the radiation length, preventing thermal runaway, high level of coverage and stability 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613252"/>
            <a:ext cx="4547220" cy="3235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5292080" y="3625051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Cooling</a:t>
            </a: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6975634" y="4797152"/>
            <a:ext cx="1360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Stability</a:t>
            </a: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1259632" y="4427820"/>
            <a:ext cx="2463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Radiation length</a:t>
            </a:r>
            <a:endParaRPr 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9821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492896"/>
            <a:ext cx="5915025" cy="427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 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91264" cy="74868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Huge amount a carbon foam and composite material used</a:t>
            </a:r>
          </a:p>
          <a:p>
            <a:r>
              <a:rPr lang="en-US" dirty="0" smtClean="0"/>
              <a:t>Thin structure (~0,15mm) with large opening for material saving</a:t>
            </a:r>
          </a:p>
          <a:p>
            <a:r>
              <a:rPr lang="en-US" dirty="0" smtClean="0"/>
              <a:t>Thin services including cooling pipes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420888"/>
            <a:ext cx="1872208" cy="1689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420889"/>
            <a:ext cx="3415351" cy="1512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271" y="4336615"/>
            <a:ext cx="2571303" cy="2433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95908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Geometry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147248" cy="820688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Modules overlap R/Phi and Z </a:t>
            </a:r>
            <a:r>
              <a:rPr lang="en-US" dirty="0" smtClean="0">
                <a:sym typeface="Wingdings" panose="05000000000000000000" pitchFamily="2" charset="2"/>
              </a:rPr>
              <a:t> Complex insertions and integration scheme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Recently we introduced truss beam inspired from Alice vertex detector </a:t>
            </a: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2313451"/>
            <a:ext cx="5688632" cy="4544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369905"/>
            <a:ext cx="3255481" cy="2070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403025"/>
            <a:ext cx="4099714" cy="2452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1685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Stability, Temperature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91264" cy="1612776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Large possibilities of measurements @ CPPM:</a:t>
            </a:r>
          </a:p>
          <a:p>
            <a:pPr lvl="1"/>
            <a:r>
              <a:rPr lang="en-US" dirty="0" smtClean="0"/>
              <a:t>Thermal conductivity</a:t>
            </a:r>
          </a:p>
          <a:p>
            <a:pPr lvl="1"/>
            <a:r>
              <a:rPr lang="en-US" dirty="0" smtClean="0"/>
              <a:t>CTE</a:t>
            </a:r>
          </a:p>
          <a:p>
            <a:pPr lvl="1"/>
            <a:r>
              <a:rPr lang="en-US" dirty="0" smtClean="0"/>
              <a:t>Metrology</a:t>
            </a:r>
          </a:p>
          <a:p>
            <a:pPr lvl="1"/>
            <a:r>
              <a:rPr lang="en-US" dirty="0" smtClean="0"/>
              <a:t>Thermo-mechanical stability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" y="3226716"/>
            <a:ext cx="3239670" cy="342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203893"/>
            <a:ext cx="5544616" cy="2790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5364088" y="4869160"/>
            <a:ext cx="1799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35µm/</a:t>
            </a:r>
            <a:r>
              <a:rPr lang="el-GR" dirty="0" smtClean="0"/>
              <a:t>Δ</a:t>
            </a:r>
            <a:r>
              <a:rPr lang="fr-FR" dirty="0" smtClean="0"/>
              <a:t>T 15°C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8222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Thermo</a:t>
            </a:r>
            <a:r>
              <a:rPr lang="en-US" dirty="0"/>
              <a:t>-</a:t>
            </a:r>
            <a:r>
              <a:rPr lang="en-US" dirty="0" smtClean="0"/>
              <a:t>mechanical measurements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52"/>
          <a:stretch/>
        </p:blipFill>
        <p:spPr bwMode="auto">
          <a:xfrm>
            <a:off x="4139952" y="1268760"/>
            <a:ext cx="4930380" cy="4656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33513"/>
            <a:ext cx="2915816" cy="2702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06937"/>
            <a:ext cx="4355976" cy="3153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15480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Complex assembly scheme 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91264" cy="154076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Required overlaps involve complex geometries and assembly processes </a:t>
            </a:r>
          </a:p>
          <a:p>
            <a:r>
              <a:rPr lang="en-US" dirty="0" smtClean="0"/>
              <a:t>Attachment compound development involve frequently the need to find a way to rework (large number of module to assemble</a:t>
            </a:r>
          </a:p>
          <a:p>
            <a:r>
              <a:rPr lang="en-US" dirty="0" smtClean="0"/>
              <a:t>With  ITK new problem appear like assembling </a:t>
            </a:r>
            <a:r>
              <a:rPr lang="en-US" dirty="0" smtClean="0"/>
              <a:t>8k </a:t>
            </a:r>
            <a:r>
              <a:rPr lang="en-US" dirty="0" smtClean="0"/>
              <a:t>modules in two year (parallelization, process control)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501008"/>
            <a:ext cx="2175028" cy="2968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140967"/>
            <a:ext cx="3384376" cy="1953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212976"/>
            <a:ext cx="2324721" cy="1325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6884" y="5229200"/>
            <a:ext cx="2545388" cy="1375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464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té">
  <a:themeElements>
    <a:clrScheme name="Clarté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té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796</TotalTime>
  <Words>316</Words>
  <Application>Microsoft Office PowerPoint</Application>
  <PresentationFormat>Affichage à l'écran (4:3)</PresentationFormat>
  <Paragraphs>55</Paragraphs>
  <Slides>12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Clarté</vt:lpstr>
      <vt:lpstr>Inner detectors @CPPM</vt:lpstr>
      <vt:lpstr>Long history @ CPPM</vt:lpstr>
      <vt:lpstr>ITK Pixel detector</vt:lpstr>
      <vt:lpstr>Mechanical design </vt:lpstr>
      <vt:lpstr>Material </vt:lpstr>
      <vt:lpstr>Geometry</vt:lpstr>
      <vt:lpstr>Stability, Temperature</vt:lpstr>
      <vt:lpstr>Thermo-mechanical measurements</vt:lpstr>
      <vt:lpstr>Complex assembly scheme </vt:lpstr>
      <vt:lpstr>Cooling Service design</vt:lpstr>
      <vt:lpstr>Mechanical Team:  20 people are involved in projects from sea to space</vt:lpstr>
      <vt:lpstr>Thank you for your attention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Inner detectors @CPPM</dc:title>
  <dc:creator>VIGEOLAS Eric</dc:creator>
  <cp:lastModifiedBy>VIGEOLAS Eric</cp:lastModifiedBy>
  <cp:revision>23</cp:revision>
  <dcterms:created xsi:type="dcterms:W3CDTF">2018-07-12T08:48:13Z</dcterms:created>
  <dcterms:modified xsi:type="dcterms:W3CDTF">2018-07-17T13:15:07Z</dcterms:modified>
</cp:coreProperties>
</file>