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56" d="100"/>
          <a:sy n="56" d="100"/>
        </p:scale>
        <p:origin x="730"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B1A55-3323-4F84-95D0-00CB4F9BEF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v-SE"/>
          </a:p>
        </p:txBody>
      </p:sp>
      <p:sp>
        <p:nvSpPr>
          <p:cNvPr id="3" name="Subtitle 2">
            <a:extLst>
              <a:ext uri="{FF2B5EF4-FFF2-40B4-BE49-F238E27FC236}">
                <a16:creationId xmlns:a16="http://schemas.microsoft.com/office/drawing/2014/main" id="{287B0BF6-41EB-443F-B4E4-C3D44CCDE9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a:p>
        </p:txBody>
      </p:sp>
      <p:sp>
        <p:nvSpPr>
          <p:cNvPr id="4" name="Date Placeholder 3">
            <a:extLst>
              <a:ext uri="{FF2B5EF4-FFF2-40B4-BE49-F238E27FC236}">
                <a16:creationId xmlns:a16="http://schemas.microsoft.com/office/drawing/2014/main" id="{BF0F1456-1AAF-41B3-BCD4-BA03C86DE43B}"/>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5" name="Footer Placeholder 4">
            <a:extLst>
              <a:ext uri="{FF2B5EF4-FFF2-40B4-BE49-F238E27FC236}">
                <a16:creationId xmlns:a16="http://schemas.microsoft.com/office/drawing/2014/main" id="{2B1A8AC4-9521-47DC-B9AF-BD765284034D}"/>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519E1F87-88ED-47D6-8FA8-EFB8ABD02A2A}"/>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3126435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E0562-062D-471F-BEFB-BF7B591FADCC}"/>
              </a:ext>
            </a:extLst>
          </p:cNvPr>
          <p:cNvSpPr>
            <a:spLocks noGrp="1"/>
          </p:cNvSpPr>
          <p:nvPr>
            <p:ph type="title"/>
          </p:nvPr>
        </p:nvSpPr>
        <p:spPr/>
        <p:txBody>
          <a:bodyPr/>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9C3317C6-990D-45F0-B8F3-13AB140BFC0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7B99F841-FECE-4ACD-A260-820F187E6441}"/>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5" name="Footer Placeholder 4">
            <a:extLst>
              <a:ext uri="{FF2B5EF4-FFF2-40B4-BE49-F238E27FC236}">
                <a16:creationId xmlns:a16="http://schemas.microsoft.com/office/drawing/2014/main" id="{3760653A-DF90-4ED1-B3FD-AE0B15E303D3}"/>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3D1F5E3F-CDE1-4352-9B4B-95FEC539EBF2}"/>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498158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6BACB4-D8FD-4D80-AF50-A6BD6FEC98F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838ED8C2-84C3-4C65-B182-DA29CA000C3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6B27FED0-42EC-49B5-8685-3A05D50373A0}"/>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5" name="Footer Placeholder 4">
            <a:extLst>
              <a:ext uri="{FF2B5EF4-FFF2-40B4-BE49-F238E27FC236}">
                <a16:creationId xmlns:a16="http://schemas.microsoft.com/office/drawing/2014/main" id="{6F852FE2-0049-49F5-86B0-7747214415E3}"/>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AD7E71C2-7098-4CD8-A986-4BF906ECC2AF}"/>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21278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D439A-4E61-4BC1-95CE-3044B87434EE}"/>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01903608-F9AF-4D8F-8FEB-B89F1216797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8969185B-272C-4523-AE11-71DEC65DEBA6}"/>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5" name="Footer Placeholder 4">
            <a:extLst>
              <a:ext uri="{FF2B5EF4-FFF2-40B4-BE49-F238E27FC236}">
                <a16:creationId xmlns:a16="http://schemas.microsoft.com/office/drawing/2014/main" id="{1163F01E-3214-43D1-A17B-023B33B24D7E}"/>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445651F4-3AA3-49D4-A8FC-E37FA34006F5}"/>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1630358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7B573-9175-4FF7-99FE-7F1071D711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sv-SE"/>
          </a:p>
        </p:txBody>
      </p:sp>
      <p:sp>
        <p:nvSpPr>
          <p:cNvPr id="3" name="Text Placeholder 2">
            <a:extLst>
              <a:ext uri="{FF2B5EF4-FFF2-40B4-BE49-F238E27FC236}">
                <a16:creationId xmlns:a16="http://schemas.microsoft.com/office/drawing/2014/main" id="{DC5EF5D8-8489-4900-A7D6-9021EC8E4F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8833895-B97A-4FB7-97C7-4E14AEBC9FDD}"/>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5" name="Footer Placeholder 4">
            <a:extLst>
              <a:ext uri="{FF2B5EF4-FFF2-40B4-BE49-F238E27FC236}">
                <a16:creationId xmlns:a16="http://schemas.microsoft.com/office/drawing/2014/main" id="{0B6D0EDE-2934-4DBC-BCC6-C39F212F83D5}"/>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887411D8-D810-4257-89F8-FAA599013BF3}"/>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37136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B29B2-B3D2-4488-9201-3B1CC6061958}"/>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A02C494C-B7C6-4A5D-8F5A-DD3187D1904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Content Placeholder 3">
            <a:extLst>
              <a:ext uri="{FF2B5EF4-FFF2-40B4-BE49-F238E27FC236}">
                <a16:creationId xmlns:a16="http://schemas.microsoft.com/office/drawing/2014/main" id="{F886E2F6-1FD9-431E-9123-77C6C21DAB6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a:extLst>
              <a:ext uri="{FF2B5EF4-FFF2-40B4-BE49-F238E27FC236}">
                <a16:creationId xmlns:a16="http://schemas.microsoft.com/office/drawing/2014/main" id="{7FEFE2A1-7E64-46D5-A7AF-D67497CC7458}"/>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6" name="Footer Placeholder 5">
            <a:extLst>
              <a:ext uri="{FF2B5EF4-FFF2-40B4-BE49-F238E27FC236}">
                <a16:creationId xmlns:a16="http://schemas.microsoft.com/office/drawing/2014/main" id="{AA7AABF0-AF62-4269-A90F-CDF1255ACDCC}"/>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F6D99621-A576-43FB-9687-4C88EECB1D8D}"/>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204421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0AAD7-FE9D-4BB9-982F-A533181062F9}"/>
              </a:ext>
            </a:extLst>
          </p:cNvPr>
          <p:cNvSpPr>
            <a:spLocks noGrp="1"/>
          </p:cNvSpPr>
          <p:nvPr>
            <p:ph type="title"/>
          </p:nvPr>
        </p:nvSpPr>
        <p:spPr>
          <a:xfrm>
            <a:off x="839788" y="365125"/>
            <a:ext cx="10515600" cy="1325563"/>
          </a:xfrm>
        </p:spPr>
        <p:txBody>
          <a:bodyPr/>
          <a:lstStyle/>
          <a:p>
            <a:r>
              <a:rPr lang="en-US"/>
              <a:t>Click to edit Master title style</a:t>
            </a:r>
            <a:endParaRPr lang="sv-SE"/>
          </a:p>
        </p:txBody>
      </p:sp>
      <p:sp>
        <p:nvSpPr>
          <p:cNvPr id="3" name="Text Placeholder 2">
            <a:extLst>
              <a:ext uri="{FF2B5EF4-FFF2-40B4-BE49-F238E27FC236}">
                <a16:creationId xmlns:a16="http://schemas.microsoft.com/office/drawing/2014/main" id="{4EE928CA-ECE4-4524-9E65-7310D2EFC5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CB24D1E-0AB8-4323-A19C-4EC07AC1936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Text Placeholder 4">
            <a:extLst>
              <a:ext uri="{FF2B5EF4-FFF2-40B4-BE49-F238E27FC236}">
                <a16:creationId xmlns:a16="http://schemas.microsoft.com/office/drawing/2014/main" id="{28CC04E7-4997-400A-A8D4-3A4FE25CE8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FFF699B-67DB-436B-BD0A-59CA7F68B4E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Date Placeholder 6">
            <a:extLst>
              <a:ext uri="{FF2B5EF4-FFF2-40B4-BE49-F238E27FC236}">
                <a16:creationId xmlns:a16="http://schemas.microsoft.com/office/drawing/2014/main" id="{42D3B398-4DBA-46F1-A8C2-85A119354572}"/>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8" name="Footer Placeholder 7">
            <a:extLst>
              <a:ext uri="{FF2B5EF4-FFF2-40B4-BE49-F238E27FC236}">
                <a16:creationId xmlns:a16="http://schemas.microsoft.com/office/drawing/2014/main" id="{FB6B61D4-8194-4A1E-97CA-DB8A2689A8B7}"/>
              </a:ext>
            </a:extLst>
          </p:cNvPr>
          <p:cNvSpPr>
            <a:spLocks noGrp="1"/>
          </p:cNvSpPr>
          <p:nvPr>
            <p:ph type="ftr" sz="quarter" idx="11"/>
          </p:nvPr>
        </p:nvSpPr>
        <p:spPr/>
        <p:txBody>
          <a:bodyPr/>
          <a:lstStyle/>
          <a:p>
            <a:endParaRPr lang="sv-SE"/>
          </a:p>
        </p:txBody>
      </p:sp>
      <p:sp>
        <p:nvSpPr>
          <p:cNvPr id="9" name="Slide Number Placeholder 8">
            <a:extLst>
              <a:ext uri="{FF2B5EF4-FFF2-40B4-BE49-F238E27FC236}">
                <a16:creationId xmlns:a16="http://schemas.microsoft.com/office/drawing/2014/main" id="{B34DABC4-D229-4160-A51C-90B85EFF3E53}"/>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2639440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F7D47-C77C-47D4-95E1-E6E239C370E5}"/>
              </a:ext>
            </a:extLst>
          </p:cNvPr>
          <p:cNvSpPr>
            <a:spLocks noGrp="1"/>
          </p:cNvSpPr>
          <p:nvPr>
            <p:ph type="title"/>
          </p:nvPr>
        </p:nvSpPr>
        <p:spPr/>
        <p:txBody>
          <a:bodyPr/>
          <a:lstStyle/>
          <a:p>
            <a:r>
              <a:rPr lang="en-US"/>
              <a:t>Click to edit Master title style</a:t>
            </a:r>
            <a:endParaRPr lang="sv-SE"/>
          </a:p>
        </p:txBody>
      </p:sp>
      <p:sp>
        <p:nvSpPr>
          <p:cNvPr id="3" name="Date Placeholder 2">
            <a:extLst>
              <a:ext uri="{FF2B5EF4-FFF2-40B4-BE49-F238E27FC236}">
                <a16:creationId xmlns:a16="http://schemas.microsoft.com/office/drawing/2014/main" id="{48EC1B16-0D05-41E0-96C0-441422563B1F}"/>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4" name="Footer Placeholder 3">
            <a:extLst>
              <a:ext uri="{FF2B5EF4-FFF2-40B4-BE49-F238E27FC236}">
                <a16:creationId xmlns:a16="http://schemas.microsoft.com/office/drawing/2014/main" id="{9FF0FBEF-33F9-4E7D-8111-BA97268BA05E}"/>
              </a:ext>
            </a:extLst>
          </p:cNvPr>
          <p:cNvSpPr>
            <a:spLocks noGrp="1"/>
          </p:cNvSpPr>
          <p:nvPr>
            <p:ph type="ftr" sz="quarter" idx="11"/>
          </p:nvPr>
        </p:nvSpPr>
        <p:spPr/>
        <p:txBody>
          <a:bodyPr/>
          <a:lstStyle/>
          <a:p>
            <a:endParaRPr lang="sv-SE"/>
          </a:p>
        </p:txBody>
      </p:sp>
      <p:sp>
        <p:nvSpPr>
          <p:cNvPr id="5" name="Slide Number Placeholder 4">
            <a:extLst>
              <a:ext uri="{FF2B5EF4-FFF2-40B4-BE49-F238E27FC236}">
                <a16:creationId xmlns:a16="http://schemas.microsoft.com/office/drawing/2014/main" id="{AFB54C4B-3A8B-4D49-AFD8-49A05D57A10C}"/>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4184513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0819D0-D6F1-4DCD-8B11-248389462934}"/>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3" name="Footer Placeholder 2">
            <a:extLst>
              <a:ext uri="{FF2B5EF4-FFF2-40B4-BE49-F238E27FC236}">
                <a16:creationId xmlns:a16="http://schemas.microsoft.com/office/drawing/2014/main" id="{5227AD77-C979-4EDA-AB38-DE3348EDB27B}"/>
              </a:ext>
            </a:extLst>
          </p:cNvPr>
          <p:cNvSpPr>
            <a:spLocks noGrp="1"/>
          </p:cNvSpPr>
          <p:nvPr>
            <p:ph type="ftr" sz="quarter" idx="11"/>
          </p:nvPr>
        </p:nvSpPr>
        <p:spPr/>
        <p:txBody>
          <a:bodyPr/>
          <a:lstStyle/>
          <a:p>
            <a:endParaRPr lang="sv-SE"/>
          </a:p>
        </p:txBody>
      </p:sp>
      <p:sp>
        <p:nvSpPr>
          <p:cNvPr id="4" name="Slide Number Placeholder 3">
            <a:extLst>
              <a:ext uri="{FF2B5EF4-FFF2-40B4-BE49-F238E27FC236}">
                <a16:creationId xmlns:a16="http://schemas.microsoft.com/office/drawing/2014/main" id="{4A438F28-7F38-4196-8A14-AF278BD3F744}"/>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328044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10FDB-BBFD-4D4B-8F71-32B69A375B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Content Placeholder 2">
            <a:extLst>
              <a:ext uri="{FF2B5EF4-FFF2-40B4-BE49-F238E27FC236}">
                <a16:creationId xmlns:a16="http://schemas.microsoft.com/office/drawing/2014/main" id="{92739CEA-907B-4807-8164-7D21176F33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Text Placeholder 3">
            <a:extLst>
              <a:ext uri="{FF2B5EF4-FFF2-40B4-BE49-F238E27FC236}">
                <a16:creationId xmlns:a16="http://schemas.microsoft.com/office/drawing/2014/main" id="{459295DD-239B-4161-96A2-9F6B90EF66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73E40EA-7C52-415B-BF45-40A046E30CF5}"/>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6" name="Footer Placeholder 5">
            <a:extLst>
              <a:ext uri="{FF2B5EF4-FFF2-40B4-BE49-F238E27FC236}">
                <a16:creationId xmlns:a16="http://schemas.microsoft.com/office/drawing/2014/main" id="{0CE29442-D6AB-4B96-83A3-F76EA95AE28B}"/>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C9D884E8-F7A9-4EAD-B3BB-B5C5616DF239}"/>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297150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83711-71DC-4828-B786-B82A0E0BB9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Picture Placeholder 2">
            <a:extLst>
              <a:ext uri="{FF2B5EF4-FFF2-40B4-BE49-F238E27FC236}">
                <a16:creationId xmlns:a16="http://schemas.microsoft.com/office/drawing/2014/main" id="{D382A063-4377-4645-8DB0-BAEC1F7C5E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a:extLst>
              <a:ext uri="{FF2B5EF4-FFF2-40B4-BE49-F238E27FC236}">
                <a16:creationId xmlns:a16="http://schemas.microsoft.com/office/drawing/2014/main" id="{59A4BA3D-19E4-412F-8CBB-0DE559FAC0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061B908-0379-4992-AB07-2B12C8E373F3}"/>
              </a:ext>
            </a:extLst>
          </p:cNvPr>
          <p:cNvSpPr>
            <a:spLocks noGrp="1"/>
          </p:cNvSpPr>
          <p:nvPr>
            <p:ph type="dt" sz="half" idx="10"/>
          </p:nvPr>
        </p:nvSpPr>
        <p:spPr/>
        <p:txBody>
          <a:bodyPr/>
          <a:lstStyle/>
          <a:p>
            <a:fld id="{B1D50977-D3D6-4BE8-ADD4-5D2AC9AED697}" type="datetimeFigureOut">
              <a:rPr lang="sv-SE" smtClean="0"/>
              <a:t>2020-10-23</a:t>
            </a:fld>
            <a:endParaRPr lang="sv-SE"/>
          </a:p>
        </p:txBody>
      </p:sp>
      <p:sp>
        <p:nvSpPr>
          <p:cNvPr id="6" name="Footer Placeholder 5">
            <a:extLst>
              <a:ext uri="{FF2B5EF4-FFF2-40B4-BE49-F238E27FC236}">
                <a16:creationId xmlns:a16="http://schemas.microsoft.com/office/drawing/2014/main" id="{E66FB1C4-D8D4-4817-995B-CA2C8523DFBF}"/>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56E313FC-4B56-4714-AE51-11DDC6128D92}"/>
              </a:ext>
            </a:extLst>
          </p:cNvPr>
          <p:cNvSpPr>
            <a:spLocks noGrp="1"/>
          </p:cNvSpPr>
          <p:nvPr>
            <p:ph type="sldNum" sz="quarter" idx="12"/>
          </p:nvPr>
        </p:nvSpPr>
        <p:spPr/>
        <p:txBody>
          <a:bodyPr/>
          <a:lstStyle/>
          <a:p>
            <a:fld id="{B1EE8D37-26F2-43AB-8DF0-42262C945C4D}" type="slidenum">
              <a:rPr lang="sv-SE" smtClean="0"/>
              <a:t>‹#›</a:t>
            </a:fld>
            <a:endParaRPr lang="sv-SE"/>
          </a:p>
        </p:txBody>
      </p:sp>
    </p:spTree>
    <p:extLst>
      <p:ext uri="{BB962C8B-B14F-4D97-AF65-F5344CB8AC3E}">
        <p14:creationId xmlns:p14="http://schemas.microsoft.com/office/powerpoint/2010/main" val="2788922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DE023D-FCD2-45B1-9387-FEB42B5E4E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sv-SE"/>
          </a:p>
        </p:txBody>
      </p:sp>
      <p:sp>
        <p:nvSpPr>
          <p:cNvPr id="3" name="Text Placeholder 2">
            <a:extLst>
              <a:ext uri="{FF2B5EF4-FFF2-40B4-BE49-F238E27FC236}">
                <a16:creationId xmlns:a16="http://schemas.microsoft.com/office/drawing/2014/main" id="{4AC97CC7-575F-4611-ACFE-97B068DAAE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8C01AAAB-2BA8-4A89-96A7-9E08A77FCB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D50977-D3D6-4BE8-ADD4-5D2AC9AED697}" type="datetimeFigureOut">
              <a:rPr lang="sv-SE" smtClean="0"/>
              <a:t>2020-10-23</a:t>
            </a:fld>
            <a:endParaRPr lang="sv-SE"/>
          </a:p>
        </p:txBody>
      </p:sp>
      <p:sp>
        <p:nvSpPr>
          <p:cNvPr id="5" name="Footer Placeholder 4">
            <a:extLst>
              <a:ext uri="{FF2B5EF4-FFF2-40B4-BE49-F238E27FC236}">
                <a16:creationId xmlns:a16="http://schemas.microsoft.com/office/drawing/2014/main" id="{7EE8DD66-6447-4115-8533-25195E5D37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a:extLst>
              <a:ext uri="{FF2B5EF4-FFF2-40B4-BE49-F238E27FC236}">
                <a16:creationId xmlns:a16="http://schemas.microsoft.com/office/drawing/2014/main" id="{1AECA25B-AA2D-48AE-B417-1171C1480F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EE8D37-26F2-43AB-8DF0-42262C945C4D}" type="slidenum">
              <a:rPr lang="sv-SE" smtClean="0"/>
              <a:t>‹#›</a:t>
            </a:fld>
            <a:endParaRPr lang="sv-SE"/>
          </a:p>
        </p:txBody>
      </p:sp>
    </p:spTree>
    <p:extLst>
      <p:ext uri="{BB962C8B-B14F-4D97-AF65-F5344CB8AC3E}">
        <p14:creationId xmlns:p14="http://schemas.microsoft.com/office/powerpoint/2010/main" val="776216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image" Target="../media/image7.gif"/><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g"/><Relationship Id="rId1" Type="http://schemas.openxmlformats.org/officeDocument/2006/relationships/slideLayout" Target="../slideLayouts/slideLayout1.xml"/><Relationship Id="rId6" Type="http://schemas.openxmlformats.org/officeDocument/2006/relationships/image" Target="../media/image7.gif"/><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2C962-721C-4045-9806-2EB66E13A59E}"/>
              </a:ext>
            </a:extLst>
          </p:cNvPr>
          <p:cNvSpPr>
            <a:spLocks noGrp="1"/>
          </p:cNvSpPr>
          <p:nvPr>
            <p:ph type="ctrTitle"/>
          </p:nvPr>
        </p:nvSpPr>
        <p:spPr>
          <a:xfrm>
            <a:off x="504968" y="750627"/>
            <a:ext cx="11136572" cy="5977719"/>
          </a:xfrm>
        </p:spPr>
        <p:txBody>
          <a:bodyPr>
            <a:normAutofit fontScale="90000"/>
          </a:bodyPr>
          <a:lstStyle/>
          <a:p>
            <a:r>
              <a:rPr lang="sv-SE" b="1" dirty="0">
                <a:solidFill>
                  <a:srgbClr val="7030A0"/>
                </a:solidFill>
              </a:rPr>
              <a:t>RT2020</a:t>
            </a:r>
            <a:br>
              <a:rPr lang="sv-SE" b="1" dirty="0">
                <a:solidFill>
                  <a:srgbClr val="7030A0"/>
                </a:solidFill>
              </a:rPr>
            </a:br>
            <a:r>
              <a:rPr lang="sv-SE" b="1" dirty="0">
                <a:solidFill>
                  <a:srgbClr val="7030A0"/>
                </a:solidFill>
              </a:rPr>
              <a:t>Student Paper </a:t>
            </a:r>
            <a:r>
              <a:rPr lang="sv-SE" b="1" dirty="0" err="1">
                <a:solidFill>
                  <a:srgbClr val="7030A0"/>
                </a:solidFill>
              </a:rPr>
              <a:t>award</a:t>
            </a:r>
            <a:br>
              <a:rPr lang="sv-SE" dirty="0"/>
            </a:br>
            <a:br>
              <a:rPr lang="sv-SE" sz="2200" dirty="0">
                <a:solidFill>
                  <a:srgbClr val="FF0000"/>
                </a:solidFill>
              </a:rPr>
            </a:br>
            <a:r>
              <a:rPr lang="en-US" sz="2200" b="1" dirty="0">
                <a:solidFill>
                  <a:srgbClr val="FF0000"/>
                </a:solidFill>
              </a:rPr>
              <a:t>The up to four Outstanding Student Paper Awards will honor the best student submissions accepted for an oral or a poster presentation.</a:t>
            </a:r>
            <a:br>
              <a:rPr lang="en-US" sz="2200" b="1" dirty="0"/>
            </a:br>
            <a:br>
              <a:rPr lang="en-US" sz="2200" b="1" dirty="0">
                <a:solidFill>
                  <a:srgbClr val="7030A0"/>
                </a:solidFill>
              </a:rPr>
            </a:br>
            <a:r>
              <a:rPr lang="en-US" sz="2200" b="1" dirty="0">
                <a:solidFill>
                  <a:srgbClr val="7030A0"/>
                </a:solidFill>
              </a:rPr>
              <a:t>To be eligible, the student/author must provide:</a:t>
            </a:r>
            <a:br>
              <a:rPr lang="en-US" sz="2200" b="1" dirty="0"/>
            </a:br>
            <a:br>
              <a:rPr lang="en-US" sz="2200" b="1" dirty="0">
                <a:solidFill>
                  <a:srgbClr val="7030A0"/>
                </a:solidFill>
              </a:rPr>
            </a:br>
            <a:r>
              <a:rPr lang="en-US" sz="2200" b="1" dirty="0">
                <a:solidFill>
                  <a:srgbClr val="7030A0"/>
                </a:solidFill>
              </a:rPr>
              <a:t> two pdf documents along with the TNS-like paper. </a:t>
            </a:r>
            <a:br>
              <a:rPr lang="en-US" sz="2200" b="1" dirty="0"/>
            </a:br>
            <a:r>
              <a:rPr lang="en-US" sz="2200" b="1" dirty="0">
                <a:solidFill>
                  <a:srgbClr val="FF0000"/>
                </a:solidFill>
              </a:rPr>
              <a:t>1 - A letter from the graduate student's advisor that confirms that the student is the main contributor to the conference record paper.</a:t>
            </a:r>
            <a:br>
              <a:rPr lang="en-US" sz="2200" b="1" dirty="0">
                <a:solidFill>
                  <a:srgbClr val="FF0000"/>
                </a:solidFill>
              </a:rPr>
            </a:br>
            <a:r>
              <a:rPr lang="en-US" sz="2200" b="1" dirty="0">
                <a:solidFill>
                  <a:srgbClr val="FF0000"/>
                </a:solidFill>
              </a:rPr>
              <a:t>2 - Evidence to his/her status as a graduate (master's or doctoral) student.</a:t>
            </a:r>
            <a:br>
              <a:rPr lang="en-US" sz="2200" b="1" dirty="0"/>
            </a:br>
            <a:br>
              <a:rPr lang="en-US" sz="2200" b="1" dirty="0">
                <a:solidFill>
                  <a:srgbClr val="FF0000"/>
                </a:solidFill>
              </a:rPr>
            </a:br>
            <a:r>
              <a:rPr lang="en-US" sz="2200" b="1" dirty="0">
                <a:solidFill>
                  <a:srgbClr val="FF0000"/>
                </a:solidFill>
              </a:rPr>
              <a:t>Present the work in an oral or poster session at the conference. Only work that is actually presented by the student-author will be eligible.</a:t>
            </a:r>
            <a:br>
              <a:rPr lang="en-US" sz="2200" b="1" dirty="0"/>
            </a:br>
            <a:br>
              <a:rPr lang="en-US" sz="2200" b="1" dirty="0"/>
            </a:br>
            <a:r>
              <a:rPr lang="en-US" sz="2200" b="1" dirty="0">
                <a:solidFill>
                  <a:srgbClr val="7030A0"/>
                </a:solidFill>
              </a:rPr>
              <a:t>The award is based on the scientific content and the quality of the text (quality of English, clarity of the text, quality of figures, </a:t>
            </a:r>
            <a:r>
              <a:rPr lang="en-US" sz="2200" b="1" dirty="0" err="1">
                <a:solidFill>
                  <a:srgbClr val="7030A0"/>
                </a:solidFill>
              </a:rPr>
              <a:t>etc</a:t>
            </a:r>
            <a:r>
              <a:rPr lang="en-US" sz="2200" b="1" dirty="0">
                <a:solidFill>
                  <a:srgbClr val="7030A0"/>
                </a:solidFill>
              </a:rPr>
              <a:t>). Oral and poster presentations have equal chances of winning—the award is for the </a:t>
            </a:r>
            <a:r>
              <a:rPr lang="en-US" sz="2200" b="1" i="1" dirty="0">
                <a:solidFill>
                  <a:srgbClr val="FF0000"/>
                </a:solidFill>
              </a:rPr>
              <a:t>paper</a:t>
            </a:r>
            <a:r>
              <a:rPr lang="en-US" sz="2200" b="1" dirty="0">
                <a:solidFill>
                  <a:srgbClr val="7030A0"/>
                </a:solidFill>
              </a:rPr>
              <a:t>, not the presentation.</a:t>
            </a:r>
            <a:br>
              <a:rPr lang="en-US" sz="1800" dirty="0"/>
            </a:br>
            <a:endParaRPr lang="sv-SE" sz="1800" dirty="0"/>
          </a:p>
        </p:txBody>
      </p:sp>
    </p:spTree>
    <p:extLst>
      <p:ext uri="{BB962C8B-B14F-4D97-AF65-F5344CB8AC3E}">
        <p14:creationId xmlns:p14="http://schemas.microsoft.com/office/powerpoint/2010/main" val="3270127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2C962-721C-4045-9806-2EB66E13A59E}"/>
              </a:ext>
            </a:extLst>
          </p:cNvPr>
          <p:cNvSpPr>
            <a:spLocks noGrp="1"/>
          </p:cNvSpPr>
          <p:nvPr>
            <p:ph type="ctrTitle"/>
          </p:nvPr>
        </p:nvSpPr>
        <p:spPr>
          <a:xfrm>
            <a:off x="1687773" y="13642"/>
            <a:ext cx="9144000" cy="466511"/>
          </a:xfrm>
        </p:spPr>
        <p:txBody>
          <a:bodyPr>
            <a:normAutofit fontScale="90000"/>
          </a:bodyPr>
          <a:lstStyle/>
          <a:p>
            <a:r>
              <a:rPr lang="sv-SE" sz="2800" b="1" dirty="0">
                <a:solidFill>
                  <a:srgbClr val="7030A0"/>
                </a:solidFill>
              </a:rPr>
              <a:t>RT2020 Student Paper </a:t>
            </a:r>
            <a:r>
              <a:rPr lang="sv-SE" sz="2800" b="1" dirty="0" err="1">
                <a:solidFill>
                  <a:srgbClr val="7030A0"/>
                </a:solidFill>
              </a:rPr>
              <a:t>award</a:t>
            </a:r>
            <a:endParaRPr lang="sv-SE" sz="2800" b="1" dirty="0">
              <a:solidFill>
                <a:srgbClr val="7030A0"/>
              </a:solidFill>
            </a:endParaRPr>
          </a:p>
        </p:txBody>
      </p:sp>
      <p:sp>
        <p:nvSpPr>
          <p:cNvPr id="3" name="Subtitle 2">
            <a:extLst>
              <a:ext uri="{FF2B5EF4-FFF2-40B4-BE49-F238E27FC236}">
                <a16:creationId xmlns:a16="http://schemas.microsoft.com/office/drawing/2014/main" id="{D39D5BDE-37AE-404D-A73B-83F3D96EACBB}"/>
              </a:ext>
            </a:extLst>
          </p:cNvPr>
          <p:cNvSpPr>
            <a:spLocks noGrp="1"/>
          </p:cNvSpPr>
          <p:nvPr>
            <p:ph type="subTitle" idx="1"/>
          </p:nvPr>
        </p:nvSpPr>
        <p:spPr>
          <a:xfrm>
            <a:off x="1524000" y="712169"/>
            <a:ext cx="9144000" cy="5320141"/>
          </a:xfrm>
        </p:spPr>
        <p:txBody>
          <a:bodyPr>
            <a:normAutofit fontScale="85000" lnSpcReduction="20000"/>
          </a:bodyPr>
          <a:lstStyle/>
          <a:p>
            <a:r>
              <a:rPr lang="en-US" b="1" i="1" dirty="0">
                <a:solidFill>
                  <a:srgbClr val="FF0000"/>
                </a:solidFill>
              </a:rPr>
              <a:t>The number and type of  awards presented will be dependent on the available funding as well as the total number, and overall quality, of entries.</a:t>
            </a:r>
          </a:p>
          <a:p>
            <a:r>
              <a:rPr lang="sv-SE" b="1" dirty="0" err="1">
                <a:solidFill>
                  <a:srgbClr val="7030A0"/>
                </a:solidFill>
              </a:rPr>
              <a:t>Few</a:t>
            </a:r>
            <a:r>
              <a:rPr lang="sv-SE" b="1" dirty="0">
                <a:solidFill>
                  <a:srgbClr val="7030A0"/>
                </a:solidFill>
              </a:rPr>
              <a:t> </a:t>
            </a:r>
            <a:r>
              <a:rPr lang="sv-SE" b="1" dirty="0" err="1">
                <a:solidFill>
                  <a:srgbClr val="7030A0"/>
                </a:solidFill>
              </a:rPr>
              <a:t>applications</a:t>
            </a:r>
            <a:r>
              <a:rPr lang="sv-SE" b="1" dirty="0">
                <a:solidFill>
                  <a:srgbClr val="7030A0"/>
                </a:solidFill>
              </a:rPr>
              <a:t> </a:t>
            </a:r>
            <a:r>
              <a:rPr lang="sv-SE" b="1" dirty="0" err="1">
                <a:solidFill>
                  <a:srgbClr val="7030A0"/>
                </a:solidFill>
              </a:rPr>
              <a:t>this</a:t>
            </a:r>
            <a:r>
              <a:rPr lang="sv-SE" b="1" dirty="0">
                <a:solidFill>
                  <a:srgbClr val="7030A0"/>
                </a:solidFill>
              </a:rPr>
              <a:t> </a:t>
            </a:r>
            <a:r>
              <a:rPr lang="sv-SE" b="1" dirty="0" err="1">
                <a:solidFill>
                  <a:srgbClr val="7030A0"/>
                </a:solidFill>
              </a:rPr>
              <a:t>year</a:t>
            </a:r>
            <a:r>
              <a:rPr lang="sv-SE" b="1" dirty="0">
                <a:solidFill>
                  <a:srgbClr val="7030A0"/>
                </a:solidFill>
              </a:rPr>
              <a:t> -&gt; </a:t>
            </a:r>
            <a:r>
              <a:rPr lang="sv-SE" b="1" dirty="0" err="1">
                <a:solidFill>
                  <a:srgbClr val="7030A0"/>
                </a:solidFill>
              </a:rPr>
              <a:t>Only</a:t>
            </a:r>
            <a:r>
              <a:rPr lang="sv-SE" b="1" dirty="0">
                <a:solidFill>
                  <a:srgbClr val="7030A0"/>
                </a:solidFill>
              </a:rPr>
              <a:t> 2 </a:t>
            </a:r>
            <a:r>
              <a:rPr lang="sv-SE" b="1" dirty="0" err="1">
                <a:solidFill>
                  <a:srgbClr val="7030A0"/>
                </a:solidFill>
              </a:rPr>
              <a:t>awards</a:t>
            </a:r>
            <a:endParaRPr lang="sv-SE" b="1" dirty="0">
              <a:solidFill>
                <a:srgbClr val="7030A0"/>
              </a:solidFill>
            </a:endParaRPr>
          </a:p>
          <a:p>
            <a:endParaRPr lang="sv-SE" b="1" dirty="0">
              <a:solidFill>
                <a:srgbClr val="7030A0"/>
              </a:solidFill>
            </a:endParaRPr>
          </a:p>
          <a:p>
            <a:r>
              <a:rPr lang="sv-SE" b="1" dirty="0" err="1">
                <a:solidFill>
                  <a:srgbClr val="7030A0"/>
                </a:solidFill>
              </a:rPr>
              <a:t>Committee</a:t>
            </a:r>
            <a:r>
              <a:rPr lang="sv-SE" b="1" dirty="0">
                <a:solidFill>
                  <a:srgbClr val="7030A0"/>
                </a:solidFill>
              </a:rPr>
              <a:t>:</a:t>
            </a:r>
          </a:p>
          <a:p>
            <a:r>
              <a:rPr lang="sv-SE" b="1" dirty="0">
                <a:solidFill>
                  <a:srgbClr val="FF0000"/>
                </a:solidFill>
              </a:rPr>
              <a:t>Christian Bohm				Patrick </a:t>
            </a:r>
            <a:r>
              <a:rPr lang="sv-SE" b="1" dirty="0" err="1">
                <a:solidFill>
                  <a:srgbClr val="FF0000"/>
                </a:solidFill>
              </a:rPr>
              <a:t>LeDu</a:t>
            </a:r>
            <a:endParaRPr lang="sv-SE" b="1" dirty="0">
              <a:solidFill>
                <a:srgbClr val="FF0000"/>
              </a:solidFill>
            </a:endParaRPr>
          </a:p>
          <a:p>
            <a:r>
              <a:rPr lang="sv-SE" b="1" dirty="0">
                <a:solidFill>
                  <a:srgbClr val="FF0000"/>
                </a:solidFill>
              </a:rPr>
              <a:t>Stockholm University, Sweden		</a:t>
            </a:r>
            <a:r>
              <a:rPr lang="sv-SE" b="1" dirty="0" err="1">
                <a:solidFill>
                  <a:srgbClr val="FF0000"/>
                </a:solidFill>
              </a:rPr>
              <a:t>Retired</a:t>
            </a:r>
            <a:r>
              <a:rPr lang="sv-SE" b="1" dirty="0">
                <a:solidFill>
                  <a:srgbClr val="FF0000"/>
                </a:solidFill>
              </a:rPr>
              <a:t> from CEA, </a:t>
            </a:r>
            <a:r>
              <a:rPr lang="sv-SE" b="1" dirty="0" err="1">
                <a:solidFill>
                  <a:srgbClr val="FF0000"/>
                </a:solidFill>
              </a:rPr>
              <a:t>France</a:t>
            </a:r>
            <a:endParaRPr lang="sv-SE" b="1" dirty="0">
              <a:solidFill>
                <a:srgbClr val="FF0000"/>
              </a:solidFill>
            </a:endParaRPr>
          </a:p>
          <a:p>
            <a:endParaRPr lang="sv-SE" dirty="0"/>
          </a:p>
          <a:p>
            <a:endParaRPr lang="sv-SE" dirty="0"/>
          </a:p>
          <a:p>
            <a:endParaRPr lang="sv-SE" dirty="0"/>
          </a:p>
          <a:p>
            <a:endParaRPr lang="sv-SE" dirty="0"/>
          </a:p>
          <a:p>
            <a:endParaRPr lang="sv-SE" dirty="0"/>
          </a:p>
          <a:p>
            <a:endParaRPr lang="sv-SE" dirty="0"/>
          </a:p>
          <a:p>
            <a:endParaRPr lang="sv-SE" dirty="0"/>
          </a:p>
          <a:p>
            <a:endParaRPr lang="sv-SE" dirty="0"/>
          </a:p>
          <a:p>
            <a:r>
              <a:rPr lang="sv-SE" b="1" dirty="0" err="1">
                <a:solidFill>
                  <a:srgbClr val="FF0000"/>
                </a:solidFill>
              </a:rPr>
              <a:t>We</a:t>
            </a:r>
            <a:r>
              <a:rPr lang="sv-SE" b="1" dirty="0">
                <a:solidFill>
                  <a:srgbClr val="FF0000"/>
                </a:solidFill>
              </a:rPr>
              <a:t> </a:t>
            </a:r>
            <a:r>
              <a:rPr lang="sv-SE" b="1" dirty="0" err="1">
                <a:solidFill>
                  <a:srgbClr val="FF0000"/>
                </a:solidFill>
              </a:rPr>
              <a:t>found</a:t>
            </a:r>
            <a:r>
              <a:rPr lang="sv-SE" b="1" dirty="0">
                <a:solidFill>
                  <a:srgbClr val="FF0000"/>
                </a:solidFill>
              </a:rPr>
              <a:t> </a:t>
            </a:r>
            <a:r>
              <a:rPr lang="sv-SE" b="1" dirty="0" err="1">
                <a:solidFill>
                  <a:srgbClr val="FF0000"/>
                </a:solidFill>
              </a:rPr>
              <a:t>two</a:t>
            </a:r>
            <a:r>
              <a:rPr lang="sv-SE" b="1" dirty="0">
                <a:solidFill>
                  <a:srgbClr val="FF0000"/>
                </a:solidFill>
              </a:rPr>
              <a:t> </a:t>
            </a:r>
            <a:r>
              <a:rPr lang="sv-SE" b="1" dirty="0" err="1">
                <a:solidFill>
                  <a:srgbClr val="FF0000"/>
                </a:solidFill>
              </a:rPr>
              <a:t>good</a:t>
            </a:r>
            <a:r>
              <a:rPr lang="sv-SE" b="1" dirty="0">
                <a:solidFill>
                  <a:srgbClr val="FF0000"/>
                </a:solidFill>
              </a:rPr>
              <a:t> </a:t>
            </a:r>
            <a:r>
              <a:rPr lang="sv-SE" b="1" dirty="0" err="1">
                <a:solidFill>
                  <a:srgbClr val="FF0000"/>
                </a:solidFill>
              </a:rPr>
              <a:t>papers</a:t>
            </a:r>
            <a:r>
              <a:rPr lang="sv-SE" b="1" dirty="0">
                <a:solidFill>
                  <a:srgbClr val="FF0000"/>
                </a:solidFill>
              </a:rPr>
              <a:t> </a:t>
            </a:r>
            <a:r>
              <a:rPr lang="sv-SE" b="1" dirty="0" err="1">
                <a:solidFill>
                  <a:srgbClr val="FF0000"/>
                </a:solidFill>
              </a:rPr>
              <a:t>that</a:t>
            </a:r>
            <a:r>
              <a:rPr lang="sv-SE" b="1" dirty="0">
                <a:solidFill>
                  <a:srgbClr val="FF0000"/>
                </a:solidFill>
              </a:rPr>
              <a:t> </a:t>
            </a:r>
            <a:r>
              <a:rPr lang="sv-SE" b="1" dirty="0" err="1">
                <a:solidFill>
                  <a:srgbClr val="FF0000"/>
                </a:solidFill>
              </a:rPr>
              <a:t>fulfill</a:t>
            </a:r>
            <a:r>
              <a:rPr lang="sv-SE" b="1" dirty="0">
                <a:solidFill>
                  <a:srgbClr val="FF0000"/>
                </a:solidFill>
              </a:rPr>
              <a:t> all </a:t>
            </a:r>
            <a:r>
              <a:rPr lang="sv-SE" b="1" dirty="0" err="1">
                <a:solidFill>
                  <a:srgbClr val="FF0000"/>
                </a:solidFill>
              </a:rPr>
              <a:t>criteria</a:t>
            </a:r>
            <a:endParaRPr lang="sv-SE" b="1" dirty="0">
              <a:solidFill>
                <a:srgbClr val="FF0000"/>
              </a:solidFill>
            </a:endParaRPr>
          </a:p>
          <a:p>
            <a:endParaRPr lang="sv-SE" dirty="0"/>
          </a:p>
          <a:p>
            <a:endParaRPr lang="sv-SE" dirty="0"/>
          </a:p>
          <a:p>
            <a:endParaRPr lang="sv-SE" dirty="0"/>
          </a:p>
          <a:p>
            <a:endParaRPr lang="sv-SE" dirty="0"/>
          </a:p>
          <a:p>
            <a:endParaRPr lang="sv-SE" dirty="0"/>
          </a:p>
          <a:p>
            <a:endParaRPr lang="sv-SE" dirty="0"/>
          </a:p>
          <a:p>
            <a:endParaRPr lang="sv-SE" dirty="0"/>
          </a:p>
        </p:txBody>
      </p:sp>
      <p:pic>
        <p:nvPicPr>
          <p:cNvPr id="2050" name="Picture 2" descr="Nuclear &amp; Plasma Sciences Society | Dr. Christian Bohm">
            <a:extLst>
              <a:ext uri="{FF2B5EF4-FFF2-40B4-BE49-F238E27FC236}">
                <a16:creationId xmlns:a16="http://schemas.microsoft.com/office/drawing/2014/main" id="{1E80DE57-82D8-456C-89D5-D6E34C6708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9851" y="2940522"/>
            <a:ext cx="2068204" cy="206820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Dr. Patrick Le Du">
            <a:extLst>
              <a:ext uri="{FF2B5EF4-FFF2-40B4-BE49-F238E27FC236}">
                <a16:creationId xmlns:a16="http://schemas.microsoft.com/office/drawing/2014/main" id="{34BC96BF-1094-4662-8704-D9D9DF6E36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1644" y="2978622"/>
            <a:ext cx="1924050" cy="217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439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39D5BDE-37AE-404D-A73B-83F3D96EACBB}"/>
              </a:ext>
            </a:extLst>
          </p:cNvPr>
          <p:cNvSpPr>
            <a:spLocks noGrp="1"/>
          </p:cNvSpPr>
          <p:nvPr>
            <p:ph type="subTitle" idx="1"/>
          </p:nvPr>
        </p:nvSpPr>
        <p:spPr>
          <a:xfrm>
            <a:off x="573206" y="504967"/>
            <a:ext cx="10959152" cy="6237027"/>
          </a:xfrm>
        </p:spPr>
        <p:txBody>
          <a:bodyPr>
            <a:normAutofit lnSpcReduction="10000"/>
          </a:bodyPr>
          <a:lstStyle/>
          <a:p>
            <a:r>
              <a:rPr lang="en-US" b="1" dirty="0">
                <a:solidFill>
                  <a:srgbClr val="7030A0"/>
                </a:solidFill>
              </a:rPr>
              <a:t>1</a:t>
            </a:r>
            <a:r>
              <a:rPr lang="en-US" b="1" baseline="30000" dirty="0">
                <a:solidFill>
                  <a:srgbClr val="7030A0"/>
                </a:solidFill>
              </a:rPr>
              <a:t>st</a:t>
            </a:r>
            <a:r>
              <a:rPr lang="en-US" b="1" dirty="0">
                <a:solidFill>
                  <a:srgbClr val="7030A0"/>
                </a:solidFill>
              </a:rPr>
              <a:t> Prize, Certificate and 250$, to</a:t>
            </a:r>
          </a:p>
          <a:p>
            <a:r>
              <a:rPr lang="en-US" b="1" dirty="0"/>
              <a:t> </a:t>
            </a:r>
            <a:r>
              <a:rPr lang="en-US" b="1" dirty="0">
                <a:solidFill>
                  <a:srgbClr val="FF0000"/>
                </a:solidFill>
              </a:rPr>
              <a:t>Miguel Astrain </a:t>
            </a:r>
            <a:r>
              <a:rPr lang="en-US" b="1" dirty="0">
                <a:solidFill>
                  <a:srgbClr val="7030A0"/>
                </a:solidFill>
              </a:rPr>
              <a:t>from</a:t>
            </a:r>
            <a:r>
              <a:rPr lang="en-US" b="1" dirty="0"/>
              <a:t> </a:t>
            </a:r>
          </a:p>
          <a:p>
            <a:r>
              <a:rPr lang="en-US" b="1" dirty="0">
                <a:solidFill>
                  <a:srgbClr val="FF0000"/>
                </a:solidFill>
              </a:rPr>
              <a:t>Grupo de </a:t>
            </a:r>
            <a:r>
              <a:rPr lang="en-US" b="1" dirty="0" err="1">
                <a:solidFill>
                  <a:srgbClr val="FF0000"/>
                </a:solidFill>
              </a:rPr>
              <a:t>Investigación</a:t>
            </a:r>
            <a:r>
              <a:rPr lang="en-US" b="1" dirty="0">
                <a:solidFill>
                  <a:srgbClr val="FF0000"/>
                </a:solidFill>
              </a:rPr>
              <a:t> </a:t>
            </a:r>
            <a:r>
              <a:rPr lang="en-US" b="1" dirty="0" err="1">
                <a:solidFill>
                  <a:srgbClr val="FF0000"/>
                </a:solidFill>
              </a:rPr>
              <a:t>en</a:t>
            </a:r>
            <a:r>
              <a:rPr lang="en-US" b="1" dirty="0">
                <a:solidFill>
                  <a:srgbClr val="FF0000"/>
                </a:solidFill>
              </a:rPr>
              <a:t> </a:t>
            </a:r>
            <a:r>
              <a:rPr lang="en-US" b="1" dirty="0" err="1">
                <a:solidFill>
                  <a:srgbClr val="FF0000"/>
                </a:solidFill>
              </a:rPr>
              <a:t>Instrumentación</a:t>
            </a:r>
            <a:r>
              <a:rPr lang="en-US" b="1" dirty="0">
                <a:solidFill>
                  <a:srgbClr val="FF0000"/>
                </a:solidFill>
              </a:rPr>
              <a:t> y </a:t>
            </a:r>
            <a:r>
              <a:rPr lang="en-US" b="1" dirty="0" err="1">
                <a:solidFill>
                  <a:srgbClr val="FF0000"/>
                </a:solidFill>
              </a:rPr>
              <a:t>Acústica</a:t>
            </a:r>
            <a:r>
              <a:rPr lang="en-US" b="1" dirty="0">
                <a:solidFill>
                  <a:srgbClr val="FF0000"/>
                </a:solidFill>
              </a:rPr>
              <a:t> </a:t>
            </a:r>
            <a:r>
              <a:rPr lang="en-US" b="1" dirty="0" err="1">
                <a:solidFill>
                  <a:srgbClr val="FF0000"/>
                </a:solidFill>
              </a:rPr>
              <a:t>Aplicada</a:t>
            </a:r>
            <a:r>
              <a:rPr lang="en-US" b="1" dirty="0">
                <a:solidFill>
                  <a:srgbClr val="FF0000"/>
                </a:solidFill>
              </a:rPr>
              <a:t>, Universidad </a:t>
            </a:r>
            <a:r>
              <a:rPr lang="en-US" b="1" dirty="0" err="1">
                <a:solidFill>
                  <a:srgbClr val="FF0000"/>
                </a:solidFill>
              </a:rPr>
              <a:t>Politécnica</a:t>
            </a:r>
            <a:r>
              <a:rPr lang="en-US" b="1" dirty="0">
                <a:solidFill>
                  <a:srgbClr val="FF0000"/>
                </a:solidFill>
              </a:rPr>
              <a:t> de Madrid</a:t>
            </a:r>
          </a:p>
          <a:p>
            <a:r>
              <a:rPr lang="en-US" b="1" dirty="0">
                <a:solidFill>
                  <a:srgbClr val="7030A0"/>
                </a:solidFill>
              </a:rPr>
              <a:t>for the paper</a:t>
            </a:r>
          </a:p>
          <a:p>
            <a:r>
              <a:rPr lang="en-US" b="1" dirty="0">
                <a:solidFill>
                  <a:srgbClr val="FF0000"/>
                </a:solidFill>
              </a:rPr>
              <a:t>Real-Time Implementation of the Neutron/Gamma discrimination in an FPGA-based DAQ MTCA platform using a Convolutional Neural Network</a:t>
            </a:r>
          </a:p>
          <a:p>
            <a:r>
              <a:rPr lang="en-US" b="1">
                <a:solidFill>
                  <a:srgbClr val="7030A0"/>
                </a:solidFill>
              </a:rPr>
              <a:t>Miguel’s </a:t>
            </a:r>
            <a:r>
              <a:rPr lang="en-US" b="1" dirty="0">
                <a:solidFill>
                  <a:srgbClr val="7030A0"/>
                </a:solidFill>
              </a:rPr>
              <a:t>oral presentation was the first plenary presentation the first day</a:t>
            </a:r>
          </a:p>
          <a:p>
            <a:endParaRPr lang="en-US" b="1" dirty="0"/>
          </a:p>
          <a:p>
            <a:r>
              <a:rPr lang="en-US" b="1" dirty="0">
                <a:solidFill>
                  <a:srgbClr val="7030A0"/>
                </a:solidFill>
              </a:rPr>
              <a:t>2</a:t>
            </a:r>
            <a:r>
              <a:rPr lang="en-US" b="1" baseline="30000" dirty="0">
                <a:solidFill>
                  <a:srgbClr val="7030A0"/>
                </a:solidFill>
              </a:rPr>
              <a:t>nd</a:t>
            </a:r>
            <a:r>
              <a:rPr lang="en-US" b="1" dirty="0">
                <a:solidFill>
                  <a:srgbClr val="7030A0"/>
                </a:solidFill>
              </a:rPr>
              <a:t> Prize, Certificate, to</a:t>
            </a:r>
            <a:br>
              <a:rPr lang="en-US" b="1" dirty="0"/>
            </a:br>
            <a:r>
              <a:rPr lang="en-US" b="1" dirty="0">
                <a:solidFill>
                  <a:srgbClr val="FF0000"/>
                </a:solidFill>
              </a:rPr>
              <a:t>Adam Abed Abud </a:t>
            </a:r>
            <a:r>
              <a:rPr lang="en-US" b="1" dirty="0">
                <a:solidFill>
                  <a:srgbClr val="7030A0"/>
                </a:solidFill>
              </a:rPr>
              <a:t>from</a:t>
            </a:r>
          </a:p>
          <a:p>
            <a:r>
              <a:rPr lang="en-US" b="1" dirty="0">
                <a:solidFill>
                  <a:srgbClr val="FF0000"/>
                </a:solidFill>
              </a:rPr>
              <a:t>University of Liverpool, UK and CERN </a:t>
            </a:r>
          </a:p>
          <a:p>
            <a:r>
              <a:rPr lang="en-US" b="1" dirty="0">
                <a:solidFill>
                  <a:srgbClr val="7030A0"/>
                </a:solidFill>
              </a:rPr>
              <a:t>for the paper</a:t>
            </a:r>
          </a:p>
          <a:p>
            <a:r>
              <a:rPr lang="en-US" b="1" dirty="0">
                <a:solidFill>
                  <a:srgbClr val="FF0000"/>
                </a:solidFill>
              </a:rPr>
              <a:t>Experience and performance of persistent memory for the DUNE data acquisition system </a:t>
            </a:r>
          </a:p>
          <a:p>
            <a:r>
              <a:rPr lang="en-US" b="1" dirty="0">
                <a:solidFill>
                  <a:srgbClr val="7030A0"/>
                </a:solidFill>
              </a:rPr>
              <a:t>Adam’s poster was presented the first day</a:t>
            </a:r>
          </a:p>
        </p:txBody>
      </p:sp>
    </p:spTree>
    <p:extLst>
      <p:ext uri="{BB962C8B-B14F-4D97-AF65-F5344CB8AC3E}">
        <p14:creationId xmlns:p14="http://schemas.microsoft.com/office/powerpoint/2010/main" val="2455801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3DD53C4-23A8-4469-9FA2-66FDC9A21F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506" y="1801500"/>
            <a:ext cx="3293493" cy="3293493"/>
          </a:xfrm>
          <a:prstGeom prst="rect">
            <a:avLst/>
          </a:prstGeom>
        </p:spPr>
      </p:pic>
      <p:pic>
        <p:nvPicPr>
          <p:cNvPr id="10" name="Grafik 9">
            <a:extLst>
              <a:ext uri="{FF2B5EF4-FFF2-40B4-BE49-F238E27FC236}">
                <a16:creationId xmlns:a16="http://schemas.microsoft.com/office/drawing/2014/main" id="{B4E8927E-40CD-4029-B611-0D50B10D18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62658" y="5067092"/>
            <a:ext cx="1558121" cy="898169"/>
          </a:xfrm>
          <a:prstGeom prst="rect">
            <a:avLst/>
          </a:prstGeom>
        </p:spPr>
      </p:pic>
      <p:sp>
        <p:nvSpPr>
          <p:cNvPr id="11" name="Rechteck 3">
            <a:extLst>
              <a:ext uri="{FF2B5EF4-FFF2-40B4-BE49-F238E27FC236}">
                <a16:creationId xmlns:a16="http://schemas.microsoft.com/office/drawing/2014/main" id="{50C854E0-E4D9-4D17-A55E-B442A7F4E08A}"/>
              </a:ext>
            </a:extLst>
          </p:cNvPr>
          <p:cNvSpPr/>
          <p:nvPr/>
        </p:nvSpPr>
        <p:spPr>
          <a:xfrm>
            <a:off x="134016" y="188640"/>
            <a:ext cx="8784976" cy="64807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CH"/>
          </a:p>
        </p:txBody>
      </p:sp>
      <p:pic>
        <p:nvPicPr>
          <p:cNvPr id="12" name="Picture 11">
            <a:extLst>
              <a:ext uri="{FF2B5EF4-FFF2-40B4-BE49-F238E27FC236}">
                <a16:creationId xmlns:a16="http://schemas.microsoft.com/office/drawing/2014/main" id="{DFF60875-A217-4449-BED4-D3A78F8D99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040" y="5301208"/>
            <a:ext cx="1047047" cy="1018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2">
            <a:extLst>
              <a:ext uri="{FF2B5EF4-FFF2-40B4-BE49-F238E27FC236}">
                <a16:creationId xmlns:a16="http://schemas.microsoft.com/office/drawing/2014/main" id="{811B6147-B3BC-48EC-9CCB-F335604E4FA7}"/>
              </a:ext>
            </a:extLst>
          </p:cNvPr>
          <p:cNvPicPr/>
          <p:nvPr/>
        </p:nvPicPr>
        <p:blipFill>
          <a:blip r:embed="rId5"/>
          <a:stretch>
            <a:fillRect/>
          </a:stretch>
        </p:blipFill>
        <p:spPr>
          <a:xfrm>
            <a:off x="3086344" y="476672"/>
            <a:ext cx="3084582" cy="899772"/>
          </a:xfrm>
          <a:prstGeom prst="rect">
            <a:avLst/>
          </a:prstGeom>
          <a:ln w="9360">
            <a:noFill/>
          </a:ln>
        </p:spPr>
      </p:pic>
      <p:sp>
        <p:nvSpPr>
          <p:cNvPr id="14" name="Textfeld 1">
            <a:extLst>
              <a:ext uri="{FF2B5EF4-FFF2-40B4-BE49-F238E27FC236}">
                <a16:creationId xmlns:a16="http://schemas.microsoft.com/office/drawing/2014/main" id="{11A562C8-8397-4332-9EC3-85DAC578B213}"/>
              </a:ext>
            </a:extLst>
          </p:cNvPr>
          <p:cNvSpPr txBox="1"/>
          <p:nvPr/>
        </p:nvSpPr>
        <p:spPr>
          <a:xfrm>
            <a:off x="746084" y="1484784"/>
            <a:ext cx="7560840" cy="3693319"/>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CH" sz="2000" dirty="0">
                <a:latin typeface="Lucida Calligraphy" panose="03010101010101010101" pitchFamily="66" charset="0"/>
              </a:rPr>
              <a:t>IEEE </a:t>
            </a:r>
            <a:r>
              <a:rPr lang="de-CH" sz="2000" dirty="0" err="1">
                <a:latin typeface="Lucida Calligraphy" panose="03010101010101010101" pitchFamily="66" charset="0"/>
              </a:rPr>
              <a:t>Nuclear</a:t>
            </a:r>
            <a:r>
              <a:rPr lang="de-CH" sz="2000" dirty="0">
                <a:latin typeface="Lucida Calligraphy" panose="03010101010101010101" pitchFamily="66" charset="0"/>
              </a:rPr>
              <a:t> </a:t>
            </a:r>
            <a:r>
              <a:rPr lang="de-CH" sz="2000" dirty="0" err="1">
                <a:latin typeface="Lucida Calligraphy" panose="03010101010101010101" pitchFamily="66" charset="0"/>
              </a:rPr>
              <a:t>and</a:t>
            </a:r>
            <a:r>
              <a:rPr lang="de-CH" sz="2000" dirty="0">
                <a:latin typeface="Lucida Calligraphy" panose="03010101010101010101" pitchFamily="66" charset="0"/>
              </a:rPr>
              <a:t> Plasma </a:t>
            </a:r>
            <a:r>
              <a:rPr lang="de-CH" sz="2000" dirty="0" err="1">
                <a:latin typeface="Lucida Calligraphy" panose="03010101010101010101" pitchFamily="66" charset="0"/>
              </a:rPr>
              <a:t>Sciences</a:t>
            </a:r>
            <a:r>
              <a:rPr lang="de-CH" sz="2000" dirty="0">
                <a:latin typeface="Lucida Calligraphy" panose="03010101010101010101" pitchFamily="66" charset="0"/>
              </a:rPr>
              <a:t> Society</a:t>
            </a:r>
          </a:p>
          <a:p>
            <a:pPr algn="ctr"/>
            <a:r>
              <a:rPr lang="de-CH" sz="1400" dirty="0" err="1">
                <a:latin typeface="Lucida Calligraphy" panose="03010101010101010101" pitchFamily="66" charset="0"/>
              </a:rPr>
              <a:t>takes</a:t>
            </a:r>
            <a:r>
              <a:rPr lang="de-CH" sz="1400" dirty="0">
                <a:latin typeface="Lucida Calligraphy" panose="03010101010101010101" pitchFamily="66" charset="0"/>
              </a:rPr>
              <a:t> </a:t>
            </a:r>
            <a:r>
              <a:rPr lang="de-CH" sz="1400" dirty="0" err="1">
                <a:latin typeface="Lucida Calligraphy" panose="03010101010101010101" pitchFamily="66" charset="0"/>
              </a:rPr>
              <a:t>pleasure</a:t>
            </a:r>
            <a:r>
              <a:rPr lang="de-CH" sz="1400" dirty="0">
                <a:latin typeface="Lucida Calligraphy" panose="03010101010101010101" pitchFamily="66" charset="0"/>
              </a:rPr>
              <a:t> in </a:t>
            </a:r>
            <a:r>
              <a:rPr lang="de-CH" sz="1400" dirty="0" err="1">
                <a:latin typeface="Lucida Calligraphy" panose="03010101010101010101" pitchFamily="66" charset="0"/>
              </a:rPr>
              <a:t>presenting</a:t>
            </a:r>
            <a:r>
              <a:rPr lang="de-CH" sz="1400" dirty="0">
                <a:latin typeface="Lucida Calligraphy" panose="03010101010101010101" pitchFamily="66" charset="0"/>
              </a:rPr>
              <a:t> </a:t>
            </a:r>
            <a:r>
              <a:rPr lang="de-CH" sz="1400" dirty="0" err="1">
                <a:latin typeface="Lucida Calligraphy" panose="03010101010101010101" pitchFamily="66" charset="0"/>
              </a:rPr>
              <a:t>the</a:t>
            </a:r>
            <a:endParaRPr lang="de-CH" sz="1000" dirty="0">
              <a:latin typeface="Lucida Calligraphy" panose="03010101010101010101" pitchFamily="66" charset="0"/>
            </a:endParaRPr>
          </a:p>
          <a:p>
            <a:pPr algn="ctr"/>
            <a:endParaRPr lang="de-CH" sz="1000" dirty="0">
              <a:latin typeface="Lucida Calligraphy" panose="03010101010101010101" pitchFamily="66" charset="0"/>
            </a:endParaRPr>
          </a:p>
          <a:p>
            <a:pPr algn="ctr"/>
            <a:r>
              <a:rPr lang="de-CH" sz="2000" dirty="0">
                <a:latin typeface="Lucida Calligraphy" panose="03010101010101010101" pitchFamily="66" charset="0"/>
              </a:rPr>
              <a:t>2020 NPSS Student Paper Award</a:t>
            </a:r>
          </a:p>
          <a:p>
            <a:pPr algn="ctr"/>
            <a:r>
              <a:rPr lang="de-CH" sz="2000" dirty="0">
                <a:latin typeface="Lucida Calligraphy" panose="03010101010101010101" pitchFamily="66" charset="0"/>
              </a:rPr>
              <a:t>Second Prize</a:t>
            </a:r>
            <a:br>
              <a:rPr lang="de-CH" sz="1600" dirty="0">
                <a:latin typeface="Lucida Calligraphy" panose="03010101010101010101" pitchFamily="66" charset="0"/>
              </a:rPr>
            </a:br>
            <a:r>
              <a:rPr lang="de-CH" sz="1400" dirty="0" err="1">
                <a:latin typeface="Lucida Calligraphy" panose="03010101010101010101" pitchFamily="66" charset="0"/>
              </a:rPr>
              <a:t>to</a:t>
            </a:r>
            <a:endParaRPr lang="de-CH" sz="1000" dirty="0">
              <a:latin typeface="Lucida Calligraphy" panose="03010101010101010101" pitchFamily="66" charset="0"/>
            </a:endParaRPr>
          </a:p>
          <a:p>
            <a:pPr algn="ctr"/>
            <a:endParaRPr lang="de-CH" sz="1000" dirty="0">
              <a:latin typeface="Lucida Calligraphy" panose="03010101010101010101" pitchFamily="66" charset="0"/>
            </a:endParaRPr>
          </a:p>
          <a:p>
            <a:pPr algn="ctr"/>
            <a:r>
              <a:rPr lang="de-CH" sz="2000" dirty="0">
                <a:latin typeface="Lucida Calligraphy" panose="03010101010101010101" pitchFamily="66" charset="0"/>
              </a:rPr>
              <a:t>Adam Abed </a:t>
            </a:r>
            <a:r>
              <a:rPr lang="de-CH" sz="2000" dirty="0" err="1">
                <a:latin typeface="Lucida Calligraphy" panose="03010101010101010101" pitchFamily="66" charset="0"/>
              </a:rPr>
              <a:t>Abud</a:t>
            </a:r>
            <a:br>
              <a:rPr lang="de-CH" sz="1000" dirty="0">
                <a:latin typeface="Lucida Calligraphy" panose="03010101010101010101" pitchFamily="66" charset="0"/>
              </a:rPr>
            </a:br>
            <a:endParaRPr lang="de-CH" sz="1000" dirty="0">
              <a:latin typeface="Lucida Calligraphy" panose="03010101010101010101" pitchFamily="66" charset="0"/>
            </a:endParaRPr>
          </a:p>
          <a:p>
            <a:pPr algn="ctr"/>
            <a:r>
              <a:rPr lang="de-CH" sz="1400" dirty="0" err="1">
                <a:latin typeface="Lucida Calligraphy" panose="03010101010101010101" pitchFamily="66" charset="0"/>
              </a:rPr>
              <a:t>for</a:t>
            </a:r>
            <a:r>
              <a:rPr lang="de-CH" sz="1400" dirty="0">
                <a:latin typeface="Lucida Calligraphy" panose="03010101010101010101" pitchFamily="66" charset="0"/>
              </a:rPr>
              <a:t> </a:t>
            </a:r>
            <a:r>
              <a:rPr lang="de-CH" sz="1400" dirty="0" err="1">
                <a:latin typeface="Lucida Calligraphy" panose="03010101010101010101" pitchFamily="66" charset="0"/>
              </a:rPr>
              <a:t>the</a:t>
            </a:r>
            <a:r>
              <a:rPr lang="de-CH" sz="1400" dirty="0">
                <a:latin typeface="Lucida Calligraphy" panose="03010101010101010101" pitchFamily="66" charset="0"/>
              </a:rPr>
              <a:t> </a:t>
            </a:r>
            <a:r>
              <a:rPr lang="de-CH" sz="1400" dirty="0" err="1">
                <a:latin typeface="Lucida Calligraphy" panose="03010101010101010101" pitchFamily="66" charset="0"/>
              </a:rPr>
              <a:t>paper</a:t>
            </a:r>
            <a:r>
              <a:rPr lang="de-CH" sz="1400" dirty="0">
                <a:latin typeface="Lucida Calligraphy" panose="03010101010101010101" pitchFamily="66" charset="0"/>
              </a:rPr>
              <a:t> </a:t>
            </a:r>
            <a:r>
              <a:rPr lang="de-CH" sz="1400" dirty="0" err="1">
                <a:latin typeface="Lucida Calligraphy" panose="03010101010101010101" pitchFamily="66" charset="0"/>
              </a:rPr>
              <a:t>entitled</a:t>
            </a:r>
            <a:endParaRPr lang="de-CH" sz="1400" dirty="0">
              <a:latin typeface="Lucida Calligraphy" panose="03010101010101010101" pitchFamily="66" charset="0"/>
            </a:endParaRPr>
          </a:p>
          <a:p>
            <a:pPr algn="ctr"/>
            <a:r>
              <a:rPr lang="en-US" dirty="0">
                <a:latin typeface="Lucida Calligraphy" panose="03010101010101010101" pitchFamily="66" charset="0"/>
              </a:rPr>
              <a:t>Experience and performance of persistent memory for the DUNE data acquisition system</a:t>
            </a:r>
            <a:br>
              <a:rPr lang="de-CH" sz="1000" dirty="0">
                <a:latin typeface="Lucida Calligraphy" panose="03010101010101010101" pitchFamily="66" charset="0"/>
              </a:rPr>
            </a:br>
            <a:endParaRPr lang="de-CH" sz="1000" dirty="0">
              <a:latin typeface="Lucida Calligraphy" panose="03010101010101010101" pitchFamily="66" charset="0"/>
            </a:endParaRPr>
          </a:p>
          <a:p>
            <a:pPr algn="ctr"/>
            <a:r>
              <a:rPr lang="de-CH" sz="1400" dirty="0" err="1">
                <a:latin typeface="Lucida Calligraphy" panose="03010101010101010101" pitchFamily="66" charset="0"/>
              </a:rPr>
              <a:t>Presented</a:t>
            </a:r>
            <a:r>
              <a:rPr lang="de-CH" sz="1400" dirty="0">
                <a:latin typeface="Lucida Calligraphy" panose="03010101010101010101" pitchFamily="66" charset="0"/>
              </a:rPr>
              <a:t> at </a:t>
            </a:r>
            <a:r>
              <a:rPr lang="de-CH" sz="1400" dirty="0" err="1">
                <a:latin typeface="Lucida Calligraphy" panose="03010101010101010101" pitchFamily="66" charset="0"/>
              </a:rPr>
              <a:t>the</a:t>
            </a:r>
            <a:r>
              <a:rPr lang="de-CH" sz="1400" dirty="0">
                <a:latin typeface="Lucida Calligraphy" panose="03010101010101010101" pitchFamily="66" charset="0"/>
              </a:rPr>
              <a:t> 22</a:t>
            </a:r>
            <a:r>
              <a:rPr lang="de-CH" sz="1400" baseline="30000" dirty="0">
                <a:latin typeface="Lucida Calligraphy" panose="03010101010101010101" pitchFamily="66" charset="0"/>
              </a:rPr>
              <a:t>nd</a:t>
            </a:r>
            <a:r>
              <a:rPr lang="de-CH" sz="1400" dirty="0">
                <a:latin typeface="Lucida Calligraphy" panose="03010101010101010101" pitchFamily="66" charset="0"/>
              </a:rPr>
              <a:t> IEEE NPSS Real Time Conference</a:t>
            </a:r>
          </a:p>
          <a:p>
            <a:pPr algn="ctr"/>
            <a:r>
              <a:rPr lang="de-CH" sz="1400" dirty="0" err="1">
                <a:latin typeface="Lucida Calligraphy" panose="03010101010101010101" pitchFamily="66" charset="0"/>
              </a:rPr>
              <a:t>held</a:t>
            </a:r>
            <a:r>
              <a:rPr lang="de-CH" sz="1400" dirty="0">
                <a:latin typeface="Lucida Calligraphy" panose="03010101010101010101" pitchFamily="66" charset="0"/>
              </a:rPr>
              <a:t> </a:t>
            </a:r>
            <a:r>
              <a:rPr lang="de-CH" sz="1400" dirty="0" err="1">
                <a:latin typeface="Lucida Calligraphy" panose="03010101010101010101" pitchFamily="66" charset="0"/>
              </a:rPr>
              <a:t>virutally</a:t>
            </a:r>
            <a:r>
              <a:rPr lang="de-CH" sz="1400" dirty="0">
                <a:latin typeface="Lucida Calligraphy" panose="03010101010101010101" pitchFamily="66" charset="0"/>
              </a:rPr>
              <a:t>, 12-23 </a:t>
            </a:r>
            <a:r>
              <a:rPr lang="de-CH" sz="1400" dirty="0" err="1">
                <a:latin typeface="Lucida Calligraphy" panose="03010101010101010101" pitchFamily="66" charset="0"/>
              </a:rPr>
              <a:t>October</a:t>
            </a:r>
            <a:r>
              <a:rPr lang="de-CH" sz="1400" dirty="0">
                <a:latin typeface="Lucida Calligraphy" panose="03010101010101010101" pitchFamily="66" charset="0"/>
              </a:rPr>
              <a:t> 2020</a:t>
            </a:r>
          </a:p>
        </p:txBody>
      </p:sp>
      <p:sp>
        <p:nvSpPr>
          <p:cNvPr id="15" name="Textfeld 2">
            <a:extLst>
              <a:ext uri="{FF2B5EF4-FFF2-40B4-BE49-F238E27FC236}">
                <a16:creationId xmlns:a16="http://schemas.microsoft.com/office/drawing/2014/main" id="{3D60E66E-AEC3-4AFE-9DEE-83F76A26B66B}"/>
              </a:ext>
            </a:extLst>
          </p:cNvPr>
          <p:cNvSpPr txBox="1"/>
          <p:nvPr/>
        </p:nvSpPr>
        <p:spPr>
          <a:xfrm>
            <a:off x="2104287" y="5702172"/>
            <a:ext cx="2736304" cy="553998"/>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latin typeface="Lucida Calligraphy" panose="03010101010101010101" pitchFamily="66" charset="0"/>
              </a:rPr>
              <a:t>Martin Grossmann</a:t>
            </a:r>
          </a:p>
          <a:p>
            <a:r>
              <a:rPr lang="de-CH" sz="1000" dirty="0" err="1">
                <a:latin typeface="Lucida Calligraphy" panose="03010101010101010101" pitchFamily="66" charset="0"/>
              </a:rPr>
              <a:t>Chair</a:t>
            </a:r>
            <a:endParaRPr lang="de-CH" sz="1000" dirty="0">
              <a:latin typeface="Lucida Calligraphy" panose="03010101010101010101" pitchFamily="66" charset="0"/>
            </a:endParaRPr>
          </a:p>
          <a:p>
            <a:r>
              <a:rPr lang="de-CH" sz="1000" dirty="0">
                <a:latin typeface="Lucida Calligraphy" panose="03010101010101010101" pitchFamily="66" charset="0"/>
              </a:rPr>
              <a:t>CANPS Technical </a:t>
            </a:r>
            <a:r>
              <a:rPr lang="de-CH" sz="1000" dirty="0" err="1">
                <a:latin typeface="Lucida Calligraphy" panose="03010101010101010101" pitchFamily="66" charset="0"/>
              </a:rPr>
              <a:t>Committee</a:t>
            </a:r>
            <a:endParaRPr lang="de-CH" sz="1000" dirty="0">
              <a:latin typeface="Lucida Calligraphy" panose="03010101010101010101" pitchFamily="66" charset="0"/>
            </a:endParaRPr>
          </a:p>
        </p:txBody>
      </p:sp>
      <p:sp>
        <p:nvSpPr>
          <p:cNvPr id="16" name="Textfeld 7">
            <a:extLst>
              <a:ext uri="{FF2B5EF4-FFF2-40B4-BE49-F238E27FC236}">
                <a16:creationId xmlns:a16="http://schemas.microsoft.com/office/drawing/2014/main" id="{2EE4419F-5D48-40A6-8A8F-6B5626AEC7B9}"/>
              </a:ext>
            </a:extLst>
          </p:cNvPr>
          <p:cNvSpPr txBox="1"/>
          <p:nvPr/>
        </p:nvSpPr>
        <p:spPr>
          <a:xfrm>
            <a:off x="5030560" y="5696008"/>
            <a:ext cx="2736304" cy="553998"/>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latin typeface="Lucida Calligraphy" panose="03010101010101010101" pitchFamily="66" charset="0"/>
              </a:rPr>
              <a:t>Stefan Ritt</a:t>
            </a:r>
          </a:p>
          <a:p>
            <a:r>
              <a:rPr lang="de-CH" sz="1000">
                <a:latin typeface="Lucida Calligraphy" panose="03010101010101010101" pitchFamily="66" charset="0"/>
              </a:rPr>
              <a:t>General Chair</a:t>
            </a:r>
            <a:endParaRPr lang="de-CH" sz="1000" dirty="0">
              <a:latin typeface="Lucida Calligraphy" panose="03010101010101010101" pitchFamily="66" charset="0"/>
            </a:endParaRPr>
          </a:p>
          <a:p>
            <a:r>
              <a:rPr lang="de-CH" sz="1000" dirty="0">
                <a:latin typeface="Lucida Calligraphy" panose="03010101010101010101" pitchFamily="66" charset="0"/>
              </a:rPr>
              <a:t>RT2020 Conference</a:t>
            </a:r>
          </a:p>
        </p:txBody>
      </p:sp>
      <p:pic>
        <p:nvPicPr>
          <p:cNvPr id="17" name="Grafik 5">
            <a:extLst>
              <a:ext uri="{FF2B5EF4-FFF2-40B4-BE49-F238E27FC236}">
                <a16:creationId xmlns:a16="http://schemas.microsoft.com/office/drawing/2014/main" id="{376C91B6-6D9B-4B6F-98EC-63C0136B06E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36321" y="5206818"/>
            <a:ext cx="2020648" cy="566904"/>
          </a:xfrm>
          <a:prstGeom prst="rect">
            <a:avLst/>
          </a:prstGeom>
        </p:spPr>
      </p:pic>
      <p:sp>
        <p:nvSpPr>
          <p:cNvPr id="18" name="TextBox 17">
            <a:extLst>
              <a:ext uri="{FF2B5EF4-FFF2-40B4-BE49-F238E27FC236}">
                <a16:creationId xmlns:a16="http://schemas.microsoft.com/office/drawing/2014/main" id="{47957669-2306-4072-B5B1-4C20AA3040B8}"/>
              </a:ext>
            </a:extLst>
          </p:cNvPr>
          <p:cNvSpPr txBox="1"/>
          <p:nvPr/>
        </p:nvSpPr>
        <p:spPr>
          <a:xfrm>
            <a:off x="8918992" y="5254387"/>
            <a:ext cx="3273007" cy="369332"/>
          </a:xfrm>
          <a:prstGeom prst="rect">
            <a:avLst/>
          </a:prstGeom>
          <a:noFill/>
        </p:spPr>
        <p:txBody>
          <a:bodyPr wrap="square" rtlCol="0">
            <a:spAutoFit/>
          </a:bodyPr>
          <a:lstStyle/>
          <a:p>
            <a:pPr algn="ctr"/>
            <a:r>
              <a:rPr lang="en-US" b="1" dirty="0">
                <a:solidFill>
                  <a:srgbClr val="FF0000"/>
                </a:solidFill>
              </a:rPr>
              <a:t>Adam Abed Abud</a:t>
            </a:r>
            <a:endParaRPr lang="sv-SE" dirty="0"/>
          </a:p>
        </p:txBody>
      </p:sp>
    </p:spTree>
    <p:extLst>
      <p:ext uri="{BB962C8B-B14F-4D97-AF65-F5344CB8AC3E}">
        <p14:creationId xmlns:p14="http://schemas.microsoft.com/office/powerpoint/2010/main" val="636853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6F27050-01B1-4027-81D7-DA344DB019DB}"/>
              </a:ext>
            </a:extLst>
          </p:cNvPr>
          <p:cNvPicPr>
            <a:picLocks noChangeAspect="1"/>
          </p:cNvPicPr>
          <p:nvPr/>
        </p:nvPicPr>
        <p:blipFill>
          <a:blip r:embed="rId2"/>
          <a:stretch>
            <a:fillRect/>
          </a:stretch>
        </p:blipFill>
        <p:spPr>
          <a:xfrm>
            <a:off x="3766781" y="5930"/>
            <a:ext cx="4531057" cy="6844788"/>
          </a:xfrm>
          <a:prstGeom prst="rect">
            <a:avLst/>
          </a:prstGeom>
        </p:spPr>
      </p:pic>
    </p:spTree>
    <p:extLst>
      <p:ext uri="{BB962C8B-B14F-4D97-AF65-F5344CB8AC3E}">
        <p14:creationId xmlns:p14="http://schemas.microsoft.com/office/powerpoint/2010/main" val="2155692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9C9718F-E573-4412-90C7-33117706F7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0066" y="1197591"/>
            <a:ext cx="2706145" cy="4060209"/>
          </a:xfrm>
          <a:prstGeom prst="rect">
            <a:avLst/>
          </a:prstGeom>
        </p:spPr>
      </p:pic>
      <p:pic>
        <p:nvPicPr>
          <p:cNvPr id="7" name="Grafik 9">
            <a:extLst>
              <a:ext uri="{FF2B5EF4-FFF2-40B4-BE49-F238E27FC236}">
                <a16:creationId xmlns:a16="http://schemas.microsoft.com/office/drawing/2014/main" id="{A2BF2D68-84D6-467B-A493-B9695603E7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0895" y="5067092"/>
            <a:ext cx="1558121" cy="898169"/>
          </a:xfrm>
          <a:prstGeom prst="rect">
            <a:avLst/>
          </a:prstGeom>
        </p:spPr>
      </p:pic>
      <p:sp>
        <p:nvSpPr>
          <p:cNvPr id="8" name="Rechteck 3">
            <a:extLst>
              <a:ext uri="{FF2B5EF4-FFF2-40B4-BE49-F238E27FC236}">
                <a16:creationId xmlns:a16="http://schemas.microsoft.com/office/drawing/2014/main" id="{D46658C4-75C6-4DBC-AAE2-FF01125BB07D}"/>
              </a:ext>
            </a:extLst>
          </p:cNvPr>
          <p:cNvSpPr/>
          <p:nvPr/>
        </p:nvSpPr>
        <p:spPr>
          <a:xfrm>
            <a:off x="202253" y="188640"/>
            <a:ext cx="8784976" cy="64807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CH"/>
          </a:p>
        </p:txBody>
      </p:sp>
      <p:pic>
        <p:nvPicPr>
          <p:cNvPr id="9" name="Picture 8">
            <a:extLst>
              <a:ext uri="{FF2B5EF4-FFF2-40B4-BE49-F238E27FC236}">
                <a16:creationId xmlns:a16="http://schemas.microsoft.com/office/drawing/2014/main" id="{9437CEE2-4A13-465C-B202-5FC09AC264F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277" y="5301208"/>
            <a:ext cx="1047047" cy="1018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a:extLst>
              <a:ext uri="{FF2B5EF4-FFF2-40B4-BE49-F238E27FC236}">
                <a16:creationId xmlns:a16="http://schemas.microsoft.com/office/drawing/2014/main" id="{42B7A97A-D2DA-408B-BB98-5E2CD2C5176D}"/>
              </a:ext>
            </a:extLst>
          </p:cNvPr>
          <p:cNvPicPr/>
          <p:nvPr/>
        </p:nvPicPr>
        <p:blipFill>
          <a:blip r:embed="rId5"/>
          <a:stretch>
            <a:fillRect/>
          </a:stretch>
        </p:blipFill>
        <p:spPr>
          <a:xfrm>
            <a:off x="3154581" y="476672"/>
            <a:ext cx="3084582" cy="899772"/>
          </a:xfrm>
          <a:prstGeom prst="rect">
            <a:avLst/>
          </a:prstGeom>
          <a:ln w="9360">
            <a:noFill/>
          </a:ln>
        </p:spPr>
      </p:pic>
      <p:sp>
        <p:nvSpPr>
          <p:cNvPr id="11" name="Textfeld 1">
            <a:extLst>
              <a:ext uri="{FF2B5EF4-FFF2-40B4-BE49-F238E27FC236}">
                <a16:creationId xmlns:a16="http://schemas.microsoft.com/office/drawing/2014/main" id="{A7D5FBE3-96EA-4243-952C-BE3681D8857F}"/>
              </a:ext>
            </a:extLst>
          </p:cNvPr>
          <p:cNvSpPr txBox="1"/>
          <p:nvPr/>
        </p:nvSpPr>
        <p:spPr>
          <a:xfrm>
            <a:off x="814321" y="1412776"/>
            <a:ext cx="7560840" cy="3847207"/>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CH" sz="2000" dirty="0">
                <a:latin typeface="Lucida Calligraphy" panose="03010101010101010101" pitchFamily="66" charset="0"/>
              </a:rPr>
              <a:t>IEEE </a:t>
            </a:r>
            <a:r>
              <a:rPr lang="de-CH" sz="2000" dirty="0" err="1">
                <a:latin typeface="Lucida Calligraphy" panose="03010101010101010101" pitchFamily="66" charset="0"/>
              </a:rPr>
              <a:t>Nuclear</a:t>
            </a:r>
            <a:r>
              <a:rPr lang="de-CH" sz="2000" dirty="0">
                <a:latin typeface="Lucida Calligraphy" panose="03010101010101010101" pitchFamily="66" charset="0"/>
              </a:rPr>
              <a:t> </a:t>
            </a:r>
            <a:r>
              <a:rPr lang="de-CH" sz="2000" dirty="0" err="1">
                <a:latin typeface="Lucida Calligraphy" panose="03010101010101010101" pitchFamily="66" charset="0"/>
              </a:rPr>
              <a:t>and</a:t>
            </a:r>
            <a:r>
              <a:rPr lang="de-CH" sz="2000" dirty="0">
                <a:latin typeface="Lucida Calligraphy" panose="03010101010101010101" pitchFamily="66" charset="0"/>
              </a:rPr>
              <a:t> Plasma </a:t>
            </a:r>
            <a:r>
              <a:rPr lang="de-CH" sz="2000" dirty="0" err="1">
                <a:latin typeface="Lucida Calligraphy" panose="03010101010101010101" pitchFamily="66" charset="0"/>
              </a:rPr>
              <a:t>Sciences</a:t>
            </a:r>
            <a:r>
              <a:rPr lang="de-CH" sz="2000" dirty="0">
                <a:latin typeface="Lucida Calligraphy" panose="03010101010101010101" pitchFamily="66" charset="0"/>
              </a:rPr>
              <a:t> Society</a:t>
            </a:r>
          </a:p>
          <a:p>
            <a:pPr algn="ctr"/>
            <a:r>
              <a:rPr lang="de-CH" sz="1400" dirty="0" err="1">
                <a:latin typeface="Lucida Calligraphy" panose="03010101010101010101" pitchFamily="66" charset="0"/>
              </a:rPr>
              <a:t>takes</a:t>
            </a:r>
            <a:r>
              <a:rPr lang="de-CH" sz="1400" dirty="0">
                <a:latin typeface="Lucida Calligraphy" panose="03010101010101010101" pitchFamily="66" charset="0"/>
              </a:rPr>
              <a:t> </a:t>
            </a:r>
            <a:r>
              <a:rPr lang="de-CH" sz="1400" dirty="0" err="1">
                <a:latin typeface="Lucida Calligraphy" panose="03010101010101010101" pitchFamily="66" charset="0"/>
              </a:rPr>
              <a:t>pleasure</a:t>
            </a:r>
            <a:r>
              <a:rPr lang="de-CH" sz="1400" dirty="0">
                <a:latin typeface="Lucida Calligraphy" panose="03010101010101010101" pitchFamily="66" charset="0"/>
              </a:rPr>
              <a:t> in </a:t>
            </a:r>
            <a:r>
              <a:rPr lang="de-CH" sz="1400" dirty="0" err="1">
                <a:latin typeface="Lucida Calligraphy" panose="03010101010101010101" pitchFamily="66" charset="0"/>
              </a:rPr>
              <a:t>presenting</a:t>
            </a:r>
            <a:r>
              <a:rPr lang="de-CH" sz="1400" dirty="0">
                <a:latin typeface="Lucida Calligraphy" panose="03010101010101010101" pitchFamily="66" charset="0"/>
              </a:rPr>
              <a:t> </a:t>
            </a:r>
            <a:r>
              <a:rPr lang="de-CH" sz="1400" dirty="0" err="1">
                <a:latin typeface="Lucida Calligraphy" panose="03010101010101010101" pitchFamily="66" charset="0"/>
              </a:rPr>
              <a:t>the</a:t>
            </a:r>
            <a:endParaRPr lang="de-CH" sz="1400" dirty="0">
              <a:latin typeface="Lucida Calligraphy" panose="03010101010101010101" pitchFamily="66" charset="0"/>
            </a:endParaRPr>
          </a:p>
          <a:p>
            <a:pPr algn="ctr"/>
            <a:endParaRPr lang="de-CH" sz="1000" dirty="0">
              <a:latin typeface="Lucida Calligraphy" panose="03010101010101010101" pitchFamily="66" charset="0"/>
            </a:endParaRPr>
          </a:p>
          <a:p>
            <a:pPr algn="ctr"/>
            <a:r>
              <a:rPr lang="de-CH" sz="2000" dirty="0">
                <a:latin typeface="Lucida Calligraphy" panose="03010101010101010101" pitchFamily="66" charset="0"/>
              </a:rPr>
              <a:t>2020 NPSS Student Paper Award</a:t>
            </a:r>
          </a:p>
          <a:p>
            <a:pPr algn="ctr"/>
            <a:r>
              <a:rPr lang="de-CH" sz="2000" dirty="0">
                <a:latin typeface="Lucida Calligraphy" panose="03010101010101010101" pitchFamily="66" charset="0"/>
              </a:rPr>
              <a:t>First </a:t>
            </a:r>
            <a:r>
              <a:rPr lang="de-CH" sz="2000" dirty="0" err="1">
                <a:latin typeface="Lucida Calligraphy" panose="03010101010101010101" pitchFamily="66" charset="0"/>
              </a:rPr>
              <a:t>Prize</a:t>
            </a:r>
            <a:br>
              <a:rPr lang="de-CH" sz="1600" dirty="0">
                <a:latin typeface="Lucida Calligraphy" panose="03010101010101010101" pitchFamily="66" charset="0"/>
              </a:rPr>
            </a:br>
            <a:r>
              <a:rPr lang="de-CH" sz="1400" dirty="0" err="1">
                <a:latin typeface="Lucida Calligraphy" panose="03010101010101010101" pitchFamily="66" charset="0"/>
              </a:rPr>
              <a:t>to</a:t>
            </a:r>
            <a:endParaRPr lang="de-CH" sz="1000" dirty="0">
              <a:latin typeface="Lucida Calligraphy" panose="03010101010101010101" pitchFamily="66" charset="0"/>
            </a:endParaRPr>
          </a:p>
          <a:p>
            <a:pPr algn="ctr"/>
            <a:endParaRPr lang="de-CH" sz="1000" dirty="0">
              <a:latin typeface="Lucida Calligraphy" panose="03010101010101010101" pitchFamily="66" charset="0"/>
            </a:endParaRPr>
          </a:p>
          <a:p>
            <a:pPr algn="ctr"/>
            <a:r>
              <a:rPr lang="de-CH" sz="2000" dirty="0">
                <a:latin typeface="Lucida Calligraphy" panose="03010101010101010101" pitchFamily="66" charset="0"/>
              </a:rPr>
              <a:t>Miguel </a:t>
            </a:r>
            <a:r>
              <a:rPr lang="de-CH" sz="2000" dirty="0" err="1">
                <a:latin typeface="Lucida Calligraphy" panose="03010101010101010101" pitchFamily="66" charset="0"/>
              </a:rPr>
              <a:t>Astrain</a:t>
            </a:r>
            <a:br>
              <a:rPr lang="de-CH" sz="1000" dirty="0">
                <a:latin typeface="Lucida Calligraphy" panose="03010101010101010101" pitchFamily="66" charset="0"/>
              </a:rPr>
            </a:br>
            <a:endParaRPr lang="de-CH" sz="1000" dirty="0">
              <a:latin typeface="Lucida Calligraphy" panose="03010101010101010101" pitchFamily="66" charset="0"/>
            </a:endParaRPr>
          </a:p>
          <a:p>
            <a:pPr algn="ctr"/>
            <a:r>
              <a:rPr lang="de-CH" sz="1400" dirty="0" err="1">
                <a:latin typeface="Lucida Calligraphy" panose="03010101010101010101" pitchFamily="66" charset="0"/>
              </a:rPr>
              <a:t>for</a:t>
            </a:r>
            <a:r>
              <a:rPr lang="de-CH" sz="1400" dirty="0">
                <a:latin typeface="Lucida Calligraphy" panose="03010101010101010101" pitchFamily="66" charset="0"/>
              </a:rPr>
              <a:t> </a:t>
            </a:r>
            <a:r>
              <a:rPr lang="de-CH" sz="1400" dirty="0" err="1">
                <a:latin typeface="Lucida Calligraphy" panose="03010101010101010101" pitchFamily="66" charset="0"/>
              </a:rPr>
              <a:t>the</a:t>
            </a:r>
            <a:r>
              <a:rPr lang="de-CH" sz="1400" dirty="0">
                <a:latin typeface="Lucida Calligraphy" panose="03010101010101010101" pitchFamily="66" charset="0"/>
              </a:rPr>
              <a:t> </a:t>
            </a:r>
            <a:r>
              <a:rPr lang="de-CH" sz="1400" dirty="0" err="1">
                <a:latin typeface="Lucida Calligraphy" panose="03010101010101010101" pitchFamily="66" charset="0"/>
              </a:rPr>
              <a:t>paper</a:t>
            </a:r>
            <a:r>
              <a:rPr lang="de-CH" sz="1400" dirty="0">
                <a:latin typeface="Lucida Calligraphy" panose="03010101010101010101" pitchFamily="66" charset="0"/>
              </a:rPr>
              <a:t> </a:t>
            </a:r>
            <a:r>
              <a:rPr lang="de-CH" sz="1400" dirty="0" err="1">
                <a:latin typeface="Lucida Calligraphy" panose="03010101010101010101" pitchFamily="66" charset="0"/>
              </a:rPr>
              <a:t>entitled</a:t>
            </a:r>
            <a:endParaRPr lang="de-CH" sz="1400" dirty="0">
              <a:latin typeface="Lucida Calligraphy" panose="03010101010101010101" pitchFamily="66" charset="0"/>
            </a:endParaRPr>
          </a:p>
          <a:p>
            <a:pPr algn="ctr"/>
            <a:r>
              <a:rPr lang="en-US" dirty="0">
                <a:latin typeface="Lucida Calligraphy" panose="03010101010101010101" pitchFamily="66" charset="0"/>
              </a:rPr>
              <a:t>Real-Time Implementation of the Neutron/Gamma discrimination in an FPGA-based DAQ MTCA platform using a Convolutional Neural Network</a:t>
            </a:r>
            <a:br>
              <a:rPr lang="de-CH" sz="1000" dirty="0">
                <a:latin typeface="Lucida Calligraphy" panose="03010101010101010101" pitchFamily="66" charset="0"/>
              </a:rPr>
            </a:br>
            <a:endParaRPr lang="de-CH" sz="1000" dirty="0">
              <a:latin typeface="Lucida Calligraphy" panose="03010101010101010101" pitchFamily="66" charset="0"/>
            </a:endParaRPr>
          </a:p>
          <a:p>
            <a:pPr algn="ctr"/>
            <a:r>
              <a:rPr lang="de-CH" sz="1400" dirty="0" err="1">
                <a:latin typeface="Lucida Calligraphy" panose="03010101010101010101" pitchFamily="66" charset="0"/>
              </a:rPr>
              <a:t>Presented</a:t>
            </a:r>
            <a:r>
              <a:rPr lang="de-CH" sz="1400" dirty="0">
                <a:latin typeface="Lucida Calligraphy" panose="03010101010101010101" pitchFamily="66" charset="0"/>
              </a:rPr>
              <a:t> at </a:t>
            </a:r>
            <a:r>
              <a:rPr lang="de-CH" sz="1400" dirty="0" err="1">
                <a:latin typeface="Lucida Calligraphy" panose="03010101010101010101" pitchFamily="66" charset="0"/>
              </a:rPr>
              <a:t>the</a:t>
            </a:r>
            <a:r>
              <a:rPr lang="de-CH" sz="1400" dirty="0">
                <a:latin typeface="Lucida Calligraphy" panose="03010101010101010101" pitchFamily="66" charset="0"/>
              </a:rPr>
              <a:t> 22</a:t>
            </a:r>
            <a:r>
              <a:rPr lang="de-CH" sz="1400" baseline="30000" dirty="0">
                <a:latin typeface="Lucida Calligraphy" panose="03010101010101010101" pitchFamily="66" charset="0"/>
              </a:rPr>
              <a:t>nd</a:t>
            </a:r>
            <a:r>
              <a:rPr lang="de-CH" sz="1400" dirty="0">
                <a:latin typeface="Lucida Calligraphy" panose="03010101010101010101" pitchFamily="66" charset="0"/>
              </a:rPr>
              <a:t> IEEE NPSS Real Time Conference</a:t>
            </a:r>
          </a:p>
          <a:p>
            <a:pPr algn="ctr"/>
            <a:r>
              <a:rPr lang="de-CH" sz="1400" dirty="0" err="1">
                <a:latin typeface="Lucida Calligraphy" panose="03010101010101010101" pitchFamily="66" charset="0"/>
              </a:rPr>
              <a:t>held</a:t>
            </a:r>
            <a:r>
              <a:rPr lang="de-CH" sz="1400" dirty="0">
                <a:latin typeface="Lucida Calligraphy" panose="03010101010101010101" pitchFamily="66" charset="0"/>
              </a:rPr>
              <a:t> </a:t>
            </a:r>
            <a:r>
              <a:rPr lang="de-CH" sz="1400" dirty="0" err="1">
                <a:latin typeface="Lucida Calligraphy" panose="03010101010101010101" pitchFamily="66" charset="0"/>
              </a:rPr>
              <a:t>virutally</a:t>
            </a:r>
            <a:r>
              <a:rPr lang="de-CH" sz="1400" dirty="0">
                <a:latin typeface="Lucida Calligraphy" panose="03010101010101010101" pitchFamily="66" charset="0"/>
              </a:rPr>
              <a:t>, 12-23 </a:t>
            </a:r>
            <a:r>
              <a:rPr lang="de-CH" sz="1400" dirty="0" err="1">
                <a:latin typeface="Lucida Calligraphy" panose="03010101010101010101" pitchFamily="66" charset="0"/>
              </a:rPr>
              <a:t>October</a:t>
            </a:r>
            <a:r>
              <a:rPr lang="de-CH" sz="1400" dirty="0">
                <a:latin typeface="Lucida Calligraphy" panose="03010101010101010101" pitchFamily="66" charset="0"/>
              </a:rPr>
              <a:t> 2020</a:t>
            </a:r>
          </a:p>
        </p:txBody>
      </p:sp>
      <p:sp>
        <p:nvSpPr>
          <p:cNvPr id="12" name="Textfeld 2">
            <a:extLst>
              <a:ext uri="{FF2B5EF4-FFF2-40B4-BE49-F238E27FC236}">
                <a16:creationId xmlns:a16="http://schemas.microsoft.com/office/drawing/2014/main" id="{9B9A343B-9595-4A9C-9DFE-55FF63DEE429}"/>
              </a:ext>
            </a:extLst>
          </p:cNvPr>
          <p:cNvSpPr txBox="1"/>
          <p:nvPr/>
        </p:nvSpPr>
        <p:spPr>
          <a:xfrm>
            <a:off x="2172524" y="5702172"/>
            <a:ext cx="2736304" cy="553998"/>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latin typeface="Lucida Calligraphy" panose="03010101010101010101" pitchFamily="66" charset="0"/>
              </a:rPr>
              <a:t>Martin Grossmann</a:t>
            </a:r>
          </a:p>
          <a:p>
            <a:r>
              <a:rPr lang="de-CH" sz="1000" dirty="0" err="1">
                <a:latin typeface="Lucida Calligraphy" panose="03010101010101010101" pitchFamily="66" charset="0"/>
              </a:rPr>
              <a:t>Chair</a:t>
            </a:r>
            <a:endParaRPr lang="de-CH" sz="1000" dirty="0">
              <a:latin typeface="Lucida Calligraphy" panose="03010101010101010101" pitchFamily="66" charset="0"/>
            </a:endParaRPr>
          </a:p>
          <a:p>
            <a:r>
              <a:rPr lang="de-CH" sz="1000" dirty="0">
                <a:latin typeface="Lucida Calligraphy" panose="03010101010101010101" pitchFamily="66" charset="0"/>
              </a:rPr>
              <a:t>CANPS Technical </a:t>
            </a:r>
            <a:r>
              <a:rPr lang="de-CH" sz="1000" dirty="0" err="1">
                <a:latin typeface="Lucida Calligraphy" panose="03010101010101010101" pitchFamily="66" charset="0"/>
              </a:rPr>
              <a:t>Committee</a:t>
            </a:r>
            <a:endParaRPr lang="de-CH" sz="1000" dirty="0">
              <a:latin typeface="Lucida Calligraphy" panose="03010101010101010101" pitchFamily="66" charset="0"/>
            </a:endParaRPr>
          </a:p>
        </p:txBody>
      </p:sp>
      <p:sp>
        <p:nvSpPr>
          <p:cNvPr id="13" name="Textfeld 7">
            <a:extLst>
              <a:ext uri="{FF2B5EF4-FFF2-40B4-BE49-F238E27FC236}">
                <a16:creationId xmlns:a16="http://schemas.microsoft.com/office/drawing/2014/main" id="{453CE792-9A4C-43CD-8FC2-C19FBA3D713F}"/>
              </a:ext>
            </a:extLst>
          </p:cNvPr>
          <p:cNvSpPr txBox="1"/>
          <p:nvPr/>
        </p:nvSpPr>
        <p:spPr>
          <a:xfrm>
            <a:off x="5098797" y="5696008"/>
            <a:ext cx="2736304" cy="553998"/>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sz="1000" dirty="0">
                <a:latin typeface="Lucida Calligraphy" panose="03010101010101010101" pitchFamily="66" charset="0"/>
              </a:rPr>
              <a:t>Stefan Ritt</a:t>
            </a:r>
          </a:p>
          <a:p>
            <a:r>
              <a:rPr lang="de-CH" sz="1000">
                <a:latin typeface="Lucida Calligraphy" panose="03010101010101010101" pitchFamily="66" charset="0"/>
              </a:rPr>
              <a:t>General Chair</a:t>
            </a:r>
            <a:endParaRPr lang="de-CH" sz="1000" dirty="0">
              <a:latin typeface="Lucida Calligraphy" panose="03010101010101010101" pitchFamily="66" charset="0"/>
            </a:endParaRPr>
          </a:p>
          <a:p>
            <a:r>
              <a:rPr lang="de-CH" sz="1000" dirty="0">
                <a:latin typeface="Lucida Calligraphy" panose="03010101010101010101" pitchFamily="66" charset="0"/>
              </a:rPr>
              <a:t>RT2020 Conference</a:t>
            </a:r>
          </a:p>
        </p:txBody>
      </p:sp>
      <p:pic>
        <p:nvPicPr>
          <p:cNvPr id="14" name="Grafik 5">
            <a:extLst>
              <a:ext uri="{FF2B5EF4-FFF2-40B4-BE49-F238E27FC236}">
                <a16:creationId xmlns:a16="http://schemas.microsoft.com/office/drawing/2014/main" id="{683A9E32-91F4-46B7-AC0D-F337F35A7FA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04558" y="5206818"/>
            <a:ext cx="2020648" cy="566904"/>
          </a:xfrm>
          <a:prstGeom prst="rect">
            <a:avLst/>
          </a:prstGeom>
        </p:spPr>
      </p:pic>
      <p:sp>
        <p:nvSpPr>
          <p:cNvPr id="15" name="TextBox 14">
            <a:extLst>
              <a:ext uri="{FF2B5EF4-FFF2-40B4-BE49-F238E27FC236}">
                <a16:creationId xmlns:a16="http://schemas.microsoft.com/office/drawing/2014/main" id="{39CE89A2-DD6D-4898-985F-0FFEC0EF79FB}"/>
              </a:ext>
            </a:extLst>
          </p:cNvPr>
          <p:cNvSpPr txBox="1"/>
          <p:nvPr/>
        </p:nvSpPr>
        <p:spPr>
          <a:xfrm>
            <a:off x="9210066" y="5363566"/>
            <a:ext cx="2779681" cy="369332"/>
          </a:xfrm>
          <a:prstGeom prst="rect">
            <a:avLst/>
          </a:prstGeom>
          <a:noFill/>
        </p:spPr>
        <p:txBody>
          <a:bodyPr wrap="square" rtlCol="0">
            <a:spAutoFit/>
          </a:bodyPr>
          <a:lstStyle/>
          <a:p>
            <a:pPr algn="ctr"/>
            <a:r>
              <a:rPr lang="en-US" b="1" dirty="0">
                <a:solidFill>
                  <a:srgbClr val="FF0000"/>
                </a:solidFill>
              </a:rPr>
              <a:t>Miguel Astrain</a:t>
            </a:r>
            <a:endParaRPr lang="sv-SE" dirty="0"/>
          </a:p>
        </p:txBody>
      </p:sp>
    </p:spTree>
    <p:extLst>
      <p:ext uri="{BB962C8B-B14F-4D97-AF65-F5344CB8AC3E}">
        <p14:creationId xmlns:p14="http://schemas.microsoft.com/office/powerpoint/2010/main" val="29296527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590</TotalTime>
  <Words>501</Words>
  <Application>Microsoft Office PowerPoint</Application>
  <PresentationFormat>Widescreen</PresentationFormat>
  <Paragraphs>70</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Lucida Calligraphy</vt:lpstr>
      <vt:lpstr>Office Theme</vt:lpstr>
      <vt:lpstr>RT2020 Student Paper award  The up to four Outstanding Student Paper Awards will honor the best student submissions accepted for an oral or a poster presentation.  To be eligible, the student/author must provide:   two pdf documents along with the TNS-like paper.  1 - A letter from the graduate student's advisor that confirms that the student is the main contributor to the conference record paper. 2 - Evidence to his/her status as a graduate (master's or doctoral) student.  Present the work in an oral or poster session at the conference. Only work that is actually presented by the student-author will be eligible.  The award is based on the scientific content and the quality of the text (quality of English, clarity of the text, quality of figures, etc). Oral and poster presentations have equal chances of winning—the award is for the paper, not the presentation. </vt:lpstr>
      <vt:lpstr>RT2020 Student Paper award</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RT2020 Student Paper award</dc:title>
  <dc:creator>Christian Bohm</dc:creator>
  <cp:lastModifiedBy>Christian Bohm</cp:lastModifiedBy>
  <cp:revision>13</cp:revision>
  <dcterms:created xsi:type="dcterms:W3CDTF">2020-10-22T14:40:19Z</dcterms:created>
  <dcterms:modified xsi:type="dcterms:W3CDTF">2020-10-23T00:37:35Z</dcterms:modified>
</cp:coreProperties>
</file>