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52" r:id="rId1"/>
  </p:sldMasterIdLst>
  <p:notesMasterIdLst>
    <p:notesMasterId r:id="rId21"/>
  </p:notesMasterIdLst>
  <p:handoutMasterIdLst>
    <p:handoutMasterId r:id="rId22"/>
  </p:handoutMasterIdLst>
  <p:sldIdLst>
    <p:sldId id="260" r:id="rId2"/>
    <p:sldId id="267" r:id="rId3"/>
    <p:sldId id="269" r:id="rId4"/>
    <p:sldId id="273" r:id="rId5"/>
    <p:sldId id="272" r:id="rId6"/>
    <p:sldId id="284" r:id="rId7"/>
    <p:sldId id="294" r:id="rId8"/>
    <p:sldId id="274" r:id="rId9"/>
    <p:sldId id="270" r:id="rId10"/>
    <p:sldId id="292" r:id="rId11"/>
    <p:sldId id="291" r:id="rId12"/>
    <p:sldId id="276" r:id="rId13"/>
    <p:sldId id="278" r:id="rId14"/>
    <p:sldId id="303" r:id="rId15"/>
    <p:sldId id="310" r:id="rId16"/>
    <p:sldId id="307" r:id="rId17"/>
    <p:sldId id="308" r:id="rId18"/>
    <p:sldId id="312" r:id="rId19"/>
    <p:sldId id="302" r:id="rId20"/>
  </p:sldIdLst>
  <p:sldSz cx="9144000" cy="5143500" type="screen16x9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5"/>
    <p:restoredTop sz="72452"/>
  </p:normalViewPr>
  <p:slideViewPr>
    <p:cSldViewPr snapToGrid="0" snapToObjects="1">
      <p:cViewPr>
        <p:scale>
          <a:sx n="110" d="100"/>
          <a:sy n="110" d="100"/>
        </p:scale>
        <p:origin x="1192" y="-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214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C1774A7-7C0B-E74D-AB75-C06A4E6C900F}" type="datetimeFigureOut">
              <a:rPr lang="fr-FR"/>
              <a:pPr>
                <a:defRPr/>
              </a:pPr>
              <a:t>27/11/2018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A95E3F-7B7F-8543-AD7F-9EF050EB37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265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5645A0B-89B6-4940-ACD4-E3C59B45080E}" type="datetimeFigureOut">
              <a:rPr lang="fr-FR"/>
              <a:pPr>
                <a:defRPr/>
              </a:pPr>
              <a:t>27/11/2018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249B73B-2208-6841-9DD9-34189F0A914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5701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e l’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19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dirty="0" smtClean="0"/>
          </a:p>
        </p:txBody>
      </p:sp>
      <p:sp>
        <p:nvSpPr>
          <p:cNvPr id="819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2FF405-DD6D-2844-A618-5ACCC6AEE491}" type="slidenum">
              <a:rPr lang="fr-FR" altLang="fr-FR">
                <a:latin typeface="Calibri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</a:t>
            </a:fld>
            <a:endParaRPr lang="fr-FR" altLang="fr-FR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879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973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fr-FR" dirty="0" err="1" smtClean="0"/>
              <a:t>Energetic</a:t>
            </a:r>
            <a:r>
              <a:rPr lang="fr-FR" dirty="0" smtClean="0"/>
              <a:t> </a:t>
            </a:r>
            <a:r>
              <a:rPr lang="fr-FR" dirty="0" err="1" smtClean="0"/>
              <a:t>charged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particles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penetrating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through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sensor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high LET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Protons, muons, pions, </a:t>
            </a:r>
            <a:r>
              <a:rPr lang="fr-FR" baseline="0" dirty="0" err="1" smtClean="0"/>
              <a:t>below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MIPs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err="1" smtClean="0"/>
              <a:t>Either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going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through</a:t>
            </a:r>
            <a:r>
              <a:rPr lang="fr-FR" baseline="0" dirty="0" smtClean="0"/>
              <a:t> the 2 </a:t>
            </a:r>
            <a:r>
              <a:rPr lang="fr-FR" baseline="0" dirty="0" err="1" smtClean="0"/>
              <a:t>sensors</a:t>
            </a:r>
            <a:r>
              <a:rPr lang="fr-FR" baseline="0" dirty="0" smtClean="0"/>
              <a:t> if </a:t>
            </a:r>
            <a:r>
              <a:rPr lang="fr-FR" baseline="0" dirty="0" err="1" smtClean="0"/>
              <a:t>perpendicular</a:t>
            </a:r>
            <a:r>
              <a:rPr lang="fr-FR" baseline="0" dirty="0" smtClean="0"/>
              <a:t>, or </a:t>
            </a:r>
            <a:r>
              <a:rPr lang="fr-FR" baseline="0" dirty="0" err="1" smtClean="0"/>
              <a:t>crossing</a:t>
            </a:r>
            <a:r>
              <a:rPr lang="fr-FR" baseline="0" dirty="0" smtClean="0"/>
              <a:t> one layer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 high angle of incidence</a:t>
            </a:r>
            <a:br>
              <a:rPr lang="fr-FR" baseline="0" dirty="0" smtClean="0"/>
            </a:b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8159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baseline="0" dirty="0" smtClean="0"/>
              <a:t>Protons, muons, pions, in </a:t>
            </a:r>
            <a:r>
              <a:rPr lang="fr-FR" baseline="0" dirty="0" err="1" smtClean="0"/>
              <a:t>their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MIPs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regime</a:t>
            </a:r>
            <a:endParaRPr lang="fr-FR" baseline="0" dirty="0" smtClean="0"/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coincident</a:t>
            </a:r>
            <a:r>
              <a:rPr lang="fr-FR" dirty="0" smtClean="0"/>
              <a:t> clusters: dots, </a:t>
            </a:r>
            <a:r>
              <a:rPr lang="fr-FR" dirty="0" err="1" smtClean="0"/>
              <a:t>small</a:t>
            </a:r>
            <a:r>
              <a:rPr lang="fr-FR" dirty="0" smtClean="0"/>
              <a:t> blobs</a:t>
            </a:r>
          </a:p>
          <a:p>
            <a:pPr marL="171450" indent="-171450">
              <a:buFont typeface="Arial" charset="0"/>
              <a:buChar char="•"/>
            </a:pPr>
            <a:r>
              <a:rPr lang="fr-FR" dirty="0" smtClean="0"/>
              <a:t>Not all </a:t>
            </a:r>
            <a:r>
              <a:rPr lang="fr-FR" dirty="0" err="1" smtClean="0"/>
              <a:t>possibilities</a:t>
            </a:r>
            <a:r>
              <a:rPr lang="fr-FR" baseline="0" dirty="0" smtClean="0"/>
              <a:t> </a:t>
            </a:r>
            <a:r>
              <a:rPr lang="fr-FR" dirty="0" err="1" smtClean="0"/>
              <a:t>shown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r>
              <a:rPr lang="fr-FR" dirty="0" smtClean="0"/>
              <a:t>: </a:t>
            </a:r>
            <a:r>
              <a:rPr lang="fr-FR" dirty="0" err="1" smtClean="0"/>
              <a:t>coincident</a:t>
            </a:r>
            <a:r>
              <a:rPr lang="fr-FR" baseline="0" dirty="0" smtClean="0"/>
              <a:t> dots, </a:t>
            </a:r>
            <a:r>
              <a:rPr lang="fr-FR" dirty="0" smtClean="0"/>
              <a:t>dots </a:t>
            </a:r>
            <a:r>
              <a:rPr lang="fr-FR" dirty="0" err="1" smtClean="0"/>
              <a:t>coincident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small</a:t>
            </a:r>
            <a:r>
              <a:rPr lang="fr-FR" dirty="0" smtClean="0"/>
              <a:t> blobs, </a:t>
            </a:r>
            <a:r>
              <a:rPr lang="fr-FR" baseline="0" dirty="0" err="1" smtClean="0"/>
              <a:t>anticoincident</a:t>
            </a:r>
            <a:r>
              <a:rPr lang="fr-FR" baseline="0" dirty="0" smtClean="0"/>
              <a:t> straight </a:t>
            </a:r>
            <a:r>
              <a:rPr lang="fr-FR" baseline="0" dirty="0" err="1" smtClean="0"/>
              <a:t>tracks</a:t>
            </a:r>
            <a:r>
              <a:rPr lang="fr-FR" dirty="0" smtClean="0"/>
              <a:t> (</a:t>
            </a:r>
            <a:r>
              <a:rPr lang="fr-FR" dirty="0" err="1" smtClean="0"/>
              <a:t>MIPs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high incident angle (</a:t>
            </a:r>
            <a:r>
              <a:rPr lang="fr-FR" baseline="0" dirty="0" err="1" smtClean="0"/>
              <a:t>parallel</a:t>
            </a:r>
            <a:r>
              <a:rPr lang="fr-FR" baseline="0" dirty="0" smtClean="0"/>
              <a:t>)</a:t>
            </a:r>
            <a:r>
              <a:rPr lang="fr-FR" dirty="0" smtClean="0"/>
              <a:t> 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Events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delta rays not </a:t>
            </a:r>
            <a:r>
              <a:rPr lang="fr-FR" baseline="0" dirty="0" err="1" smtClean="0"/>
              <a:t>always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fall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category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depending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track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path</a:t>
            </a:r>
            <a:endParaRPr lang="fr-FR" baseline="0" dirty="0" smtClean="0"/>
          </a:p>
          <a:p>
            <a:pPr marL="171450" indent="-171450">
              <a:buFont typeface="Arial" charset="0"/>
              <a:buChar char="•"/>
            </a:pPr>
            <a:r>
              <a:rPr lang="fr-FR" dirty="0" smtClean="0"/>
              <a:t>Corresponds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nicely</a:t>
            </a:r>
            <a:r>
              <a:rPr lang="fr-FR" baseline="0" dirty="0" smtClean="0"/>
              <a:t> to MIP </a:t>
            </a:r>
            <a:r>
              <a:rPr lang="fr-FR" baseline="0" dirty="0" err="1" smtClean="0"/>
              <a:t>expected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stopping</a:t>
            </a:r>
            <a:r>
              <a:rPr lang="fr-FR" baseline="0" dirty="0" smtClean="0"/>
              <a:t> power in Si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174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Fixed</a:t>
            </a:r>
            <a:r>
              <a:rPr lang="fr-FR" dirty="0" smtClean="0"/>
              <a:t>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r>
              <a:rPr lang="fr-FR" dirty="0" err="1" smtClean="0"/>
              <a:t>overlap</a:t>
            </a:r>
            <a:endParaRPr lang="fr-FR" dirty="0" smtClean="0"/>
          </a:p>
          <a:p>
            <a:r>
              <a:rPr lang="fr-FR" dirty="0" smtClean="0"/>
              <a:t>Neutron </a:t>
            </a:r>
            <a:r>
              <a:rPr lang="fr-FR" dirty="0" err="1" smtClean="0"/>
              <a:t>converters</a:t>
            </a:r>
            <a:r>
              <a:rPr lang="fr-FR" dirty="0" smtClean="0"/>
              <a:t>: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implement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those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materials</a:t>
            </a:r>
            <a:endParaRPr lang="fr-FR" baseline="0" dirty="0" smtClean="0"/>
          </a:p>
          <a:p>
            <a:r>
              <a:rPr lang="fr-FR" baseline="0" dirty="0" err="1" smtClean="0"/>
              <a:t>Aluminum</a:t>
            </a:r>
            <a:r>
              <a:rPr lang="fr-FR" baseline="0" dirty="0" smtClean="0"/>
              <a:t> box: not </a:t>
            </a:r>
            <a:r>
              <a:rPr lang="fr-FR" baseline="0" dirty="0" err="1" smtClean="0"/>
              <a:t>completely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surrounding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7861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Estimation</a:t>
            </a:r>
            <a:r>
              <a:rPr lang="fr-FR" baseline="0" dirty="0" smtClean="0"/>
              <a:t> of incident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detection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efficiency</a:t>
            </a:r>
            <a:endParaRPr lang="fr-FR" baseline="0" dirty="0" smtClean="0"/>
          </a:p>
          <a:p>
            <a:r>
              <a:rPr lang="fr-FR" baseline="0" dirty="0" smtClean="0"/>
              <a:t>Look at cluster types for </a:t>
            </a:r>
            <a:r>
              <a:rPr lang="fr-FR" baseline="0" dirty="0" err="1" smtClean="0"/>
              <a:t>each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energy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120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fr-FR" dirty="0" err="1" smtClean="0"/>
              <a:t>Presenting</a:t>
            </a:r>
            <a:r>
              <a:rPr lang="fr-FR" baseline="0" dirty="0" smtClean="0"/>
              <a:t> ATLAS, </a:t>
            </a:r>
            <a:r>
              <a:rPr lang="fr-FR" baseline="0" dirty="0" err="1" smtClean="0"/>
              <a:t>why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need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study</a:t>
            </a:r>
            <a:r>
              <a:rPr lang="fr-FR" baseline="0" dirty="0" smtClean="0"/>
              <a:t> radiation </a:t>
            </a:r>
            <a:r>
              <a:rPr lang="fr-FR" baseline="0" dirty="0" err="1" smtClean="0"/>
              <a:t>field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solution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propose</a:t>
            </a:r>
            <a:br>
              <a:rPr lang="fr-FR" baseline="0" dirty="0" smtClean="0"/>
            </a:br>
            <a:r>
              <a:rPr lang="fr-FR" baseline="0" dirty="0" smtClean="0"/>
              <a:t>ATLAS-TPX: </a:t>
            </a:r>
            <a:r>
              <a:rPr lang="fr-FR" baseline="0" dirty="0" err="1" smtClean="0"/>
              <a:t>because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uses the </a:t>
            </a:r>
            <a:r>
              <a:rPr lang="fr-FR" baseline="0" dirty="0" err="1" smtClean="0"/>
              <a:t>Timepix</a:t>
            </a:r>
            <a:r>
              <a:rPr lang="fr-FR" baseline="0" dirty="0" smtClean="0"/>
              <a:t> chip (</a:t>
            </a:r>
            <a:r>
              <a:rPr lang="fr-FR" baseline="0" dirty="0" err="1" smtClean="0"/>
              <a:t>Medipix</a:t>
            </a:r>
            <a:r>
              <a:rPr lang="fr-FR" baseline="0" dirty="0" smtClean="0"/>
              <a:t> collaboration)</a:t>
            </a:r>
          </a:p>
          <a:p>
            <a:pPr marL="228600" indent="-228600">
              <a:buAutoNum type="arabicParenR"/>
            </a:pPr>
            <a:r>
              <a:rPr lang="fr-FR" baseline="0" dirty="0" smtClean="0"/>
              <a:t>Data </a:t>
            </a:r>
            <a:r>
              <a:rPr lang="fr-FR" baseline="0" dirty="0" err="1" smtClean="0"/>
              <a:t>analysis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methods</a:t>
            </a:r>
            <a:r>
              <a:rPr lang="fr-FR" baseline="0" dirty="0" smtClean="0"/>
              <a:t>: how do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identify</a:t>
            </a:r>
            <a:r>
              <a:rPr lang="fr-FR" baseline="0" dirty="0" smtClean="0"/>
              <a:t> radiation </a:t>
            </a:r>
            <a:r>
              <a:rPr lang="fr-FR" baseline="0" dirty="0" err="1" smtClean="0"/>
              <a:t>field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particles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properties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extract</a:t>
            </a:r>
            <a:r>
              <a:rPr lang="fr-FR" baseline="0" dirty="0" smtClean="0"/>
              <a:t>.</a:t>
            </a:r>
            <a:br>
              <a:rPr lang="fr-FR" baseline="0" dirty="0" smtClean="0"/>
            </a:br>
            <a:r>
              <a:rPr lang="fr-FR" baseline="0" dirty="0" err="1" smtClean="0"/>
              <a:t>With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detector,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detect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both</a:t>
            </a:r>
            <a:r>
              <a:rPr lang="fr-FR" baseline="0" dirty="0" smtClean="0"/>
              <a:t> neutron and charge </a:t>
            </a:r>
            <a:r>
              <a:rPr lang="fr-FR" baseline="0" dirty="0" err="1" smtClean="0"/>
              <a:t>particles</a:t>
            </a:r>
            <a:r>
              <a:rPr lang="fr-FR" baseline="0" dirty="0" smtClean="0"/>
              <a:t>, but in a </a:t>
            </a:r>
            <a:r>
              <a:rPr lang="fr-FR" baseline="0" dirty="0" err="1" smtClean="0"/>
              <a:t>different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way</a:t>
            </a:r>
            <a:r>
              <a:rPr lang="fr-FR" baseline="0" dirty="0" smtClean="0"/>
              <a:t>:</a:t>
            </a:r>
          </a:p>
          <a:p>
            <a:pPr marL="228600" indent="-228600">
              <a:buAutoNum type="arabicParenR"/>
            </a:pPr>
            <a:r>
              <a:rPr lang="fr-FR" baseline="0" dirty="0" err="1" smtClean="0"/>
              <a:t>Illustrate</a:t>
            </a:r>
            <a:r>
              <a:rPr lang="fr-FR" baseline="0" dirty="0" smtClean="0"/>
              <a:t> neutron </a:t>
            </a:r>
            <a:r>
              <a:rPr lang="fr-FR" baseline="0" dirty="0" err="1" smtClean="0"/>
              <a:t>field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properties</a:t>
            </a:r>
            <a:endParaRPr lang="fr-FR" baseline="0" dirty="0" smtClean="0"/>
          </a:p>
          <a:p>
            <a:pPr marL="228600" indent="-228600">
              <a:buAutoNum type="arabicParenR"/>
            </a:pPr>
            <a:r>
              <a:rPr lang="fr-FR" baseline="0" dirty="0" err="1" smtClean="0"/>
              <a:t>Illustrate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charged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particles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properties</a:t>
            </a:r>
            <a:r>
              <a:rPr lang="fr-FR" baseline="0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982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big</a:t>
            </a:r>
            <a:r>
              <a:rPr lang="fr-FR" dirty="0" smtClean="0"/>
              <a:t> </a:t>
            </a:r>
            <a:r>
              <a:rPr lang="fr-FR" dirty="0" err="1" smtClean="0"/>
              <a:t>picture</a:t>
            </a:r>
            <a:endParaRPr lang="fr-FR" dirty="0" smtClean="0"/>
          </a:p>
          <a:p>
            <a:r>
              <a:rPr lang="fr-FR" dirty="0" smtClean="0"/>
              <a:t>ATLAS-TPX </a:t>
            </a:r>
            <a:r>
              <a:rPr lang="fr-FR" dirty="0" err="1" smtClean="0"/>
              <a:t>name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Timepix</a:t>
            </a:r>
            <a:r>
              <a:rPr lang="fr-FR" baseline="0" dirty="0" smtClean="0"/>
              <a:t> chip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577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r-FR" dirty="0" smtClean="0"/>
              <a:t>Simulations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give</a:t>
            </a:r>
            <a:r>
              <a:rPr lang="fr-FR" baseline="0" dirty="0" smtClean="0"/>
              <a:t> at </a:t>
            </a:r>
            <a:r>
              <a:rPr lang="fr-FR" baseline="0" dirty="0" err="1" smtClean="0"/>
              <a:t>any</a:t>
            </a:r>
            <a:r>
              <a:rPr lang="fr-FR" baseline="0" dirty="0" smtClean="0"/>
              <a:t> location the incident </a:t>
            </a:r>
            <a:r>
              <a:rPr lang="fr-FR" baseline="0" dirty="0" err="1" smtClean="0"/>
              <a:t>particle</a:t>
            </a:r>
            <a:r>
              <a:rPr lang="fr-FR" baseline="0" dirty="0" smtClean="0"/>
              <a:t> type,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, angle of incidence, </a:t>
            </a:r>
            <a:r>
              <a:rPr lang="fr-FR" baseline="0" dirty="0" err="1" smtClean="0"/>
              <a:t>particle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origin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etc</a:t>
            </a:r>
            <a:r>
              <a:rPr lang="mr-IN" baseline="0" dirty="0" smtClean="0"/>
              <a:t>…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fr-FR" dirty="0" err="1" smtClean="0"/>
              <a:t>Measurements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cannot</a:t>
            </a:r>
            <a:r>
              <a:rPr lang="fr-FR" baseline="0" dirty="0" smtClean="0"/>
              <a:t> replace simulations, but certain </a:t>
            </a:r>
            <a:r>
              <a:rPr lang="fr-FR" baseline="0" dirty="0" err="1" smtClean="0"/>
              <a:t>properties</a:t>
            </a:r>
            <a:r>
              <a:rPr lang="fr-FR" baseline="0" dirty="0" smtClean="0"/>
              <a:t> of the radiation </a:t>
            </a:r>
            <a:r>
              <a:rPr lang="fr-FR" baseline="0" dirty="0" err="1" smtClean="0"/>
              <a:t>field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assessed</a:t>
            </a:r>
            <a:r>
              <a:rPr lang="fr-FR" baseline="0" dirty="0" smtClean="0"/>
              <a:t>.</a:t>
            </a:r>
            <a:endParaRPr lang="fr-FR" dirty="0" smtClean="0"/>
          </a:p>
          <a:p>
            <a:pPr marL="171450" indent="-171450">
              <a:buFont typeface="Arial" charset="0"/>
              <a:buChar char="•"/>
            </a:pPr>
            <a:r>
              <a:rPr lang="fr-FR" dirty="0" smtClean="0"/>
              <a:t>Update</a:t>
            </a:r>
            <a:r>
              <a:rPr lang="fr-FR" baseline="0" dirty="0" smtClean="0"/>
              <a:t> of ATLAS-MPX (2008-2012): network of </a:t>
            </a:r>
            <a:r>
              <a:rPr lang="fr-FR" baseline="0" dirty="0" err="1" smtClean="0"/>
              <a:t>Medipix</a:t>
            </a:r>
            <a:r>
              <a:rPr lang="fr-FR" baseline="0" dirty="0" smtClean="0"/>
              <a:t> detectors (</a:t>
            </a:r>
            <a:r>
              <a:rPr lang="fr-FR" baseline="0" dirty="0" err="1" smtClean="0"/>
              <a:t>similar</a:t>
            </a:r>
            <a:r>
              <a:rPr lang="fr-FR" baseline="0" dirty="0" smtClean="0"/>
              <a:t> positions) gave fluxes for few </a:t>
            </a:r>
            <a:r>
              <a:rPr lang="fr-FR" baseline="0" dirty="0" err="1" smtClean="0"/>
              <a:t>broad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categories</a:t>
            </a:r>
            <a:r>
              <a:rPr lang="fr-FR" baseline="0" dirty="0" smtClean="0"/>
              <a:t> of background </a:t>
            </a:r>
            <a:r>
              <a:rPr lang="fr-FR" baseline="0" dirty="0" err="1" smtClean="0"/>
              <a:t>particles</a:t>
            </a:r>
            <a:r>
              <a:rPr lang="fr-FR" baseline="0" dirty="0" smtClean="0"/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ATLAS-TPX </a:t>
            </a:r>
            <a:r>
              <a:rPr lang="fr-FR" baseline="0" dirty="0" err="1" smtClean="0"/>
              <a:t>additional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capabilities</a:t>
            </a:r>
            <a:r>
              <a:rPr lang="fr-FR" baseline="0" dirty="0" smtClean="0"/>
              <a:t>: </a:t>
            </a:r>
          </a:p>
          <a:p>
            <a:pPr marL="514350" lvl="1" indent="-171450">
              <a:buFontTx/>
              <a:buChar char="-"/>
            </a:pPr>
            <a:r>
              <a:rPr lang="fr-FR" baseline="0" dirty="0" err="1" smtClean="0"/>
              <a:t>Identify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fast</a:t>
            </a:r>
            <a:r>
              <a:rPr lang="fr-FR" baseline="0" dirty="0" smtClean="0"/>
              <a:t> neutron </a:t>
            </a:r>
            <a:r>
              <a:rPr lang="fr-FR" baseline="0" dirty="0" err="1" smtClean="0"/>
              <a:t>field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2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bins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directionality</a:t>
            </a:r>
            <a:r>
              <a:rPr lang="fr-FR" baseline="0" dirty="0" smtClean="0"/>
              <a:t>)</a:t>
            </a:r>
          </a:p>
          <a:p>
            <a:pPr marL="514350" lvl="1" indent="-171450">
              <a:buFontTx/>
              <a:buChar char="-"/>
            </a:pPr>
            <a:r>
              <a:rPr lang="fr-FR" baseline="0" dirty="0" err="1" smtClean="0"/>
              <a:t>Linear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Transfer (LET) </a:t>
            </a:r>
            <a:r>
              <a:rPr lang="fr-FR" baseline="0" dirty="0" err="1" smtClean="0"/>
              <a:t>measurement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charged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particles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straight </a:t>
            </a:r>
            <a:r>
              <a:rPr lang="fr-FR" baseline="0" dirty="0" err="1" smtClean="0"/>
              <a:t>paths</a:t>
            </a:r>
            <a:r>
              <a:rPr lang="fr-FR" baseline="0" dirty="0" smtClean="0"/>
              <a:t>.</a:t>
            </a:r>
          </a:p>
          <a:p>
            <a:pPr marL="514350" lvl="1" indent="-171450">
              <a:buFontTx/>
              <a:buChar char="-"/>
            </a:pPr>
            <a:r>
              <a:rPr lang="fr-FR" baseline="0" dirty="0" err="1" smtClean="0"/>
              <a:t>Improve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determination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charged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particle</a:t>
            </a:r>
            <a:r>
              <a:rPr lang="fr-FR" baseline="0" dirty="0" smtClean="0"/>
              <a:t> incident angle (</a:t>
            </a:r>
            <a:r>
              <a:rPr lang="fr-FR" baseline="0" dirty="0" err="1" smtClean="0"/>
              <a:t>thanks</a:t>
            </a:r>
            <a:r>
              <a:rPr lang="fr-FR" baseline="0" dirty="0" smtClean="0"/>
              <a:t> to 2 </a:t>
            </a:r>
            <a:r>
              <a:rPr lang="fr-FR" baseline="0" dirty="0" err="1" smtClean="0"/>
              <a:t>layers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per pixel)</a:t>
            </a:r>
          </a:p>
          <a:p>
            <a:pPr marL="171450" indent="-171450">
              <a:buFont typeface="Arial" charset="0"/>
              <a:buChar char="•"/>
            </a:pPr>
            <a:r>
              <a:rPr lang="fr-FR" baseline="0" dirty="0" smtClean="0"/>
              <a:t>Radiation </a:t>
            </a:r>
            <a:r>
              <a:rPr lang="fr-FR" baseline="0" dirty="0" err="1" smtClean="0"/>
              <a:t>hardness</a:t>
            </a:r>
            <a:r>
              <a:rPr lang="fr-FR" baseline="0" dirty="0" smtClean="0"/>
              <a:t>: MPX network </a:t>
            </a:r>
            <a:r>
              <a:rPr lang="fr-FR" baseline="0" dirty="0" err="1" smtClean="0"/>
              <a:t>proved</a:t>
            </a:r>
            <a:r>
              <a:rPr lang="fr-FR" baseline="0" dirty="0" smtClean="0"/>
              <a:t> radiation hard at first LHC </a:t>
            </a:r>
            <a:r>
              <a:rPr lang="fr-FR" baseline="0" dirty="0" err="1" smtClean="0"/>
              <a:t>operation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integrated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luminosity</a:t>
            </a:r>
            <a:r>
              <a:rPr lang="fr-FR" baseline="0" dirty="0" smtClean="0"/>
              <a:t> ). For TPX (LHC </a:t>
            </a:r>
            <a:r>
              <a:rPr lang="fr-FR" baseline="0" dirty="0" err="1" smtClean="0"/>
              <a:t>run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integrated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luminosity</a:t>
            </a:r>
            <a:r>
              <a:rPr lang="fr-FR" baseline="0" dirty="0" smtClean="0"/>
              <a:t> </a:t>
            </a:r>
            <a:r>
              <a:rPr lang="mr-IN" baseline="0" dirty="0" smtClean="0"/>
              <a:t>…</a:t>
            </a:r>
            <a:r>
              <a:rPr lang="en-US" baseline="0" dirty="0" smtClean="0"/>
              <a:t>), Few detectors close to IP had to be changed once due to electronics issues. Small variations in charge collection are under study, but is not expected to affect pattern recognition.</a:t>
            </a: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667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aseline="0" dirty="0" smtClean="0">
                <a:latin typeface="+mj-lt"/>
              </a:rPr>
              <a:t>Dimension: 12x5x1cm, </a:t>
            </a:r>
            <a:r>
              <a:rPr lang="fr-FR" sz="1050" baseline="0" dirty="0" err="1" smtClean="0">
                <a:latin typeface="+mj-lt"/>
              </a:rPr>
              <a:t>protected</a:t>
            </a:r>
            <a:r>
              <a:rPr lang="fr-FR" sz="1050" baseline="0" dirty="0" smtClean="0">
                <a:latin typeface="+mj-lt"/>
              </a:rPr>
              <a:t> by Al box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aseline="0" dirty="0" smtClean="0">
                <a:latin typeface="+mj-lt"/>
              </a:rPr>
              <a:t>4 Ethernet </a:t>
            </a:r>
            <a:r>
              <a:rPr lang="fr-FR" sz="1050" baseline="0" dirty="0" err="1" smtClean="0">
                <a:latin typeface="+mj-lt"/>
              </a:rPr>
              <a:t>cables</a:t>
            </a:r>
            <a:r>
              <a:rPr lang="fr-FR" sz="1050" baseline="0" dirty="0" smtClean="0">
                <a:latin typeface="+mj-lt"/>
              </a:rPr>
              <a:t>: </a:t>
            </a:r>
            <a:r>
              <a:rPr lang="fr-FR" sz="1050" baseline="0" dirty="0" err="1" smtClean="0">
                <a:latin typeface="+mj-lt"/>
              </a:rPr>
              <a:t>bias</a:t>
            </a:r>
            <a:r>
              <a:rPr lang="fr-FR" sz="1050" baseline="0" dirty="0" smtClean="0">
                <a:latin typeface="+mj-lt"/>
              </a:rPr>
              <a:t>, alimentation, data output, control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aseline="0" dirty="0" smtClean="0">
                <a:latin typeface="+mj-lt"/>
              </a:rPr>
              <a:t>Thermal neutron: </a:t>
            </a:r>
            <a:r>
              <a:rPr lang="fr-FR" sz="1050" baseline="30000" dirty="0" smtClean="0">
                <a:latin typeface="+mj-lt"/>
              </a:rPr>
              <a:t>6</a:t>
            </a:r>
            <a:r>
              <a:rPr lang="fr-FR" sz="1050" baseline="0" dirty="0" smtClean="0">
                <a:latin typeface="+mj-lt"/>
              </a:rPr>
              <a:t>Li + n</a:t>
            </a:r>
            <a:r>
              <a:rPr lang="cs-CZ" sz="1050" dirty="0" smtClean="0">
                <a:latin typeface="+mj-lt"/>
              </a:rPr>
              <a:t> -&gt; 𝛂 +</a:t>
            </a:r>
            <a:r>
              <a:rPr lang="cs-CZ" sz="1050" baseline="0" dirty="0" smtClean="0">
                <a:latin typeface="+mj-lt"/>
              </a:rPr>
              <a:t> </a:t>
            </a:r>
            <a:r>
              <a:rPr lang="cs-CZ" sz="1050" baseline="30000" dirty="0" smtClean="0">
                <a:latin typeface="+mj-lt"/>
              </a:rPr>
              <a:t>3</a:t>
            </a:r>
            <a:r>
              <a:rPr lang="cs-CZ" sz="1050" baseline="0" dirty="0" smtClean="0">
                <a:latin typeface="+mj-lt"/>
              </a:rPr>
              <a:t>H</a:t>
            </a:r>
            <a:br>
              <a:rPr lang="cs-CZ" sz="1050" baseline="0" dirty="0" smtClean="0">
                <a:latin typeface="+mj-lt"/>
              </a:rPr>
            </a:br>
            <a:r>
              <a:rPr lang="cs-CZ" sz="1050" baseline="0" dirty="0" smtClean="0">
                <a:latin typeface="+mj-lt"/>
              </a:rPr>
              <a:t>Fast neutron: H + n -&gt; p + n</a:t>
            </a:r>
            <a:endParaRPr lang="fr-FR" sz="1050" dirty="0" smtClean="0"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aseline="0" dirty="0" smtClean="0">
                <a:latin typeface="+mj-lt"/>
              </a:rPr>
              <a:t>Calibration </a:t>
            </a:r>
            <a:r>
              <a:rPr lang="fr-FR" sz="1050" baseline="0" dirty="0" err="1" smtClean="0">
                <a:latin typeface="+mj-lt"/>
              </a:rPr>
              <a:t>done</a:t>
            </a:r>
            <a:r>
              <a:rPr lang="fr-FR" sz="1050" baseline="0" dirty="0" smtClean="0">
                <a:latin typeface="+mj-lt"/>
              </a:rPr>
              <a:t> </a:t>
            </a:r>
            <a:r>
              <a:rPr lang="fr-FR" sz="1050" baseline="0" dirty="0" err="1" smtClean="0">
                <a:latin typeface="+mj-lt"/>
              </a:rPr>
              <a:t>with</a:t>
            </a:r>
            <a:r>
              <a:rPr lang="fr-FR" sz="1050" baseline="0" dirty="0" smtClean="0">
                <a:latin typeface="+mj-lt"/>
              </a:rPr>
              <a:t> </a:t>
            </a:r>
            <a:r>
              <a:rPr lang="fr-FR" sz="1050" baseline="0" dirty="0" err="1" smtClean="0">
                <a:latin typeface="+mj-lt"/>
              </a:rPr>
              <a:t>several</a:t>
            </a:r>
            <a:r>
              <a:rPr lang="fr-FR" sz="1050" baseline="0" dirty="0" smtClean="0">
                <a:latin typeface="+mj-lt"/>
              </a:rPr>
              <a:t> neutron sources: Los </a:t>
            </a:r>
            <a:r>
              <a:rPr lang="fr-FR" sz="1050" baseline="0" dirty="0" err="1" smtClean="0">
                <a:latin typeface="+mj-lt"/>
              </a:rPr>
              <a:t>Alamos</a:t>
            </a:r>
            <a:r>
              <a:rPr lang="fr-FR" sz="1050" baseline="0" dirty="0" smtClean="0">
                <a:latin typeface="+mj-lt"/>
              </a:rPr>
              <a:t> Neutron Science Center, </a:t>
            </a:r>
            <a:r>
              <a:rPr lang="fr-FR" sz="1050" baseline="0" dirty="0" err="1" smtClean="0">
                <a:latin typeface="+mj-lt"/>
              </a:rPr>
              <a:t>Czech</a:t>
            </a:r>
            <a:r>
              <a:rPr lang="fr-FR" sz="1050" baseline="0" dirty="0" smtClean="0">
                <a:latin typeface="+mj-lt"/>
              </a:rPr>
              <a:t> </a:t>
            </a:r>
            <a:r>
              <a:rPr lang="fr-FR" sz="1050" baseline="0" dirty="0" err="1" smtClean="0">
                <a:latin typeface="+mj-lt"/>
              </a:rPr>
              <a:t>metrological</a:t>
            </a:r>
            <a:r>
              <a:rPr lang="fr-FR" sz="1050" baseline="0" dirty="0" smtClean="0">
                <a:latin typeface="+mj-lt"/>
              </a:rPr>
              <a:t> </a:t>
            </a:r>
            <a:r>
              <a:rPr lang="fr-FR" sz="1050" baseline="0" dirty="0" err="1" smtClean="0">
                <a:latin typeface="+mj-lt"/>
              </a:rPr>
              <a:t>institute</a:t>
            </a:r>
            <a:r>
              <a:rPr lang="fr-FR" sz="1050" baseline="0" dirty="0" smtClean="0">
                <a:latin typeface="+mj-lt"/>
              </a:rPr>
              <a:t>, Van Der Graf Prague @ </a:t>
            </a:r>
            <a:r>
              <a:rPr lang="fr-FR" sz="1050" baseline="0" dirty="0" err="1" smtClean="0">
                <a:latin typeface="+mj-lt"/>
              </a:rPr>
              <a:t>different</a:t>
            </a:r>
            <a:r>
              <a:rPr lang="fr-FR" sz="1050" baseline="0" dirty="0" smtClean="0">
                <a:latin typeface="+mj-lt"/>
              </a:rPr>
              <a:t> </a:t>
            </a:r>
            <a:r>
              <a:rPr lang="fr-FR" sz="1050" baseline="0" dirty="0" err="1" smtClean="0">
                <a:latin typeface="+mj-lt"/>
              </a:rPr>
              <a:t>energies</a:t>
            </a:r>
            <a:r>
              <a:rPr lang="fr-FR" sz="1050" baseline="0" dirty="0" smtClean="0">
                <a:latin typeface="+mj-lt"/>
              </a:rPr>
              <a:t>.</a:t>
            </a:r>
            <a:endParaRPr lang="fr-FR" sz="1050" baseline="30000" dirty="0" smtClean="0"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aseline="30000" dirty="0" smtClean="0">
                <a:latin typeface="+mj-lt"/>
              </a:rPr>
              <a:t>25</a:t>
            </a:r>
            <a:r>
              <a:rPr lang="fr-FR" sz="1050" baseline="0" dirty="0" smtClean="0">
                <a:latin typeface="+mj-lt"/>
              </a:rPr>
              <a:t>Mg + </a:t>
            </a:r>
            <a:r>
              <a:rPr lang="cs-CZ" sz="1050" dirty="0" smtClean="0">
                <a:latin typeface="+mj-lt"/>
              </a:rPr>
              <a:t>𝛂 and </a:t>
            </a:r>
            <a:r>
              <a:rPr lang="cs-CZ" sz="1050" baseline="30000" dirty="0" smtClean="0">
                <a:latin typeface="+mj-lt"/>
              </a:rPr>
              <a:t>28</a:t>
            </a:r>
            <a:r>
              <a:rPr lang="cs-CZ" sz="1050" baseline="0" dirty="0" smtClean="0">
                <a:latin typeface="+mj-lt"/>
              </a:rPr>
              <a:t>Al + p</a:t>
            </a:r>
            <a:endParaRPr lang="fr-FR" sz="1050" dirty="0" smtClean="0">
              <a:latin typeface="+mj-lt"/>
            </a:endParaRPr>
          </a:p>
          <a:p>
            <a:endParaRPr lang="fr-FR" sz="1050" dirty="0">
              <a:latin typeface="+mj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567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charset="0"/>
              <a:buChar char="•"/>
            </a:pPr>
            <a:r>
              <a:rPr lang="cs-CZ" altLang="fr-FR" dirty="0" err="1" smtClean="0"/>
              <a:t>Example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frame</a:t>
            </a:r>
            <a:r>
              <a:rPr lang="cs-CZ" altLang="fr-FR" baseline="0" dirty="0" smtClean="0"/>
              <a:t> (</a:t>
            </a:r>
            <a:r>
              <a:rPr lang="cs-CZ" altLang="fr-FR" baseline="0" dirty="0" err="1" smtClean="0"/>
              <a:t>images</a:t>
            </a:r>
            <a:r>
              <a:rPr lang="cs-CZ" altLang="fr-FR" baseline="0" dirty="0" smtClean="0"/>
              <a:t>) </a:t>
            </a:r>
            <a:r>
              <a:rPr lang="cs-CZ" altLang="fr-FR" baseline="0" dirty="0" err="1" smtClean="0"/>
              <a:t>recorded</a:t>
            </a:r>
            <a:r>
              <a:rPr lang="cs-CZ" altLang="fr-FR" baseline="0" dirty="0" smtClean="0"/>
              <a:t> by </a:t>
            </a:r>
            <a:r>
              <a:rPr lang="cs-CZ" altLang="fr-FR" baseline="0" dirty="0" err="1" smtClean="0"/>
              <a:t>one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detector</a:t>
            </a:r>
            <a:r>
              <a:rPr lang="cs-CZ" altLang="fr-FR" baseline="0" dirty="0" smtClean="0"/>
              <a:t> (</a:t>
            </a:r>
            <a:r>
              <a:rPr lang="cs-CZ" altLang="fr-FR" baseline="0" dirty="0" err="1" smtClean="0"/>
              <a:t>left</a:t>
            </a:r>
            <a:r>
              <a:rPr lang="cs-CZ" altLang="fr-FR" baseline="0" dirty="0" smtClean="0"/>
              <a:t>: </a:t>
            </a:r>
            <a:r>
              <a:rPr lang="cs-CZ" altLang="fr-FR" baseline="0" dirty="0" err="1" smtClean="0"/>
              <a:t>thinest</a:t>
            </a:r>
            <a:r>
              <a:rPr lang="cs-CZ" altLang="fr-FR" baseline="0" dirty="0" smtClean="0"/>
              <a:t> Si </a:t>
            </a:r>
            <a:r>
              <a:rPr lang="cs-CZ" altLang="fr-FR" baseline="0" dirty="0" err="1" smtClean="0"/>
              <a:t>layer</a:t>
            </a:r>
            <a:r>
              <a:rPr lang="cs-CZ" altLang="fr-FR" baseline="0" dirty="0" smtClean="0"/>
              <a:t>) </a:t>
            </a:r>
            <a:r>
              <a:rPr lang="cs-CZ" altLang="fr-FR" baseline="0" dirty="0" err="1" smtClean="0"/>
              <a:t>during</a:t>
            </a:r>
            <a:r>
              <a:rPr lang="cs-CZ" altLang="fr-FR" baseline="0" dirty="0" smtClean="0"/>
              <a:t> 500 </a:t>
            </a:r>
            <a:r>
              <a:rPr lang="cs-CZ" altLang="fr-FR" baseline="0" dirty="0" err="1" smtClean="0"/>
              <a:t>ms</a:t>
            </a:r>
            <a:r>
              <a:rPr lang="cs-CZ" altLang="fr-FR" baseline="0" dirty="0" smtClean="0"/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cs-CZ" altLang="fr-FR" baseline="0" dirty="0" smtClean="0"/>
              <a:t>X,Y pixel </a:t>
            </a:r>
            <a:r>
              <a:rPr lang="cs-CZ" altLang="fr-FR" baseline="0" dirty="0" err="1" smtClean="0"/>
              <a:t>coordinates</a:t>
            </a:r>
            <a:r>
              <a:rPr lang="cs-CZ" altLang="fr-FR" baseline="0" dirty="0" smtClean="0"/>
              <a:t> (256 </a:t>
            </a:r>
            <a:r>
              <a:rPr lang="cs-CZ" altLang="fr-FR" baseline="0" dirty="0" err="1" smtClean="0"/>
              <a:t>x</a:t>
            </a:r>
            <a:r>
              <a:rPr lang="cs-CZ" altLang="fr-FR" baseline="0" dirty="0" smtClean="0"/>
              <a:t> 256 </a:t>
            </a:r>
            <a:r>
              <a:rPr lang="cs-CZ" altLang="fr-FR" baseline="0" dirty="0" err="1" smtClean="0"/>
              <a:t>pixels</a:t>
            </a:r>
            <a:r>
              <a:rPr lang="cs-CZ" altLang="fr-FR" baseline="0" dirty="0" smtClean="0"/>
              <a:t>). Z: </a:t>
            </a:r>
            <a:r>
              <a:rPr lang="cs-CZ" altLang="fr-FR" baseline="0" dirty="0" err="1" smtClean="0"/>
              <a:t>deposited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energy</a:t>
            </a:r>
            <a:r>
              <a:rPr lang="cs-CZ" altLang="fr-FR" baseline="0" dirty="0" smtClean="0"/>
              <a:t> in </a:t>
            </a:r>
            <a:r>
              <a:rPr lang="cs-CZ" altLang="fr-FR" baseline="0" dirty="0" err="1" smtClean="0"/>
              <a:t>each</a:t>
            </a:r>
            <a:r>
              <a:rPr lang="cs-CZ" altLang="fr-FR" baseline="0" dirty="0" smtClean="0"/>
              <a:t> pixel. </a:t>
            </a:r>
          </a:p>
          <a:p>
            <a:pPr marL="171450" indent="-171450">
              <a:buFont typeface="Arial" charset="0"/>
              <a:buChar char="•"/>
            </a:pPr>
            <a:r>
              <a:rPr lang="cs-CZ" altLang="fr-FR" baseline="0" dirty="0" err="1" smtClean="0"/>
              <a:t>Each</a:t>
            </a:r>
            <a:r>
              <a:rPr lang="cs-CZ" altLang="fr-FR" baseline="0" dirty="0" smtClean="0"/>
              <a:t> pixel has a </a:t>
            </a:r>
            <a:r>
              <a:rPr lang="cs-CZ" altLang="fr-FR" baseline="0" dirty="0" err="1" smtClean="0"/>
              <a:t>digital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counter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measuring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the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time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during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which</a:t>
            </a:r>
            <a:r>
              <a:rPr lang="cs-CZ" altLang="fr-FR" baseline="0" dirty="0" smtClean="0"/>
              <a:t> a </a:t>
            </a:r>
            <a:r>
              <a:rPr lang="cs-CZ" altLang="fr-FR" baseline="0" dirty="0" err="1" smtClean="0"/>
              <a:t>signal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is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above</a:t>
            </a:r>
            <a:r>
              <a:rPr lang="cs-CZ" altLang="fr-FR" baseline="0" dirty="0" smtClean="0"/>
              <a:t> a </a:t>
            </a:r>
            <a:r>
              <a:rPr lang="cs-CZ" altLang="fr-FR" baseline="0" dirty="0" err="1" smtClean="0"/>
              <a:t>predefined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threshold</a:t>
            </a:r>
            <a:r>
              <a:rPr lang="cs-CZ" altLang="fr-FR" baseline="0" dirty="0" smtClean="0"/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cs-CZ" altLang="fr-FR" baseline="0" dirty="0" err="1" smtClean="0"/>
              <a:t>This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time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is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converted</a:t>
            </a:r>
            <a:r>
              <a:rPr lang="cs-CZ" altLang="fr-FR" baseline="0" dirty="0" smtClean="0"/>
              <a:t> to </a:t>
            </a:r>
            <a:r>
              <a:rPr lang="cs-CZ" altLang="fr-FR" baseline="0" dirty="0" err="1" smtClean="0"/>
              <a:t>energy</a:t>
            </a:r>
            <a:r>
              <a:rPr lang="cs-CZ" altLang="fr-FR" baseline="0" dirty="0" smtClean="0"/>
              <a:t> by a per-pixel </a:t>
            </a:r>
            <a:r>
              <a:rPr lang="cs-CZ" altLang="fr-FR" baseline="0" dirty="0" err="1" smtClean="0"/>
              <a:t>calibration</a:t>
            </a:r>
            <a:r>
              <a:rPr lang="cs-CZ" altLang="fr-FR" baseline="0" dirty="0" smtClean="0"/>
              <a:t> done </a:t>
            </a:r>
            <a:r>
              <a:rPr lang="cs-CZ" altLang="fr-FR" baseline="0" dirty="0" err="1" smtClean="0"/>
              <a:t>using</a:t>
            </a:r>
            <a:r>
              <a:rPr lang="cs-CZ" altLang="fr-FR" baseline="0" dirty="0" smtClean="0"/>
              <a:t> X-</a:t>
            </a:r>
            <a:r>
              <a:rPr lang="cs-CZ" altLang="fr-FR" baseline="0" dirty="0" err="1" smtClean="0"/>
              <a:t>rays</a:t>
            </a:r>
            <a:r>
              <a:rPr lang="cs-CZ" altLang="fr-FR" baseline="0" dirty="0" smtClean="0"/>
              <a:t>. </a:t>
            </a:r>
            <a:r>
              <a:rPr lang="cs-CZ" altLang="fr-FR" baseline="0" dirty="0" err="1" smtClean="0"/>
              <a:t>Calibration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valid</a:t>
            </a:r>
            <a:r>
              <a:rPr lang="cs-CZ" altLang="fr-FR" baseline="0" dirty="0" smtClean="0"/>
              <a:t> up to ~900keV/pixel</a:t>
            </a:r>
          </a:p>
          <a:p>
            <a:pPr marL="171450" indent="-171450">
              <a:buFont typeface="Arial" charset="0"/>
              <a:buChar char="•"/>
            </a:pPr>
            <a:r>
              <a:rPr lang="cs-CZ" altLang="fr-FR" baseline="0" dirty="0" smtClean="0"/>
              <a:t>A </a:t>
            </a:r>
            <a:r>
              <a:rPr lang="cs-CZ" altLang="fr-FR" baseline="0" dirty="0" err="1" smtClean="0"/>
              <a:t>group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of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neighboring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pixels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is</a:t>
            </a:r>
            <a:r>
              <a:rPr lang="cs-CZ" altLang="fr-FR" baseline="0" dirty="0" smtClean="0"/>
              <a:t> </a:t>
            </a:r>
            <a:r>
              <a:rPr lang="cs-CZ" altLang="fr-FR" baseline="0" dirty="0" err="1" smtClean="0"/>
              <a:t>called</a:t>
            </a:r>
            <a:r>
              <a:rPr lang="cs-CZ" altLang="fr-FR" baseline="0" dirty="0" smtClean="0"/>
              <a:t> a cluster/track.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95FE47-BE20-A147-B0F7-1545C75FD53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039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 smtClean="0"/>
              <a:t>While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charged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particle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detected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everywhere</a:t>
            </a:r>
            <a:r>
              <a:rPr lang="fr-FR" baseline="0" dirty="0" smtClean="0"/>
              <a:t> on the detectors surface, neutron </a:t>
            </a:r>
            <a:r>
              <a:rPr lang="fr-FR" baseline="0" dirty="0" err="1" smtClean="0"/>
              <a:t>detection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depends</a:t>
            </a:r>
            <a:r>
              <a:rPr lang="fr-FR" baseline="0" dirty="0" smtClean="0"/>
              <a:t> on the area </a:t>
            </a:r>
            <a:r>
              <a:rPr lang="fr-FR" baseline="0" dirty="0" err="1" smtClean="0"/>
              <a:t>where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events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recorded</a:t>
            </a:r>
            <a:r>
              <a:rPr lang="fr-FR" baseline="0" dirty="0" smtClean="0"/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Not </a:t>
            </a:r>
            <a:r>
              <a:rPr lang="fr-FR" dirty="0" err="1" smtClean="0"/>
              <a:t>shown</a:t>
            </a:r>
            <a:r>
              <a:rPr lang="fr-FR" dirty="0" smtClean="0"/>
              <a:t> in the </a:t>
            </a:r>
            <a:r>
              <a:rPr lang="fr-FR" dirty="0" err="1" smtClean="0"/>
              <a:t>converter</a:t>
            </a:r>
            <a:r>
              <a:rPr lang="fr-FR" dirty="0" smtClean="0"/>
              <a:t> illustration: </a:t>
            </a:r>
            <a:r>
              <a:rPr lang="fr-FR" dirty="0" err="1" smtClean="0"/>
              <a:t>fast</a:t>
            </a:r>
            <a:r>
              <a:rPr lang="fr-FR" dirty="0" smtClean="0"/>
              <a:t> neutron </a:t>
            </a:r>
            <a:r>
              <a:rPr lang="fr-FR" dirty="0" err="1" smtClean="0"/>
              <a:t>reactions</a:t>
            </a:r>
            <a:r>
              <a:rPr lang="fr-FR" dirty="0" smtClean="0"/>
              <a:t> in Si </a:t>
            </a:r>
            <a:r>
              <a:rPr lang="fr-FR" dirty="0" err="1" smtClean="0"/>
              <a:t>sensor</a:t>
            </a:r>
            <a:r>
              <a:rPr lang="fr-FR" dirty="0" smtClean="0"/>
              <a:t> </a:t>
            </a:r>
            <a:r>
              <a:rPr lang="fr-FR" dirty="0" err="1" smtClean="0"/>
              <a:t>giving</a:t>
            </a:r>
            <a:r>
              <a:rPr lang="fr-FR" baseline="0" dirty="0" smtClean="0"/>
              <a:t> </a:t>
            </a:r>
            <a:r>
              <a:rPr lang="fr-FR" baseline="30000" dirty="0" smtClean="0"/>
              <a:t>25</a:t>
            </a:r>
            <a:r>
              <a:rPr lang="fr-FR" baseline="0" dirty="0" smtClean="0"/>
              <a:t>Mg + </a:t>
            </a:r>
            <a:r>
              <a:rPr lang="cs-CZ" sz="900" dirty="0" smtClean="0">
                <a:latin typeface="+mn-lt"/>
              </a:rPr>
              <a:t>𝛂 and </a:t>
            </a:r>
            <a:r>
              <a:rPr lang="cs-CZ" sz="900" baseline="30000" dirty="0" smtClean="0">
                <a:latin typeface="+mn-lt"/>
              </a:rPr>
              <a:t>28</a:t>
            </a:r>
            <a:r>
              <a:rPr lang="cs-CZ" sz="900" baseline="0" dirty="0" smtClean="0">
                <a:latin typeface="+mn-lt"/>
              </a:rPr>
              <a:t>Al + p</a:t>
            </a:r>
            <a:endParaRPr lang="fr-FR" dirty="0" smtClean="0"/>
          </a:p>
          <a:p>
            <a:endParaRPr lang="cs-CZ" alt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95FE47-BE20-A147-B0F7-1545C75FD53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54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Middle</a:t>
            </a:r>
            <a:r>
              <a:rPr lang="fr-FR" baseline="0" dirty="0" smtClean="0"/>
              <a:t> plot: </a:t>
            </a:r>
            <a:r>
              <a:rPr lang="fr-FR" baseline="0" dirty="0" err="1" smtClean="0"/>
              <a:t>geometrical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categorization</a:t>
            </a:r>
            <a:r>
              <a:rPr lang="fr-FR" baseline="0" dirty="0" smtClean="0"/>
              <a:t> as </a:t>
            </a:r>
            <a:r>
              <a:rPr lang="fr-FR" baseline="0" dirty="0" err="1" smtClean="0"/>
              <a:t>was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medipix</a:t>
            </a:r>
            <a:r>
              <a:rPr lang="fr-FR" baseline="0" dirty="0" smtClean="0"/>
              <a:t> detectors.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as a first </a:t>
            </a:r>
            <a:r>
              <a:rPr lang="fr-FR" baseline="0" dirty="0" err="1" smtClean="0"/>
              <a:t>step</a:t>
            </a:r>
            <a:r>
              <a:rPr lang="fr-FR" baseline="0" dirty="0" smtClean="0"/>
              <a:t> for </a:t>
            </a:r>
            <a:r>
              <a:rPr lang="fr-FR" baseline="0" dirty="0" err="1" smtClean="0"/>
              <a:t>particle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categorization</a:t>
            </a:r>
            <a:r>
              <a:rPr lang="fr-FR" baseline="0" dirty="0" smtClean="0"/>
              <a:t>.</a:t>
            </a:r>
            <a:br>
              <a:rPr lang="fr-FR" baseline="0" dirty="0" smtClean="0"/>
            </a:br>
            <a:r>
              <a:rPr lang="fr-FR" baseline="0" dirty="0" smtClean="0"/>
              <a:t>Charge sharing </a:t>
            </a:r>
            <a:r>
              <a:rPr lang="fr-FR" baseline="0" dirty="0" err="1" smtClean="0"/>
              <a:t>effect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when</a:t>
            </a:r>
            <a:r>
              <a:rPr lang="fr-FR" baseline="0" dirty="0" smtClean="0"/>
              <a:t> high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transfer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allows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distinguish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MIPs</a:t>
            </a:r>
            <a:endParaRPr lang="fr-FR" baseline="0" dirty="0" smtClean="0"/>
          </a:p>
          <a:p>
            <a:r>
              <a:rPr lang="fr-FR" baseline="0" dirty="0" smtClean="0"/>
              <a:t>Heavy blob: </a:t>
            </a:r>
            <a:r>
              <a:rPr lang="fr-FR" baseline="0" dirty="0" err="1" smtClean="0"/>
              <a:t>typically</a:t>
            </a:r>
            <a:r>
              <a:rPr lang="fr-FR" baseline="0" dirty="0" smtClean="0"/>
              <a:t> short range </a:t>
            </a:r>
            <a:r>
              <a:rPr lang="fr-FR" baseline="0" dirty="0" err="1" smtClean="0"/>
              <a:t>because</a:t>
            </a:r>
            <a:r>
              <a:rPr lang="fr-FR" baseline="0" dirty="0" smtClean="0"/>
              <a:t> if </a:t>
            </a:r>
            <a:r>
              <a:rPr lang="fr-FR" baseline="0" dirty="0" err="1" smtClean="0"/>
              <a:t>particle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eg</a:t>
            </a:r>
            <a:r>
              <a:rPr lang="fr-FR" baseline="0" dirty="0" smtClean="0"/>
              <a:t> proton) </a:t>
            </a:r>
            <a:r>
              <a:rPr lang="fr-FR" baseline="0" dirty="0" err="1" smtClean="0"/>
              <a:t>penetrates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whole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sensor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its</a:t>
            </a:r>
            <a:r>
              <a:rPr lang="fr-FR" baseline="0" dirty="0" smtClean="0"/>
              <a:t> incident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high and </a:t>
            </a:r>
            <a:r>
              <a:rPr lang="fr-FR" baseline="0" dirty="0" err="1" smtClean="0"/>
              <a:t>thus</a:t>
            </a:r>
            <a:r>
              <a:rPr lang="fr-FR" baseline="0" dirty="0" smtClean="0"/>
              <a:t> LET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small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thin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track</a:t>
            </a:r>
            <a:r>
              <a:rPr lang="fr-FR" baseline="0" dirty="0" smtClean="0"/>
              <a:t>)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High </a:t>
            </a:r>
            <a:r>
              <a:rPr lang="fr-FR" dirty="0" err="1" smtClean="0"/>
              <a:t>Energy</a:t>
            </a:r>
            <a:r>
              <a:rPr lang="fr-FR" dirty="0" smtClean="0"/>
              <a:t> Transfer </a:t>
            </a:r>
            <a:r>
              <a:rPr lang="fr-FR" dirty="0" err="1" smtClean="0"/>
              <a:t>particles</a:t>
            </a:r>
            <a:r>
              <a:rPr lang="fr-FR" dirty="0" smtClean="0"/>
              <a:t> (HET): in ATLAS </a:t>
            </a:r>
            <a:r>
              <a:rPr lang="fr-FR" dirty="0" err="1" smtClean="0"/>
              <a:t>mainly</a:t>
            </a:r>
            <a:r>
              <a:rPr lang="fr-FR" baseline="0" dirty="0" smtClean="0"/>
              <a:t> </a:t>
            </a:r>
            <a:r>
              <a:rPr lang="fr-FR" dirty="0" smtClean="0"/>
              <a:t>protons</a:t>
            </a:r>
            <a:r>
              <a:rPr lang="fr-FR" baseline="0" dirty="0" smtClean="0"/>
              <a:t>/pi/mu </a:t>
            </a:r>
            <a:r>
              <a:rPr lang="fr-FR" baseline="0" dirty="0" err="1" smtClean="0"/>
              <a:t>below</a:t>
            </a:r>
            <a:r>
              <a:rPr lang="fr-FR" baseline="0" dirty="0" smtClean="0"/>
              <a:t> MIP </a:t>
            </a:r>
            <a:r>
              <a:rPr lang="fr-FR" baseline="0" dirty="0" err="1" smtClean="0"/>
              <a:t>energy</a:t>
            </a:r>
            <a:r>
              <a:rPr lang="fr-FR" baseline="0" dirty="0" smtClean="0"/>
              <a:t>.</a:t>
            </a:r>
          </a:p>
          <a:p>
            <a:r>
              <a:rPr lang="fr-FR" baseline="0" dirty="0" smtClean="0"/>
              <a:t>And </a:t>
            </a:r>
            <a:r>
              <a:rPr lang="fr-FR" baseline="0" dirty="0" err="1" smtClean="0"/>
              <a:t>below</a:t>
            </a:r>
            <a:r>
              <a:rPr lang="fr-FR" baseline="0" dirty="0" smtClean="0"/>
              <a:t> Li </a:t>
            </a:r>
            <a:r>
              <a:rPr lang="fr-FR" baseline="0" dirty="0" err="1" smtClean="0"/>
              <a:t>converter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mainly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dirty="0" smtClean="0"/>
              <a:t> tritons/</a:t>
            </a:r>
            <a:r>
              <a:rPr lang="fr-FR" dirty="0" err="1" smtClean="0"/>
              <a:t>aplha</a:t>
            </a:r>
            <a:r>
              <a:rPr lang="fr-FR" dirty="0" smtClean="0"/>
              <a:t> </a:t>
            </a:r>
            <a:r>
              <a:rPr lang="fr-FR" dirty="0" err="1" smtClean="0"/>
              <a:t>coming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from</a:t>
            </a:r>
            <a:r>
              <a:rPr lang="fr-FR" dirty="0" smtClean="0"/>
              <a:t> (</a:t>
            </a:r>
            <a:r>
              <a:rPr lang="fr-FR" dirty="0" err="1" smtClean="0"/>
              <a:t>Li+n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959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For </a:t>
            </a:r>
            <a:r>
              <a:rPr lang="fr-FR" dirty="0" err="1" smtClean="0"/>
              <a:t>particles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straight </a:t>
            </a:r>
            <a:r>
              <a:rPr lang="fr-FR" dirty="0" err="1" smtClean="0"/>
              <a:t>path</a:t>
            </a:r>
            <a:r>
              <a:rPr lang="fr-FR" dirty="0" smtClean="0"/>
              <a:t> in Si (proton, mu, pi): </a:t>
            </a:r>
            <a:r>
              <a:rPr lang="fr-FR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calculate</a:t>
            </a:r>
            <a:r>
              <a:rPr lang="fr-FR" baseline="0" dirty="0" smtClean="0"/>
              <a:t> the angle of incidence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baseline="0" dirty="0" err="1" smtClean="0"/>
              <a:t>Used</a:t>
            </a:r>
            <a:r>
              <a:rPr lang="fr-FR" baseline="0" dirty="0" smtClean="0"/>
              <a:t> for incident angle </a:t>
            </a:r>
            <a:r>
              <a:rPr lang="fr-FR" baseline="0" dirty="0" err="1" smtClean="0"/>
              <a:t>determination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coincidence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determination</a:t>
            </a:r>
            <a:r>
              <a:rPr lang="fr-FR" baseline="0" dirty="0" smtClean="0"/>
              <a:t>, LET </a:t>
            </a:r>
            <a:r>
              <a:rPr lang="fr-FR" baseline="0" dirty="0" err="1" smtClean="0"/>
              <a:t>calculation</a:t>
            </a:r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9B73B-2208-6841-9DD9-34189F0A914C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77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831056" y="3762710"/>
            <a:ext cx="1618060" cy="71199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" name="Rectangle 4"/>
          <p:cNvSpPr/>
          <p:nvPr userDrawn="1"/>
        </p:nvSpPr>
        <p:spPr>
          <a:xfrm>
            <a:off x="4152908" y="3680288"/>
            <a:ext cx="1647117" cy="794416"/>
          </a:xfrm>
          <a:prstGeom prst="rect">
            <a:avLst/>
          </a:prstGeom>
          <a:blipFill>
            <a:blip r:embed="rId3"/>
            <a:srcRect/>
            <a:stretch>
              <a:fillRect l="-2373" t="-11082" r="-7745" b="-110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6" name="Picture 6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568" y="3730577"/>
            <a:ext cx="1930767" cy="74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968921"/>
            <a:ext cx="6858000" cy="1253852"/>
          </a:xfrm>
          <a:prstGeom prst="rect">
            <a:avLst/>
          </a:prstGeom>
        </p:spPr>
        <p:txBody>
          <a:bodyPr/>
          <a:lstStyle>
            <a:lvl1pPr algn="ctr">
              <a:defRPr sz="4500"/>
            </a:lvl1pPr>
          </a:lstStyle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10" name="Sous-titre 2"/>
          <p:cNvSpPr>
            <a:spLocks noGrp="1"/>
          </p:cNvSpPr>
          <p:nvPr>
            <p:ph type="subTitle" idx="1"/>
          </p:nvPr>
        </p:nvSpPr>
        <p:spPr>
          <a:xfrm>
            <a:off x="1143000" y="2291830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8F82-438F-A24A-899A-0AF486AB9B06}" type="datetime1">
              <a:rPr lang="fr-CA"/>
              <a:pPr>
                <a:defRPr/>
              </a:pPr>
              <a:t>18-11-27</a:t>
            </a:fld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37821-1E72-2745-9313-D37D448F60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37" y="3673206"/>
            <a:ext cx="899550" cy="89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17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1" y="164307"/>
            <a:ext cx="6476999" cy="750094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smtClean="0"/>
              <a:t>Cliquez et modifiez le titre</a:t>
            </a:r>
            <a:endParaRPr lang="cs-CZ" dirty="0"/>
          </a:p>
        </p:txBody>
      </p:sp>
      <p:sp>
        <p:nvSpPr>
          <p:cNvPr id="17" name="Zástupný symbol pro text 16"/>
          <p:cNvSpPr>
            <a:spLocks noGrp="1"/>
          </p:cNvSpPr>
          <p:nvPr>
            <p:ph type="body" sz="quarter" idx="10"/>
          </p:nvPr>
        </p:nvSpPr>
        <p:spPr>
          <a:xfrm>
            <a:off x="669517" y="1029112"/>
            <a:ext cx="8100000" cy="3780000"/>
          </a:xfrm>
        </p:spPr>
        <p:txBody>
          <a:bodyPr/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D031-65CC-BF42-B2DB-1B55AAA7AFFD}" type="datetime1">
              <a:rPr lang="en-US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32E00-B0AD-FF47-BCCC-361687C6A8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73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167"/>
          <p:cNvSpPr>
            <a:spLocks noChangeArrowheads="1"/>
          </p:cNvSpPr>
          <p:nvPr userDrawn="1"/>
        </p:nvSpPr>
        <p:spPr bwMode="auto">
          <a:xfrm>
            <a:off x="3572" y="173831"/>
            <a:ext cx="9144000" cy="5143500"/>
          </a:xfrm>
          <a:prstGeom prst="rect">
            <a:avLst/>
          </a:prstGeom>
          <a:gradFill rotWithShape="0">
            <a:gsLst>
              <a:gs pos="0">
                <a:srgbClr val="D3DEFD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defRPr/>
            </a:pPr>
            <a:endParaRPr lang="cs-CZ" altLang="fr-FR" smtClean="0"/>
          </a:p>
        </p:txBody>
      </p:sp>
      <p:sp>
        <p:nvSpPr>
          <p:cNvPr id="4" name="Line 1033"/>
          <p:cNvSpPr>
            <a:spLocks noChangeShapeType="1"/>
          </p:cNvSpPr>
          <p:nvPr userDrawn="1"/>
        </p:nvSpPr>
        <p:spPr bwMode="ltGray">
          <a:xfrm flipH="1">
            <a:off x="719138" y="1143000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Line 1034"/>
          <p:cNvSpPr>
            <a:spLocks noChangeShapeType="1"/>
          </p:cNvSpPr>
          <p:nvPr userDrawn="1"/>
        </p:nvSpPr>
        <p:spPr bwMode="ltGray">
          <a:xfrm>
            <a:off x="913210" y="685801"/>
            <a:ext cx="0" cy="2126456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Arc 1035"/>
          <p:cNvSpPr>
            <a:spLocks/>
          </p:cNvSpPr>
          <p:nvPr userDrawn="1"/>
        </p:nvSpPr>
        <p:spPr bwMode="ltGray">
          <a:xfrm rot="16200000" flipH="1">
            <a:off x="845344" y="1045369"/>
            <a:ext cx="144065" cy="194072"/>
          </a:xfrm>
          <a:custGeom>
            <a:avLst/>
            <a:gdLst>
              <a:gd name="T0" fmla="*/ 2147483646 w 43195"/>
              <a:gd name="T1" fmla="*/ 0 h 43181"/>
              <a:gd name="T2" fmla="*/ 0 w 43195"/>
              <a:gd name="T3" fmla="*/ 2147483646 h 43181"/>
              <a:gd name="T4" fmla="*/ 2147483646 w 43195"/>
              <a:gd name="T5" fmla="*/ 2147483646 h 43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81" fill="none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</a:path>
              <a:path w="43195" h="43181" stroke="0" extrusionOk="0">
                <a:moveTo>
                  <a:pt x="22503" y="0"/>
                </a:moveTo>
                <a:cubicBezTo>
                  <a:pt x="34069" y="487"/>
                  <a:pt x="43195" y="10005"/>
                  <a:pt x="43195" y="21581"/>
                </a:cubicBezTo>
                <a:cubicBezTo>
                  <a:pt x="43195" y="33510"/>
                  <a:pt x="33524" y="43181"/>
                  <a:pt x="21595" y="43181"/>
                </a:cubicBezTo>
                <a:cubicBezTo>
                  <a:pt x="9843" y="43181"/>
                  <a:pt x="247" y="33786"/>
                  <a:pt x="-1" y="22037"/>
                </a:cubicBezTo>
                <a:lnTo>
                  <a:pt x="21595" y="21581"/>
                </a:lnTo>
                <a:lnTo>
                  <a:pt x="22503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Line 1108"/>
          <p:cNvSpPr>
            <a:spLocks noChangeShapeType="1"/>
          </p:cNvSpPr>
          <p:nvPr userDrawn="1"/>
        </p:nvSpPr>
        <p:spPr bwMode="ltGray">
          <a:xfrm rot="10800000" flipH="1">
            <a:off x="2325291" y="4115991"/>
            <a:ext cx="60960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Line 1109"/>
          <p:cNvSpPr>
            <a:spLocks noChangeShapeType="1"/>
          </p:cNvSpPr>
          <p:nvPr userDrawn="1"/>
        </p:nvSpPr>
        <p:spPr bwMode="ltGray">
          <a:xfrm rot="10800000">
            <a:off x="8229600" y="2446735"/>
            <a:ext cx="0" cy="2126456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Arc 1110"/>
          <p:cNvSpPr>
            <a:spLocks/>
          </p:cNvSpPr>
          <p:nvPr userDrawn="1"/>
        </p:nvSpPr>
        <p:spPr bwMode="ltGray">
          <a:xfrm rot="5400000" flipH="1">
            <a:off x="8157568" y="4021336"/>
            <a:ext cx="144066" cy="192881"/>
          </a:xfrm>
          <a:custGeom>
            <a:avLst/>
            <a:gdLst>
              <a:gd name="T0" fmla="*/ 2147483646 w 43195"/>
              <a:gd name="T1" fmla="*/ 0 h 43140"/>
              <a:gd name="T2" fmla="*/ 0 w 43195"/>
              <a:gd name="T3" fmla="*/ 2147483646 h 43140"/>
              <a:gd name="T4" fmla="*/ 2147483646 w 43195"/>
              <a:gd name="T5" fmla="*/ 2147483646 h 431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40" fill="none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</a:path>
              <a:path w="43195" h="43140" stroke="0" extrusionOk="0">
                <a:moveTo>
                  <a:pt x="23200" y="-1"/>
                </a:moveTo>
                <a:cubicBezTo>
                  <a:pt x="34475" y="839"/>
                  <a:pt x="43195" y="10233"/>
                  <a:pt x="43195" y="21540"/>
                </a:cubicBezTo>
                <a:cubicBezTo>
                  <a:pt x="43195" y="33469"/>
                  <a:pt x="33524" y="43140"/>
                  <a:pt x="21595" y="43140"/>
                </a:cubicBezTo>
                <a:cubicBezTo>
                  <a:pt x="9843" y="43140"/>
                  <a:pt x="247" y="33745"/>
                  <a:pt x="-1" y="21996"/>
                </a:cubicBezTo>
                <a:lnTo>
                  <a:pt x="21595" y="21540"/>
                </a:lnTo>
                <a:lnTo>
                  <a:pt x="23200" y="-1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Line 1166"/>
          <p:cNvSpPr>
            <a:spLocks noChangeShapeType="1"/>
          </p:cNvSpPr>
          <p:nvPr userDrawn="1"/>
        </p:nvSpPr>
        <p:spPr bwMode="ltGray">
          <a:xfrm>
            <a:off x="8843963" y="0"/>
            <a:ext cx="0" cy="17716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11" name="Picture 7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035" y="3358753"/>
            <a:ext cx="979884" cy="64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073480" y="1214438"/>
            <a:ext cx="7020000" cy="278614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Font typeface="Wingdings" pitchFamily="2" charset="2"/>
              <a:buNone/>
              <a:defRPr sz="2100" b="1"/>
            </a:lvl1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630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1"/>
          <p:cNvSpPr>
            <a:spLocks noChangeArrowheads="1"/>
          </p:cNvSpPr>
          <p:nvPr/>
        </p:nvSpPr>
        <p:spPr bwMode="auto">
          <a:xfrm>
            <a:off x="0" y="0"/>
            <a:ext cx="9144000" cy="95131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E8EEF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defRPr/>
            </a:pPr>
            <a:endParaRPr lang="cs-CZ" altLang="fr-FR" smtClean="0"/>
          </a:p>
        </p:txBody>
      </p:sp>
      <p:sp>
        <p:nvSpPr>
          <p:cNvPr id="1027" name="Rectangle 76"/>
          <p:cNvSpPr>
            <a:spLocks noChangeArrowheads="1"/>
          </p:cNvSpPr>
          <p:nvPr/>
        </p:nvSpPr>
        <p:spPr bwMode="auto">
          <a:xfrm>
            <a:off x="0" y="951310"/>
            <a:ext cx="9144000" cy="108347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defRPr/>
            </a:pPr>
            <a:endParaRPr lang="cs-CZ" altLang="fr-FR" smtClean="0"/>
          </a:p>
        </p:txBody>
      </p:sp>
      <p:sp>
        <p:nvSpPr>
          <p:cNvPr id="1028" name="Rectangle 72"/>
          <p:cNvSpPr>
            <a:spLocks noChangeArrowheads="1"/>
          </p:cNvSpPr>
          <p:nvPr/>
        </p:nvSpPr>
        <p:spPr bwMode="auto">
          <a:xfrm>
            <a:off x="0" y="951310"/>
            <a:ext cx="609600" cy="304919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defRPr/>
            </a:pPr>
            <a:endParaRPr lang="cs-CZ" altLang="fr-FR" smtClean="0"/>
          </a:p>
        </p:txBody>
      </p:sp>
      <p:sp>
        <p:nvSpPr>
          <p:cNvPr id="1029" name="Rectangle 74"/>
          <p:cNvSpPr>
            <a:spLocks noChangeArrowheads="1"/>
          </p:cNvSpPr>
          <p:nvPr/>
        </p:nvSpPr>
        <p:spPr bwMode="auto">
          <a:xfrm>
            <a:off x="8839200" y="951310"/>
            <a:ext cx="304800" cy="1106090"/>
          </a:xfrm>
          <a:prstGeom prst="rect">
            <a:avLst/>
          </a:prstGeom>
          <a:gradFill rotWithShape="0">
            <a:gsLst>
              <a:gs pos="0">
                <a:srgbClr val="E8EEFE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defRPr/>
            </a:pPr>
            <a:endParaRPr lang="cs-CZ" altLang="fr-FR" smtClean="0"/>
          </a:p>
        </p:txBody>
      </p:sp>
      <p:sp>
        <p:nvSpPr>
          <p:cNvPr id="1030" name="Line 58"/>
          <p:cNvSpPr>
            <a:spLocks noChangeShapeType="1"/>
          </p:cNvSpPr>
          <p:nvPr/>
        </p:nvSpPr>
        <p:spPr bwMode="ltGray">
          <a:xfrm>
            <a:off x="8843963" y="0"/>
            <a:ext cx="0" cy="17716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1" name="Line 60"/>
          <p:cNvSpPr>
            <a:spLocks noChangeShapeType="1"/>
          </p:cNvSpPr>
          <p:nvPr/>
        </p:nvSpPr>
        <p:spPr bwMode="ltGray">
          <a:xfrm flipH="1">
            <a:off x="414338" y="915591"/>
            <a:ext cx="1784747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2" name="Line 61"/>
          <p:cNvSpPr>
            <a:spLocks noChangeShapeType="1"/>
          </p:cNvSpPr>
          <p:nvPr/>
        </p:nvSpPr>
        <p:spPr bwMode="ltGray">
          <a:xfrm>
            <a:off x="608410" y="767954"/>
            <a:ext cx="0" cy="1816894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3" name="Arc 62"/>
          <p:cNvSpPr>
            <a:spLocks/>
          </p:cNvSpPr>
          <p:nvPr/>
        </p:nvSpPr>
        <p:spPr bwMode="ltGray">
          <a:xfrm flipH="1">
            <a:off x="513160" y="842963"/>
            <a:ext cx="191690" cy="145256"/>
          </a:xfrm>
          <a:custGeom>
            <a:avLst/>
            <a:gdLst>
              <a:gd name="T0" fmla="*/ 2147483646 w 43195"/>
              <a:gd name="T1" fmla="*/ 0 h 43164"/>
              <a:gd name="T2" fmla="*/ 0 w 43195"/>
              <a:gd name="T3" fmla="*/ 2147483646 h 43164"/>
              <a:gd name="T4" fmla="*/ 2147483646 w 43195"/>
              <a:gd name="T5" fmla="*/ 2147483646 h 4316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95" h="43164" fill="none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</a:path>
              <a:path w="43195" h="43164" stroke="0" extrusionOk="0">
                <a:moveTo>
                  <a:pt x="22844" y="0"/>
                </a:moveTo>
                <a:cubicBezTo>
                  <a:pt x="34269" y="662"/>
                  <a:pt x="43195" y="10120"/>
                  <a:pt x="43195" y="21564"/>
                </a:cubicBezTo>
                <a:cubicBezTo>
                  <a:pt x="43195" y="33493"/>
                  <a:pt x="33524" y="43164"/>
                  <a:pt x="21595" y="43164"/>
                </a:cubicBezTo>
                <a:cubicBezTo>
                  <a:pt x="9843" y="43164"/>
                  <a:pt x="247" y="33769"/>
                  <a:pt x="-1" y="22020"/>
                </a:cubicBezTo>
                <a:lnTo>
                  <a:pt x="21595" y="21564"/>
                </a:lnTo>
                <a:lnTo>
                  <a:pt x="22844" y="0"/>
                </a:lnTo>
                <a:close/>
              </a:path>
            </a:pathLst>
          </a:cu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36" name="Text Box 73"/>
          <p:cNvSpPr txBox="1">
            <a:spLocks noChangeArrowheads="1"/>
          </p:cNvSpPr>
          <p:nvPr/>
        </p:nvSpPr>
        <p:spPr bwMode="auto">
          <a:xfrm rot="-5400000">
            <a:off x="-862608" y="1954389"/>
            <a:ext cx="230624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pPr algn="r" eaLnBrk="1" hangingPunct="1"/>
            <a:r>
              <a:rPr lang="en-GB" altLang="fr-FR" sz="675" b="1">
                <a:solidFill>
                  <a:srgbClr val="8797DD"/>
                </a:solidFill>
                <a:ea typeface="Arial" charset="0"/>
                <a:cs typeface="Arial" charset="0"/>
              </a:rPr>
              <a:t>Institute of Experimental and Applied Physics</a:t>
            </a:r>
          </a:p>
          <a:p>
            <a:pPr algn="r" eaLnBrk="1" hangingPunct="1"/>
            <a:r>
              <a:rPr lang="en-GB" altLang="fr-FR" sz="675" b="1">
                <a:solidFill>
                  <a:srgbClr val="8797DD"/>
                </a:solidFill>
                <a:ea typeface="Arial" charset="0"/>
                <a:cs typeface="Arial" charset="0"/>
              </a:rPr>
              <a:t>Czech Technical University in Prague</a:t>
            </a:r>
            <a:endParaRPr lang="cs-CZ" altLang="fr-FR" sz="675" b="1">
              <a:solidFill>
                <a:srgbClr val="8797DD"/>
              </a:solidFill>
              <a:ea typeface="Arial" charset="0"/>
              <a:cs typeface="Arial" charset="0"/>
            </a:endParaRPr>
          </a:p>
        </p:txBody>
      </p:sp>
      <p:sp>
        <p:nvSpPr>
          <p:cNvPr id="1040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64307"/>
            <a:ext cx="6215063" cy="75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Title</a:t>
            </a:r>
          </a:p>
        </p:txBody>
      </p:sp>
      <p:pic>
        <p:nvPicPr>
          <p:cNvPr id="2" name="Picture 79" descr="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553" y="147638"/>
            <a:ext cx="576263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68"/>
          <p:cNvSpPr>
            <a:spLocks noGrp="1" noChangeArrowheads="1"/>
          </p:cNvSpPr>
          <p:nvPr>
            <p:ph type="dt" sz="half" idx="2"/>
          </p:nvPr>
        </p:nvSpPr>
        <p:spPr>
          <a:xfrm>
            <a:off x="622698" y="4856560"/>
            <a:ext cx="1212056" cy="176213"/>
          </a:xfrm>
          <a:prstGeom prst="rect">
            <a:avLst/>
          </a:prstGeom>
          <a:ln/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750">
                <a:latin typeface="+mn-lt"/>
              </a:defRPr>
            </a:lvl1pPr>
          </a:lstStyle>
          <a:p>
            <a:pPr>
              <a:defRPr/>
            </a:pPr>
            <a:fld id="{85982307-CA7D-4E43-83DA-8A45B30A6DCA}" type="datetime1">
              <a:rPr lang="en-US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7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2449116" y="4856560"/>
            <a:ext cx="4499372" cy="195263"/>
          </a:xfrm>
          <a:prstGeom prst="rect">
            <a:avLst/>
          </a:prstGeom>
          <a:ln/>
        </p:spPr>
        <p:txBody>
          <a:bodyPr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750"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7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1191" y="4875610"/>
            <a:ext cx="1209675" cy="164306"/>
          </a:xfrm>
          <a:prstGeom prst="rect">
            <a:avLst/>
          </a:prstGeom>
          <a:ln/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50">
                <a:latin typeface="+mn-lt"/>
              </a:defRPr>
            </a:lvl1pPr>
          </a:lstStyle>
          <a:p>
            <a:pPr>
              <a:defRPr/>
            </a:pPr>
            <a:fld id="{663F4979-CAF9-F046-9638-25E5080E10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Zástupný symbol pro text 4"/>
          <p:cNvSpPr>
            <a:spLocks noGrp="1"/>
          </p:cNvSpPr>
          <p:nvPr>
            <p:ph type="body" idx="1"/>
          </p:nvPr>
        </p:nvSpPr>
        <p:spPr bwMode="auto">
          <a:xfrm>
            <a:off x="670323" y="1027510"/>
            <a:ext cx="8098631" cy="3780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fr-FR"/>
              <a:t>text</a:t>
            </a:r>
          </a:p>
          <a:p>
            <a:pPr lvl="1"/>
            <a:r>
              <a:rPr lang="cs-CZ" altLang="fr-FR"/>
              <a:t>2nd level</a:t>
            </a:r>
          </a:p>
          <a:p>
            <a:pPr lvl="2"/>
            <a:r>
              <a:rPr lang="cs-CZ" altLang="fr-FR"/>
              <a:t>3rd level</a:t>
            </a:r>
          </a:p>
        </p:txBody>
      </p:sp>
      <p:pic>
        <p:nvPicPr>
          <p:cNvPr id="1041" name="Picture 7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440532"/>
            <a:ext cx="647700" cy="43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/>
          <p:cNvSpPr/>
          <p:nvPr userDrawn="1"/>
        </p:nvSpPr>
        <p:spPr>
          <a:xfrm>
            <a:off x="7316391" y="84868"/>
            <a:ext cx="733124" cy="326190"/>
          </a:xfrm>
          <a:prstGeom prst="rect">
            <a:avLst/>
          </a:prstGeom>
          <a:blipFill>
            <a:blip r:embed="rId7"/>
            <a:srcRect/>
            <a:stretch>
              <a:fillRect l="-2762" t="-16418" r="-2244" b="-6457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845" y="410483"/>
            <a:ext cx="472961" cy="4729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Tahoma" pitchFamily="34" charset="0"/>
        </a:defRPr>
      </a:lvl9pPr>
    </p:titleStyle>
    <p:bodyStyle>
      <a:lvl1pPr marL="214313" indent="-214313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Clr>
          <a:schemeClr val="tx1"/>
        </a:buClr>
        <a:buSzPct val="90000"/>
        <a:buFont typeface="Wingdings" charset="2"/>
        <a:buChar char="q"/>
        <a:defRPr sz="1200">
          <a:solidFill>
            <a:schemeClr val="tx1"/>
          </a:solidFill>
          <a:latin typeface="+mn-lt"/>
          <a:ea typeface="+mn-ea"/>
          <a:cs typeface="+mn-cs"/>
        </a:defRPr>
      </a:lvl1pPr>
      <a:lvl2pPr marL="485775" indent="-161925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Clr>
          <a:schemeClr val="tx1"/>
        </a:buClr>
        <a:buSzPct val="60000"/>
        <a:buFont typeface="Wingdings" charset="2"/>
        <a:buChar char="n"/>
        <a:defRPr sz="1050">
          <a:solidFill>
            <a:schemeClr val="tx1"/>
          </a:solidFill>
          <a:latin typeface="+mn-lt"/>
        </a:defRPr>
      </a:lvl2pPr>
      <a:lvl3pPr marL="728663" indent="-161925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Clr>
          <a:schemeClr val="tx1"/>
        </a:buClr>
        <a:buSzPct val="95000"/>
        <a:buFont typeface="Wingdings" charset="2"/>
        <a:buChar char="w"/>
        <a:defRPr sz="9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2"/>
        <a:buChar char="n"/>
        <a:defRPr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75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15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4" Type="http://schemas.openxmlformats.org/officeDocument/2006/relationships/image" Target="../media/image19.png"/><Relationship Id="rId5" Type="http://schemas.openxmlformats.org/officeDocument/2006/relationships/image" Target="../media/image190.png"/><Relationship Id="rId6" Type="http://schemas.openxmlformats.org/officeDocument/2006/relationships/image" Target="../media/image220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1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343025"/>
            <a:ext cx="6858000" cy="1322789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sz="3200" b="1" dirty="0" err="1">
                <a:effectLst/>
              </a:rPr>
              <a:t>Testing</a:t>
            </a:r>
            <a:r>
              <a:rPr lang="fr-FR" sz="3200" b="1" dirty="0">
                <a:effectLst/>
              </a:rPr>
              <a:t> </a:t>
            </a:r>
            <a:r>
              <a:rPr lang="fr-FR" sz="3200" b="1" dirty="0" err="1">
                <a:effectLst/>
              </a:rPr>
              <a:t>Particle</a:t>
            </a:r>
            <a:r>
              <a:rPr lang="fr-FR" sz="3200" b="1" dirty="0">
                <a:effectLst/>
              </a:rPr>
              <a:t> </a:t>
            </a:r>
            <a:r>
              <a:rPr lang="fr-FR" sz="3200" b="1" dirty="0" err="1">
                <a:effectLst/>
              </a:rPr>
              <a:t>Categorization</a:t>
            </a:r>
            <a:r>
              <a:rPr lang="fr-FR" sz="3200" b="1" dirty="0">
                <a:effectLst/>
              </a:rPr>
              <a:t> </a:t>
            </a:r>
            <a:r>
              <a:rPr lang="fr-FR" sz="3200" b="1" dirty="0" err="1">
                <a:effectLst/>
              </a:rPr>
              <a:t>Methods</a:t>
            </a:r>
            <a:r>
              <a:rPr lang="fr-FR" sz="3200" b="1" dirty="0">
                <a:effectLst/>
              </a:rPr>
              <a:t> </a:t>
            </a:r>
            <a:r>
              <a:rPr lang="fr-FR" sz="3200" b="1" dirty="0" err="1">
                <a:effectLst/>
              </a:rPr>
              <a:t>with</a:t>
            </a:r>
            <a:r>
              <a:rPr lang="fr-FR" sz="3200" b="1" dirty="0">
                <a:effectLst/>
              </a:rPr>
              <a:t> the ATLAS-TPX Radiation Monitors</a:t>
            </a:r>
            <a:endParaRPr lang="fr-FR" sz="3300" dirty="0"/>
          </a:p>
        </p:txBody>
      </p:sp>
      <p:sp>
        <p:nvSpPr>
          <p:cNvPr id="7170" name="Sous-titre 2"/>
          <p:cNvSpPr>
            <a:spLocks noGrp="1"/>
          </p:cNvSpPr>
          <p:nvPr>
            <p:ph type="subTitle" idx="1"/>
          </p:nvPr>
        </p:nvSpPr>
        <p:spPr>
          <a:xfrm>
            <a:off x="1143000" y="2777734"/>
            <a:ext cx="6858000" cy="622697"/>
          </a:xfrm>
        </p:spPr>
        <p:txBody>
          <a:bodyPr/>
          <a:lstStyle/>
          <a:p>
            <a:pPr eaLnBrk="1" hangingPunct="1"/>
            <a:r>
              <a:rPr lang="nl-NL" altLang="fr-FR" sz="1350" b="1" dirty="0" smtClean="0"/>
              <a:t>T</a:t>
            </a:r>
            <a:r>
              <a:rPr lang="nl-NL" altLang="fr-FR" sz="1350" b="1" dirty="0"/>
              <a:t>. </a:t>
            </a:r>
            <a:r>
              <a:rPr lang="nl-NL" altLang="fr-FR" sz="1350" b="1" dirty="0" err="1" smtClean="0"/>
              <a:t>Billoud</a:t>
            </a:r>
            <a:endParaRPr lang="en-US" altLang="fr-FR" sz="1350" dirty="0" smtClean="0"/>
          </a:p>
          <a:p>
            <a:pPr eaLnBrk="1" hangingPunct="1"/>
            <a:r>
              <a:rPr lang="cs-CZ" altLang="fr-FR" sz="1350" b="1" dirty="0" smtClean="0"/>
              <a:t> </a:t>
            </a:r>
            <a:r>
              <a:rPr lang="cs-CZ" altLang="fr-FR" sz="1350" b="1" dirty="0" err="1"/>
              <a:t>billoud@lps.umontreal.ca</a:t>
            </a:r>
            <a:endParaRPr lang="en-US" altLang="fr-FR" sz="135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Angle/LET </a:t>
            </a:r>
            <a:r>
              <a:rPr lang="fr-FR" dirty="0" err="1" smtClean="0"/>
              <a:t>determination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texte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669516" y="1029112"/>
                <a:ext cx="5386817" cy="3780000"/>
              </a:xfrm>
            </p:spPr>
            <p:txBody>
              <a:bodyPr/>
              <a:lstStyle/>
              <a:p>
                <a:r>
                  <a:rPr lang="fr-FR" dirty="0" smtClean="0"/>
                  <a:t>Azimuthal angle (</a:t>
                </a:r>
                <a:r>
                  <a:rPr lang="fr-FR" dirty="0"/>
                  <a:t>𝜑</a:t>
                </a:r>
                <a:r>
                  <a:rPr lang="fr-FR" dirty="0" smtClean="0"/>
                  <a:t>) :</a:t>
                </a:r>
              </a:p>
              <a:p>
                <a:pPr lvl="1"/>
                <a:r>
                  <a:rPr lang="fr-FR" dirty="0" smtClean="0"/>
                  <a:t>Cluster </a:t>
                </a:r>
                <a:r>
                  <a:rPr lang="fr-FR" dirty="0" err="1" smtClean="0"/>
                  <a:t>histogram</a:t>
                </a:r>
                <a:r>
                  <a:rPr lang="fr-FR" dirty="0" smtClean="0"/>
                  <a:t> (</a:t>
                </a:r>
                <a:r>
                  <a:rPr lang="fr-FR" dirty="0" err="1" smtClean="0"/>
                  <a:t>energy</a:t>
                </a:r>
                <a:r>
                  <a:rPr lang="fr-FR" dirty="0" smtClean="0"/>
                  <a:t> as z-axis) </a:t>
                </a:r>
                <a:r>
                  <a:rPr lang="fr-FR" dirty="0" err="1" smtClean="0"/>
                  <a:t>fitted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a 3D line </a:t>
                </a:r>
              </a:p>
              <a:p>
                <a:pPr lvl="1"/>
                <a:r>
                  <a:rPr lang="fr-FR" dirty="0"/>
                  <a:t>𝜑 =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azimuthal</a:t>
                </a:r>
                <a:r>
                  <a:rPr lang="fr-FR" dirty="0" smtClean="0"/>
                  <a:t> angle of the 3D line </a:t>
                </a:r>
                <a:r>
                  <a:rPr lang="fr-FR" dirty="0"/>
                  <a:t>(</a:t>
                </a:r>
                <a:r>
                  <a:rPr lang="fr-FR" dirty="0" err="1" smtClean="0"/>
                  <a:t>sensor</a:t>
                </a:r>
                <a:r>
                  <a:rPr lang="fr-FR" dirty="0" smtClean="0"/>
                  <a:t> plane)</a:t>
                </a:r>
              </a:p>
              <a:p>
                <a:pPr lvl="1"/>
                <a:endParaRPr lang="fr-FR" dirty="0" smtClean="0"/>
              </a:p>
              <a:p>
                <a:r>
                  <a:rPr lang="fr-FR" dirty="0" smtClean="0"/>
                  <a:t>Polar angle (𝛳):</a:t>
                </a:r>
              </a:p>
              <a:p>
                <a:pPr lvl="1"/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𝑐𝑙𝑢𝑠𝑡𝑒𝑟</m:t>
                        </m:r>
                      </m:sub>
                    </m:sSub>
                  </m:oMath>
                </a14:m>
                <a:r>
                  <a:rPr lang="fr-FR" dirty="0" smtClean="0"/>
                  <a:t>: maximum distance </a:t>
                </a:r>
                <a:r>
                  <a:rPr lang="fr-FR" dirty="0" err="1" smtClean="0"/>
                  <a:t>between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two</a:t>
                </a:r>
                <a:r>
                  <a:rPr lang="fr-FR" dirty="0" smtClean="0"/>
                  <a:t> pixels of the cluster.</a:t>
                </a:r>
              </a:p>
              <a:p>
                <a:pPr lvl="1"/>
                <a:r>
                  <a:rPr lang="fr-FR" dirty="0"/>
                  <a:t>H</a:t>
                </a:r>
                <a:r>
                  <a:rPr lang="fr-FR" dirty="0" smtClean="0"/>
                  <a:t>eavy </a:t>
                </a:r>
                <a:r>
                  <a:rPr lang="fr-FR" dirty="0" err="1" smtClean="0"/>
                  <a:t>tracks</a:t>
                </a:r>
                <a:r>
                  <a:rPr lang="fr-FR" dirty="0"/>
                  <a:t>:</a:t>
                </a:r>
                <a:r>
                  <a:rPr lang="fr-FR" dirty="0" smtClean="0"/>
                  <a:t> pixels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</a:t>
                </a:r>
                <a:r>
                  <a:rPr lang="fr-FR" dirty="0"/>
                  <a:t>E</a:t>
                </a:r>
                <a:r>
                  <a:rPr lang="fr-FR" dirty="0" smtClean="0"/>
                  <a:t> &lt; 50 </a:t>
                </a:r>
                <a:r>
                  <a:rPr lang="fr-FR" dirty="0" err="1" smtClean="0"/>
                  <a:t>keV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discarded</a:t>
                </a:r>
                <a:r>
                  <a:rPr lang="fr-FR" dirty="0" smtClean="0"/>
                  <a:t> to </a:t>
                </a:r>
                <a:r>
                  <a:rPr lang="fr-FR" dirty="0" err="1" smtClean="0"/>
                  <a:t>remove</a:t>
                </a:r>
                <a:r>
                  <a:rPr lang="fr-FR" dirty="0" smtClean="0"/>
                  <a:t> charge sharing </a:t>
                </a:r>
                <a:r>
                  <a:rPr lang="fr-FR" dirty="0" err="1" smtClean="0"/>
                  <a:t>effects</a:t>
                </a:r>
                <a:r>
                  <a:rPr lang="fr-FR" dirty="0" smtClean="0"/>
                  <a:t>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𝑡𝑟𝑎𝑐𝑘</m:t>
                        </m:r>
                      </m:sub>
                    </m:sSub>
                  </m:oMath>
                </a14:m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𝑐𝑙𝑢𝑠𝑡𝑒𝑟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charset="0"/>
                          </a:rPr>
                          <m:t>+ 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charset="0"/>
                              </a:rPr>
                              <m:t>𝑠𝑒𝑛𝑠𝑜𝑟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charset="0"/>
                          </a:rPr>
                          <m:t>  </m:t>
                        </m:r>
                      </m:e>
                    </m:rad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r>
                  <a:rPr lang="fr-FR" dirty="0" smtClean="0"/>
                  <a:t>𝛳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mr-IN" i="1" smtClean="0">
                            <a:latin typeface="Cambria Math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mr-IN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mr-IN" i="0" smtClean="0">
                                <a:latin typeface="Cambria Math" charset="0"/>
                              </a:rPr>
                              <m:t>tan</m:t>
                            </m:r>
                          </m:e>
                          <m:sup>
                            <m:r>
                              <a:rPr lang="mr-IN" i="1" smtClean="0">
                                <a:latin typeface="Cambria Math" charset="0"/>
                              </a:rPr>
                              <m:t>−1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 charset="0"/>
                          </a:rPr>
                          <m:t>(</m:t>
                        </m:r>
                        <m:f>
                          <m:fPr>
                            <m:ctrlPr>
                              <a:rPr lang="mr-IN" i="1" smtClean="0">
                                <a:latin typeface="Cambria Math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𝑐𝑙𝑢𝑠𝑡𝑒𝑟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𝑠𝑒𝑛𝑠𝑜𝑟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fr-FR" dirty="0" smtClean="0"/>
                  <a:t>)</a:t>
                </a:r>
              </a:p>
              <a:p>
                <a:pPr lvl="1"/>
                <a:endParaRPr lang="fr-FR" dirty="0" smtClean="0"/>
              </a:p>
              <a:p>
                <a:r>
                  <a:rPr lang="en-US" dirty="0" smtClean="0"/>
                  <a:t>Linear energy transfer: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charset="0"/>
                          </a:rPr>
                          <m:t>𝑑𝐸</m:t>
                        </m:r>
                      </m:num>
                      <m:den>
                        <m:r>
                          <a:rPr lang="en-US" b="0" i="1" smtClean="0">
                            <a:latin typeface="Cambria Math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fr-FR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i="1" dirty="0" smtClean="0">
                            <a:latin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charset="0"/>
                              </a:rPr>
                              <m:t>𝑐𝑙𝑢𝑠𝑡𝑒𝑟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charset="0"/>
                              </a:rPr>
                              <m:t>𝑡𝑟𝑎𝑐𝑘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dirty="0" smtClean="0"/>
                  <a:t> </a:t>
                </a:r>
              </a:p>
            </p:txBody>
          </p:sp>
        </mc:Choice>
        <mc:Fallback xmlns="">
          <p:sp>
            <p:nvSpPr>
              <p:cNvPr id="3" name="Espace réservé du text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669516" y="1029112"/>
                <a:ext cx="5386817" cy="3780000"/>
              </a:xfrm>
              <a:blipFill rotWithShape="0">
                <a:blip r:embed="rId3"/>
                <a:stretch>
                  <a:fillRect t="-96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E35D031-65CC-BF42-B2DB-1B55AAA7AFFD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8032E00-B0AD-FF47-BCCC-361687C6A82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220" y="1165087"/>
            <a:ext cx="1977854" cy="1530235"/>
          </a:xfrm>
          <a:prstGeom prst="rect">
            <a:avLst/>
          </a:prstGeom>
        </p:spPr>
      </p:pic>
      <p:grpSp>
        <p:nvGrpSpPr>
          <p:cNvPr id="26" name="Grouper 25"/>
          <p:cNvGrpSpPr/>
          <p:nvPr/>
        </p:nvGrpSpPr>
        <p:grpSpPr>
          <a:xfrm>
            <a:off x="4917825" y="2938602"/>
            <a:ext cx="3179926" cy="1604333"/>
            <a:chOff x="4917825" y="2938602"/>
            <a:chExt cx="3179926" cy="1604333"/>
          </a:xfrm>
        </p:grpSpPr>
        <p:grpSp>
          <p:nvGrpSpPr>
            <p:cNvPr id="19" name="Grouper 18"/>
            <p:cNvGrpSpPr/>
            <p:nvPr/>
          </p:nvGrpSpPr>
          <p:grpSpPr>
            <a:xfrm>
              <a:off x="4917825" y="2938602"/>
              <a:ext cx="3179926" cy="1604333"/>
              <a:chOff x="4917825" y="2938602"/>
              <a:chExt cx="3179926" cy="1604333"/>
            </a:xfrm>
          </p:grpSpPr>
          <p:grpSp>
            <p:nvGrpSpPr>
              <p:cNvPr id="53" name="Grouper 52"/>
              <p:cNvGrpSpPr/>
              <p:nvPr/>
            </p:nvGrpSpPr>
            <p:grpSpPr>
              <a:xfrm>
                <a:off x="4917825" y="2998747"/>
                <a:ext cx="3179926" cy="1544188"/>
                <a:chOff x="4917825" y="2998747"/>
                <a:chExt cx="3179926" cy="1544188"/>
              </a:xfrm>
            </p:grpSpPr>
            <p:grpSp>
              <p:nvGrpSpPr>
                <p:cNvPr id="44" name="Grouper 43"/>
                <p:cNvGrpSpPr/>
                <p:nvPr/>
              </p:nvGrpSpPr>
              <p:grpSpPr>
                <a:xfrm>
                  <a:off x="4917825" y="2998747"/>
                  <a:ext cx="3179926" cy="1544188"/>
                  <a:chOff x="4698802" y="3095547"/>
                  <a:chExt cx="3179926" cy="1544188"/>
                </a:xfrm>
              </p:grpSpPr>
              <p:grpSp>
                <p:nvGrpSpPr>
                  <p:cNvPr id="37" name="Grouper 36"/>
                  <p:cNvGrpSpPr/>
                  <p:nvPr/>
                </p:nvGrpSpPr>
                <p:grpSpPr>
                  <a:xfrm>
                    <a:off x="4698802" y="3095547"/>
                    <a:ext cx="3179926" cy="1544188"/>
                    <a:chOff x="5074417" y="3185326"/>
                    <a:chExt cx="3179926" cy="1544188"/>
                  </a:xfrm>
                </p:grpSpPr>
                <p:grpSp>
                  <p:nvGrpSpPr>
                    <p:cNvPr id="35" name="Grouper 34"/>
                    <p:cNvGrpSpPr/>
                    <p:nvPr/>
                  </p:nvGrpSpPr>
                  <p:grpSpPr>
                    <a:xfrm>
                      <a:off x="5074417" y="3185326"/>
                      <a:ext cx="3179926" cy="1544188"/>
                      <a:chOff x="5074417" y="3185326"/>
                      <a:chExt cx="3179926" cy="1544188"/>
                    </a:xfrm>
                  </p:grpSpPr>
                  <p:grpSp>
                    <p:nvGrpSpPr>
                      <p:cNvPr id="33" name="Grouper 32"/>
                      <p:cNvGrpSpPr/>
                      <p:nvPr/>
                    </p:nvGrpSpPr>
                    <p:grpSpPr>
                      <a:xfrm>
                        <a:off x="5082457" y="3185326"/>
                        <a:ext cx="3171886" cy="1544188"/>
                        <a:chOff x="4861393" y="3067511"/>
                        <a:chExt cx="3171886" cy="1544188"/>
                      </a:xfrm>
                    </p:grpSpPr>
                    <p:grpSp>
                      <p:nvGrpSpPr>
                        <p:cNvPr id="24" name="Grouper 23"/>
                        <p:cNvGrpSpPr/>
                        <p:nvPr/>
                      </p:nvGrpSpPr>
                      <p:grpSpPr>
                        <a:xfrm>
                          <a:off x="4861393" y="3067511"/>
                          <a:ext cx="2378497" cy="1402255"/>
                          <a:chOff x="4861393" y="3067511"/>
                          <a:chExt cx="2378497" cy="1402255"/>
                        </a:xfrm>
                      </p:grpSpPr>
                      <p:grpSp>
                        <p:nvGrpSpPr>
                          <p:cNvPr id="18" name="Grouper 17"/>
                          <p:cNvGrpSpPr/>
                          <p:nvPr/>
                        </p:nvGrpSpPr>
                        <p:grpSpPr>
                          <a:xfrm>
                            <a:off x="5174901" y="3285808"/>
                            <a:ext cx="1607740" cy="974692"/>
                            <a:chOff x="5174901" y="3285808"/>
                            <a:chExt cx="1607740" cy="974692"/>
                          </a:xfrm>
                        </p:grpSpPr>
                        <p:sp>
                          <p:nvSpPr>
                            <p:cNvPr id="9" name="Rectangle 8"/>
                            <p:cNvSpPr/>
                            <p:nvPr/>
                          </p:nvSpPr>
                          <p:spPr bwMode="auto">
                            <a:xfrm>
                              <a:off x="5174901" y="3285811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4" name="Rectangle 13"/>
                            <p:cNvSpPr/>
                            <p:nvPr/>
                          </p:nvSpPr>
                          <p:spPr bwMode="auto">
                            <a:xfrm>
                              <a:off x="5496449" y="3285810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5" name="Rectangle 14"/>
                            <p:cNvSpPr/>
                            <p:nvPr/>
                          </p:nvSpPr>
                          <p:spPr bwMode="auto">
                            <a:xfrm>
                              <a:off x="5817997" y="3285809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6" name="Rectangle 15"/>
                            <p:cNvSpPr/>
                            <p:nvPr/>
                          </p:nvSpPr>
                          <p:spPr bwMode="auto">
                            <a:xfrm>
                              <a:off x="6139545" y="3285808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7" name="Rectangle 16"/>
                            <p:cNvSpPr/>
                            <p:nvPr/>
                          </p:nvSpPr>
                          <p:spPr bwMode="auto">
                            <a:xfrm>
                              <a:off x="6461093" y="3285808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</p:grpSp>
                      <p:cxnSp>
                        <p:nvCxnSpPr>
                          <p:cNvPr id="20" name="Connecteur droit avec flèche 19"/>
                          <p:cNvCxnSpPr/>
                          <p:nvPr/>
                        </p:nvCxnSpPr>
                        <p:spPr bwMode="auto">
                          <a:xfrm>
                            <a:off x="4861393" y="3067511"/>
                            <a:ext cx="2160735" cy="1402255"/>
                          </a:xfrm>
                          <a:prstGeom prst="straightConnector1">
                            <a:avLst/>
                          </a:prstGeom>
                          <a:solidFill>
                            <a:schemeClr val="accent1"/>
                          </a:solidFill>
                          <a:ln w="15875" cap="flat" cmpd="sng" algn="ctr">
                            <a:solidFill>
                              <a:srgbClr val="FF0000"/>
                            </a:solidFill>
                            <a:prstDash val="solid"/>
                            <a:round/>
                            <a:headEnd type="none" w="med" len="med"/>
                            <a:tailEnd type="triangle"/>
                          </a:ln>
                          <a:effectLst/>
                        </p:spPr>
                      </p:cxnSp>
                      <p:cxnSp>
                        <p:nvCxnSpPr>
                          <p:cNvPr id="23" name="Connecteur droit avec flèche 22"/>
                          <p:cNvCxnSpPr/>
                          <p:nvPr/>
                        </p:nvCxnSpPr>
                        <p:spPr bwMode="auto">
                          <a:xfrm>
                            <a:off x="7239890" y="3285807"/>
                            <a:ext cx="0" cy="974689"/>
                          </a:xfrm>
                          <a:prstGeom prst="straightConnector1">
                            <a:avLst/>
                          </a:prstGeom>
                          <a:solidFill>
                            <a:schemeClr val="accent1"/>
                          </a:solidFill>
                          <a:ln w="9525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triangle"/>
                            <a:tailEnd type="triangle"/>
                          </a:ln>
                          <a:effectLst/>
                        </p:spPr>
                      </p:cxnSp>
                    </p:grp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27" name="ZoneTexte 26"/>
                            <p:cNvSpPr txBox="1"/>
                            <p:nvPr/>
                          </p:nvSpPr>
                          <p:spPr>
                            <a:xfrm>
                              <a:off x="7305259" y="3496152"/>
                              <a:ext cx="728020" cy="615553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charset="0"/>
                                          </a:rPr>
                                          <m:t>𝑠𝑒𝑛𝑠𝑜𝑟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en-US" b="0" dirty="0" smtClean="0"/>
                            </a:p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100" i="1">
                                        <a:latin typeface="Cambria Math" charset="0"/>
                                      </a:rPr>
                                      <m:t>𝑙</m:t>
                                    </m:r>
                                    <m:r>
                                      <a:rPr lang="en-US" sz="1100" b="0" i="1" smtClean="0">
                                        <a:latin typeface="Cambria Math" charset="0"/>
                                      </a:rPr>
                                      <m:t>1</m:t>
                                    </m:r>
                                    <m:r>
                                      <a:rPr lang="en-US" sz="1100" i="1">
                                        <a:latin typeface="Cambria Math" charset="0"/>
                                      </a:rPr>
                                      <m:t>:</m:t>
                                    </m:r>
                                    <m:r>
                                      <a:rPr lang="en-US" sz="1100" b="0" i="1" smtClean="0">
                                        <a:latin typeface="Cambria Math" charset="0"/>
                                      </a:rPr>
                                      <m:t>3</m:t>
                                    </m:r>
                                    <m:r>
                                      <a:rPr lang="en-US" sz="1100" i="1">
                                        <a:latin typeface="Cambria Math" charset="0"/>
                                      </a:rPr>
                                      <m:t>00</m:t>
                                    </m:r>
                                    <m:r>
                                      <a:rPr lang="en-US" sz="1100" b="0" i="1" smtClean="0">
                                        <a:latin typeface="Cambria Math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fr-FR" altLang="fr-FR" sz="1100" dirty="0"/>
                                      <m:t>𝜇</m:t>
                                    </m:r>
                                    <m:r>
                                      <a:rPr lang="en-US" sz="1100" i="1">
                                        <a:latin typeface="Cambria Math" charset="0"/>
                                      </a:rPr>
                                      <m:t>𝑚</m:t>
                                    </m:r>
                                  </m:oMath>
                                </m:oMathPara>
                              </a14:m>
                              <a:endParaRPr lang="en-US" sz="1100" b="0" dirty="0" smtClean="0"/>
                            </a:p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r>
                                      <a:rPr lang="en-US" sz="1100" i="1">
                                        <a:latin typeface="Cambria Math" charset="0"/>
                                      </a:rPr>
                                      <m:t>𝑙</m:t>
                                    </m:r>
                                    <m:r>
                                      <a:rPr lang="en-US" sz="1100" i="1">
                                        <a:latin typeface="Cambria Math" charset="0"/>
                                      </a:rPr>
                                      <m:t>2:500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fr-FR" altLang="fr-FR" sz="1100" dirty="0"/>
                                      <m:t>𝜇</m:t>
                                    </m:r>
                                    <m:r>
                                      <a:rPr lang="en-US" sz="1100" i="1">
                                        <a:latin typeface="Cambria Math" charset="0"/>
                                      </a:rPr>
                                      <m:t>𝑚</m:t>
                                    </m:r>
                                  </m:oMath>
                                </m:oMathPara>
                              </a14:m>
                              <a:endParaRPr lang="fr-FR" sz="1100" dirty="0" smtClean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27" name="ZoneTexte 26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7305259" y="3496152"/>
                              <a:ext cx="728020" cy="615553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5"/>
                              <a:stretch>
                                <a:fillRect l="-5042" b="-49505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fr-F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  <p:cxnSp>
                      <p:nvCxnSpPr>
                        <p:cNvPr id="28" name="Connecteur droit avec flèche 27"/>
                        <p:cNvCxnSpPr/>
                        <p:nvPr/>
                      </p:nvCxnSpPr>
                      <p:spPr bwMode="auto">
                        <a:xfrm>
                          <a:off x="5178148" y="4321581"/>
                          <a:ext cx="1567387" cy="1281"/>
                        </a:xfrm>
                        <a:prstGeom prst="straightConnector1">
                          <a:avLst/>
                        </a:prstGeom>
                        <a:solidFill>
                          <a:schemeClr val="accent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triangle"/>
                          <a:tailEnd type="triangle"/>
                        </a:ln>
                        <a:effectLst/>
                      </p:spPr>
                    </p:cxnSp>
                    <mc:AlternateContent xmlns:mc="http://schemas.openxmlformats.org/markup-compatibility/2006" xmlns:a14="http://schemas.microsoft.com/office/drawing/2010/main">
                      <mc:Choice Requires="a14">
                        <p:sp>
                          <p:nvSpPr>
                            <p:cNvPr id="32" name="ZoneTexte 31"/>
                            <p:cNvSpPr txBox="1"/>
                            <p:nvPr/>
                          </p:nvSpPr>
                          <p:spPr>
                            <a:xfrm>
                              <a:off x="5658659" y="4334700"/>
                              <a:ext cx="749051" cy="276999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none" lIns="0" tIns="0" rIns="0" bIns="0" rtlCol="0">
                              <a:spAutoFit/>
                            </a:bodyPr>
                            <a:lstStyle/>
                            <a:p>
                              <a:pPr/>
                              <a14:m>
                                <m:oMathPara xmlns:m="http://schemas.openxmlformats.org/officeDocument/2006/math">
                                  <m:oMathParaPr>
                                    <m:jc m:val="centerGroup"/>
                                  </m:oMathParaPr>
                                  <m:oMath xmlns:m="http://schemas.openxmlformats.org/officeDocument/2006/math">
                                    <m:sSub>
                                      <m:sSubPr>
                                        <m:ctrlPr>
                                          <a:rPr lang="en-US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</a:rPr>
                                          <m:t>𝑙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charset="0"/>
                                          </a:rPr>
                                          <m:t>𝑐𝑙𝑢𝑠𝑡𝑒𝑟</m:t>
                                        </m:r>
                                      </m:sub>
                                    </m:sSub>
                                  </m:oMath>
                                </m:oMathPara>
                              </a14:m>
                              <a:endParaRPr lang="fr-FR" dirty="0"/>
                            </a:p>
                          </p:txBody>
                        </p:sp>
                      </mc:Choice>
                      <mc:Fallback xmlns="">
                        <p:sp>
                          <p:nvSpPr>
                            <p:cNvPr id="32" name="ZoneTexte 31"/>
                            <p:cNvSpPr txBox="1">
                              <a:spLocks noRot="1" noChangeAspect="1" noMove="1" noResize="1" noEditPoints="1" noAdjustHandles="1" noChangeArrowheads="1" noChangeShapeType="1" noTextEdit="1"/>
                            </p:cNvSpPr>
                            <p:nvPr/>
                          </p:nvSpPr>
                          <p:spPr>
                            <a:xfrm>
                              <a:off x="5658659" y="4334700"/>
                              <a:ext cx="749051" cy="276999"/>
                            </a:xfrm>
                            <a:prstGeom prst="rect">
                              <a:avLst/>
                            </a:prstGeom>
                            <a:blipFill rotWithShape="0">
                              <a:blip r:embed="rId6"/>
                              <a:stretch>
                                <a:fillRect l="-6504" r="-1626" b="-22222"/>
                              </a:stretch>
                            </a:blipFill>
                          </p:spPr>
                          <p:txBody>
                            <a:bodyPr/>
                            <a:lstStyle/>
                            <a:p>
                              <a:r>
                                <a:rPr lang="fr-FR">
                                  <a:noFill/>
                                </a:rPr>
                                <a:t> </a:t>
                              </a:r>
                            </a:p>
                          </p:txBody>
                        </p:sp>
                      </mc:Fallback>
                    </mc:AlternateContent>
                  </p:grpSp>
                  <p:sp>
                    <p:nvSpPr>
                      <p:cNvPr id="34" name="Rectangle 33"/>
                      <p:cNvSpPr/>
                      <p:nvPr/>
                    </p:nvSpPr>
                    <p:spPr bwMode="auto">
                      <a:xfrm>
                        <a:off x="5074417" y="3403622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sp>
                  <p:nvSpPr>
                    <p:cNvPr id="36" name="Rectangle 35"/>
                    <p:cNvSpPr/>
                    <p:nvPr/>
                  </p:nvSpPr>
                  <p:spPr bwMode="auto">
                    <a:xfrm>
                      <a:off x="7003705" y="3403622"/>
                      <a:ext cx="321548" cy="974689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  <p:sp>
                <p:nvSpPr>
                  <p:cNvPr id="42" name="Rectangle 41"/>
                  <p:cNvSpPr/>
                  <p:nvPr/>
                </p:nvSpPr>
                <p:spPr>
                  <a:xfrm>
                    <a:off x="4990620" y="3410680"/>
                    <a:ext cx="496105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sz="1600" dirty="0"/>
                      <a:t>𝛳</a:t>
                    </a:r>
                  </a:p>
                </p:txBody>
              </p:sp>
            </p:grpSp>
            <p:cxnSp>
              <p:nvCxnSpPr>
                <p:cNvPr id="45" name="Connecteur droit avec flèche 44"/>
                <p:cNvCxnSpPr/>
                <p:nvPr/>
              </p:nvCxnSpPr>
              <p:spPr bwMode="auto">
                <a:xfrm>
                  <a:off x="5324837" y="3177540"/>
                  <a:ext cx="1522276" cy="981413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2" name="ZoneTexte 51"/>
                    <p:cNvSpPr txBox="1"/>
                    <p:nvPr/>
                  </p:nvSpPr>
                  <p:spPr>
                    <a:xfrm rot="1786481">
                      <a:off x="5918024" y="3384892"/>
                      <a:ext cx="61561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𝑡𝑟𝑎𝑐𝑘</m:t>
                                </m:r>
                              </m:sub>
                            </m:sSub>
                          </m:oMath>
                        </m:oMathPara>
                      </a14:m>
                      <a:endParaRPr lang="fr-FR" dirty="0"/>
                    </a:p>
                  </p:txBody>
                </p:sp>
              </mc:Choice>
              <mc:Fallback xmlns="">
                <p:sp>
                  <p:nvSpPr>
                    <p:cNvPr id="52" name="ZoneTexte 5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786481">
                      <a:off x="5918024" y="3384892"/>
                      <a:ext cx="615618" cy="276999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 l="-8108" t="-1111" b="-1000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3" name="Grouper 12"/>
              <p:cNvGrpSpPr/>
              <p:nvPr/>
            </p:nvGrpSpPr>
            <p:grpSpPr>
              <a:xfrm>
                <a:off x="6769913" y="2938602"/>
                <a:ext cx="545465" cy="220434"/>
                <a:chOff x="6783509" y="2665558"/>
                <a:chExt cx="545465" cy="220434"/>
              </a:xfrm>
            </p:grpSpPr>
            <p:cxnSp>
              <p:nvCxnSpPr>
                <p:cNvPr id="10" name="Connecteur droit avec flèche 9"/>
                <p:cNvCxnSpPr/>
                <p:nvPr/>
              </p:nvCxnSpPr>
              <p:spPr bwMode="auto">
                <a:xfrm flipV="1">
                  <a:off x="6859379" y="2884741"/>
                  <a:ext cx="321548" cy="1251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triangle"/>
                  <a:tailEnd type="triangle"/>
                </a:ln>
                <a:effectLst/>
              </p:spPr>
            </p:cxnSp>
            <p:sp>
              <p:nvSpPr>
                <p:cNvPr id="12" name="ZoneTexte 11"/>
                <p:cNvSpPr txBox="1"/>
                <p:nvPr/>
              </p:nvSpPr>
              <p:spPr>
                <a:xfrm>
                  <a:off x="6783509" y="2665558"/>
                  <a:ext cx="545465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dirty="0" smtClean="0"/>
                    <a:t>55 </a:t>
                  </a:r>
                  <a:r>
                    <a:rPr lang="fr-FR" altLang="fr-FR" sz="800" dirty="0"/>
                    <a:t>𝜇m</a:t>
                  </a:r>
                  <a:endParaRPr lang="fr-FR" sz="800" dirty="0"/>
                </a:p>
              </p:txBody>
            </p:sp>
          </p:grpSp>
        </p:grpSp>
        <p:sp>
          <p:nvSpPr>
            <p:cNvPr id="25" name="Arc 24"/>
            <p:cNvSpPr/>
            <p:nvPr/>
          </p:nvSpPr>
          <p:spPr bwMode="auto">
            <a:xfrm rot="4571793">
              <a:off x="5123215" y="3191278"/>
              <a:ext cx="230483" cy="243527"/>
            </a:xfrm>
            <a:prstGeom prst="arc">
              <a:avLst>
                <a:gd name="adj1" fmla="val 16200000"/>
                <a:gd name="adj2" fmla="val 814241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38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96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Coincidence</a:t>
            </a:r>
            <a:r>
              <a:rPr lang="fr-FR" dirty="0"/>
              <a:t> </a:t>
            </a:r>
            <a:r>
              <a:rPr lang="fr-FR" dirty="0" err="1"/>
              <a:t>determination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69517" y="1029113"/>
            <a:ext cx="8100000" cy="573657"/>
          </a:xfrm>
        </p:spPr>
        <p:txBody>
          <a:bodyPr/>
          <a:lstStyle/>
          <a:p>
            <a:r>
              <a:rPr lang="fr-FR" dirty="0"/>
              <a:t>For </a:t>
            </a:r>
            <a:r>
              <a:rPr lang="fr-FR" dirty="0" err="1"/>
              <a:t>each</a:t>
            </a:r>
            <a:r>
              <a:rPr lang="fr-FR" dirty="0"/>
              <a:t> frame, </a:t>
            </a:r>
            <a:r>
              <a:rPr lang="fr-FR" dirty="0" err="1"/>
              <a:t>tracks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layers</a:t>
            </a:r>
            <a:r>
              <a:rPr lang="fr-FR" dirty="0"/>
              <a:t> are </a:t>
            </a:r>
            <a:r>
              <a:rPr lang="fr-FR" dirty="0" err="1"/>
              <a:t>considered</a:t>
            </a:r>
            <a:r>
              <a:rPr lang="fr-FR" dirty="0"/>
              <a:t> </a:t>
            </a:r>
            <a:r>
              <a:rPr lang="fr-FR" dirty="0" err="1"/>
              <a:t>coincident</a:t>
            </a:r>
            <a:r>
              <a:rPr lang="fr-FR" dirty="0"/>
              <a:t> if </a:t>
            </a:r>
            <a:r>
              <a:rPr lang="fr-FR" dirty="0" err="1"/>
              <a:t>they</a:t>
            </a:r>
            <a:r>
              <a:rPr lang="fr-FR" dirty="0"/>
              <a:t> are of the </a:t>
            </a:r>
            <a:r>
              <a:rPr lang="fr-FR" dirty="0" err="1"/>
              <a:t>same</a:t>
            </a:r>
            <a:r>
              <a:rPr lang="fr-FR" dirty="0"/>
              <a:t> type and if </a:t>
            </a:r>
            <a:r>
              <a:rPr lang="fr-FR" dirty="0" err="1"/>
              <a:t>they</a:t>
            </a:r>
            <a:r>
              <a:rPr lang="fr-FR" dirty="0"/>
              <a:t> </a:t>
            </a:r>
            <a:r>
              <a:rPr lang="fr-FR" dirty="0" err="1"/>
              <a:t>fulfill</a:t>
            </a:r>
            <a:r>
              <a:rPr lang="fr-FR" dirty="0"/>
              <a:t> the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dirty="0" err="1"/>
              <a:t>criterias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E35D031-65CC-BF42-B2DB-1B55AAA7AFFD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8032E00-B0AD-FF47-BCCC-361687C6A82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66359" y="1634451"/>
            <a:ext cx="3103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/>
              <a:t>Heavy </a:t>
            </a:r>
            <a:r>
              <a:rPr lang="fr-FR" sz="1200" b="1" dirty="0" err="1"/>
              <a:t>tracks</a:t>
            </a:r>
            <a:r>
              <a:rPr lang="fr-FR" sz="1200" b="1" dirty="0"/>
              <a:t> / straight </a:t>
            </a:r>
            <a:r>
              <a:rPr lang="fr-FR" sz="1200" b="1" dirty="0" err="1"/>
              <a:t>tracks</a:t>
            </a:r>
            <a:r>
              <a:rPr lang="fr-FR" sz="1200" b="1" dirty="0"/>
              <a:t>: </a:t>
            </a:r>
            <a:endParaRPr lang="fr-FR" sz="1200" b="1" dirty="0" smtClean="0"/>
          </a:p>
          <a:p>
            <a:r>
              <a:rPr lang="fr-FR" sz="1200" dirty="0" err="1" smtClean="0"/>
              <a:t>same</a:t>
            </a:r>
            <a:r>
              <a:rPr lang="fr-FR" sz="1200" dirty="0" smtClean="0"/>
              <a:t> </a:t>
            </a:r>
            <a:r>
              <a:rPr lang="fr-FR" sz="1200" dirty="0"/>
              <a:t>polar and </a:t>
            </a:r>
            <a:r>
              <a:rPr lang="fr-FR" sz="1200" dirty="0" err="1" smtClean="0"/>
              <a:t>azimuthal</a:t>
            </a:r>
            <a:r>
              <a:rPr lang="fr-FR" sz="1200" dirty="0"/>
              <a:t> </a:t>
            </a:r>
            <a:r>
              <a:rPr lang="fr-FR" sz="1200" dirty="0" smtClean="0"/>
              <a:t>angles (±10º) </a:t>
            </a:r>
            <a:endParaRPr lang="fr-FR" sz="1200" dirty="0"/>
          </a:p>
        </p:txBody>
      </p:sp>
      <p:sp>
        <p:nvSpPr>
          <p:cNvPr id="9" name="Rectangle 8"/>
          <p:cNvSpPr/>
          <p:nvPr/>
        </p:nvSpPr>
        <p:spPr>
          <a:xfrm>
            <a:off x="1228726" y="1637367"/>
            <a:ext cx="3263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/>
              <a:t>Heavy blobs / </a:t>
            </a:r>
            <a:r>
              <a:rPr lang="fr-FR" sz="1200" b="1" dirty="0" smtClean="0"/>
              <a:t>dot </a:t>
            </a:r>
            <a:r>
              <a:rPr lang="fr-FR" sz="1200" b="1" dirty="0"/>
              <a:t>/ </a:t>
            </a:r>
            <a:r>
              <a:rPr lang="fr-FR" sz="1200" b="1" dirty="0" err="1"/>
              <a:t>small</a:t>
            </a:r>
            <a:r>
              <a:rPr lang="fr-FR" sz="1200" b="1" dirty="0"/>
              <a:t> </a:t>
            </a:r>
            <a:r>
              <a:rPr lang="fr-FR" sz="1200" b="1" dirty="0" smtClean="0"/>
              <a:t>blobs: </a:t>
            </a:r>
            <a:endParaRPr lang="fr-FR" sz="1200" dirty="0"/>
          </a:p>
          <a:p>
            <a:r>
              <a:rPr lang="fr-FR" sz="1200" dirty="0" err="1" smtClean="0"/>
              <a:t>same</a:t>
            </a:r>
            <a:r>
              <a:rPr lang="fr-FR" sz="1200" dirty="0" smtClean="0"/>
              <a:t> center (± 2 pixels)</a:t>
            </a:r>
            <a:endParaRPr lang="fr-FR" sz="1200" dirty="0"/>
          </a:p>
        </p:txBody>
      </p:sp>
      <p:grpSp>
        <p:nvGrpSpPr>
          <p:cNvPr id="158" name="Grouper 157"/>
          <p:cNvGrpSpPr/>
          <p:nvPr/>
        </p:nvGrpSpPr>
        <p:grpSpPr>
          <a:xfrm>
            <a:off x="855092" y="2143616"/>
            <a:ext cx="1633755" cy="2731994"/>
            <a:chOff x="813463" y="2143616"/>
            <a:chExt cx="1633755" cy="2731994"/>
          </a:xfrm>
        </p:grpSpPr>
        <p:cxnSp>
          <p:nvCxnSpPr>
            <p:cNvPr id="33" name="Connecteur droit avec flèche 32"/>
            <p:cNvCxnSpPr/>
            <p:nvPr/>
          </p:nvCxnSpPr>
          <p:spPr bwMode="auto">
            <a:xfrm>
              <a:off x="1372705" y="2143616"/>
              <a:ext cx="2895" cy="273199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154" name="Grouper 153"/>
            <p:cNvGrpSpPr/>
            <p:nvPr/>
          </p:nvGrpSpPr>
          <p:grpSpPr>
            <a:xfrm>
              <a:off x="813463" y="2401294"/>
              <a:ext cx="1633755" cy="2013303"/>
              <a:chOff x="776206" y="2668731"/>
              <a:chExt cx="1633755" cy="2013303"/>
            </a:xfrm>
          </p:grpSpPr>
          <p:sp>
            <p:nvSpPr>
              <p:cNvPr id="116" name="ZoneTexte 115"/>
              <p:cNvSpPr txBox="1"/>
              <p:nvPr/>
            </p:nvSpPr>
            <p:spPr>
              <a:xfrm>
                <a:off x="1780838" y="2779220"/>
                <a:ext cx="6143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700" dirty="0" err="1" smtClean="0"/>
                  <a:t>sensor</a:t>
                </a:r>
                <a:r>
                  <a:rPr lang="fr-FR" sz="700" dirty="0" smtClean="0"/>
                  <a:t> 1 </a:t>
                </a:r>
                <a:br>
                  <a:rPr lang="fr-FR" sz="700" dirty="0" smtClean="0"/>
                </a:br>
                <a:r>
                  <a:rPr lang="fr-FR" sz="700" dirty="0" smtClean="0"/>
                  <a:t>(300 </a:t>
                </a:r>
                <a:r>
                  <a:rPr lang="fr-FR" sz="700" dirty="0" err="1" smtClean="0"/>
                  <a:t>um</a:t>
                </a:r>
                <a:r>
                  <a:rPr lang="fr-FR" sz="700" dirty="0" smtClean="0"/>
                  <a:t>)</a:t>
                </a:r>
                <a:endParaRPr lang="fr-FR" sz="700" dirty="0"/>
              </a:p>
            </p:txBody>
          </p:sp>
          <p:sp>
            <p:nvSpPr>
              <p:cNvPr id="117" name="ZoneTexte 116"/>
              <p:cNvSpPr txBox="1"/>
              <p:nvPr/>
            </p:nvSpPr>
            <p:spPr>
              <a:xfrm>
                <a:off x="1795599" y="4143822"/>
                <a:ext cx="6143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700" dirty="0" err="1" smtClean="0"/>
                  <a:t>sensor</a:t>
                </a:r>
                <a:r>
                  <a:rPr lang="fr-FR" sz="700" dirty="0" smtClean="0"/>
                  <a:t> </a:t>
                </a:r>
                <a:r>
                  <a:rPr lang="fr-FR" sz="700" dirty="0"/>
                  <a:t>2</a:t>
                </a:r>
                <a:r>
                  <a:rPr lang="fr-FR" sz="700" dirty="0" smtClean="0"/>
                  <a:t> </a:t>
                </a:r>
                <a:br>
                  <a:rPr lang="fr-FR" sz="700" dirty="0" smtClean="0"/>
                </a:br>
                <a:r>
                  <a:rPr lang="fr-FR" sz="700" dirty="0" smtClean="0"/>
                  <a:t>(</a:t>
                </a:r>
                <a:r>
                  <a:rPr lang="fr-FR" sz="700" dirty="0"/>
                  <a:t>5</a:t>
                </a:r>
                <a:r>
                  <a:rPr lang="fr-FR" sz="700" dirty="0" smtClean="0"/>
                  <a:t>00 </a:t>
                </a:r>
                <a:r>
                  <a:rPr lang="fr-FR" sz="700" dirty="0" err="1" smtClean="0"/>
                  <a:t>um</a:t>
                </a:r>
                <a:r>
                  <a:rPr lang="fr-FR" sz="700" dirty="0" smtClean="0"/>
                  <a:t>)</a:t>
                </a:r>
                <a:endParaRPr lang="fr-FR" sz="700" dirty="0"/>
              </a:p>
            </p:txBody>
          </p:sp>
          <p:grpSp>
            <p:nvGrpSpPr>
              <p:cNvPr id="128" name="Grouper 127"/>
              <p:cNvGrpSpPr/>
              <p:nvPr/>
            </p:nvGrpSpPr>
            <p:grpSpPr>
              <a:xfrm>
                <a:off x="776206" y="2668731"/>
                <a:ext cx="1032039" cy="511149"/>
                <a:chOff x="776206" y="2668731"/>
                <a:chExt cx="1032039" cy="511149"/>
              </a:xfrm>
            </p:grpSpPr>
            <p:grpSp>
              <p:nvGrpSpPr>
                <p:cNvPr id="102" name="Grouper 101"/>
                <p:cNvGrpSpPr/>
                <p:nvPr/>
              </p:nvGrpSpPr>
              <p:grpSpPr>
                <a:xfrm>
                  <a:off x="776206" y="2748054"/>
                  <a:ext cx="1032039" cy="431826"/>
                  <a:chOff x="776206" y="2748053"/>
                  <a:chExt cx="1532460" cy="534895"/>
                </a:xfrm>
              </p:grpSpPr>
              <p:sp>
                <p:nvSpPr>
                  <p:cNvPr id="87" name="Rectangle 86"/>
                  <p:cNvSpPr/>
                  <p:nvPr/>
                </p:nvSpPr>
                <p:spPr bwMode="auto">
                  <a:xfrm>
                    <a:off x="1082698" y="2748053"/>
                    <a:ext cx="153246" cy="533495"/>
                  </a:xfrm>
                  <a:prstGeom prst="rect">
                    <a:avLst/>
                  </a:prstGeom>
                  <a:noFill/>
                  <a:ln w="22225" cap="flat" cmpd="sng" algn="ctr">
                    <a:solidFill>
                      <a:schemeClr val="tx1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4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grpSp>
                <p:nvGrpSpPr>
                  <p:cNvPr id="90" name="Grouper 89"/>
                  <p:cNvGrpSpPr/>
                  <p:nvPr/>
                </p:nvGrpSpPr>
                <p:grpSpPr>
                  <a:xfrm>
                    <a:off x="776206" y="2748053"/>
                    <a:ext cx="1532460" cy="534895"/>
                    <a:chOff x="776206" y="2748053"/>
                    <a:chExt cx="1532460" cy="534895"/>
                  </a:xfrm>
                </p:grpSpPr>
                <p:grpSp>
                  <p:nvGrpSpPr>
                    <p:cNvPr id="77" name="Grouper 76"/>
                    <p:cNvGrpSpPr/>
                    <p:nvPr/>
                  </p:nvGrpSpPr>
                  <p:grpSpPr>
                    <a:xfrm>
                      <a:off x="1235945" y="2749450"/>
                      <a:ext cx="1072721" cy="533498"/>
                      <a:chOff x="681277" y="2866385"/>
                      <a:chExt cx="2250836" cy="974693"/>
                    </a:xfrm>
                  </p:grpSpPr>
                  <p:sp>
                    <p:nvSpPr>
                      <p:cNvPr id="70" name="Rectangle 69"/>
                      <p:cNvSpPr/>
                      <p:nvPr/>
                    </p:nvSpPr>
                    <p:spPr bwMode="auto">
                      <a:xfrm>
                        <a:off x="1002825" y="2866389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71" name="Rectangle 70"/>
                      <p:cNvSpPr/>
                      <p:nvPr/>
                    </p:nvSpPr>
                    <p:spPr bwMode="auto">
                      <a:xfrm>
                        <a:off x="1324373" y="2866388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72" name="Rectangle 71"/>
                      <p:cNvSpPr/>
                      <p:nvPr/>
                    </p:nvSpPr>
                    <p:spPr bwMode="auto">
                      <a:xfrm>
                        <a:off x="1645921" y="2866387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73" name="Rectangle 72"/>
                      <p:cNvSpPr/>
                      <p:nvPr/>
                    </p:nvSpPr>
                    <p:spPr bwMode="auto">
                      <a:xfrm>
                        <a:off x="1967469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74" name="Rectangle 73"/>
                      <p:cNvSpPr/>
                      <p:nvPr/>
                    </p:nvSpPr>
                    <p:spPr bwMode="auto">
                      <a:xfrm>
                        <a:off x="2289017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75" name="Rectangle 74"/>
                      <p:cNvSpPr/>
                      <p:nvPr/>
                    </p:nvSpPr>
                    <p:spPr bwMode="auto">
                      <a:xfrm>
                        <a:off x="681277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76" name="Rectangle 75"/>
                      <p:cNvSpPr/>
                      <p:nvPr/>
                    </p:nvSpPr>
                    <p:spPr bwMode="auto">
                      <a:xfrm>
                        <a:off x="2610565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sp>
                  <p:nvSpPr>
                    <p:cNvPr id="88" name="Rectangle 87"/>
                    <p:cNvSpPr/>
                    <p:nvPr/>
                  </p:nvSpPr>
                  <p:spPr bwMode="auto">
                    <a:xfrm>
                      <a:off x="929452" y="2748053"/>
                      <a:ext cx="153246" cy="533495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89" name="Rectangle 88"/>
                    <p:cNvSpPr/>
                    <p:nvPr/>
                  </p:nvSpPr>
                  <p:spPr bwMode="auto">
                    <a:xfrm>
                      <a:off x="776206" y="2748056"/>
                      <a:ext cx="153246" cy="533496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</p:grpSp>
            <p:sp>
              <p:nvSpPr>
                <p:cNvPr id="118" name="Ellipse 117"/>
                <p:cNvSpPr/>
                <p:nvPr/>
              </p:nvSpPr>
              <p:spPr bwMode="auto">
                <a:xfrm>
                  <a:off x="784044" y="2674402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19" name="Ellipse 118"/>
                <p:cNvSpPr/>
                <p:nvPr/>
              </p:nvSpPr>
              <p:spPr bwMode="auto">
                <a:xfrm>
                  <a:off x="887247" y="2674402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0" name="Ellipse 119"/>
                <p:cNvSpPr/>
                <p:nvPr/>
              </p:nvSpPr>
              <p:spPr bwMode="auto">
                <a:xfrm>
                  <a:off x="990450" y="2674402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1" name="Ellipse 120"/>
                <p:cNvSpPr/>
                <p:nvPr/>
              </p:nvSpPr>
              <p:spPr bwMode="auto">
                <a:xfrm>
                  <a:off x="1093653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2" name="Ellipse 121"/>
                <p:cNvSpPr/>
                <p:nvPr/>
              </p:nvSpPr>
              <p:spPr bwMode="auto">
                <a:xfrm>
                  <a:off x="1200566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3" name="Ellipse 122"/>
                <p:cNvSpPr/>
                <p:nvPr/>
              </p:nvSpPr>
              <p:spPr bwMode="auto">
                <a:xfrm>
                  <a:off x="1310048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4" name="Ellipse 123"/>
                <p:cNvSpPr/>
                <p:nvPr/>
              </p:nvSpPr>
              <p:spPr bwMode="auto">
                <a:xfrm>
                  <a:off x="1408542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5" name="Ellipse 124"/>
                <p:cNvSpPr/>
                <p:nvPr/>
              </p:nvSpPr>
              <p:spPr bwMode="auto">
                <a:xfrm>
                  <a:off x="1516298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6" name="Ellipse 125"/>
                <p:cNvSpPr/>
                <p:nvPr/>
              </p:nvSpPr>
              <p:spPr bwMode="auto">
                <a:xfrm>
                  <a:off x="1617984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27" name="Ellipse 126"/>
                <p:cNvSpPr/>
                <p:nvPr/>
              </p:nvSpPr>
              <p:spPr bwMode="auto">
                <a:xfrm>
                  <a:off x="1719670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grpSp>
            <p:nvGrpSpPr>
              <p:cNvPr id="129" name="Grouper 128"/>
              <p:cNvGrpSpPr/>
              <p:nvPr/>
            </p:nvGrpSpPr>
            <p:grpSpPr>
              <a:xfrm rot="10800000">
                <a:off x="776421" y="3966033"/>
                <a:ext cx="1032039" cy="716001"/>
                <a:chOff x="776206" y="2674126"/>
                <a:chExt cx="1032039" cy="505753"/>
              </a:xfrm>
            </p:grpSpPr>
            <p:grpSp>
              <p:nvGrpSpPr>
                <p:cNvPr id="130" name="Grouper 129"/>
                <p:cNvGrpSpPr/>
                <p:nvPr/>
              </p:nvGrpSpPr>
              <p:grpSpPr>
                <a:xfrm>
                  <a:off x="776206" y="2748054"/>
                  <a:ext cx="1032039" cy="431825"/>
                  <a:chOff x="776206" y="2748054"/>
                  <a:chExt cx="1532460" cy="534894"/>
                </a:xfrm>
              </p:grpSpPr>
              <p:sp>
                <p:nvSpPr>
                  <p:cNvPr id="141" name="Rectangle 140"/>
                  <p:cNvSpPr/>
                  <p:nvPr/>
                </p:nvSpPr>
                <p:spPr bwMode="auto">
                  <a:xfrm>
                    <a:off x="1082699" y="2748054"/>
                    <a:ext cx="153246" cy="533496"/>
                  </a:xfrm>
                  <a:prstGeom prst="rect">
                    <a:avLst/>
                  </a:prstGeom>
                  <a:noFill/>
                  <a:ln w="22225" cap="flat" cmpd="sng" algn="ctr">
                    <a:solidFill>
                      <a:schemeClr val="tx1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4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grpSp>
                <p:nvGrpSpPr>
                  <p:cNvPr id="142" name="Grouper 141"/>
                  <p:cNvGrpSpPr/>
                  <p:nvPr/>
                </p:nvGrpSpPr>
                <p:grpSpPr>
                  <a:xfrm>
                    <a:off x="776206" y="2748054"/>
                    <a:ext cx="1532460" cy="534894"/>
                    <a:chOff x="776206" y="2748054"/>
                    <a:chExt cx="1532460" cy="534894"/>
                  </a:xfrm>
                </p:grpSpPr>
                <p:grpSp>
                  <p:nvGrpSpPr>
                    <p:cNvPr id="143" name="Grouper 142"/>
                    <p:cNvGrpSpPr/>
                    <p:nvPr/>
                  </p:nvGrpSpPr>
                  <p:grpSpPr>
                    <a:xfrm>
                      <a:off x="1235945" y="2749450"/>
                      <a:ext cx="1072721" cy="533498"/>
                      <a:chOff x="681277" y="2866385"/>
                      <a:chExt cx="2250836" cy="974693"/>
                    </a:xfrm>
                  </p:grpSpPr>
                  <p:sp>
                    <p:nvSpPr>
                      <p:cNvPr id="146" name="Rectangle 145"/>
                      <p:cNvSpPr/>
                      <p:nvPr/>
                    </p:nvSpPr>
                    <p:spPr bwMode="auto">
                      <a:xfrm>
                        <a:off x="1002825" y="2866389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7" name="Rectangle 146"/>
                      <p:cNvSpPr/>
                      <p:nvPr/>
                    </p:nvSpPr>
                    <p:spPr bwMode="auto">
                      <a:xfrm>
                        <a:off x="1324373" y="2866388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8" name="Rectangle 147"/>
                      <p:cNvSpPr/>
                      <p:nvPr/>
                    </p:nvSpPr>
                    <p:spPr bwMode="auto">
                      <a:xfrm>
                        <a:off x="1645921" y="2866387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49" name="Rectangle 148"/>
                      <p:cNvSpPr/>
                      <p:nvPr/>
                    </p:nvSpPr>
                    <p:spPr bwMode="auto">
                      <a:xfrm>
                        <a:off x="1967469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0" name="Rectangle 149"/>
                      <p:cNvSpPr/>
                      <p:nvPr/>
                    </p:nvSpPr>
                    <p:spPr bwMode="auto">
                      <a:xfrm>
                        <a:off x="2289017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1" name="Rectangle 150"/>
                      <p:cNvSpPr/>
                      <p:nvPr/>
                    </p:nvSpPr>
                    <p:spPr bwMode="auto">
                      <a:xfrm>
                        <a:off x="681277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52" name="Rectangle 151"/>
                      <p:cNvSpPr/>
                      <p:nvPr/>
                    </p:nvSpPr>
                    <p:spPr bwMode="auto">
                      <a:xfrm>
                        <a:off x="2610565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sp>
                  <p:nvSpPr>
                    <p:cNvPr id="144" name="Rectangle 143"/>
                    <p:cNvSpPr/>
                    <p:nvPr/>
                  </p:nvSpPr>
                  <p:spPr bwMode="auto">
                    <a:xfrm>
                      <a:off x="929452" y="2748054"/>
                      <a:ext cx="153246" cy="533496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145" name="Rectangle 144"/>
                    <p:cNvSpPr/>
                    <p:nvPr/>
                  </p:nvSpPr>
                  <p:spPr bwMode="auto">
                    <a:xfrm>
                      <a:off x="776206" y="2748054"/>
                      <a:ext cx="153246" cy="533496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</p:grpSp>
            <p:sp>
              <p:nvSpPr>
                <p:cNvPr id="131" name="Ellipse 130"/>
                <p:cNvSpPr/>
                <p:nvPr/>
              </p:nvSpPr>
              <p:spPr bwMode="auto">
                <a:xfrm>
                  <a:off x="780661" y="2679798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2" name="Ellipse 131"/>
                <p:cNvSpPr/>
                <p:nvPr/>
              </p:nvSpPr>
              <p:spPr bwMode="auto">
                <a:xfrm>
                  <a:off x="883864" y="2679798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3" name="Ellipse 132"/>
                <p:cNvSpPr/>
                <p:nvPr/>
              </p:nvSpPr>
              <p:spPr bwMode="auto">
                <a:xfrm>
                  <a:off x="987067" y="2679798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4" name="Ellipse 133"/>
                <p:cNvSpPr/>
                <p:nvPr/>
              </p:nvSpPr>
              <p:spPr bwMode="auto">
                <a:xfrm>
                  <a:off x="1090270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5" name="Ellipse 134"/>
                <p:cNvSpPr/>
                <p:nvPr/>
              </p:nvSpPr>
              <p:spPr bwMode="auto">
                <a:xfrm>
                  <a:off x="1197183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6" name="Ellipse 135"/>
                <p:cNvSpPr/>
                <p:nvPr/>
              </p:nvSpPr>
              <p:spPr bwMode="auto">
                <a:xfrm>
                  <a:off x="1299685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7" name="Ellipse 136"/>
                <p:cNvSpPr/>
                <p:nvPr/>
              </p:nvSpPr>
              <p:spPr bwMode="auto">
                <a:xfrm>
                  <a:off x="1405159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8" name="Ellipse 137"/>
                <p:cNvSpPr/>
                <p:nvPr/>
              </p:nvSpPr>
              <p:spPr bwMode="auto">
                <a:xfrm>
                  <a:off x="1512915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39" name="Ellipse 138"/>
                <p:cNvSpPr/>
                <p:nvPr/>
              </p:nvSpPr>
              <p:spPr bwMode="auto">
                <a:xfrm>
                  <a:off x="1614601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40" name="Ellipse 139"/>
                <p:cNvSpPr/>
                <p:nvPr/>
              </p:nvSpPr>
              <p:spPr bwMode="auto">
                <a:xfrm>
                  <a:off x="1716287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sp>
            <p:nvSpPr>
              <p:cNvPr id="153" name="Rectangle 152"/>
              <p:cNvSpPr/>
              <p:nvPr/>
            </p:nvSpPr>
            <p:spPr bwMode="auto">
              <a:xfrm>
                <a:off x="776206" y="3192606"/>
                <a:ext cx="1036708" cy="771831"/>
              </a:xfrm>
              <a:prstGeom prst="rect">
                <a:avLst/>
              </a:prstGeom>
              <a:solidFill>
                <a:srgbClr val="00B050">
                  <a:alpha val="63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fr-FR" sz="500" dirty="0">
                    <a:latin typeface="Tahoma" pitchFamily="34" charset="0"/>
                  </a:rPr>
                  <a:t>n</a:t>
                </a:r>
                <a:r>
                  <a:rPr lang="fr-FR" sz="500" dirty="0" smtClean="0">
                    <a:latin typeface="Tahoma" pitchFamily="34" charset="0"/>
                  </a:rPr>
                  <a:t>eutron </a:t>
                </a:r>
                <a:br>
                  <a:rPr lang="fr-FR" sz="500" dirty="0" smtClean="0">
                    <a:latin typeface="Tahoma" pitchFamily="34" charset="0"/>
                  </a:rPr>
                </a:br>
                <a:r>
                  <a:rPr lang="fr-FR" sz="500" dirty="0" err="1" smtClean="0">
                    <a:latin typeface="Tahoma" pitchFamily="34" charset="0"/>
                  </a:rPr>
                  <a:t>converters</a:t>
                </a:r>
                <a:endParaRPr kumimoji="0" lang="fr-FR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</p:grp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55"/>
          <a:stretch/>
        </p:blipFill>
        <p:spPr>
          <a:xfrm>
            <a:off x="2453830" y="3545329"/>
            <a:ext cx="1287935" cy="969888"/>
          </a:xfrm>
          <a:prstGeom prst="rect">
            <a:avLst/>
          </a:prstGeom>
        </p:spPr>
      </p:pic>
      <p:pic>
        <p:nvPicPr>
          <p:cNvPr id="155" name="Image 15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34"/>
          <a:stretch/>
        </p:blipFill>
        <p:spPr>
          <a:xfrm>
            <a:off x="2446708" y="2302780"/>
            <a:ext cx="1287935" cy="936410"/>
          </a:xfrm>
          <a:prstGeom prst="rect">
            <a:avLst/>
          </a:prstGeom>
        </p:spPr>
      </p:pic>
      <p:grpSp>
        <p:nvGrpSpPr>
          <p:cNvPr id="13" name="Grouper 12"/>
          <p:cNvGrpSpPr/>
          <p:nvPr/>
        </p:nvGrpSpPr>
        <p:grpSpPr>
          <a:xfrm>
            <a:off x="5423017" y="2216291"/>
            <a:ext cx="2994924" cy="2548544"/>
            <a:chOff x="5423017" y="2216291"/>
            <a:chExt cx="2994924" cy="2548544"/>
          </a:xfrm>
        </p:grpSpPr>
        <p:grpSp>
          <p:nvGrpSpPr>
            <p:cNvPr id="159" name="Grouper 158"/>
            <p:cNvGrpSpPr/>
            <p:nvPr/>
          </p:nvGrpSpPr>
          <p:grpSpPr>
            <a:xfrm>
              <a:off x="5423017" y="2216291"/>
              <a:ext cx="1633755" cy="2548544"/>
              <a:chOff x="813463" y="2178514"/>
              <a:chExt cx="1633755" cy="2548544"/>
            </a:xfrm>
          </p:grpSpPr>
          <p:cxnSp>
            <p:nvCxnSpPr>
              <p:cNvPr id="160" name="Connecteur droit avec flèche 159"/>
              <p:cNvCxnSpPr/>
              <p:nvPr/>
            </p:nvCxnSpPr>
            <p:spPr bwMode="auto">
              <a:xfrm>
                <a:off x="865065" y="2178514"/>
                <a:ext cx="1085550" cy="2548544"/>
              </a:xfrm>
              <a:prstGeom prst="straightConnector1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pSp>
            <p:nvGrpSpPr>
              <p:cNvPr id="161" name="Grouper 160"/>
              <p:cNvGrpSpPr/>
              <p:nvPr/>
            </p:nvGrpSpPr>
            <p:grpSpPr>
              <a:xfrm>
                <a:off x="813463" y="2401294"/>
                <a:ext cx="1633755" cy="2013303"/>
                <a:chOff x="776206" y="2668731"/>
                <a:chExt cx="1633755" cy="2013303"/>
              </a:xfrm>
            </p:grpSpPr>
            <p:sp>
              <p:nvSpPr>
                <p:cNvPr id="162" name="ZoneTexte 161"/>
                <p:cNvSpPr txBox="1"/>
                <p:nvPr/>
              </p:nvSpPr>
              <p:spPr>
                <a:xfrm>
                  <a:off x="1780838" y="2779220"/>
                  <a:ext cx="61436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700" dirty="0" err="1" smtClean="0"/>
                    <a:t>sensor</a:t>
                  </a:r>
                  <a:r>
                    <a:rPr lang="fr-FR" sz="700" dirty="0" smtClean="0"/>
                    <a:t> 1 </a:t>
                  </a:r>
                  <a:br>
                    <a:rPr lang="fr-FR" sz="700" dirty="0" smtClean="0"/>
                  </a:br>
                  <a:r>
                    <a:rPr lang="fr-FR" sz="700" dirty="0" smtClean="0"/>
                    <a:t>(300 </a:t>
                  </a:r>
                  <a:r>
                    <a:rPr lang="fr-FR" sz="700" dirty="0" err="1" smtClean="0"/>
                    <a:t>um</a:t>
                  </a:r>
                  <a:r>
                    <a:rPr lang="fr-FR" sz="700" dirty="0" smtClean="0"/>
                    <a:t>)</a:t>
                  </a:r>
                  <a:endParaRPr lang="fr-FR" sz="700" dirty="0"/>
                </a:p>
              </p:txBody>
            </p:sp>
            <p:sp>
              <p:nvSpPr>
                <p:cNvPr id="163" name="ZoneTexte 162"/>
                <p:cNvSpPr txBox="1"/>
                <p:nvPr/>
              </p:nvSpPr>
              <p:spPr>
                <a:xfrm>
                  <a:off x="1795599" y="4143822"/>
                  <a:ext cx="61436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700" dirty="0" err="1" smtClean="0"/>
                    <a:t>sensor</a:t>
                  </a:r>
                  <a:r>
                    <a:rPr lang="fr-FR" sz="700" dirty="0" smtClean="0"/>
                    <a:t> </a:t>
                  </a:r>
                  <a:r>
                    <a:rPr lang="fr-FR" sz="700" dirty="0"/>
                    <a:t>2</a:t>
                  </a:r>
                  <a:r>
                    <a:rPr lang="fr-FR" sz="700" dirty="0" smtClean="0"/>
                    <a:t> </a:t>
                  </a:r>
                  <a:br>
                    <a:rPr lang="fr-FR" sz="700" dirty="0" smtClean="0"/>
                  </a:br>
                  <a:r>
                    <a:rPr lang="fr-FR" sz="700" dirty="0" smtClean="0"/>
                    <a:t>(</a:t>
                  </a:r>
                  <a:r>
                    <a:rPr lang="fr-FR" sz="700" dirty="0"/>
                    <a:t>5</a:t>
                  </a:r>
                  <a:r>
                    <a:rPr lang="fr-FR" sz="700" dirty="0" smtClean="0"/>
                    <a:t>00 </a:t>
                  </a:r>
                  <a:r>
                    <a:rPr lang="fr-FR" sz="700" dirty="0" err="1" smtClean="0"/>
                    <a:t>um</a:t>
                  </a:r>
                  <a:r>
                    <a:rPr lang="fr-FR" sz="700" dirty="0" smtClean="0"/>
                    <a:t>)</a:t>
                  </a:r>
                  <a:endParaRPr lang="fr-FR" sz="700" dirty="0"/>
                </a:p>
              </p:txBody>
            </p:sp>
            <p:grpSp>
              <p:nvGrpSpPr>
                <p:cNvPr id="164" name="Grouper 163"/>
                <p:cNvGrpSpPr/>
                <p:nvPr/>
              </p:nvGrpSpPr>
              <p:grpSpPr>
                <a:xfrm>
                  <a:off x="776206" y="2668731"/>
                  <a:ext cx="1032039" cy="511149"/>
                  <a:chOff x="776206" y="2668731"/>
                  <a:chExt cx="1032039" cy="511149"/>
                </a:xfrm>
              </p:grpSpPr>
              <p:grpSp>
                <p:nvGrpSpPr>
                  <p:cNvPr id="190" name="Grouper 189"/>
                  <p:cNvGrpSpPr/>
                  <p:nvPr/>
                </p:nvGrpSpPr>
                <p:grpSpPr>
                  <a:xfrm>
                    <a:off x="776206" y="2748054"/>
                    <a:ext cx="1032039" cy="431826"/>
                    <a:chOff x="776206" y="2748053"/>
                    <a:chExt cx="1532460" cy="534895"/>
                  </a:xfrm>
                </p:grpSpPr>
                <p:sp>
                  <p:nvSpPr>
                    <p:cNvPr id="201" name="Rectangle 200"/>
                    <p:cNvSpPr/>
                    <p:nvPr/>
                  </p:nvSpPr>
                  <p:spPr bwMode="auto">
                    <a:xfrm>
                      <a:off x="1082698" y="2748053"/>
                      <a:ext cx="153246" cy="533495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grpSp>
                  <p:nvGrpSpPr>
                    <p:cNvPr id="202" name="Grouper 201"/>
                    <p:cNvGrpSpPr/>
                    <p:nvPr/>
                  </p:nvGrpSpPr>
                  <p:grpSpPr>
                    <a:xfrm>
                      <a:off x="776206" y="2748053"/>
                      <a:ext cx="1532460" cy="534895"/>
                      <a:chOff x="776206" y="2748053"/>
                      <a:chExt cx="1532460" cy="534895"/>
                    </a:xfrm>
                  </p:grpSpPr>
                  <p:grpSp>
                    <p:nvGrpSpPr>
                      <p:cNvPr id="203" name="Grouper 202"/>
                      <p:cNvGrpSpPr/>
                      <p:nvPr/>
                    </p:nvGrpSpPr>
                    <p:grpSpPr>
                      <a:xfrm>
                        <a:off x="1235945" y="2749450"/>
                        <a:ext cx="1072721" cy="533498"/>
                        <a:chOff x="681277" y="2866385"/>
                        <a:chExt cx="2250836" cy="974693"/>
                      </a:xfrm>
                    </p:grpSpPr>
                    <p:sp>
                      <p:nvSpPr>
                        <p:cNvPr id="206" name="Rectangle 205"/>
                        <p:cNvSpPr/>
                        <p:nvPr/>
                      </p:nvSpPr>
                      <p:spPr bwMode="auto">
                        <a:xfrm>
                          <a:off x="1002825" y="2866389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207" name="Rectangle 206"/>
                        <p:cNvSpPr/>
                        <p:nvPr/>
                      </p:nvSpPr>
                      <p:spPr bwMode="auto">
                        <a:xfrm>
                          <a:off x="1324373" y="2866388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208" name="Rectangle 207"/>
                        <p:cNvSpPr/>
                        <p:nvPr/>
                      </p:nvSpPr>
                      <p:spPr bwMode="auto">
                        <a:xfrm>
                          <a:off x="1645921" y="2866387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209" name="Rectangle 208"/>
                        <p:cNvSpPr/>
                        <p:nvPr/>
                      </p:nvSpPr>
                      <p:spPr bwMode="auto">
                        <a:xfrm>
                          <a:off x="1967469" y="2866386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210" name="Rectangle 209"/>
                        <p:cNvSpPr/>
                        <p:nvPr/>
                      </p:nvSpPr>
                      <p:spPr bwMode="auto">
                        <a:xfrm>
                          <a:off x="2289017" y="2866386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211" name="Rectangle 210"/>
                        <p:cNvSpPr/>
                        <p:nvPr/>
                      </p:nvSpPr>
                      <p:spPr bwMode="auto">
                        <a:xfrm>
                          <a:off x="681277" y="2866385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212" name="Rectangle 211"/>
                        <p:cNvSpPr/>
                        <p:nvPr/>
                      </p:nvSpPr>
                      <p:spPr bwMode="auto">
                        <a:xfrm>
                          <a:off x="2610565" y="2866385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204" name="Rectangle 203"/>
                      <p:cNvSpPr/>
                      <p:nvPr/>
                    </p:nvSpPr>
                    <p:spPr bwMode="auto">
                      <a:xfrm>
                        <a:off x="929452" y="2748053"/>
                        <a:ext cx="153246" cy="533495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205" name="Rectangle 204"/>
                      <p:cNvSpPr/>
                      <p:nvPr/>
                    </p:nvSpPr>
                    <p:spPr bwMode="auto">
                      <a:xfrm>
                        <a:off x="776206" y="2748056"/>
                        <a:ext cx="153246" cy="533496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191" name="Ellipse 190"/>
                  <p:cNvSpPr/>
                  <p:nvPr/>
                </p:nvSpPr>
                <p:spPr bwMode="auto">
                  <a:xfrm>
                    <a:off x="784044" y="2674402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2" name="Ellipse 191"/>
                  <p:cNvSpPr/>
                  <p:nvPr/>
                </p:nvSpPr>
                <p:spPr bwMode="auto">
                  <a:xfrm>
                    <a:off x="887247" y="2674402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3" name="Ellipse 192"/>
                  <p:cNvSpPr/>
                  <p:nvPr/>
                </p:nvSpPr>
                <p:spPr bwMode="auto">
                  <a:xfrm>
                    <a:off x="990450" y="2674402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4" name="Ellipse 193"/>
                  <p:cNvSpPr/>
                  <p:nvPr/>
                </p:nvSpPr>
                <p:spPr bwMode="auto">
                  <a:xfrm>
                    <a:off x="1093653" y="2668731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5" name="Ellipse 194"/>
                  <p:cNvSpPr/>
                  <p:nvPr/>
                </p:nvSpPr>
                <p:spPr bwMode="auto">
                  <a:xfrm>
                    <a:off x="1200566" y="2668731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6" name="Ellipse 195"/>
                  <p:cNvSpPr/>
                  <p:nvPr/>
                </p:nvSpPr>
                <p:spPr bwMode="auto">
                  <a:xfrm>
                    <a:off x="1310048" y="2668731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7" name="Ellipse 196"/>
                  <p:cNvSpPr/>
                  <p:nvPr/>
                </p:nvSpPr>
                <p:spPr bwMode="auto">
                  <a:xfrm>
                    <a:off x="1408542" y="2668731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8" name="Ellipse 197"/>
                  <p:cNvSpPr/>
                  <p:nvPr/>
                </p:nvSpPr>
                <p:spPr bwMode="auto">
                  <a:xfrm>
                    <a:off x="1516298" y="2668731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99" name="Ellipse 198"/>
                  <p:cNvSpPr/>
                  <p:nvPr/>
                </p:nvSpPr>
                <p:spPr bwMode="auto">
                  <a:xfrm>
                    <a:off x="1617984" y="2668731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200" name="Ellipse 199"/>
                  <p:cNvSpPr/>
                  <p:nvPr/>
                </p:nvSpPr>
                <p:spPr bwMode="auto">
                  <a:xfrm>
                    <a:off x="1719670" y="2668731"/>
                    <a:ext cx="78370" cy="7365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  <p:grpSp>
              <p:nvGrpSpPr>
                <p:cNvPr id="165" name="Grouper 164"/>
                <p:cNvGrpSpPr/>
                <p:nvPr/>
              </p:nvGrpSpPr>
              <p:grpSpPr>
                <a:xfrm rot="10800000">
                  <a:off x="776421" y="3966033"/>
                  <a:ext cx="1032039" cy="716001"/>
                  <a:chOff x="776206" y="2674126"/>
                  <a:chExt cx="1032039" cy="505753"/>
                </a:xfrm>
              </p:grpSpPr>
              <p:grpSp>
                <p:nvGrpSpPr>
                  <p:cNvPr id="167" name="Grouper 166"/>
                  <p:cNvGrpSpPr/>
                  <p:nvPr/>
                </p:nvGrpSpPr>
                <p:grpSpPr>
                  <a:xfrm>
                    <a:off x="776206" y="2748054"/>
                    <a:ext cx="1032039" cy="431825"/>
                    <a:chOff x="776206" y="2748054"/>
                    <a:chExt cx="1532460" cy="534894"/>
                  </a:xfrm>
                </p:grpSpPr>
                <p:sp>
                  <p:nvSpPr>
                    <p:cNvPr id="178" name="Rectangle 177"/>
                    <p:cNvSpPr/>
                    <p:nvPr/>
                  </p:nvSpPr>
                  <p:spPr bwMode="auto">
                    <a:xfrm>
                      <a:off x="1082699" y="2748054"/>
                      <a:ext cx="153246" cy="533496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grpSp>
                  <p:nvGrpSpPr>
                    <p:cNvPr id="179" name="Grouper 178"/>
                    <p:cNvGrpSpPr/>
                    <p:nvPr/>
                  </p:nvGrpSpPr>
                  <p:grpSpPr>
                    <a:xfrm>
                      <a:off x="776206" y="2748054"/>
                      <a:ext cx="1532460" cy="534894"/>
                      <a:chOff x="776206" y="2748054"/>
                      <a:chExt cx="1532460" cy="534894"/>
                    </a:xfrm>
                  </p:grpSpPr>
                  <p:grpSp>
                    <p:nvGrpSpPr>
                      <p:cNvPr id="180" name="Grouper 179"/>
                      <p:cNvGrpSpPr/>
                      <p:nvPr/>
                    </p:nvGrpSpPr>
                    <p:grpSpPr>
                      <a:xfrm>
                        <a:off x="1235945" y="2749450"/>
                        <a:ext cx="1072721" cy="533498"/>
                        <a:chOff x="681277" y="2866385"/>
                        <a:chExt cx="2250836" cy="974693"/>
                      </a:xfrm>
                    </p:grpSpPr>
                    <p:sp>
                      <p:nvSpPr>
                        <p:cNvPr id="183" name="Rectangle 182"/>
                        <p:cNvSpPr/>
                        <p:nvPr/>
                      </p:nvSpPr>
                      <p:spPr bwMode="auto">
                        <a:xfrm>
                          <a:off x="1002825" y="2866389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184" name="Rectangle 183"/>
                        <p:cNvSpPr/>
                        <p:nvPr/>
                      </p:nvSpPr>
                      <p:spPr bwMode="auto">
                        <a:xfrm>
                          <a:off x="1324373" y="2866388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185" name="Rectangle 184"/>
                        <p:cNvSpPr/>
                        <p:nvPr/>
                      </p:nvSpPr>
                      <p:spPr bwMode="auto">
                        <a:xfrm>
                          <a:off x="1645921" y="2866387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186" name="Rectangle 185"/>
                        <p:cNvSpPr/>
                        <p:nvPr/>
                      </p:nvSpPr>
                      <p:spPr bwMode="auto">
                        <a:xfrm>
                          <a:off x="1967469" y="2866386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187" name="Rectangle 186"/>
                        <p:cNvSpPr/>
                        <p:nvPr/>
                      </p:nvSpPr>
                      <p:spPr bwMode="auto">
                        <a:xfrm>
                          <a:off x="2289017" y="2866386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188" name="Rectangle 187"/>
                        <p:cNvSpPr/>
                        <p:nvPr/>
                      </p:nvSpPr>
                      <p:spPr bwMode="auto">
                        <a:xfrm>
                          <a:off x="681277" y="2866385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189" name="Rectangle 188"/>
                        <p:cNvSpPr/>
                        <p:nvPr/>
                      </p:nvSpPr>
                      <p:spPr bwMode="auto">
                        <a:xfrm>
                          <a:off x="2610565" y="2866385"/>
                          <a:ext cx="321548" cy="974689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181" name="Rectangle 180"/>
                      <p:cNvSpPr/>
                      <p:nvPr/>
                    </p:nvSpPr>
                    <p:spPr bwMode="auto">
                      <a:xfrm>
                        <a:off x="929452" y="2748054"/>
                        <a:ext cx="153246" cy="533496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82" name="Rectangle 181"/>
                      <p:cNvSpPr/>
                      <p:nvPr/>
                    </p:nvSpPr>
                    <p:spPr bwMode="auto">
                      <a:xfrm>
                        <a:off x="776206" y="2748054"/>
                        <a:ext cx="153246" cy="533496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</p:grpSp>
              <p:sp>
                <p:nvSpPr>
                  <p:cNvPr id="168" name="Ellipse 167"/>
                  <p:cNvSpPr/>
                  <p:nvPr/>
                </p:nvSpPr>
                <p:spPr bwMode="auto">
                  <a:xfrm>
                    <a:off x="780661" y="2679798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69" name="Ellipse 168"/>
                  <p:cNvSpPr/>
                  <p:nvPr/>
                </p:nvSpPr>
                <p:spPr bwMode="auto">
                  <a:xfrm>
                    <a:off x="883864" y="2679798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0" name="Ellipse 169"/>
                  <p:cNvSpPr/>
                  <p:nvPr/>
                </p:nvSpPr>
                <p:spPr bwMode="auto">
                  <a:xfrm>
                    <a:off x="987067" y="2679798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1" name="Ellipse 170"/>
                  <p:cNvSpPr/>
                  <p:nvPr/>
                </p:nvSpPr>
                <p:spPr bwMode="auto">
                  <a:xfrm>
                    <a:off x="1090270" y="2674126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2" name="Ellipse 171"/>
                  <p:cNvSpPr/>
                  <p:nvPr/>
                </p:nvSpPr>
                <p:spPr bwMode="auto">
                  <a:xfrm>
                    <a:off x="1197183" y="2674126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3" name="Ellipse 172"/>
                  <p:cNvSpPr/>
                  <p:nvPr/>
                </p:nvSpPr>
                <p:spPr bwMode="auto">
                  <a:xfrm>
                    <a:off x="1299685" y="2674126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4" name="Ellipse 173"/>
                  <p:cNvSpPr/>
                  <p:nvPr/>
                </p:nvSpPr>
                <p:spPr bwMode="auto">
                  <a:xfrm>
                    <a:off x="1405159" y="2674126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5" name="Ellipse 174"/>
                  <p:cNvSpPr/>
                  <p:nvPr/>
                </p:nvSpPr>
                <p:spPr bwMode="auto">
                  <a:xfrm>
                    <a:off x="1512915" y="2674126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6" name="Ellipse 175"/>
                  <p:cNvSpPr/>
                  <p:nvPr/>
                </p:nvSpPr>
                <p:spPr bwMode="auto">
                  <a:xfrm>
                    <a:off x="1614601" y="2674126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sp>
                <p:nvSpPr>
                  <p:cNvPr id="177" name="Ellipse 176"/>
                  <p:cNvSpPr/>
                  <p:nvPr/>
                </p:nvSpPr>
                <p:spPr bwMode="auto">
                  <a:xfrm>
                    <a:off x="1716287" y="2674126"/>
                    <a:ext cx="91482" cy="68257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  <p:sp>
              <p:nvSpPr>
                <p:cNvPr id="166" name="Rectangle 165"/>
                <p:cNvSpPr/>
                <p:nvPr/>
              </p:nvSpPr>
              <p:spPr bwMode="auto">
                <a:xfrm>
                  <a:off x="776206" y="3192606"/>
                  <a:ext cx="1036708" cy="771831"/>
                </a:xfrm>
                <a:prstGeom prst="rect">
                  <a:avLst/>
                </a:prstGeom>
                <a:solidFill>
                  <a:srgbClr val="00B050">
                    <a:alpha val="63000"/>
                  </a:srgb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fr-FR" sz="500" dirty="0">
                      <a:latin typeface="Tahoma" pitchFamily="34" charset="0"/>
                    </a:rPr>
                    <a:t>n</a:t>
                  </a:r>
                  <a:r>
                    <a:rPr lang="fr-FR" sz="500" dirty="0" smtClean="0">
                      <a:latin typeface="Tahoma" pitchFamily="34" charset="0"/>
                    </a:rPr>
                    <a:t>eutron </a:t>
                  </a:r>
                  <a:br>
                    <a:rPr lang="fr-FR" sz="500" dirty="0" smtClean="0">
                      <a:latin typeface="Tahoma" pitchFamily="34" charset="0"/>
                    </a:rPr>
                  </a:br>
                  <a:r>
                    <a:rPr lang="fr-FR" sz="500" dirty="0" err="1" smtClean="0">
                      <a:latin typeface="Tahoma" pitchFamily="34" charset="0"/>
                    </a:rPr>
                    <a:t>converters</a:t>
                  </a:r>
                  <a:endParaRPr kumimoji="0" lang="fr-FR" sz="5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</p:grpSp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1256"/>
            <a:stretch/>
          </p:blipFill>
          <p:spPr>
            <a:xfrm>
              <a:off x="7042011" y="3606721"/>
              <a:ext cx="1375930" cy="900321"/>
            </a:xfrm>
            <a:prstGeom prst="rect">
              <a:avLst/>
            </a:prstGeom>
          </p:spPr>
        </p:pic>
        <p:pic>
          <p:nvPicPr>
            <p:cNvPr id="156" name="Image 15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194"/>
            <a:stretch/>
          </p:blipFill>
          <p:spPr>
            <a:xfrm>
              <a:off x="7042011" y="2410480"/>
              <a:ext cx="1375930" cy="864523"/>
            </a:xfrm>
            <a:prstGeom prst="rect">
              <a:avLst/>
            </a:prstGeom>
          </p:spPr>
        </p:pic>
      </p:grpSp>
      <p:sp>
        <p:nvSpPr>
          <p:cNvPr id="157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74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err="1" smtClean="0"/>
              <a:t>Example</a:t>
            </a:r>
            <a:r>
              <a:rPr lang="fr-FR" dirty="0" smtClean="0"/>
              <a:t>: </a:t>
            </a:r>
            <a:r>
              <a:rPr lang="fr-FR" dirty="0" err="1" smtClean="0"/>
              <a:t>measuring</a:t>
            </a:r>
            <a:r>
              <a:rPr lang="fr-FR" dirty="0" smtClean="0"/>
              <a:t> HET </a:t>
            </a:r>
            <a:r>
              <a:rPr lang="fr-FR" dirty="0" err="1" smtClean="0"/>
              <a:t>particles</a:t>
            </a:r>
            <a:endParaRPr lang="fr-FR" dirty="0"/>
          </a:p>
        </p:txBody>
      </p:sp>
      <p:sp>
        <p:nvSpPr>
          <p:cNvPr id="23554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3641082" y="4263518"/>
            <a:ext cx="2717962" cy="30620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fr-FR" altLang="fr-FR" sz="1050" dirty="0"/>
              <a:t>TPX01 </a:t>
            </a:r>
            <a:r>
              <a:rPr lang="mr-IN" altLang="fr-FR" sz="1050" dirty="0"/>
              <a:t>–</a:t>
            </a:r>
            <a:r>
              <a:rPr lang="fr-FR" altLang="fr-FR" sz="1050" dirty="0"/>
              <a:t> </a:t>
            </a:r>
            <a:r>
              <a:rPr lang="fr-FR" altLang="fr-FR" sz="1050" dirty="0" smtClean="0"/>
              <a:t>31/05/2016 </a:t>
            </a:r>
            <a:r>
              <a:rPr lang="mr-IN" altLang="fr-FR" sz="1050" dirty="0"/>
              <a:t>–</a:t>
            </a:r>
            <a:r>
              <a:rPr lang="fr-FR" altLang="fr-FR" sz="1050" dirty="0"/>
              <a:t> </a:t>
            </a:r>
            <a:r>
              <a:rPr lang="fr-FR" altLang="fr-FR" sz="1050" dirty="0" smtClean="0"/>
              <a:t>LHC </a:t>
            </a:r>
            <a:r>
              <a:rPr lang="fr-FR" altLang="fr-FR" sz="1050" dirty="0" err="1" smtClean="0"/>
              <a:t>fill</a:t>
            </a:r>
            <a:r>
              <a:rPr lang="fr-FR" altLang="fr-FR" sz="1050" dirty="0" smtClean="0"/>
              <a:t> 4965 </a:t>
            </a:r>
          </a:p>
        </p:txBody>
      </p:sp>
      <p:sp>
        <p:nvSpPr>
          <p:cNvPr id="23555" name="Espace réservé de la date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6BDE123B-81AD-914C-B676-42550BC6AB81}" type="datetime1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11/27/18</a:t>
            </a:fld>
            <a:endParaRPr lang="en-US" altLang="fr-FR" sz="750"/>
          </a:p>
        </p:txBody>
      </p:sp>
      <p:sp>
        <p:nvSpPr>
          <p:cNvPr id="23556" name="Espace réservé du numéro de diapositive 4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8467107D-2A5F-7847-B1B3-4D88A4E91D79}" type="slidenum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11</a:t>
            </a:fld>
            <a:endParaRPr lang="en-US" altLang="fr-FR" sz="750"/>
          </a:p>
        </p:txBody>
      </p:sp>
      <p:grpSp>
        <p:nvGrpSpPr>
          <p:cNvPr id="4" name="Grouper 3"/>
          <p:cNvGrpSpPr/>
          <p:nvPr/>
        </p:nvGrpSpPr>
        <p:grpSpPr>
          <a:xfrm>
            <a:off x="803146" y="1252466"/>
            <a:ext cx="7791311" cy="2905609"/>
            <a:chOff x="620745" y="1681454"/>
            <a:chExt cx="7791311" cy="2905609"/>
          </a:xfrm>
        </p:grpSpPr>
        <p:grpSp>
          <p:nvGrpSpPr>
            <p:cNvPr id="81" name="Grouper 80"/>
            <p:cNvGrpSpPr/>
            <p:nvPr/>
          </p:nvGrpSpPr>
          <p:grpSpPr>
            <a:xfrm>
              <a:off x="620745" y="1681454"/>
              <a:ext cx="4028303" cy="2905609"/>
              <a:chOff x="104929" y="1843799"/>
              <a:chExt cx="4028303" cy="2905609"/>
            </a:xfrm>
          </p:grpSpPr>
          <p:grpSp>
            <p:nvGrpSpPr>
              <p:cNvPr id="80" name="Grouper 79"/>
              <p:cNvGrpSpPr/>
              <p:nvPr/>
            </p:nvGrpSpPr>
            <p:grpSpPr>
              <a:xfrm>
                <a:off x="104929" y="1843799"/>
                <a:ext cx="4028303" cy="2905609"/>
                <a:chOff x="-243322" y="1884961"/>
                <a:chExt cx="4028303" cy="2905609"/>
              </a:xfrm>
            </p:grpSpPr>
            <p:grpSp>
              <p:nvGrpSpPr>
                <p:cNvPr id="8" name="Grouper 7"/>
                <p:cNvGrpSpPr/>
                <p:nvPr/>
              </p:nvGrpSpPr>
              <p:grpSpPr>
                <a:xfrm>
                  <a:off x="-243322" y="1884961"/>
                  <a:ext cx="4028303" cy="2905609"/>
                  <a:chOff x="-251528" y="2276149"/>
                  <a:chExt cx="5115717" cy="3874145"/>
                </a:xfrm>
              </p:grpSpPr>
              <p:grpSp>
                <p:nvGrpSpPr>
                  <p:cNvPr id="6" name="Grouper 5"/>
                  <p:cNvGrpSpPr/>
                  <p:nvPr/>
                </p:nvGrpSpPr>
                <p:grpSpPr>
                  <a:xfrm>
                    <a:off x="-251528" y="2879771"/>
                    <a:ext cx="5005589" cy="3270523"/>
                    <a:chOff x="3191940" y="-296179"/>
                    <a:chExt cx="8971365" cy="5642895"/>
                  </a:xfrm>
                </p:grpSpPr>
                <p:pic>
                  <p:nvPicPr>
                    <p:cNvPr id="5" name="Image 4"/>
                    <p:cNvPicPr>
                      <a:picLocks noChangeAspect="1"/>
                    </p:cNvPicPr>
                    <p:nvPr/>
                  </p:nvPicPr>
                  <p:blipFill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6063"/>
                    <a:stretch/>
                  </p:blipFill>
                  <p:spPr>
                    <a:xfrm>
                      <a:off x="3191940" y="-296179"/>
                      <a:ext cx="8971365" cy="5642895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" name="Image 2"/>
                    <p:cNvPicPr>
                      <a:picLocks noChangeAspect="1"/>
                    </p:cNvPicPr>
                    <p:nvPr/>
                  </p:nvPicPr>
                  <p:blipFill rotWithShape="1"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3523"/>
                    <a:stretch/>
                  </p:blipFill>
                  <p:spPr>
                    <a:xfrm>
                      <a:off x="9407932" y="1055035"/>
                      <a:ext cx="2134092" cy="2354886"/>
                    </a:xfrm>
                    <a:prstGeom prst="rect">
                      <a:avLst/>
                    </a:prstGeom>
                    <a:ln>
                      <a:noFill/>
                    </a:ln>
                  </p:spPr>
                </p:pic>
              </p:grpSp>
              <p:sp>
                <p:nvSpPr>
                  <p:cNvPr id="7" name="Rectangle 6"/>
                  <p:cNvSpPr/>
                  <p:nvPr/>
                </p:nvSpPr>
                <p:spPr>
                  <a:xfrm>
                    <a:off x="439080" y="2276149"/>
                    <a:ext cx="4425109" cy="57451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fr-FR" altLang="fr-FR" sz="1100" dirty="0" err="1" smtClean="0"/>
                      <a:t>Coincident</a:t>
                    </a:r>
                    <a:r>
                      <a:rPr lang="fr-FR" altLang="fr-FR" sz="1100" dirty="0" smtClean="0"/>
                      <a:t> </a:t>
                    </a:r>
                    <a:r>
                      <a:rPr lang="fr-FR" altLang="fr-FR" sz="1100" dirty="0" err="1" smtClean="0"/>
                      <a:t>heavy</a:t>
                    </a:r>
                    <a:r>
                      <a:rPr lang="fr-FR" altLang="fr-FR" sz="1100" dirty="0" smtClean="0"/>
                      <a:t> </a:t>
                    </a:r>
                    <a:r>
                      <a:rPr lang="fr-FR" altLang="fr-FR" sz="1100" dirty="0" err="1"/>
                      <a:t>tracks</a:t>
                    </a:r>
                    <a:r>
                      <a:rPr lang="fr-FR" altLang="fr-FR" sz="1100" dirty="0"/>
                      <a:t> </a:t>
                    </a:r>
                    <a:r>
                      <a:rPr lang="fr-FR" altLang="fr-FR" sz="1100" dirty="0" smtClean="0"/>
                      <a:t>+ </a:t>
                    </a:r>
                    <a:r>
                      <a:rPr lang="fr-FR" altLang="fr-FR" sz="1100" dirty="0" err="1" smtClean="0"/>
                      <a:t>anticoincident</a:t>
                    </a:r>
                    <a:r>
                      <a:rPr lang="fr-FR" altLang="fr-FR" sz="1100" dirty="0" smtClean="0"/>
                      <a:t> </a:t>
                    </a:r>
                    <a:r>
                      <a:rPr lang="fr-FR" altLang="fr-FR" sz="1100" dirty="0" err="1" smtClean="0"/>
                      <a:t>heavy</a:t>
                    </a:r>
                    <a:r>
                      <a:rPr lang="fr-FR" altLang="fr-FR" sz="1100" dirty="0" smtClean="0"/>
                      <a:t> </a:t>
                    </a:r>
                    <a:r>
                      <a:rPr lang="fr-FR" altLang="fr-FR" sz="1100" dirty="0" err="1" smtClean="0"/>
                      <a:t>tracks</a:t>
                    </a:r>
                    <a:r>
                      <a:rPr lang="fr-FR" altLang="fr-FR" sz="1100" dirty="0"/>
                      <a:t> </a:t>
                    </a:r>
                    <a:r>
                      <a:rPr lang="fr-FR" altLang="fr-FR" sz="1100" dirty="0" err="1" smtClean="0"/>
                      <a:t>with</a:t>
                    </a:r>
                    <a:r>
                      <a:rPr lang="fr-FR" altLang="fr-FR" sz="1100" dirty="0" smtClean="0"/>
                      <a:t> high incident angle</a:t>
                    </a:r>
                    <a:endParaRPr lang="fr-FR" sz="1100" dirty="0"/>
                  </a:p>
                </p:txBody>
              </p:sp>
            </p:grpSp>
            <p:sp>
              <p:nvSpPr>
                <p:cNvPr id="79" name="Rectangle 78"/>
                <p:cNvSpPr/>
                <p:nvPr/>
              </p:nvSpPr>
              <p:spPr bwMode="auto">
                <a:xfrm>
                  <a:off x="2812942" y="3447264"/>
                  <a:ext cx="236350" cy="45719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grpSp>
            <p:nvGrpSpPr>
              <p:cNvPr id="78" name="Grouper 77"/>
              <p:cNvGrpSpPr/>
              <p:nvPr/>
            </p:nvGrpSpPr>
            <p:grpSpPr>
              <a:xfrm>
                <a:off x="1751350" y="2784692"/>
                <a:ext cx="1191515" cy="1305472"/>
                <a:chOff x="3561589" y="2843535"/>
                <a:chExt cx="1844492" cy="1763420"/>
              </a:xfrm>
            </p:grpSpPr>
            <p:grpSp>
              <p:nvGrpSpPr>
                <p:cNvPr id="24" name="Grouper 23"/>
                <p:cNvGrpSpPr/>
                <p:nvPr/>
              </p:nvGrpSpPr>
              <p:grpSpPr>
                <a:xfrm>
                  <a:off x="3561589" y="2843535"/>
                  <a:ext cx="1844492" cy="1664500"/>
                  <a:chOff x="813463" y="2199102"/>
                  <a:chExt cx="2123429" cy="2281452"/>
                </a:xfrm>
              </p:grpSpPr>
              <p:cxnSp>
                <p:nvCxnSpPr>
                  <p:cNvPr id="25" name="Connecteur droit avec flèche 24"/>
                  <p:cNvCxnSpPr/>
                  <p:nvPr/>
                </p:nvCxnSpPr>
                <p:spPr bwMode="auto">
                  <a:xfrm>
                    <a:off x="1084092" y="2199102"/>
                    <a:ext cx="869283" cy="1229553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1587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grpSp>
                <p:nvGrpSpPr>
                  <p:cNvPr id="26" name="Grouper 25"/>
                  <p:cNvGrpSpPr/>
                  <p:nvPr/>
                </p:nvGrpSpPr>
                <p:grpSpPr>
                  <a:xfrm>
                    <a:off x="813463" y="2401294"/>
                    <a:ext cx="2123429" cy="2079260"/>
                    <a:chOff x="776206" y="2668731"/>
                    <a:chExt cx="2123429" cy="2079260"/>
                  </a:xfrm>
                </p:grpSpPr>
                <p:sp>
                  <p:nvSpPr>
                    <p:cNvPr id="27" name="ZoneTexte 26"/>
                    <p:cNvSpPr txBox="1"/>
                    <p:nvPr/>
                  </p:nvSpPr>
                  <p:spPr>
                    <a:xfrm>
                      <a:off x="1780837" y="2779221"/>
                      <a:ext cx="981840" cy="7137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700" dirty="0" err="1" smtClean="0"/>
                        <a:t>sensor</a:t>
                      </a:r>
                      <a:r>
                        <a:rPr lang="fr-FR" sz="700" dirty="0" smtClean="0"/>
                        <a:t> 1 </a:t>
                      </a:r>
                      <a:br>
                        <a:rPr lang="fr-FR" sz="700" dirty="0" smtClean="0"/>
                      </a:br>
                      <a:r>
                        <a:rPr lang="fr-FR" sz="700" dirty="0" smtClean="0"/>
                        <a:t>(300 </a:t>
                      </a:r>
                      <a:r>
                        <a:rPr lang="fr-FR" sz="700" dirty="0" err="1" smtClean="0"/>
                        <a:t>um</a:t>
                      </a:r>
                      <a:r>
                        <a:rPr lang="fr-FR" sz="700" dirty="0" smtClean="0"/>
                        <a:t>)</a:t>
                      </a:r>
                      <a:endParaRPr lang="fr-FR" sz="700" dirty="0"/>
                    </a:p>
                  </p:txBody>
                </p:sp>
                <p:sp>
                  <p:nvSpPr>
                    <p:cNvPr id="28" name="ZoneTexte 27"/>
                    <p:cNvSpPr txBox="1"/>
                    <p:nvPr/>
                  </p:nvSpPr>
                  <p:spPr>
                    <a:xfrm>
                      <a:off x="1732660" y="4034203"/>
                      <a:ext cx="1166975" cy="7137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700" dirty="0" err="1" smtClean="0"/>
                        <a:t>sensor</a:t>
                      </a:r>
                      <a:r>
                        <a:rPr lang="fr-FR" sz="700" dirty="0" smtClean="0"/>
                        <a:t> </a:t>
                      </a:r>
                      <a:r>
                        <a:rPr lang="fr-FR" sz="700" dirty="0"/>
                        <a:t>2</a:t>
                      </a:r>
                      <a:r>
                        <a:rPr lang="fr-FR" sz="700" dirty="0" smtClean="0"/>
                        <a:t> </a:t>
                      </a:r>
                      <a:br>
                        <a:rPr lang="fr-FR" sz="700" dirty="0" smtClean="0"/>
                      </a:br>
                      <a:r>
                        <a:rPr lang="fr-FR" sz="700" dirty="0" smtClean="0"/>
                        <a:t>(</a:t>
                      </a:r>
                      <a:r>
                        <a:rPr lang="fr-FR" sz="700" dirty="0"/>
                        <a:t>5</a:t>
                      </a:r>
                      <a:r>
                        <a:rPr lang="fr-FR" sz="700" dirty="0" smtClean="0"/>
                        <a:t>00 </a:t>
                      </a:r>
                      <a:r>
                        <a:rPr lang="fr-FR" sz="700" dirty="0" err="1" smtClean="0"/>
                        <a:t>um</a:t>
                      </a:r>
                      <a:r>
                        <a:rPr lang="fr-FR" sz="700" dirty="0" smtClean="0"/>
                        <a:t>)</a:t>
                      </a:r>
                      <a:endParaRPr lang="fr-FR" sz="700" dirty="0"/>
                    </a:p>
                  </p:txBody>
                </p:sp>
                <p:grpSp>
                  <p:nvGrpSpPr>
                    <p:cNvPr id="29" name="Grouper 28"/>
                    <p:cNvGrpSpPr/>
                    <p:nvPr/>
                  </p:nvGrpSpPr>
                  <p:grpSpPr>
                    <a:xfrm>
                      <a:off x="776206" y="2668731"/>
                      <a:ext cx="1032039" cy="511149"/>
                      <a:chOff x="776206" y="2668731"/>
                      <a:chExt cx="1032039" cy="511149"/>
                    </a:xfrm>
                  </p:grpSpPr>
                  <p:grpSp>
                    <p:nvGrpSpPr>
                      <p:cNvPr id="55" name="Grouper 54"/>
                      <p:cNvGrpSpPr/>
                      <p:nvPr/>
                    </p:nvGrpSpPr>
                    <p:grpSpPr>
                      <a:xfrm>
                        <a:off x="776206" y="2748054"/>
                        <a:ext cx="1032039" cy="431826"/>
                        <a:chOff x="776206" y="2748053"/>
                        <a:chExt cx="1532460" cy="534895"/>
                      </a:xfrm>
                    </p:grpSpPr>
                    <p:sp>
                      <p:nvSpPr>
                        <p:cNvPr id="66" name="Rectangle 65"/>
                        <p:cNvSpPr/>
                        <p:nvPr/>
                      </p:nvSpPr>
                      <p:spPr bwMode="auto">
                        <a:xfrm>
                          <a:off x="1082698" y="2748053"/>
                          <a:ext cx="153246" cy="533495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grpSp>
                      <p:nvGrpSpPr>
                        <p:cNvPr id="67" name="Grouper 66"/>
                        <p:cNvGrpSpPr/>
                        <p:nvPr/>
                      </p:nvGrpSpPr>
                      <p:grpSpPr>
                        <a:xfrm>
                          <a:off x="776206" y="2748053"/>
                          <a:ext cx="1532460" cy="534895"/>
                          <a:chOff x="776206" y="2748053"/>
                          <a:chExt cx="1532460" cy="534895"/>
                        </a:xfrm>
                      </p:grpSpPr>
                      <p:grpSp>
                        <p:nvGrpSpPr>
                          <p:cNvPr id="68" name="Grouper 67"/>
                          <p:cNvGrpSpPr/>
                          <p:nvPr/>
                        </p:nvGrpSpPr>
                        <p:grpSpPr>
                          <a:xfrm>
                            <a:off x="1235945" y="2749450"/>
                            <a:ext cx="1072721" cy="533498"/>
                            <a:chOff x="681277" y="2866385"/>
                            <a:chExt cx="2250836" cy="974693"/>
                          </a:xfrm>
                        </p:grpSpPr>
                        <p:sp>
                          <p:nvSpPr>
                            <p:cNvPr id="71" name="Rectangle 70"/>
                            <p:cNvSpPr/>
                            <p:nvPr/>
                          </p:nvSpPr>
                          <p:spPr bwMode="auto">
                            <a:xfrm>
                              <a:off x="1002825" y="2866389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72" name="Rectangle 71"/>
                            <p:cNvSpPr/>
                            <p:nvPr/>
                          </p:nvSpPr>
                          <p:spPr bwMode="auto">
                            <a:xfrm>
                              <a:off x="1324373" y="2866388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73" name="Rectangle 72"/>
                            <p:cNvSpPr/>
                            <p:nvPr/>
                          </p:nvSpPr>
                          <p:spPr bwMode="auto">
                            <a:xfrm>
                              <a:off x="1645921" y="2866387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74" name="Rectangle 73"/>
                            <p:cNvSpPr/>
                            <p:nvPr/>
                          </p:nvSpPr>
                          <p:spPr bwMode="auto">
                            <a:xfrm>
                              <a:off x="1967469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75" name="Rectangle 74"/>
                            <p:cNvSpPr/>
                            <p:nvPr/>
                          </p:nvSpPr>
                          <p:spPr bwMode="auto">
                            <a:xfrm>
                              <a:off x="2289017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76" name="Rectangle 75"/>
                            <p:cNvSpPr/>
                            <p:nvPr/>
                          </p:nvSpPr>
                          <p:spPr bwMode="auto">
                            <a:xfrm>
                              <a:off x="681277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77" name="Rectangle 76"/>
                            <p:cNvSpPr/>
                            <p:nvPr/>
                          </p:nvSpPr>
                          <p:spPr bwMode="auto">
                            <a:xfrm>
                              <a:off x="2610565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69" name="Rectangle 68"/>
                          <p:cNvSpPr/>
                          <p:nvPr/>
                        </p:nvSpPr>
                        <p:spPr bwMode="auto">
                          <a:xfrm>
                            <a:off x="929452" y="2748053"/>
                            <a:ext cx="153246" cy="533495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" name="Rectangle 69"/>
                          <p:cNvSpPr/>
                          <p:nvPr/>
                        </p:nvSpPr>
                        <p:spPr bwMode="auto">
                          <a:xfrm>
                            <a:off x="776206" y="2748056"/>
                            <a:ext cx="153246" cy="533496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6" name="Ellipse 55"/>
                      <p:cNvSpPr/>
                      <p:nvPr/>
                    </p:nvSpPr>
                    <p:spPr bwMode="auto">
                      <a:xfrm>
                        <a:off x="784044" y="2674402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57" name="Ellipse 56"/>
                      <p:cNvSpPr/>
                      <p:nvPr/>
                    </p:nvSpPr>
                    <p:spPr bwMode="auto">
                      <a:xfrm>
                        <a:off x="887247" y="2674402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58" name="Ellipse 57"/>
                      <p:cNvSpPr/>
                      <p:nvPr/>
                    </p:nvSpPr>
                    <p:spPr bwMode="auto">
                      <a:xfrm>
                        <a:off x="990450" y="2674402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59" name="Ellipse 58"/>
                      <p:cNvSpPr/>
                      <p:nvPr/>
                    </p:nvSpPr>
                    <p:spPr bwMode="auto">
                      <a:xfrm>
                        <a:off x="1093653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60" name="Ellipse 59"/>
                      <p:cNvSpPr/>
                      <p:nvPr/>
                    </p:nvSpPr>
                    <p:spPr bwMode="auto">
                      <a:xfrm>
                        <a:off x="1200566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61" name="Ellipse 60"/>
                      <p:cNvSpPr/>
                      <p:nvPr/>
                    </p:nvSpPr>
                    <p:spPr bwMode="auto">
                      <a:xfrm>
                        <a:off x="1310048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62" name="Ellipse 61"/>
                      <p:cNvSpPr/>
                      <p:nvPr/>
                    </p:nvSpPr>
                    <p:spPr bwMode="auto">
                      <a:xfrm>
                        <a:off x="1408542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63" name="Ellipse 62"/>
                      <p:cNvSpPr/>
                      <p:nvPr/>
                    </p:nvSpPr>
                    <p:spPr bwMode="auto">
                      <a:xfrm>
                        <a:off x="1516298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64" name="Ellipse 63"/>
                      <p:cNvSpPr/>
                      <p:nvPr/>
                    </p:nvSpPr>
                    <p:spPr bwMode="auto">
                      <a:xfrm>
                        <a:off x="1617984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65" name="Ellipse 64"/>
                      <p:cNvSpPr/>
                      <p:nvPr/>
                    </p:nvSpPr>
                    <p:spPr bwMode="auto">
                      <a:xfrm>
                        <a:off x="1719670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30" name="Grouper 29"/>
                    <p:cNvGrpSpPr/>
                    <p:nvPr/>
                  </p:nvGrpSpPr>
                  <p:grpSpPr>
                    <a:xfrm rot="10800000">
                      <a:off x="776421" y="3966033"/>
                      <a:ext cx="1032039" cy="716001"/>
                      <a:chOff x="776206" y="2674126"/>
                      <a:chExt cx="1032039" cy="505753"/>
                    </a:xfrm>
                  </p:grpSpPr>
                  <p:grpSp>
                    <p:nvGrpSpPr>
                      <p:cNvPr id="32" name="Grouper 31"/>
                      <p:cNvGrpSpPr/>
                      <p:nvPr/>
                    </p:nvGrpSpPr>
                    <p:grpSpPr>
                      <a:xfrm>
                        <a:off x="776206" y="2748054"/>
                        <a:ext cx="1032039" cy="431825"/>
                        <a:chOff x="776206" y="2748054"/>
                        <a:chExt cx="1532460" cy="534894"/>
                      </a:xfrm>
                    </p:grpSpPr>
                    <p:sp>
                      <p:nvSpPr>
                        <p:cNvPr id="43" name="Rectangle 42"/>
                        <p:cNvSpPr/>
                        <p:nvPr/>
                      </p:nvSpPr>
                      <p:spPr bwMode="auto">
                        <a:xfrm>
                          <a:off x="1082699" y="2748054"/>
                          <a:ext cx="153246" cy="533496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grpSp>
                      <p:nvGrpSpPr>
                        <p:cNvPr id="44" name="Grouper 43"/>
                        <p:cNvGrpSpPr/>
                        <p:nvPr/>
                      </p:nvGrpSpPr>
                      <p:grpSpPr>
                        <a:xfrm>
                          <a:off x="776206" y="2748054"/>
                          <a:ext cx="1532460" cy="534894"/>
                          <a:chOff x="776206" y="2748054"/>
                          <a:chExt cx="1532460" cy="534894"/>
                        </a:xfrm>
                      </p:grpSpPr>
                      <p:grpSp>
                        <p:nvGrpSpPr>
                          <p:cNvPr id="45" name="Grouper 44"/>
                          <p:cNvGrpSpPr/>
                          <p:nvPr/>
                        </p:nvGrpSpPr>
                        <p:grpSpPr>
                          <a:xfrm>
                            <a:off x="1235945" y="2749450"/>
                            <a:ext cx="1072721" cy="533498"/>
                            <a:chOff x="681277" y="2866385"/>
                            <a:chExt cx="2250836" cy="974693"/>
                          </a:xfrm>
                        </p:grpSpPr>
                        <p:sp>
                          <p:nvSpPr>
                            <p:cNvPr id="48" name="Rectangle 47"/>
                            <p:cNvSpPr/>
                            <p:nvPr/>
                          </p:nvSpPr>
                          <p:spPr bwMode="auto">
                            <a:xfrm>
                              <a:off x="1002825" y="2866389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49" name="Rectangle 48"/>
                            <p:cNvSpPr/>
                            <p:nvPr/>
                          </p:nvSpPr>
                          <p:spPr bwMode="auto">
                            <a:xfrm>
                              <a:off x="1324373" y="2866388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0" name="Rectangle 49"/>
                            <p:cNvSpPr/>
                            <p:nvPr/>
                          </p:nvSpPr>
                          <p:spPr bwMode="auto">
                            <a:xfrm>
                              <a:off x="1645921" y="2866387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1" name="Rectangle 50"/>
                            <p:cNvSpPr/>
                            <p:nvPr/>
                          </p:nvSpPr>
                          <p:spPr bwMode="auto">
                            <a:xfrm>
                              <a:off x="1967469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2" name="Rectangle 51"/>
                            <p:cNvSpPr/>
                            <p:nvPr/>
                          </p:nvSpPr>
                          <p:spPr bwMode="auto">
                            <a:xfrm>
                              <a:off x="2289017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3" name="Rectangle 52"/>
                            <p:cNvSpPr/>
                            <p:nvPr/>
                          </p:nvSpPr>
                          <p:spPr bwMode="auto">
                            <a:xfrm>
                              <a:off x="681277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54" name="Rectangle 53"/>
                            <p:cNvSpPr/>
                            <p:nvPr/>
                          </p:nvSpPr>
                          <p:spPr bwMode="auto">
                            <a:xfrm>
                              <a:off x="2610565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46" name="Rectangle 45"/>
                          <p:cNvSpPr/>
                          <p:nvPr/>
                        </p:nvSpPr>
                        <p:spPr bwMode="auto">
                          <a:xfrm>
                            <a:off x="929452" y="2748054"/>
                            <a:ext cx="153246" cy="533496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7" name="Rectangle 46"/>
                          <p:cNvSpPr/>
                          <p:nvPr/>
                        </p:nvSpPr>
                        <p:spPr bwMode="auto">
                          <a:xfrm>
                            <a:off x="776206" y="2748054"/>
                            <a:ext cx="153246" cy="533496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3" name="Ellipse 32"/>
                      <p:cNvSpPr/>
                      <p:nvPr/>
                    </p:nvSpPr>
                    <p:spPr bwMode="auto">
                      <a:xfrm>
                        <a:off x="780661" y="2679798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34" name="Ellipse 33"/>
                      <p:cNvSpPr/>
                      <p:nvPr/>
                    </p:nvSpPr>
                    <p:spPr bwMode="auto">
                      <a:xfrm>
                        <a:off x="883864" y="2679798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35" name="Ellipse 34"/>
                      <p:cNvSpPr/>
                      <p:nvPr/>
                    </p:nvSpPr>
                    <p:spPr bwMode="auto">
                      <a:xfrm>
                        <a:off x="987067" y="2679798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36" name="Ellipse 35"/>
                      <p:cNvSpPr/>
                      <p:nvPr/>
                    </p:nvSpPr>
                    <p:spPr bwMode="auto">
                      <a:xfrm>
                        <a:off x="1090270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37" name="Ellipse 36"/>
                      <p:cNvSpPr/>
                      <p:nvPr/>
                    </p:nvSpPr>
                    <p:spPr bwMode="auto">
                      <a:xfrm>
                        <a:off x="1197183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38" name="Ellipse 37"/>
                      <p:cNvSpPr/>
                      <p:nvPr/>
                    </p:nvSpPr>
                    <p:spPr bwMode="auto">
                      <a:xfrm>
                        <a:off x="1299685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39" name="Ellipse 38"/>
                      <p:cNvSpPr/>
                      <p:nvPr/>
                    </p:nvSpPr>
                    <p:spPr bwMode="auto">
                      <a:xfrm>
                        <a:off x="1405159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40" name="Ellipse 39"/>
                      <p:cNvSpPr/>
                      <p:nvPr/>
                    </p:nvSpPr>
                    <p:spPr bwMode="auto">
                      <a:xfrm>
                        <a:off x="1512915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41" name="Ellipse 40"/>
                      <p:cNvSpPr/>
                      <p:nvPr/>
                    </p:nvSpPr>
                    <p:spPr bwMode="auto">
                      <a:xfrm>
                        <a:off x="1614601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42" name="Ellipse 41"/>
                      <p:cNvSpPr/>
                      <p:nvPr/>
                    </p:nvSpPr>
                    <p:spPr bwMode="auto">
                      <a:xfrm>
                        <a:off x="1716287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sp>
                  <p:nvSpPr>
                    <p:cNvPr id="31" name="Rectangle 30"/>
                    <p:cNvSpPr/>
                    <p:nvPr/>
                  </p:nvSpPr>
                  <p:spPr bwMode="auto">
                    <a:xfrm>
                      <a:off x="776206" y="3192606"/>
                      <a:ext cx="1036708" cy="771831"/>
                    </a:xfrm>
                    <a:prstGeom prst="rect">
                      <a:avLst/>
                    </a:prstGeom>
                    <a:solidFill>
                      <a:srgbClr val="00B050">
                        <a:alpha val="63000"/>
                      </a:srgbClr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FR" sz="500" dirty="0">
                          <a:latin typeface="Tahoma" pitchFamily="34" charset="0"/>
                        </a:rPr>
                        <a:t>n</a:t>
                      </a:r>
                      <a:r>
                        <a:rPr lang="fr-FR" sz="500" dirty="0" smtClean="0">
                          <a:latin typeface="Tahoma" pitchFamily="34" charset="0"/>
                        </a:rPr>
                        <a:t>eutron </a:t>
                      </a:r>
                      <a:br>
                        <a:rPr lang="fr-FR" sz="500" dirty="0" smtClean="0">
                          <a:latin typeface="Tahoma" pitchFamily="34" charset="0"/>
                        </a:rPr>
                      </a:br>
                      <a:r>
                        <a:rPr lang="fr-FR" sz="500" dirty="0" err="1" smtClean="0">
                          <a:latin typeface="Tahoma" pitchFamily="34" charset="0"/>
                        </a:rPr>
                        <a:t>converters</a:t>
                      </a:r>
                      <a:endParaRPr kumimoji="0" lang="fr-FR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</p:grpSp>
            <p:cxnSp>
              <p:nvCxnSpPr>
                <p:cNvPr id="82" name="Connecteur droit avec flèche 81"/>
                <p:cNvCxnSpPr/>
                <p:nvPr/>
              </p:nvCxnSpPr>
              <p:spPr bwMode="auto">
                <a:xfrm>
                  <a:off x="3630182" y="2850353"/>
                  <a:ext cx="621827" cy="1756602"/>
                </a:xfrm>
                <a:prstGeom prst="straightConnector1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grpSp>
          <p:nvGrpSpPr>
            <p:cNvPr id="143" name="Grouper 142"/>
            <p:cNvGrpSpPr/>
            <p:nvPr/>
          </p:nvGrpSpPr>
          <p:grpSpPr>
            <a:xfrm>
              <a:off x="4838560" y="1758589"/>
              <a:ext cx="3573496" cy="2800349"/>
              <a:chOff x="5821832" y="1860554"/>
              <a:chExt cx="3573496" cy="2932368"/>
            </a:xfrm>
          </p:grpSpPr>
          <p:grpSp>
            <p:nvGrpSpPr>
              <p:cNvPr id="83" name="Grouper 82"/>
              <p:cNvGrpSpPr/>
              <p:nvPr/>
            </p:nvGrpSpPr>
            <p:grpSpPr>
              <a:xfrm>
                <a:off x="5821832" y="1860554"/>
                <a:ext cx="3573496" cy="2932368"/>
                <a:chOff x="5821832" y="1860554"/>
                <a:chExt cx="3573496" cy="2932368"/>
              </a:xfrm>
            </p:grpSpPr>
            <p:grpSp>
              <p:nvGrpSpPr>
                <p:cNvPr id="10" name="Grouper 9"/>
                <p:cNvGrpSpPr/>
                <p:nvPr/>
              </p:nvGrpSpPr>
              <p:grpSpPr>
                <a:xfrm>
                  <a:off x="5821832" y="1860554"/>
                  <a:ext cx="3573496" cy="2932368"/>
                  <a:chOff x="8426748" y="1969209"/>
                  <a:chExt cx="2460026" cy="4149169"/>
                </a:xfrm>
              </p:grpSpPr>
              <p:pic>
                <p:nvPicPr>
                  <p:cNvPr id="23558" name="Image 3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 bwMode="auto">
                  <a:xfrm>
                    <a:off x="8426748" y="2528490"/>
                    <a:ext cx="2460026" cy="3589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9" name="Rectangle 8"/>
                  <p:cNvSpPr/>
                  <p:nvPr/>
                </p:nvSpPr>
                <p:spPr>
                  <a:xfrm>
                    <a:off x="8915350" y="1969209"/>
                    <a:ext cx="1648682" cy="45602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fr-FR" altLang="fr-FR" sz="1400" dirty="0" err="1"/>
                      <a:t>Coincident</a:t>
                    </a:r>
                    <a:r>
                      <a:rPr lang="fr-FR" altLang="fr-FR" sz="1400" dirty="0"/>
                      <a:t> </a:t>
                    </a:r>
                    <a:r>
                      <a:rPr lang="fr-FR" altLang="fr-FR" sz="1400" dirty="0" err="1"/>
                      <a:t>heavy</a:t>
                    </a:r>
                    <a:r>
                      <a:rPr lang="fr-FR" altLang="fr-FR" sz="1400" dirty="0"/>
                      <a:t> blobs </a:t>
                    </a:r>
                    <a:endParaRPr lang="fr-FR" sz="1400" dirty="0"/>
                  </a:p>
                </p:txBody>
              </p:sp>
            </p:grpSp>
            <p:grpSp>
              <p:nvGrpSpPr>
                <p:cNvPr id="86" name="Grouper 85"/>
                <p:cNvGrpSpPr/>
                <p:nvPr/>
              </p:nvGrpSpPr>
              <p:grpSpPr>
                <a:xfrm>
                  <a:off x="7253764" y="2541343"/>
                  <a:ext cx="1103397" cy="1401065"/>
                  <a:chOff x="813463" y="2183426"/>
                  <a:chExt cx="2406781" cy="2594023"/>
                </a:xfrm>
              </p:grpSpPr>
              <p:cxnSp>
                <p:nvCxnSpPr>
                  <p:cNvPr id="88" name="Connecteur droit avec flèche 87"/>
                  <p:cNvCxnSpPr/>
                  <p:nvPr/>
                </p:nvCxnSpPr>
                <p:spPr bwMode="auto">
                  <a:xfrm flipH="1">
                    <a:off x="1300287" y="2183426"/>
                    <a:ext cx="5425" cy="2594023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15875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grpSp>
                <p:nvGrpSpPr>
                  <p:cNvPr id="89" name="Grouper 88"/>
                  <p:cNvGrpSpPr/>
                  <p:nvPr/>
                </p:nvGrpSpPr>
                <p:grpSpPr>
                  <a:xfrm>
                    <a:off x="813463" y="2386532"/>
                    <a:ext cx="2406781" cy="2028065"/>
                    <a:chOff x="776206" y="2653969"/>
                    <a:chExt cx="2406781" cy="2028065"/>
                  </a:xfrm>
                </p:grpSpPr>
                <p:sp>
                  <p:nvSpPr>
                    <p:cNvPr id="90" name="ZoneTexte 89"/>
                    <p:cNvSpPr txBox="1"/>
                    <p:nvPr/>
                  </p:nvSpPr>
                  <p:spPr>
                    <a:xfrm>
                      <a:off x="1657168" y="2653969"/>
                      <a:ext cx="1347363" cy="56983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700" dirty="0" err="1" smtClean="0"/>
                        <a:t>sensor</a:t>
                      </a:r>
                      <a:r>
                        <a:rPr lang="fr-FR" sz="700" dirty="0" smtClean="0"/>
                        <a:t> 1 </a:t>
                      </a:r>
                      <a:br>
                        <a:rPr lang="fr-FR" sz="700" dirty="0" smtClean="0"/>
                      </a:br>
                      <a:r>
                        <a:rPr lang="fr-FR" sz="700" dirty="0" smtClean="0"/>
                        <a:t>(300 </a:t>
                      </a:r>
                      <a:r>
                        <a:rPr lang="fr-FR" sz="700" dirty="0" err="1" smtClean="0"/>
                        <a:t>um</a:t>
                      </a:r>
                      <a:r>
                        <a:rPr lang="fr-FR" sz="700" dirty="0" smtClean="0"/>
                        <a:t>)</a:t>
                      </a:r>
                      <a:endParaRPr lang="fr-FR" sz="700" dirty="0"/>
                    </a:p>
                  </p:txBody>
                </p:sp>
                <p:sp>
                  <p:nvSpPr>
                    <p:cNvPr id="91" name="ZoneTexte 90"/>
                    <p:cNvSpPr txBox="1"/>
                    <p:nvPr/>
                  </p:nvSpPr>
                  <p:spPr>
                    <a:xfrm>
                      <a:off x="1640152" y="3912435"/>
                      <a:ext cx="1542835" cy="56983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700" dirty="0" err="1" smtClean="0"/>
                        <a:t>sensor</a:t>
                      </a:r>
                      <a:r>
                        <a:rPr lang="fr-FR" sz="700" dirty="0" smtClean="0"/>
                        <a:t> </a:t>
                      </a:r>
                      <a:r>
                        <a:rPr lang="fr-FR" sz="700" dirty="0"/>
                        <a:t>2</a:t>
                      </a:r>
                      <a:r>
                        <a:rPr lang="fr-FR" sz="700" dirty="0" smtClean="0"/>
                        <a:t> </a:t>
                      </a:r>
                      <a:br>
                        <a:rPr lang="fr-FR" sz="700" dirty="0" smtClean="0"/>
                      </a:br>
                      <a:r>
                        <a:rPr lang="fr-FR" sz="700" dirty="0" smtClean="0"/>
                        <a:t>(</a:t>
                      </a:r>
                      <a:r>
                        <a:rPr lang="fr-FR" sz="700" dirty="0"/>
                        <a:t>5</a:t>
                      </a:r>
                      <a:r>
                        <a:rPr lang="fr-FR" sz="700" dirty="0" smtClean="0"/>
                        <a:t>00 </a:t>
                      </a:r>
                      <a:r>
                        <a:rPr lang="fr-FR" sz="700" dirty="0" err="1" smtClean="0"/>
                        <a:t>um</a:t>
                      </a:r>
                      <a:r>
                        <a:rPr lang="fr-FR" sz="700" dirty="0" smtClean="0"/>
                        <a:t>)</a:t>
                      </a:r>
                      <a:endParaRPr lang="fr-FR" sz="700" dirty="0"/>
                    </a:p>
                  </p:txBody>
                </p:sp>
                <p:grpSp>
                  <p:nvGrpSpPr>
                    <p:cNvPr id="92" name="Grouper 91"/>
                    <p:cNvGrpSpPr/>
                    <p:nvPr/>
                  </p:nvGrpSpPr>
                  <p:grpSpPr>
                    <a:xfrm>
                      <a:off x="776206" y="2668731"/>
                      <a:ext cx="1032039" cy="511149"/>
                      <a:chOff x="776206" y="2668731"/>
                      <a:chExt cx="1032039" cy="511149"/>
                    </a:xfrm>
                  </p:grpSpPr>
                  <p:grpSp>
                    <p:nvGrpSpPr>
                      <p:cNvPr id="118" name="Grouper 117"/>
                      <p:cNvGrpSpPr/>
                      <p:nvPr/>
                    </p:nvGrpSpPr>
                    <p:grpSpPr>
                      <a:xfrm>
                        <a:off x="776206" y="2748056"/>
                        <a:ext cx="1032039" cy="431824"/>
                        <a:chOff x="776206" y="2748053"/>
                        <a:chExt cx="1532460" cy="534892"/>
                      </a:xfrm>
                    </p:grpSpPr>
                    <p:sp>
                      <p:nvSpPr>
                        <p:cNvPr id="129" name="Rectangle 128"/>
                        <p:cNvSpPr/>
                        <p:nvPr/>
                      </p:nvSpPr>
                      <p:spPr bwMode="auto">
                        <a:xfrm>
                          <a:off x="1082698" y="2748053"/>
                          <a:ext cx="153246" cy="533495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grpSp>
                      <p:nvGrpSpPr>
                        <p:cNvPr id="130" name="Grouper 129"/>
                        <p:cNvGrpSpPr/>
                        <p:nvPr/>
                      </p:nvGrpSpPr>
                      <p:grpSpPr>
                        <a:xfrm>
                          <a:off x="776206" y="2748053"/>
                          <a:ext cx="1532460" cy="534892"/>
                          <a:chOff x="776206" y="2748053"/>
                          <a:chExt cx="1532460" cy="534892"/>
                        </a:xfrm>
                      </p:grpSpPr>
                      <p:grpSp>
                        <p:nvGrpSpPr>
                          <p:cNvPr id="131" name="Grouper 130"/>
                          <p:cNvGrpSpPr/>
                          <p:nvPr/>
                        </p:nvGrpSpPr>
                        <p:grpSpPr>
                          <a:xfrm>
                            <a:off x="1235945" y="2749444"/>
                            <a:ext cx="1072721" cy="533501"/>
                            <a:chOff x="681277" y="2866378"/>
                            <a:chExt cx="2250836" cy="974700"/>
                          </a:xfrm>
                        </p:grpSpPr>
                        <p:sp>
                          <p:nvSpPr>
                            <p:cNvPr id="134" name="Rectangle 133"/>
                            <p:cNvSpPr/>
                            <p:nvPr/>
                          </p:nvSpPr>
                          <p:spPr bwMode="auto">
                            <a:xfrm>
                              <a:off x="1002825" y="2866389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5" name="Rectangle 134"/>
                            <p:cNvSpPr/>
                            <p:nvPr/>
                          </p:nvSpPr>
                          <p:spPr bwMode="auto">
                            <a:xfrm>
                              <a:off x="1324373" y="2866388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6" name="Rectangle 135"/>
                            <p:cNvSpPr/>
                            <p:nvPr/>
                          </p:nvSpPr>
                          <p:spPr bwMode="auto">
                            <a:xfrm>
                              <a:off x="1645918" y="2866378"/>
                              <a:ext cx="321547" cy="974692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7" name="Rectangle 136"/>
                            <p:cNvSpPr/>
                            <p:nvPr/>
                          </p:nvSpPr>
                          <p:spPr bwMode="auto">
                            <a:xfrm>
                              <a:off x="1967469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8" name="Rectangle 137"/>
                            <p:cNvSpPr/>
                            <p:nvPr/>
                          </p:nvSpPr>
                          <p:spPr bwMode="auto">
                            <a:xfrm>
                              <a:off x="2289017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39" name="Rectangle 138"/>
                            <p:cNvSpPr/>
                            <p:nvPr/>
                          </p:nvSpPr>
                          <p:spPr bwMode="auto">
                            <a:xfrm>
                              <a:off x="681277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40" name="Rectangle 139"/>
                            <p:cNvSpPr/>
                            <p:nvPr/>
                          </p:nvSpPr>
                          <p:spPr bwMode="auto">
                            <a:xfrm>
                              <a:off x="2610565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32" name="Rectangle 131"/>
                          <p:cNvSpPr/>
                          <p:nvPr/>
                        </p:nvSpPr>
                        <p:spPr bwMode="auto">
                          <a:xfrm>
                            <a:off x="929452" y="2748053"/>
                            <a:ext cx="153246" cy="533495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3" name="Rectangle 132"/>
                          <p:cNvSpPr/>
                          <p:nvPr/>
                        </p:nvSpPr>
                        <p:spPr bwMode="auto">
                          <a:xfrm>
                            <a:off x="776206" y="2748056"/>
                            <a:ext cx="153246" cy="533496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19" name="Ellipse 118"/>
                      <p:cNvSpPr/>
                      <p:nvPr/>
                    </p:nvSpPr>
                    <p:spPr bwMode="auto">
                      <a:xfrm>
                        <a:off x="784044" y="2674402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0" name="Ellipse 119"/>
                      <p:cNvSpPr/>
                      <p:nvPr/>
                    </p:nvSpPr>
                    <p:spPr bwMode="auto">
                      <a:xfrm>
                        <a:off x="887247" y="2674402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1" name="Ellipse 120"/>
                      <p:cNvSpPr/>
                      <p:nvPr/>
                    </p:nvSpPr>
                    <p:spPr bwMode="auto">
                      <a:xfrm>
                        <a:off x="990450" y="2674402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2" name="Ellipse 121"/>
                      <p:cNvSpPr/>
                      <p:nvPr/>
                    </p:nvSpPr>
                    <p:spPr bwMode="auto">
                      <a:xfrm>
                        <a:off x="1093653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3" name="Ellipse 122"/>
                      <p:cNvSpPr/>
                      <p:nvPr/>
                    </p:nvSpPr>
                    <p:spPr bwMode="auto">
                      <a:xfrm>
                        <a:off x="1200566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4" name="Ellipse 123"/>
                      <p:cNvSpPr/>
                      <p:nvPr/>
                    </p:nvSpPr>
                    <p:spPr bwMode="auto">
                      <a:xfrm>
                        <a:off x="1310048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5" name="Ellipse 124"/>
                      <p:cNvSpPr/>
                      <p:nvPr/>
                    </p:nvSpPr>
                    <p:spPr bwMode="auto">
                      <a:xfrm>
                        <a:off x="1408542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6" name="Ellipse 125"/>
                      <p:cNvSpPr/>
                      <p:nvPr/>
                    </p:nvSpPr>
                    <p:spPr bwMode="auto">
                      <a:xfrm>
                        <a:off x="1516298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7" name="Ellipse 126"/>
                      <p:cNvSpPr/>
                      <p:nvPr/>
                    </p:nvSpPr>
                    <p:spPr bwMode="auto">
                      <a:xfrm>
                        <a:off x="1617984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8" name="Ellipse 127"/>
                      <p:cNvSpPr/>
                      <p:nvPr/>
                    </p:nvSpPr>
                    <p:spPr bwMode="auto">
                      <a:xfrm>
                        <a:off x="1719670" y="2668731"/>
                        <a:ext cx="78370" cy="73652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grpSp>
                  <p:nvGrpSpPr>
                    <p:cNvPr id="93" name="Grouper 92"/>
                    <p:cNvGrpSpPr/>
                    <p:nvPr/>
                  </p:nvGrpSpPr>
                  <p:grpSpPr>
                    <a:xfrm rot="10800000">
                      <a:off x="776421" y="3966033"/>
                      <a:ext cx="1032039" cy="716001"/>
                      <a:chOff x="776206" y="2674126"/>
                      <a:chExt cx="1032039" cy="505753"/>
                    </a:xfrm>
                  </p:grpSpPr>
                  <p:grpSp>
                    <p:nvGrpSpPr>
                      <p:cNvPr id="95" name="Grouper 94"/>
                      <p:cNvGrpSpPr/>
                      <p:nvPr/>
                    </p:nvGrpSpPr>
                    <p:grpSpPr>
                      <a:xfrm>
                        <a:off x="776206" y="2748054"/>
                        <a:ext cx="1032039" cy="431825"/>
                        <a:chOff x="776206" y="2748054"/>
                        <a:chExt cx="1532460" cy="534894"/>
                      </a:xfrm>
                    </p:grpSpPr>
                    <p:sp>
                      <p:nvSpPr>
                        <p:cNvPr id="106" name="Rectangle 105"/>
                        <p:cNvSpPr/>
                        <p:nvPr/>
                      </p:nvSpPr>
                      <p:spPr bwMode="auto">
                        <a:xfrm>
                          <a:off x="1082699" y="2748054"/>
                          <a:ext cx="153246" cy="533496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grpSp>
                      <p:nvGrpSpPr>
                        <p:cNvPr id="107" name="Grouper 106"/>
                        <p:cNvGrpSpPr/>
                        <p:nvPr/>
                      </p:nvGrpSpPr>
                      <p:grpSpPr>
                        <a:xfrm>
                          <a:off x="776206" y="2748054"/>
                          <a:ext cx="1532460" cy="534894"/>
                          <a:chOff x="776206" y="2748054"/>
                          <a:chExt cx="1532460" cy="534894"/>
                        </a:xfrm>
                      </p:grpSpPr>
                      <p:grpSp>
                        <p:nvGrpSpPr>
                          <p:cNvPr id="108" name="Grouper 107"/>
                          <p:cNvGrpSpPr/>
                          <p:nvPr/>
                        </p:nvGrpSpPr>
                        <p:grpSpPr>
                          <a:xfrm>
                            <a:off x="1235945" y="2749450"/>
                            <a:ext cx="1072721" cy="533498"/>
                            <a:chOff x="681277" y="2866385"/>
                            <a:chExt cx="2250836" cy="974693"/>
                          </a:xfrm>
                        </p:grpSpPr>
                        <p:sp>
                          <p:nvSpPr>
                            <p:cNvPr id="111" name="Rectangle 110"/>
                            <p:cNvSpPr/>
                            <p:nvPr/>
                          </p:nvSpPr>
                          <p:spPr bwMode="auto">
                            <a:xfrm>
                              <a:off x="1002825" y="2866389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12" name="Rectangle 111"/>
                            <p:cNvSpPr/>
                            <p:nvPr/>
                          </p:nvSpPr>
                          <p:spPr bwMode="auto">
                            <a:xfrm>
                              <a:off x="1324373" y="2866388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13" name="Rectangle 112"/>
                            <p:cNvSpPr/>
                            <p:nvPr/>
                          </p:nvSpPr>
                          <p:spPr bwMode="auto">
                            <a:xfrm>
                              <a:off x="1645921" y="2866387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14" name="Rectangle 113"/>
                            <p:cNvSpPr/>
                            <p:nvPr/>
                          </p:nvSpPr>
                          <p:spPr bwMode="auto">
                            <a:xfrm>
                              <a:off x="1967469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15" name="Rectangle 114"/>
                            <p:cNvSpPr/>
                            <p:nvPr/>
                          </p:nvSpPr>
                          <p:spPr bwMode="auto">
                            <a:xfrm>
                              <a:off x="2289017" y="2866386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16" name="Rectangle 115"/>
                            <p:cNvSpPr/>
                            <p:nvPr/>
                          </p:nvSpPr>
                          <p:spPr bwMode="auto">
                            <a:xfrm>
                              <a:off x="681277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117" name="Rectangle 116"/>
                            <p:cNvSpPr/>
                            <p:nvPr/>
                          </p:nvSpPr>
                          <p:spPr bwMode="auto">
                            <a:xfrm>
                              <a:off x="2610565" y="2866385"/>
                              <a:ext cx="321548" cy="974689"/>
                            </a:xfrm>
                            <a:prstGeom prst="rect">
                              <a:avLst/>
                            </a:prstGeom>
                            <a:noFill/>
                            <a:ln w="22225" cap="flat" cmpd="sng" algn="ctr">
                              <a:solidFill>
                                <a:schemeClr val="tx1">
                                  <a:lumMod val="50000"/>
                                </a:schemeClr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>
                            <a:effectLst/>
                          </p:spPr>
                          <p:txBody>
                            <a:bodyPr vert="horz" wrap="none" lIns="91440" tIns="45720" rIns="91440" bIns="45720" numCol="4" rtlCol="0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endParaRPr kumimoji="0" lang="fr-FR" sz="24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Tahoma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109" name="Rectangle 108"/>
                          <p:cNvSpPr/>
                          <p:nvPr/>
                        </p:nvSpPr>
                        <p:spPr bwMode="auto">
                          <a:xfrm>
                            <a:off x="929452" y="2748054"/>
                            <a:ext cx="153246" cy="533496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0" name="Rectangle 109"/>
                          <p:cNvSpPr/>
                          <p:nvPr/>
                        </p:nvSpPr>
                        <p:spPr bwMode="auto">
                          <a:xfrm>
                            <a:off x="776206" y="2748054"/>
                            <a:ext cx="153246" cy="533496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96" name="Ellipse 95"/>
                      <p:cNvSpPr/>
                      <p:nvPr/>
                    </p:nvSpPr>
                    <p:spPr bwMode="auto">
                      <a:xfrm>
                        <a:off x="780661" y="2679798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97" name="Ellipse 96"/>
                      <p:cNvSpPr/>
                      <p:nvPr/>
                    </p:nvSpPr>
                    <p:spPr bwMode="auto">
                      <a:xfrm>
                        <a:off x="883864" y="2679798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98" name="Ellipse 97"/>
                      <p:cNvSpPr/>
                      <p:nvPr/>
                    </p:nvSpPr>
                    <p:spPr bwMode="auto">
                      <a:xfrm>
                        <a:off x="987067" y="2679798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99" name="Ellipse 98"/>
                      <p:cNvSpPr/>
                      <p:nvPr/>
                    </p:nvSpPr>
                    <p:spPr bwMode="auto">
                      <a:xfrm>
                        <a:off x="1090270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0" name="Ellipse 99"/>
                      <p:cNvSpPr/>
                      <p:nvPr/>
                    </p:nvSpPr>
                    <p:spPr bwMode="auto">
                      <a:xfrm>
                        <a:off x="1197183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1" name="Ellipse 100"/>
                      <p:cNvSpPr/>
                      <p:nvPr/>
                    </p:nvSpPr>
                    <p:spPr bwMode="auto">
                      <a:xfrm>
                        <a:off x="1299685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2" name="Ellipse 101"/>
                      <p:cNvSpPr/>
                      <p:nvPr/>
                    </p:nvSpPr>
                    <p:spPr bwMode="auto">
                      <a:xfrm>
                        <a:off x="1405159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3" name="Ellipse 102"/>
                      <p:cNvSpPr/>
                      <p:nvPr/>
                    </p:nvSpPr>
                    <p:spPr bwMode="auto">
                      <a:xfrm>
                        <a:off x="1512915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4" name="Ellipse 103"/>
                      <p:cNvSpPr/>
                      <p:nvPr/>
                    </p:nvSpPr>
                    <p:spPr bwMode="auto">
                      <a:xfrm>
                        <a:off x="1614601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5" name="Ellipse 104"/>
                      <p:cNvSpPr/>
                      <p:nvPr/>
                    </p:nvSpPr>
                    <p:spPr bwMode="auto">
                      <a:xfrm>
                        <a:off x="1716287" y="2674126"/>
                        <a:ext cx="91482" cy="68257"/>
                      </a:xfrm>
                      <a:prstGeom prst="ellipse">
                        <a:avLst/>
                      </a:prstGeom>
                      <a:solidFill>
                        <a:schemeClr val="accent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sp>
                  <p:nvSpPr>
                    <p:cNvPr id="94" name="Rectangle 93"/>
                    <p:cNvSpPr/>
                    <p:nvPr/>
                  </p:nvSpPr>
                  <p:spPr bwMode="auto">
                    <a:xfrm>
                      <a:off x="776206" y="3192607"/>
                      <a:ext cx="1036708" cy="771831"/>
                    </a:xfrm>
                    <a:prstGeom prst="rect">
                      <a:avLst/>
                    </a:prstGeom>
                    <a:solidFill>
                      <a:srgbClr val="00B050">
                        <a:alpha val="63000"/>
                      </a:srgbClr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fr-FR" sz="500" dirty="0">
                          <a:latin typeface="Tahoma" pitchFamily="34" charset="0"/>
                        </a:rPr>
                        <a:t>n</a:t>
                      </a:r>
                      <a:r>
                        <a:rPr lang="fr-FR" sz="500" dirty="0" smtClean="0">
                          <a:latin typeface="Tahoma" pitchFamily="34" charset="0"/>
                        </a:rPr>
                        <a:t>eutron </a:t>
                      </a:r>
                      <a:br>
                        <a:rPr lang="fr-FR" sz="500" dirty="0" smtClean="0">
                          <a:latin typeface="Tahoma" pitchFamily="34" charset="0"/>
                        </a:rPr>
                      </a:br>
                      <a:r>
                        <a:rPr lang="fr-FR" sz="500" dirty="0" err="1" smtClean="0">
                          <a:latin typeface="Tahoma" pitchFamily="34" charset="0"/>
                        </a:rPr>
                        <a:t>converters</a:t>
                      </a:r>
                      <a:endParaRPr kumimoji="0" lang="fr-FR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1" name="Grouper 140"/>
              <p:cNvGrpSpPr/>
              <p:nvPr/>
            </p:nvGrpSpPr>
            <p:grpSpPr>
              <a:xfrm>
                <a:off x="8241916" y="2478604"/>
                <a:ext cx="946310" cy="1338490"/>
                <a:chOff x="1319065" y="130261"/>
                <a:chExt cx="4764143" cy="5271679"/>
              </a:xfrm>
            </p:grpSpPr>
            <p:pic>
              <p:nvPicPr>
                <p:cNvPr id="84" name="Image 83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9893"/>
                <a:stretch/>
              </p:blipFill>
              <p:spPr>
                <a:xfrm>
                  <a:off x="1319065" y="130261"/>
                  <a:ext cx="4659785" cy="2577273"/>
                </a:xfrm>
                <a:prstGeom prst="rect">
                  <a:avLst/>
                </a:prstGeom>
              </p:spPr>
            </p:pic>
            <p:pic>
              <p:nvPicPr>
                <p:cNvPr id="146" name="Image 145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49568"/>
                <a:stretch/>
              </p:blipFill>
              <p:spPr>
                <a:xfrm>
                  <a:off x="1423424" y="2807971"/>
                  <a:ext cx="4659784" cy="259396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42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err="1" smtClean="0"/>
              <a:t>Example</a:t>
            </a:r>
            <a:r>
              <a:rPr lang="fr-FR" dirty="0" smtClean="0"/>
              <a:t>: </a:t>
            </a:r>
            <a:r>
              <a:rPr lang="fr-FR" dirty="0" err="1" smtClean="0"/>
              <a:t>measuring</a:t>
            </a:r>
            <a:r>
              <a:rPr lang="fr-FR" dirty="0" smtClean="0"/>
              <a:t> </a:t>
            </a:r>
            <a:r>
              <a:rPr lang="fr-FR" dirty="0" err="1" smtClean="0"/>
              <a:t>MIPs</a:t>
            </a:r>
            <a:endParaRPr lang="fr-FR" dirty="0"/>
          </a:p>
        </p:txBody>
      </p:sp>
      <p:sp>
        <p:nvSpPr>
          <p:cNvPr id="24578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3294005" y="3913141"/>
            <a:ext cx="2546720" cy="25473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fr-FR" altLang="fr-FR" sz="900" dirty="0" smtClean="0"/>
              <a:t>TPX01 </a:t>
            </a:r>
            <a:r>
              <a:rPr lang="mr-IN" altLang="fr-FR" sz="900" dirty="0" smtClean="0"/>
              <a:t>–</a:t>
            </a:r>
            <a:r>
              <a:rPr lang="fr-FR" altLang="fr-FR" sz="900" dirty="0" smtClean="0"/>
              <a:t> 31/05/2016 </a:t>
            </a:r>
            <a:r>
              <a:rPr lang="mr-IN" altLang="fr-FR" sz="900" dirty="0" smtClean="0"/>
              <a:t>–</a:t>
            </a:r>
            <a:r>
              <a:rPr lang="fr-FR" altLang="fr-FR" sz="900" dirty="0" smtClean="0"/>
              <a:t> </a:t>
            </a:r>
            <a:r>
              <a:rPr lang="fr-FR" altLang="fr-FR" sz="900" dirty="0" err="1" smtClean="0"/>
              <a:t>fill</a:t>
            </a:r>
            <a:r>
              <a:rPr lang="fr-FR" altLang="fr-FR" sz="900" dirty="0" smtClean="0"/>
              <a:t> 4965</a:t>
            </a:r>
          </a:p>
        </p:txBody>
      </p:sp>
      <p:sp>
        <p:nvSpPr>
          <p:cNvPr id="24579" name="Espace réservé de la date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0B5BCDB0-80DC-C042-A732-31070D936DA9}" type="datetime1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11/27/18</a:t>
            </a:fld>
            <a:endParaRPr lang="en-US" altLang="fr-FR" sz="750"/>
          </a:p>
        </p:txBody>
      </p:sp>
      <p:sp>
        <p:nvSpPr>
          <p:cNvPr id="24580" name="Espace réservé du numéro de diapositive 4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1E8664A-C648-9340-86C2-26005A86B528}" type="slidenum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12</a:t>
            </a:fld>
            <a:endParaRPr lang="en-US" altLang="fr-FR" sz="750"/>
          </a:p>
        </p:txBody>
      </p:sp>
      <p:grpSp>
        <p:nvGrpSpPr>
          <p:cNvPr id="5" name="Grouper 4"/>
          <p:cNvGrpSpPr/>
          <p:nvPr/>
        </p:nvGrpSpPr>
        <p:grpSpPr>
          <a:xfrm>
            <a:off x="789245" y="960175"/>
            <a:ext cx="7306701" cy="3014925"/>
            <a:chOff x="1175303" y="1767801"/>
            <a:chExt cx="7057939" cy="2781610"/>
          </a:xfrm>
        </p:grpSpPr>
        <p:grpSp>
          <p:nvGrpSpPr>
            <p:cNvPr id="17" name="Grouper 16"/>
            <p:cNvGrpSpPr/>
            <p:nvPr/>
          </p:nvGrpSpPr>
          <p:grpSpPr>
            <a:xfrm>
              <a:off x="1175303" y="1767801"/>
              <a:ext cx="6682695" cy="2781610"/>
              <a:chOff x="2911804" y="2463650"/>
              <a:chExt cx="5319869" cy="1930224"/>
            </a:xfrm>
          </p:grpSpPr>
          <p:grpSp>
            <p:nvGrpSpPr>
              <p:cNvPr id="10" name="Grouper 9"/>
              <p:cNvGrpSpPr/>
              <p:nvPr/>
            </p:nvGrpSpPr>
            <p:grpSpPr>
              <a:xfrm>
                <a:off x="2911804" y="2472796"/>
                <a:ext cx="2905237" cy="1874505"/>
                <a:chOff x="4102073" y="3047662"/>
                <a:chExt cx="4083944" cy="2499341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4102073" y="3047662"/>
                  <a:ext cx="4083944" cy="2627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fr-FR" altLang="fr-FR" sz="1400" dirty="0" err="1" smtClean="0"/>
                    <a:t>coincident</a:t>
                  </a:r>
                  <a:r>
                    <a:rPr lang="fr-FR" altLang="fr-FR" sz="1400" dirty="0" smtClean="0"/>
                    <a:t> </a:t>
                  </a:r>
                  <a:r>
                    <a:rPr lang="fr-FR" altLang="fr-FR" sz="1400" dirty="0" err="1" smtClean="0"/>
                    <a:t>small</a:t>
                  </a:r>
                  <a:r>
                    <a:rPr lang="fr-FR" altLang="fr-FR" sz="1400" dirty="0" smtClean="0"/>
                    <a:t> blobs</a:t>
                  </a:r>
                  <a:endParaRPr lang="fr-FR" altLang="fr-FR" sz="1400" dirty="0"/>
                </a:p>
              </p:txBody>
            </p:sp>
            <p:pic>
              <p:nvPicPr>
                <p:cNvPr id="3" name="Imag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72957" y="3308678"/>
                  <a:ext cx="3417308" cy="2238325"/>
                </a:xfrm>
                <a:prstGeom prst="rect">
                  <a:avLst/>
                </a:prstGeom>
              </p:spPr>
            </p:pic>
          </p:grpSp>
          <p:grpSp>
            <p:nvGrpSpPr>
              <p:cNvPr id="15" name="Grouper 14"/>
              <p:cNvGrpSpPr/>
              <p:nvPr/>
            </p:nvGrpSpPr>
            <p:grpSpPr>
              <a:xfrm>
                <a:off x="5794623" y="2463650"/>
                <a:ext cx="2437050" cy="1930224"/>
                <a:chOff x="5929097" y="2199594"/>
                <a:chExt cx="2437050" cy="1930224"/>
              </a:xfrm>
            </p:grpSpPr>
            <p:pic>
              <p:nvPicPr>
                <p:cNvPr id="6" name="Image 5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29097" y="2404504"/>
                  <a:ext cx="2437050" cy="1725314"/>
                </a:xfrm>
                <a:prstGeom prst="rect">
                  <a:avLst/>
                </a:prstGeom>
              </p:spPr>
            </p:pic>
            <p:sp>
              <p:nvSpPr>
                <p:cNvPr id="4" name="Rectangle 3"/>
                <p:cNvSpPr/>
                <p:nvPr/>
              </p:nvSpPr>
              <p:spPr>
                <a:xfrm>
                  <a:off x="6355989" y="2199594"/>
                  <a:ext cx="1840200" cy="21675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fr-FR" altLang="fr-FR" sz="1400" dirty="0" err="1"/>
                    <a:t>coincident</a:t>
                  </a:r>
                  <a:r>
                    <a:rPr lang="fr-FR" altLang="fr-FR" sz="1600" dirty="0"/>
                    <a:t> straight </a:t>
                  </a:r>
                  <a:r>
                    <a:rPr lang="fr-FR" altLang="fr-FR" sz="1600" dirty="0" err="1"/>
                    <a:t>tracks</a:t>
                  </a:r>
                  <a:r>
                    <a:rPr lang="fr-FR" altLang="fr-FR" sz="1600" dirty="0"/>
                    <a:t> </a:t>
                  </a:r>
                </a:p>
              </p:txBody>
            </p:sp>
          </p:grpSp>
        </p:grpSp>
        <p:grpSp>
          <p:nvGrpSpPr>
            <p:cNvPr id="14" name="Grouper 13"/>
            <p:cNvGrpSpPr/>
            <p:nvPr/>
          </p:nvGrpSpPr>
          <p:grpSpPr>
            <a:xfrm>
              <a:off x="6116691" y="2313564"/>
              <a:ext cx="2116551" cy="1648238"/>
              <a:chOff x="5423017" y="2216291"/>
              <a:chExt cx="3142343" cy="2548543"/>
            </a:xfrm>
          </p:grpSpPr>
          <p:grpSp>
            <p:nvGrpSpPr>
              <p:cNvPr id="16" name="Grouper 15"/>
              <p:cNvGrpSpPr/>
              <p:nvPr/>
            </p:nvGrpSpPr>
            <p:grpSpPr>
              <a:xfrm>
                <a:off x="5423017" y="2216291"/>
                <a:ext cx="1987616" cy="2548543"/>
                <a:chOff x="813463" y="2178514"/>
                <a:chExt cx="1987616" cy="2548543"/>
              </a:xfrm>
            </p:grpSpPr>
            <p:cxnSp>
              <p:nvCxnSpPr>
                <p:cNvPr id="20" name="Connecteur droit avec flèche 19"/>
                <p:cNvCxnSpPr/>
                <p:nvPr/>
              </p:nvCxnSpPr>
              <p:spPr bwMode="auto">
                <a:xfrm>
                  <a:off x="865065" y="2178514"/>
                  <a:ext cx="1085550" cy="2548544"/>
                </a:xfrm>
                <a:prstGeom prst="straightConnector1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pSp>
              <p:nvGrpSpPr>
                <p:cNvPr id="21" name="Grouper 20"/>
                <p:cNvGrpSpPr/>
                <p:nvPr/>
              </p:nvGrpSpPr>
              <p:grpSpPr>
                <a:xfrm>
                  <a:off x="813463" y="2374323"/>
                  <a:ext cx="1987616" cy="2040274"/>
                  <a:chOff x="776206" y="2641760"/>
                  <a:chExt cx="1987616" cy="2040274"/>
                </a:xfrm>
              </p:grpSpPr>
              <p:sp>
                <p:nvSpPr>
                  <p:cNvPr id="22" name="ZoneTexte 21"/>
                  <p:cNvSpPr txBox="1"/>
                  <p:nvPr/>
                </p:nvSpPr>
                <p:spPr>
                  <a:xfrm>
                    <a:off x="1705418" y="2641760"/>
                    <a:ext cx="1058404" cy="4758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700" dirty="0" err="1" smtClean="0"/>
                      <a:t>sensor</a:t>
                    </a:r>
                    <a:r>
                      <a:rPr lang="fr-FR" sz="700" dirty="0" smtClean="0"/>
                      <a:t> 1 </a:t>
                    </a:r>
                    <a:br>
                      <a:rPr lang="fr-FR" sz="700" dirty="0" smtClean="0"/>
                    </a:br>
                    <a:r>
                      <a:rPr lang="fr-FR" sz="700" dirty="0" smtClean="0"/>
                      <a:t>(300 </a:t>
                    </a:r>
                    <a:r>
                      <a:rPr lang="fr-FR" sz="700" dirty="0" err="1" smtClean="0"/>
                      <a:t>um</a:t>
                    </a:r>
                    <a:r>
                      <a:rPr lang="fr-FR" sz="700" dirty="0" smtClean="0"/>
                      <a:t>)</a:t>
                    </a:r>
                    <a:endParaRPr lang="fr-FR" sz="700" dirty="0"/>
                  </a:p>
                </p:txBody>
              </p:sp>
              <p:sp>
                <p:nvSpPr>
                  <p:cNvPr id="23" name="ZoneTexte 22"/>
                  <p:cNvSpPr txBox="1"/>
                  <p:nvPr/>
                </p:nvSpPr>
                <p:spPr>
                  <a:xfrm>
                    <a:off x="1740960" y="4045636"/>
                    <a:ext cx="917825" cy="4758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700" dirty="0" err="1" smtClean="0"/>
                      <a:t>sensor</a:t>
                    </a:r>
                    <a:r>
                      <a:rPr lang="fr-FR" sz="700" dirty="0" smtClean="0"/>
                      <a:t> </a:t>
                    </a:r>
                    <a:r>
                      <a:rPr lang="fr-FR" sz="700" dirty="0"/>
                      <a:t>2</a:t>
                    </a:r>
                    <a:r>
                      <a:rPr lang="fr-FR" sz="700" dirty="0" smtClean="0"/>
                      <a:t> </a:t>
                    </a:r>
                    <a:br>
                      <a:rPr lang="fr-FR" sz="700" dirty="0" smtClean="0"/>
                    </a:br>
                    <a:r>
                      <a:rPr lang="fr-FR" sz="700" dirty="0" smtClean="0"/>
                      <a:t>(</a:t>
                    </a:r>
                    <a:r>
                      <a:rPr lang="fr-FR" sz="700" dirty="0"/>
                      <a:t>5</a:t>
                    </a:r>
                    <a:r>
                      <a:rPr lang="fr-FR" sz="700" dirty="0" smtClean="0"/>
                      <a:t>00 </a:t>
                    </a:r>
                    <a:r>
                      <a:rPr lang="fr-FR" sz="700" dirty="0" err="1" smtClean="0"/>
                      <a:t>um</a:t>
                    </a:r>
                    <a:r>
                      <a:rPr lang="fr-FR" sz="700" dirty="0" smtClean="0"/>
                      <a:t>)</a:t>
                    </a:r>
                    <a:endParaRPr lang="fr-FR" sz="700" dirty="0"/>
                  </a:p>
                </p:txBody>
              </p:sp>
              <p:grpSp>
                <p:nvGrpSpPr>
                  <p:cNvPr id="24" name="Grouper 23"/>
                  <p:cNvGrpSpPr/>
                  <p:nvPr/>
                </p:nvGrpSpPr>
                <p:grpSpPr>
                  <a:xfrm>
                    <a:off x="776206" y="2668731"/>
                    <a:ext cx="1032039" cy="511149"/>
                    <a:chOff x="776206" y="2668731"/>
                    <a:chExt cx="1032039" cy="511149"/>
                  </a:xfrm>
                </p:grpSpPr>
                <p:grpSp>
                  <p:nvGrpSpPr>
                    <p:cNvPr id="50" name="Grouper 49"/>
                    <p:cNvGrpSpPr/>
                    <p:nvPr/>
                  </p:nvGrpSpPr>
                  <p:grpSpPr>
                    <a:xfrm>
                      <a:off x="776206" y="2748054"/>
                      <a:ext cx="1032039" cy="431826"/>
                      <a:chOff x="776206" y="2748053"/>
                      <a:chExt cx="1532460" cy="534895"/>
                    </a:xfrm>
                  </p:grpSpPr>
                  <p:sp>
                    <p:nvSpPr>
                      <p:cNvPr id="61" name="Rectangle 60"/>
                      <p:cNvSpPr/>
                      <p:nvPr/>
                    </p:nvSpPr>
                    <p:spPr bwMode="auto">
                      <a:xfrm>
                        <a:off x="1082698" y="2748053"/>
                        <a:ext cx="153246" cy="533495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grpSp>
                    <p:nvGrpSpPr>
                      <p:cNvPr id="62" name="Grouper 61"/>
                      <p:cNvGrpSpPr/>
                      <p:nvPr/>
                    </p:nvGrpSpPr>
                    <p:grpSpPr>
                      <a:xfrm>
                        <a:off x="776206" y="2748053"/>
                        <a:ext cx="1532460" cy="534895"/>
                        <a:chOff x="776206" y="2748053"/>
                        <a:chExt cx="1532460" cy="534895"/>
                      </a:xfrm>
                    </p:grpSpPr>
                    <p:grpSp>
                      <p:nvGrpSpPr>
                        <p:cNvPr id="63" name="Grouper 62"/>
                        <p:cNvGrpSpPr/>
                        <p:nvPr/>
                      </p:nvGrpSpPr>
                      <p:grpSpPr>
                        <a:xfrm>
                          <a:off x="1235945" y="2749450"/>
                          <a:ext cx="1072721" cy="533498"/>
                          <a:chOff x="681277" y="2866385"/>
                          <a:chExt cx="2250836" cy="974693"/>
                        </a:xfrm>
                      </p:grpSpPr>
                      <p:sp>
                        <p:nvSpPr>
                          <p:cNvPr id="66" name="Rectangle 65"/>
                          <p:cNvSpPr/>
                          <p:nvPr/>
                        </p:nvSpPr>
                        <p:spPr bwMode="auto">
                          <a:xfrm>
                            <a:off x="1002825" y="2866389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7" name="Rectangle 66"/>
                          <p:cNvSpPr/>
                          <p:nvPr/>
                        </p:nvSpPr>
                        <p:spPr bwMode="auto">
                          <a:xfrm>
                            <a:off x="1324373" y="2866388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" name="Rectangle 67"/>
                          <p:cNvSpPr/>
                          <p:nvPr/>
                        </p:nvSpPr>
                        <p:spPr bwMode="auto">
                          <a:xfrm>
                            <a:off x="1645921" y="2866387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9" name="Rectangle 68"/>
                          <p:cNvSpPr/>
                          <p:nvPr/>
                        </p:nvSpPr>
                        <p:spPr bwMode="auto">
                          <a:xfrm>
                            <a:off x="1967469" y="2866386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" name="Rectangle 69"/>
                          <p:cNvSpPr/>
                          <p:nvPr/>
                        </p:nvSpPr>
                        <p:spPr bwMode="auto">
                          <a:xfrm>
                            <a:off x="2289017" y="2866386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1" name="Rectangle 70"/>
                          <p:cNvSpPr/>
                          <p:nvPr/>
                        </p:nvSpPr>
                        <p:spPr bwMode="auto">
                          <a:xfrm>
                            <a:off x="681277" y="2866385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" name="Rectangle 71"/>
                          <p:cNvSpPr/>
                          <p:nvPr/>
                        </p:nvSpPr>
                        <p:spPr bwMode="auto">
                          <a:xfrm>
                            <a:off x="2610565" y="2866385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64" name="Rectangle 63"/>
                        <p:cNvSpPr/>
                        <p:nvPr/>
                      </p:nvSpPr>
                      <p:spPr bwMode="auto">
                        <a:xfrm>
                          <a:off x="929452" y="2748053"/>
                          <a:ext cx="153246" cy="533495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65" name="Rectangle 64"/>
                        <p:cNvSpPr/>
                        <p:nvPr/>
                      </p:nvSpPr>
                      <p:spPr bwMode="auto">
                        <a:xfrm>
                          <a:off x="776206" y="2748056"/>
                          <a:ext cx="153246" cy="533496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51" name="Ellipse 50"/>
                    <p:cNvSpPr/>
                    <p:nvPr/>
                  </p:nvSpPr>
                  <p:spPr bwMode="auto">
                    <a:xfrm>
                      <a:off x="784044" y="2674402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2" name="Ellipse 51"/>
                    <p:cNvSpPr/>
                    <p:nvPr/>
                  </p:nvSpPr>
                  <p:spPr bwMode="auto">
                    <a:xfrm>
                      <a:off x="887247" y="2674402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3" name="Ellipse 52"/>
                    <p:cNvSpPr/>
                    <p:nvPr/>
                  </p:nvSpPr>
                  <p:spPr bwMode="auto">
                    <a:xfrm>
                      <a:off x="990450" y="2674402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4" name="Ellipse 53"/>
                    <p:cNvSpPr/>
                    <p:nvPr/>
                  </p:nvSpPr>
                  <p:spPr bwMode="auto">
                    <a:xfrm>
                      <a:off x="1093653" y="2668731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5" name="Ellipse 54"/>
                    <p:cNvSpPr/>
                    <p:nvPr/>
                  </p:nvSpPr>
                  <p:spPr bwMode="auto">
                    <a:xfrm>
                      <a:off x="1200566" y="2668731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6" name="Ellipse 55"/>
                    <p:cNvSpPr/>
                    <p:nvPr/>
                  </p:nvSpPr>
                  <p:spPr bwMode="auto">
                    <a:xfrm>
                      <a:off x="1310048" y="2668731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7" name="Ellipse 56"/>
                    <p:cNvSpPr/>
                    <p:nvPr/>
                  </p:nvSpPr>
                  <p:spPr bwMode="auto">
                    <a:xfrm>
                      <a:off x="1408542" y="2668731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8" name="Ellipse 57"/>
                    <p:cNvSpPr/>
                    <p:nvPr/>
                  </p:nvSpPr>
                  <p:spPr bwMode="auto">
                    <a:xfrm>
                      <a:off x="1516298" y="2668731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59" name="Ellipse 58"/>
                    <p:cNvSpPr/>
                    <p:nvPr/>
                  </p:nvSpPr>
                  <p:spPr bwMode="auto">
                    <a:xfrm>
                      <a:off x="1617984" y="2668731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60" name="Ellipse 59"/>
                    <p:cNvSpPr/>
                    <p:nvPr/>
                  </p:nvSpPr>
                  <p:spPr bwMode="auto">
                    <a:xfrm>
                      <a:off x="1719670" y="2668731"/>
                      <a:ext cx="78370" cy="73652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  <p:grpSp>
                <p:nvGrpSpPr>
                  <p:cNvPr id="25" name="Grouper 24"/>
                  <p:cNvGrpSpPr/>
                  <p:nvPr/>
                </p:nvGrpSpPr>
                <p:grpSpPr>
                  <a:xfrm rot="10800000">
                    <a:off x="776421" y="3966033"/>
                    <a:ext cx="1032039" cy="716001"/>
                    <a:chOff x="776206" y="2674126"/>
                    <a:chExt cx="1032039" cy="505753"/>
                  </a:xfrm>
                </p:grpSpPr>
                <p:grpSp>
                  <p:nvGrpSpPr>
                    <p:cNvPr id="27" name="Grouper 26"/>
                    <p:cNvGrpSpPr/>
                    <p:nvPr/>
                  </p:nvGrpSpPr>
                  <p:grpSpPr>
                    <a:xfrm>
                      <a:off x="776206" y="2748054"/>
                      <a:ext cx="1032039" cy="431825"/>
                      <a:chOff x="776206" y="2748054"/>
                      <a:chExt cx="1532460" cy="534894"/>
                    </a:xfrm>
                  </p:grpSpPr>
                  <p:sp>
                    <p:nvSpPr>
                      <p:cNvPr id="38" name="Rectangle 37"/>
                      <p:cNvSpPr/>
                      <p:nvPr/>
                    </p:nvSpPr>
                    <p:spPr bwMode="auto">
                      <a:xfrm>
                        <a:off x="1082699" y="2748054"/>
                        <a:ext cx="153246" cy="533496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grpSp>
                    <p:nvGrpSpPr>
                      <p:cNvPr id="39" name="Grouper 38"/>
                      <p:cNvGrpSpPr/>
                      <p:nvPr/>
                    </p:nvGrpSpPr>
                    <p:grpSpPr>
                      <a:xfrm>
                        <a:off x="776206" y="2748054"/>
                        <a:ext cx="1532460" cy="534894"/>
                        <a:chOff x="776206" y="2748054"/>
                        <a:chExt cx="1532460" cy="534894"/>
                      </a:xfrm>
                    </p:grpSpPr>
                    <p:grpSp>
                      <p:nvGrpSpPr>
                        <p:cNvPr id="40" name="Grouper 39"/>
                        <p:cNvGrpSpPr/>
                        <p:nvPr/>
                      </p:nvGrpSpPr>
                      <p:grpSpPr>
                        <a:xfrm>
                          <a:off x="1235945" y="2749450"/>
                          <a:ext cx="1072721" cy="533498"/>
                          <a:chOff x="681277" y="2866385"/>
                          <a:chExt cx="2250836" cy="974693"/>
                        </a:xfrm>
                      </p:grpSpPr>
                      <p:sp>
                        <p:nvSpPr>
                          <p:cNvPr id="43" name="Rectangle 42"/>
                          <p:cNvSpPr/>
                          <p:nvPr/>
                        </p:nvSpPr>
                        <p:spPr bwMode="auto">
                          <a:xfrm>
                            <a:off x="1002825" y="2866389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" name="Rectangle 43"/>
                          <p:cNvSpPr/>
                          <p:nvPr/>
                        </p:nvSpPr>
                        <p:spPr bwMode="auto">
                          <a:xfrm>
                            <a:off x="1324373" y="2866388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5" name="Rectangle 44"/>
                          <p:cNvSpPr/>
                          <p:nvPr/>
                        </p:nvSpPr>
                        <p:spPr bwMode="auto">
                          <a:xfrm>
                            <a:off x="1645921" y="2866387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6" name="Rectangle 45"/>
                          <p:cNvSpPr/>
                          <p:nvPr/>
                        </p:nvSpPr>
                        <p:spPr bwMode="auto">
                          <a:xfrm>
                            <a:off x="1967469" y="2866386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7" name="Rectangle 46"/>
                          <p:cNvSpPr/>
                          <p:nvPr/>
                        </p:nvSpPr>
                        <p:spPr bwMode="auto">
                          <a:xfrm>
                            <a:off x="2289017" y="2866386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8" name="Rectangle 47"/>
                          <p:cNvSpPr/>
                          <p:nvPr/>
                        </p:nvSpPr>
                        <p:spPr bwMode="auto">
                          <a:xfrm>
                            <a:off x="681277" y="2866385"/>
                            <a:ext cx="321549" cy="974688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" name="Rectangle 48"/>
                          <p:cNvSpPr/>
                          <p:nvPr/>
                        </p:nvSpPr>
                        <p:spPr bwMode="auto">
                          <a:xfrm>
                            <a:off x="2610565" y="2866385"/>
                            <a:ext cx="321548" cy="974689"/>
                          </a:xfrm>
                          <a:prstGeom prst="rect">
                            <a:avLst/>
                          </a:prstGeom>
                          <a:noFill/>
                          <a:ln w="22225" cap="flat" cmpd="sng" algn="ctr">
                            <a:solidFill>
                              <a:schemeClr val="tx1">
                                <a:lumMod val="5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  <a:effectLst/>
                        </p:spPr>
                        <p:txBody>
                          <a:bodyPr vert="horz" wrap="none" lIns="91440" tIns="45720" rIns="91440" bIns="45720" numCol="4" rtlCol="0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fr-FR" sz="24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Tahoma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41" name="Rectangle 40"/>
                        <p:cNvSpPr/>
                        <p:nvPr/>
                      </p:nvSpPr>
                      <p:spPr bwMode="auto">
                        <a:xfrm>
                          <a:off x="929452" y="2748054"/>
                          <a:ext cx="153246" cy="533496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  <p:sp>
                      <p:nvSpPr>
                        <p:cNvPr id="42" name="Rectangle 41"/>
                        <p:cNvSpPr/>
                        <p:nvPr/>
                      </p:nvSpPr>
                      <p:spPr bwMode="auto">
                        <a:xfrm>
                          <a:off x="776206" y="2748054"/>
                          <a:ext cx="153246" cy="533496"/>
                        </a:xfrm>
                        <a:prstGeom prst="rect">
                          <a:avLst/>
                        </a:prstGeom>
                        <a:noFill/>
                        <a:ln w="22225" cap="flat" cmpd="sng" algn="ctr">
                          <a:solidFill>
                            <a:schemeClr val="tx1">
                              <a:lumMod val="50000"/>
                            </a:scheme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numCol="4" rtlCol="0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fr-FR" sz="24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Tahoma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28" name="Ellipse 27"/>
                    <p:cNvSpPr/>
                    <p:nvPr/>
                  </p:nvSpPr>
                  <p:spPr bwMode="auto">
                    <a:xfrm>
                      <a:off x="780661" y="2679798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29" name="Ellipse 28"/>
                    <p:cNvSpPr/>
                    <p:nvPr/>
                  </p:nvSpPr>
                  <p:spPr bwMode="auto">
                    <a:xfrm>
                      <a:off x="883864" y="2679798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0" name="Ellipse 29"/>
                    <p:cNvSpPr/>
                    <p:nvPr/>
                  </p:nvSpPr>
                  <p:spPr bwMode="auto">
                    <a:xfrm>
                      <a:off x="987067" y="2679798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1" name="Ellipse 30"/>
                    <p:cNvSpPr/>
                    <p:nvPr/>
                  </p:nvSpPr>
                  <p:spPr bwMode="auto">
                    <a:xfrm>
                      <a:off x="1090270" y="2674126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2" name="Ellipse 31"/>
                    <p:cNvSpPr/>
                    <p:nvPr/>
                  </p:nvSpPr>
                  <p:spPr bwMode="auto">
                    <a:xfrm>
                      <a:off x="1197183" y="2674126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3" name="Ellipse 32"/>
                    <p:cNvSpPr/>
                    <p:nvPr/>
                  </p:nvSpPr>
                  <p:spPr bwMode="auto">
                    <a:xfrm>
                      <a:off x="1299685" y="2674126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4" name="Ellipse 33"/>
                    <p:cNvSpPr/>
                    <p:nvPr/>
                  </p:nvSpPr>
                  <p:spPr bwMode="auto">
                    <a:xfrm>
                      <a:off x="1405159" y="2674126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5" name="Ellipse 34"/>
                    <p:cNvSpPr/>
                    <p:nvPr/>
                  </p:nvSpPr>
                  <p:spPr bwMode="auto">
                    <a:xfrm>
                      <a:off x="1512915" y="2674126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6" name="Ellipse 35"/>
                    <p:cNvSpPr/>
                    <p:nvPr/>
                  </p:nvSpPr>
                  <p:spPr bwMode="auto">
                    <a:xfrm>
                      <a:off x="1614601" y="2674126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37" name="Ellipse 36"/>
                    <p:cNvSpPr/>
                    <p:nvPr/>
                  </p:nvSpPr>
                  <p:spPr bwMode="auto">
                    <a:xfrm>
                      <a:off x="1716287" y="2674126"/>
                      <a:ext cx="91482" cy="68257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  <p:sp>
                <p:nvSpPr>
                  <p:cNvPr id="26" name="Rectangle 25"/>
                  <p:cNvSpPr/>
                  <p:nvPr/>
                </p:nvSpPr>
                <p:spPr bwMode="auto">
                  <a:xfrm>
                    <a:off x="776206" y="3192606"/>
                    <a:ext cx="1036709" cy="771831"/>
                  </a:xfrm>
                  <a:prstGeom prst="rect">
                    <a:avLst/>
                  </a:prstGeom>
                  <a:solidFill>
                    <a:srgbClr val="00B050">
                      <a:alpha val="63000"/>
                    </a:srgb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fr-FR" sz="500" dirty="0">
                        <a:latin typeface="Tahoma" pitchFamily="34" charset="0"/>
                      </a:rPr>
                      <a:t>n</a:t>
                    </a:r>
                    <a:r>
                      <a:rPr lang="fr-FR" sz="500" dirty="0" smtClean="0">
                        <a:latin typeface="Tahoma" pitchFamily="34" charset="0"/>
                      </a:rPr>
                      <a:t>eutron </a:t>
                    </a:r>
                    <a:br>
                      <a:rPr lang="fr-FR" sz="500" dirty="0" smtClean="0">
                        <a:latin typeface="Tahoma" pitchFamily="34" charset="0"/>
                      </a:rPr>
                    </a:br>
                    <a:r>
                      <a:rPr lang="fr-FR" sz="500" dirty="0" err="1" smtClean="0">
                        <a:latin typeface="Tahoma" pitchFamily="34" charset="0"/>
                      </a:rPr>
                      <a:t>converters</a:t>
                    </a:r>
                    <a:endParaRPr kumimoji="0" lang="fr-FR" sz="5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</p:grpSp>
          </p:grpSp>
          <p:pic>
            <p:nvPicPr>
              <p:cNvPr id="18" name="Image 17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1256"/>
              <a:stretch/>
            </p:blipFill>
            <p:spPr>
              <a:xfrm>
                <a:off x="7189430" y="3634639"/>
                <a:ext cx="1375930" cy="900319"/>
              </a:xfrm>
              <a:prstGeom prst="rect">
                <a:avLst/>
              </a:prstGeom>
            </p:spPr>
          </p:pic>
          <p:pic>
            <p:nvPicPr>
              <p:cNvPr id="19" name="Image 1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3194" b="-11747"/>
              <a:stretch/>
            </p:blipFill>
            <p:spPr>
              <a:xfrm>
                <a:off x="7135860" y="2294826"/>
                <a:ext cx="1375930" cy="1081507"/>
              </a:xfrm>
              <a:prstGeom prst="rect">
                <a:avLst/>
              </a:prstGeom>
            </p:spPr>
          </p:pic>
        </p:grpSp>
      </p:grpSp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922" y="1624001"/>
            <a:ext cx="873786" cy="1261479"/>
          </a:xfrm>
          <a:prstGeom prst="rect">
            <a:avLst/>
          </a:prstGeom>
        </p:spPr>
      </p:pic>
      <p:grpSp>
        <p:nvGrpSpPr>
          <p:cNvPr id="74" name="Grouper 73"/>
          <p:cNvGrpSpPr/>
          <p:nvPr/>
        </p:nvGrpSpPr>
        <p:grpSpPr>
          <a:xfrm>
            <a:off x="2258521" y="1610098"/>
            <a:ext cx="1250915" cy="1393847"/>
            <a:chOff x="813463" y="2143616"/>
            <a:chExt cx="2218216" cy="2731994"/>
          </a:xfrm>
        </p:grpSpPr>
        <p:cxnSp>
          <p:nvCxnSpPr>
            <p:cNvPr id="75" name="Connecteur droit avec flèche 74"/>
            <p:cNvCxnSpPr/>
            <p:nvPr/>
          </p:nvCxnSpPr>
          <p:spPr bwMode="auto">
            <a:xfrm>
              <a:off x="1372705" y="2143616"/>
              <a:ext cx="2895" cy="2731994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76" name="Grouper 75"/>
            <p:cNvGrpSpPr/>
            <p:nvPr/>
          </p:nvGrpSpPr>
          <p:grpSpPr>
            <a:xfrm>
              <a:off x="813463" y="2287751"/>
              <a:ext cx="2218216" cy="2126846"/>
              <a:chOff x="776206" y="2555188"/>
              <a:chExt cx="2218216" cy="2126846"/>
            </a:xfrm>
          </p:grpSpPr>
          <p:sp>
            <p:nvSpPr>
              <p:cNvPr id="77" name="ZoneTexte 76"/>
              <p:cNvSpPr txBox="1"/>
              <p:nvPr/>
            </p:nvSpPr>
            <p:spPr>
              <a:xfrm>
                <a:off x="1780839" y="2555188"/>
                <a:ext cx="1213583" cy="60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700" dirty="0" err="1" smtClean="0"/>
                  <a:t>sensor</a:t>
                </a:r>
                <a:r>
                  <a:rPr lang="fr-FR" sz="700" dirty="0" smtClean="0"/>
                  <a:t> 1 </a:t>
                </a:r>
                <a:br>
                  <a:rPr lang="fr-FR" sz="700" dirty="0" smtClean="0"/>
                </a:br>
                <a:r>
                  <a:rPr lang="fr-FR" sz="700" dirty="0" smtClean="0"/>
                  <a:t>(300 </a:t>
                </a:r>
                <a:r>
                  <a:rPr lang="fr-FR" sz="700" dirty="0" err="1" smtClean="0"/>
                  <a:t>um</a:t>
                </a:r>
                <a:r>
                  <a:rPr lang="fr-FR" sz="700" dirty="0" smtClean="0"/>
                  <a:t>)</a:t>
                </a:r>
                <a:endParaRPr lang="fr-FR" sz="700" dirty="0"/>
              </a:p>
            </p:txBody>
          </p:sp>
          <p:sp>
            <p:nvSpPr>
              <p:cNvPr id="78" name="ZoneTexte 77"/>
              <p:cNvSpPr txBox="1"/>
              <p:nvPr/>
            </p:nvSpPr>
            <p:spPr>
              <a:xfrm>
                <a:off x="1795598" y="4019359"/>
                <a:ext cx="1100067" cy="603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700" dirty="0" err="1" smtClean="0"/>
                  <a:t>sensor</a:t>
                </a:r>
                <a:r>
                  <a:rPr lang="fr-FR" sz="700" dirty="0" smtClean="0"/>
                  <a:t> </a:t>
                </a:r>
                <a:r>
                  <a:rPr lang="fr-FR" sz="700" dirty="0"/>
                  <a:t>2</a:t>
                </a:r>
                <a:r>
                  <a:rPr lang="fr-FR" sz="700" dirty="0" smtClean="0"/>
                  <a:t> </a:t>
                </a:r>
                <a:br>
                  <a:rPr lang="fr-FR" sz="700" dirty="0" smtClean="0"/>
                </a:br>
                <a:r>
                  <a:rPr lang="fr-FR" sz="700" dirty="0" smtClean="0"/>
                  <a:t>(</a:t>
                </a:r>
                <a:r>
                  <a:rPr lang="fr-FR" sz="700" dirty="0"/>
                  <a:t>5</a:t>
                </a:r>
                <a:r>
                  <a:rPr lang="fr-FR" sz="700" dirty="0" smtClean="0"/>
                  <a:t>00 </a:t>
                </a:r>
                <a:r>
                  <a:rPr lang="fr-FR" sz="700" dirty="0" err="1" smtClean="0"/>
                  <a:t>um</a:t>
                </a:r>
                <a:r>
                  <a:rPr lang="fr-FR" sz="700" dirty="0" smtClean="0"/>
                  <a:t>)</a:t>
                </a:r>
                <a:endParaRPr lang="fr-FR" sz="700" dirty="0"/>
              </a:p>
            </p:txBody>
          </p:sp>
          <p:grpSp>
            <p:nvGrpSpPr>
              <p:cNvPr id="79" name="Grouper 78"/>
              <p:cNvGrpSpPr/>
              <p:nvPr/>
            </p:nvGrpSpPr>
            <p:grpSpPr>
              <a:xfrm>
                <a:off x="776206" y="2668731"/>
                <a:ext cx="1032039" cy="511149"/>
                <a:chOff x="776206" y="2668731"/>
                <a:chExt cx="1032039" cy="511149"/>
              </a:xfrm>
            </p:grpSpPr>
            <p:grpSp>
              <p:nvGrpSpPr>
                <p:cNvPr id="105" name="Grouper 104"/>
                <p:cNvGrpSpPr/>
                <p:nvPr/>
              </p:nvGrpSpPr>
              <p:grpSpPr>
                <a:xfrm>
                  <a:off x="776206" y="2748054"/>
                  <a:ext cx="1032039" cy="431826"/>
                  <a:chOff x="776206" y="2748053"/>
                  <a:chExt cx="1532460" cy="534895"/>
                </a:xfrm>
              </p:grpSpPr>
              <p:sp>
                <p:nvSpPr>
                  <p:cNvPr id="116" name="Rectangle 115"/>
                  <p:cNvSpPr/>
                  <p:nvPr/>
                </p:nvSpPr>
                <p:spPr bwMode="auto">
                  <a:xfrm>
                    <a:off x="1082698" y="2748053"/>
                    <a:ext cx="153246" cy="533495"/>
                  </a:xfrm>
                  <a:prstGeom prst="rect">
                    <a:avLst/>
                  </a:prstGeom>
                  <a:noFill/>
                  <a:ln w="22225" cap="flat" cmpd="sng" algn="ctr">
                    <a:solidFill>
                      <a:schemeClr val="tx1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4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grpSp>
                <p:nvGrpSpPr>
                  <p:cNvPr id="117" name="Grouper 116"/>
                  <p:cNvGrpSpPr/>
                  <p:nvPr/>
                </p:nvGrpSpPr>
                <p:grpSpPr>
                  <a:xfrm>
                    <a:off x="776206" y="2748053"/>
                    <a:ext cx="1532460" cy="534895"/>
                    <a:chOff x="776206" y="2748053"/>
                    <a:chExt cx="1532460" cy="534895"/>
                  </a:xfrm>
                </p:grpSpPr>
                <p:grpSp>
                  <p:nvGrpSpPr>
                    <p:cNvPr id="118" name="Grouper 117"/>
                    <p:cNvGrpSpPr/>
                    <p:nvPr/>
                  </p:nvGrpSpPr>
                  <p:grpSpPr>
                    <a:xfrm>
                      <a:off x="1235945" y="2749450"/>
                      <a:ext cx="1072721" cy="533498"/>
                      <a:chOff x="681277" y="2866385"/>
                      <a:chExt cx="2250836" cy="974693"/>
                    </a:xfrm>
                  </p:grpSpPr>
                  <p:sp>
                    <p:nvSpPr>
                      <p:cNvPr id="121" name="Rectangle 120"/>
                      <p:cNvSpPr/>
                      <p:nvPr/>
                    </p:nvSpPr>
                    <p:spPr bwMode="auto">
                      <a:xfrm>
                        <a:off x="1002825" y="2866389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2" name="Rectangle 121"/>
                      <p:cNvSpPr/>
                      <p:nvPr/>
                    </p:nvSpPr>
                    <p:spPr bwMode="auto">
                      <a:xfrm>
                        <a:off x="1324373" y="2866388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3" name="Rectangle 122"/>
                      <p:cNvSpPr/>
                      <p:nvPr/>
                    </p:nvSpPr>
                    <p:spPr bwMode="auto">
                      <a:xfrm>
                        <a:off x="1645921" y="2866387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4" name="Rectangle 123"/>
                      <p:cNvSpPr/>
                      <p:nvPr/>
                    </p:nvSpPr>
                    <p:spPr bwMode="auto">
                      <a:xfrm>
                        <a:off x="1967469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5" name="Rectangle 124"/>
                      <p:cNvSpPr/>
                      <p:nvPr/>
                    </p:nvSpPr>
                    <p:spPr bwMode="auto">
                      <a:xfrm>
                        <a:off x="2289017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6" name="Rectangle 125"/>
                      <p:cNvSpPr/>
                      <p:nvPr/>
                    </p:nvSpPr>
                    <p:spPr bwMode="auto">
                      <a:xfrm>
                        <a:off x="681277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27" name="Rectangle 126"/>
                      <p:cNvSpPr/>
                      <p:nvPr/>
                    </p:nvSpPr>
                    <p:spPr bwMode="auto">
                      <a:xfrm>
                        <a:off x="2610565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sp>
                  <p:nvSpPr>
                    <p:cNvPr id="119" name="Rectangle 118"/>
                    <p:cNvSpPr/>
                    <p:nvPr/>
                  </p:nvSpPr>
                  <p:spPr bwMode="auto">
                    <a:xfrm>
                      <a:off x="929452" y="2748053"/>
                      <a:ext cx="153246" cy="533495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120" name="Rectangle 119"/>
                    <p:cNvSpPr/>
                    <p:nvPr/>
                  </p:nvSpPr>
                  <p:spPr bwMode="auto">
                    <a:xfrm>
                      <a:off x="776206" y="2748056"/>
                      <a:ext cx="153246" cy="533496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</p:grpSp>
            <p:sp>
              <p:nvSpPr>
                <p:cNvPr id="106" name="Ellipse 105"/>
                <p:cNvSpPr/>
                <p:nvPr/>
              </p:nvSpPr>
              <p:spPr bwMode="auto">
                <a:xfrm>
                  <a:off x="784044" y="2674402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07" name="Ellipse 106"/>
                <p:cNvSpPr/>
                <p:nvPr/>
              </p:nvSpPr>
              <p:spPr bwMode="auto">
                <a:xfrm>
                  <a:off x="887247" y="2674402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08" name="Ellipse 107"/>
                <p:cNvSpPr/>
                <p:nvPr/>
              </p:nvSpPr>
              <p:spPr bwMode="auto">
                <a:xfrm>
                  <a:off x="990450" y="2674402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09" name="Ellipse 108"/>
                <p:cNvSpPr/>
                <p:nvPr/>
              </p:nvSpPr>
              <p:spPr bwMode="auto">
                <a:xfrm>
                  <a:off x="1093653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10" name="Ellipse 109"/>
                <p:cNvSpPr/>
                <p:nvPr/>
              </p:nvSpPr>
              <p:spPr bwMode="auto">
                <a:xfrm>
                  <a:off x="1200566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11" name="Ellipse 110"/>
                <p:cNvSpPr/>
                <p:nvPr/>
              </p:nvSpPr>
              <p:spPr bwMode="auto">
                <a:xfrm>
                  <a:off x="1310048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12" name="Ellipse 111"/>
                <p:cNvSpPr/>
                <p:nvPr/>
              </p:nvSpPr>
              <p:spPr bwMode="auto">
                <a:xfrm>
                  <a:off x="1408542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13" name="Ellipse 112"/>
                <p:cNvSpPr/>
                <p:nvPr/>
              </p:nvSpPr>
              <p:spPr bwMode="auto">
                <a:xfrm>
                  <a:off x="1516298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14" name="Ellipse 113"/>
                <p:cNvSpPr/>
                <p:nvPr/>
              </p:nvSpPr>
              <p:spPr bwMode="auto">
                <a:xfrm>
                  <a:off x="1617984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115" name="Ellipse 114"/>
                <p:cNvSpPr/>
                <p:nvPr/>
              </p:nvSpPr>
              <p:spPr bwMode="auto">
                <a:xfrm>
                  <a:off x="1719670" y="2668731"/>
                  <a:ext cx="78370" cy="73652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grpSp>
            <p:nvGrpSpPr>
              <p:cNvPr id="80" name="Grouper 79"/>
              <p:cNvGrpSpPr/>
              <p:nvPr/>
            </p:nvGrpSpPr>
            <p:grpSpPr>
              <a:xfrm rot="10800000">
                <a:off x="776421" y="3966033"/>
                <a:ext cx="1032039" cy="716001"/>
                <a:chOff x="776206" y="2674126"/>
                <a:chExt cx="1032039" cy="505753"/>
              </a:xfrm>
            </p:grpSpPr>
            <p:grpSp>
              <p:nvGrpSpPr>
                <p:cNvPr id="82" name="Grouper 81"/>
                <p:cNvGrpSpPr/>
                <p:nvPr/>
              </p:nvGrpSpPr>
              <p:grpSpPr>
                <a:xfrm>
                  <a:off x="776206" y="2748054"/>
                  <a:ext cx="1032039" cy="431825"/>
                  <a:chOff x="776206" y="2748054"/>
                  <a:chExt cx="1532460" cy="534894"/>
                </a:xfrm>
              </p:grpSpPr>
              <p:sp>
                <p:nvSpPr>
                  <p:cNvPr id="93" name="Rectangle 92"/>
                  <p:cNvSpPr/>
                  <p:nvPr/>
                </p:nvSpPr>
                <p:spPr bwMode="auto">
                  <a:xfrm>
                    <a:off x="1082699" y="2748054"/>
                    <a:ext cx="153246" cy="533496"/>
                  </a:xfrm>
                  <a:prstGeom prst="rect">
                    <a:avLst/>
                  </a:prstGeom>
                  <a:noFill/>
                  <a:ln w="22225" cap="flat" cmpd="sng" algn="ctr">
                    <a:solidFill>
                      <a:schemeClr val="tx1">
                        <a:lumMod val="5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4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fr-FR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ahoma" pitchFamily="34" charset="0"/>
                    </a:endParaRPr>
                  </a:p>
                </p:txBody>
              </p:sp>
              <p:grpSp>
                <p:nvGrpSpPr>
                  <p:cNvPr id="94" name="Grouper 93"/>
                  <p:cNvGrpSpPr/>
                  <p:nvPr/>
                </p:nvGrpSpPr>
                <p:grpSpPr>
                  <a:xfrm>
                    <a:off x="776206" y="2748054"/>
                    <a:ext cx="1532460" cy="534894"/>
                    <a:chOff x="776206" y="2748054"/>
                    <a:chExt cx="1532460" cy="534894"/>
                  </a:xfrm>
                </p:grpSpPr>
                <p:grpSp>
                  <p:nvGrpSpPr>
                    <p:cNvPr id="95" name="Grouper 94"/>
                    <p:cNvGrpSpPr/>
                    <p:nvPr/>
                  </p:nvGrpSpPr>
                  <p:grpSpPr>
                    <a:xfrm>
                      <a:off x="1235945" y="2749450"/>
                      <a:ext cx="1072721" cy="533498"/>
                      <a:chOff x="681277" y="2866385"/>
                      <a:chExt cx="2250836" cy="974693"/>
                    </a:xfrm>
                  </p:grpSpPr>
                  <p:sp>
                    <p:nvSpPr>
                      <p:cNvPr id="98" name="Rectangle 97"/>
                      <p:cNvSpPr/>
                      <p:nvPr/>
                    </p:nvSpPr>
                    <p:spPr bwMode="auto">
                      <a:xfrm>
                        <a:off x="1002825" y="2866389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99" name="Rectangle 98"/>
                      <p:cNvSpPr/>
                      <p:nvPr/>
                    </p:nvSpPr>
                    <p:spPr bwMode="auto">
                      <a:xfrm>
                        <a:off x="1324373" y="2866388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0" name="Rectangle 99"/>
                      <p:cNvSpPr/>
                      <p:nvPr/>
                    </p:nvSpPr>
                    <p:spPr bwMode="auto">
                      <a:xfrm>
                        <a:off x="1645921" y="2866387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1" name="Rectangle 100"/>
                      <p:cNvSpPr/>
                      <p:nvPr/>
                    </p:nvSpPr>
                    <p:spPr bwMode="auto">
                      <a:xfrm>
                        <a:off x="1967469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2" name="Rectangle 101"/>
                      <p:cNvSpPr/>
                      <p:nvPr/>
                    </p:nvSpPr>
                    <p:spPr bwMode="auto">
                      <a:xfrm>
                        <a:off x="2289017" y="2866386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3" name="Rectangle 102"/>
                      <p:cNvSpPr/>
                      <p:nvPr/>
                    </p:nvSpPr>
                    <p:spPr bwMode="auto">
                      <a:xfrm>
                        <a:off x="681277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  <p:sp>
                    <p:nvSpPr>
                      <p:cNvPr id="104" name="Rectangle 103"/>
                      <p:cNvSpPr/>
                      <p:nvPr/>
                    </p:nvSpPr>
                    <p:spPr bwMode="auto">
                      <a:xfrm>
                        <a:off x="2610565" y="2866385"/>
                        <a:ext cx="321548" cy="974689"/>
                      </a:xfrm>
                      <a:prstGeom prst="rect">
                        <a:avLst/>
                      </a:prstGeom>
                      <a:noFill/>
                      <a:ln w="22225" cap="flat" cmpd="sng" algn="ctr">
                        <a:solidFill>
                          <a:schemeClr val="tx1">
                            <a:lumMod val="5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numCol="4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fr-F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endParaRPr>
                      </a:p>
                    </p:txBody>
                  </p:sp>
                </p:grpSp>
                <p:sp>
                  <p:nvSpPr>
                    <p:cNvPr id="96" name="Rectangle 95"/>
                    <p:cNvSpPr/>
                    <p:nvPr/>
                  </p:nvSpPr>
                  <p:spPr bwMode="auto">
                    <a:xfrm>
                      <a:off x="929452" y="2748054"/>
                      <a:ext cx="153246" cy="533496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  <p:sp>
                  <p:nvSpPr>
                    <p:cNvPr id="97" name="Rectangle 96"/>
                    <p:cNvSpPr/>
                    <p:nvPr/>
                  </p:nvSpPr>
                  <p:spPr bwMode="auto">
                    <a:xfrm>
                      <a:off x="776206" y="2748054"/>
                      <a:ext cx="153246" cy="533496"/>
                    </a:xfrm>
                    <a:prstGeom prst="rect">
                      <a:avLst/>
                    </a:prstGeom>
                    <a:noFill/>
                    <a:ln w="22225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4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p:txBody>
                </p:sp>
              </p:grpSp>
            </p:grpSp>
            <p:sp>
              <p:nvSpPr>
                <p:cNvPr id="83" name="Ellipse 82"/>
                <p:cNvSpPr/>
                <p:nvPr/>
              </p:nvSpPr>
              <p:spPr bwMode="auto">
                <a:xfrm>
                  <a:off x="780661" y="2679798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4" name="Ellipse 83"/>
                <p:cNvSpPr/>
                <p:nvPr/>
              </p:nvSpPr>
              <p:spPr bwMode="auto">
                <a:xfrm>
                  <a:off x="883864" y="2679798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5" name="Ellipse 84"/>
                <p:cNvSpPr/>
                <p:nvPr/>
              </p:nvSpPr>
              <p:spPr bwMode="auto">
                <a:xfrm>
                  <a:off x="987067" y="2679798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6" name="Ellipse 85"/>
                <p:cNvSpPr/>
                <p:nvPr/>
              </p:nvSpPr>
              <p:spPr bwMode="auto">
                <a:xfrm>
                  <a:off x="1090270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7" name="Ellipse 86"/>
                <p:cNvSpPr/>
                <p:nvPr/>
              </p:nvSpPr>
              <p:spPr bwMode="auto">
                <a:xfrm>
                  <a:off x="1197183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8" name="Ellipse 87"/>
                <p:cNvSpPr/>
                <p:nvPr/>
              </p:nvSpPr>
              <p:spPr bwMode="auto">
                <a:xfrm>
                  <a:off x="1299685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89" name="Ellipse 88"/>
                <p:cNvSpPr/>
                <p:nvPr/>
              </p:nvSpPr>
              <p:spPr bwMode="auto">
                <a:xfrm>
                  <a:off x="1405159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0" name="Ellipse 89"/>
                <p:cNvSpPr/>
                <p:nvPr/>
              </p:nvSpPr>
              <p:spPr bwMode="auto">
                <a:xfrm>
                  <a:off x="1512915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1" name="Ellipse 90"/>
                <p:cNvSpPr/>
                <p:nvPr/>
              </p:nvSpPr>
              <p:spPr bwMode="auto">
                <a:xfrm>
                  <a:off x="1614601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92" name="Ellipse 91"/>
                <p:cNvSpPr/>
                <p:nvPr/>
              </p:nvSpPr>
              <p:spPr bwMode="auto">
                <a:xfrm>
                  <a:off x="1716287" y="2674126"/>
                  <a:ext cx="91482" cy="68257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sp>
            <p:nvSpPr>
              <p:cNvPr id="81" name="Rectangle 80"/>
              <p:cNvSpPr/>
              <p:nvPr/>
            </p:nvSpPr>
            <p:spPr bwMode="auto">
              <a:xfrm>
                <a:off x="776206" y="3192606"/>
                <a:ext cx="1036708" cy="771831"/>
              </a:xfrm>
              <a:prstGeom prst="rect">
                <a:avLst/>
              </a:prstGeom>
              <a:solidFill>
                <a:srgbClr val="00B050">
                  <a:alpha val="63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fr-FR" sz="500" dirty="0">
                    <a:latin typeface="Tahoma" pitchFamily="34" charset="0"/>
                  </a:rPr>
                  <a:t>n</a:t>
                </a:r>
                <a:r>
                  <a:rPr lang="fr-FR" sz="500" dirty="0" smtClean="0">
                    <a:latin typeface="Tahoma" pitchFamily="34" charset="0"/>
                  </a:rPr>
                  <a:t>eutron </a:t>
                </a:r>
                <a:br>
                  <a:rPr lang="fr-FR" sz="500" dirty="0" smtClean="0">
                    <a:latin typeface="Tahoma" pitchFamily="34" charset="0"/>
                  </a:rPr>
                </a:br>
                <a:r>
                  <a:rPr lang="fr-FR" sz="500" dirty="0" err="1" smtClean="0">
                    <a:latin typeface="Tahoma" pitchFamily="34" charset="0"/>
                  </a:rPr>
                  <a:t>converters</a:t>
                </a:r>
                <a:endParaRPr kumimoji="0" lang="fr-FR" sz="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</p:grpSp>
      </p:grpSp>
      <p:sp>
        <p:nvSpPr>
          <p:cNvPr id="128" name="Espace réservé du texte 2"/>
          <p:cNvSpPr txBox="1">
            <a:spLocks/>
          </p:cNvSpPr>
          <p:nvPr/>
        </p:nvSpPr>
        <p:spPr bwMode="auto">
          <a:xfrm>
            <a:off x="675795" y="4340934"/>
            <a:ext cx="8161735" cy="50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14313" indent="-214313" algn="l" rtl="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charset="2"/>
              <a:buChar char="q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775" indent="-161925" algn="l" rtl="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charset="2"/>
              <a:buChar char="n"/>
              <a:defRPr sz="1200">
                <a:solidFill>
                  <a:schemeClr val="tx1"/>
                </a:solidFill>
                <a:latin typeface="+mn-lt"/>
              </a:defRPr>
            </a:lvl2pPr>
            <a:lvl3pPr marL="728663" indent="-161925" algn="l" rtl="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charset="2"/>
              <a:buChar char="w"/>
              <a:defRPr sz="105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US" altLang="fr-FR" sz="1200" kern="0" dirty="0" smtClean="0"/>
              <a:t>MIP events </a:t>
            </a:r>
            <a:r>
              <a:rPr lang="en-US" altLang="fr-FR" sz="1200" kern="0" smtClean="0"/>
              <a:t>also include (not shown here): </a:t>
            </a:r>
            <a:r>
              <a:rPr lang="en-US" altLang="fr-FR" sz="1200" kern="0" dirty="0" err="1" smtClean="0"/>
              <a:t>anticoincident</a:t>
            </a:r>
            <a:r>
              <a:rPr lang="en-US" altLang="fr-FR" sz="1200" kern="0" dirty="0" smtClean="0"/>
              <a:t> straight tracks, coincident dots, coincident dot + small blob</a:t>
            </a:r>
            <a:endParaRPr lang="fr-FR" altLang="fr-FR" sz="1200" kern="0" dirty="0" smtClean="0"/>
          </a:p>
          <a:p>
            <a:pPr eaLnBrk="1" hangingPunct="1"/>
            <a:endParaRPr lang="fr-FR" altLang="fr-FR" sz="1200" kern="0" dirty="0"/>
          </a:p>
        </p:txBody>
      </p:sp>
      <p:sp>
        <p:nvSpPr>
          <p:cNvPr id="129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ous-titre 1"/>
          <p:cNvSpPr>
            <a:spLocks noGrp="1"/>
          </p:cNvSpPr>
          <p:nvPr>
            <p:ph type="subTitle" idx="1"/>
          </p:nvPr>
        </p:nvSpPr>
        <p:spPr>
          <a:xfrm>
            <a:off x="1073944" y="1214437"/>
            <a:ext cx="7019925" cy="27860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altLang="fr-FR" sz="2400" dirty="0"/>
              <a:t>Use of Allpix</a:t>
            </a:r>
            <a:r>
              <a:rPr lang="fr-FR" altLang="fr-FR" sz="2400" baseline="30000" dirty="0"/>
              <a:t>2 </a:t>
            </a:r>
            <a:r>
              <a:rPr lang="fr-FR" altLang="fr-FR" sz="2400" dirty="0"/>
              <a:t>: motivations, </a:t>
            </a:r>
            <a:r>
              <a:rPr lang="fr-FR" altLang="fr-FR" sz="2400" dirty="0" err="1"/>
              <a:t>implementation</a:t>
            </a:r>
            <a:r>
              <a:rPr lang="fr-FR" altLang="fr-FR" sz="2400" dirty="0"/>
              <a:t>, test cases </a:t>
            </a:r>
          </a:p>
        </p:txBody>
      </p:sp>
    </p:spTree>
    <p:extLst>
      <p:ext uri="{BB962C8B-B14F-4D97-AF65-F5344CB8AC3E}">
        <p14:creationId xmlns:p14="http://schemas.microsoft.com/office/powerpoint/2010/main" val="154134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 of Allpix</a:t>
            </a:r>
            <a:r>
              <a:rPr lang="fr-FR" baseline="30000" dirty="0" smtClean="0"/>
              <a:t>2</a:t>
            </a:r>
            <a:r>
              <a:rPr lang="fr-FR" dirty="0" smtClean="0"/>
              <a:t>: motivations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Test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particle</a:t>
            </a:r>
            <a:r>
              <a:rPr lang="fr-FR" dirty="0" smtClean="0"/>
              <a:t> </a:t>
            </a:r>
            <a:r>
              <a:rPr lang="fr-FR" dirty="0" err="1" smtClean="0"/>
              <a:t>categorization</a:t>
            </a:r>
            <a:r>
              <a:rPr lang="fr-FR" dirty="0" smtClean="0"/>
              <a:t> </a:t>
            </a:r>
            <a:r>
              <a:rPr lang="fr-FR" dirty="0" err="1" smtClean="0"/>
              <a:t>methods</a:t>
            </a:r>
            <a:endParaRPr lang="fr-FR" dirty="0" smtClean="0"/>
          </a:p>
          <a:p>
            <a:r>
              <a:rPr lang="fr-FR" dirty="0" err="1" smtClean="0"/>
              <a:t>Integrate</a:t>
            </a:r>
            <a:r>
              <a:rPr lang="fr-FR" dirty="0" smtClean="0"/>
              <a:t> Allpix2 in the simulation </a:t>
            </a:r>
            <a:r>
              <a:rPr lang="fr-FR" dirty="0" err="1" smtClean="0"/>
              <a:t>chain</a:t>
            </a:r>
            <a:r>
              <a:rPr lang="fr-FR" dirty="0" smtClean="0"/>
              <a:t> for radiation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benchmarking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E35D031-65CC-BF42-B2DB-1B55AAA7AFFD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8032E00-B0AD-FF47-BCCC-361687C6A82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88" y="1751943"/>
            <a:ext cx="4871003" cy="2877930"/>
          </a:xfrm>
          <a:prstGeom prst="rect">
            <a:avLst/>
          </a:prstGeom>
        </p:spPr>
      </p:pic>
      <p:sp>
        <p:nvSpPr>
          <p:cNvPr id="8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Model </a:t>
            </a:r>
            <a:r>
              <a:rPr lang="fr-FR" dirty="0" err="1" smtClean="0"/>
              <a:t>geometry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E35D031-65CC-BF42-B2DB-1B55AAA7AFFD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8032E00-B0AD-FF47-BCCC-361687C6A82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005" y="1616210"/>
            <a:ext cx="2147095" cy="131009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05" y="1411279"/>
            <a:ext cx="839743" cy="171995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85" y="3242617"/>
            <a:ext cx="2882312" cy="1127356"/>
          </a:xfrm>
          <a:prstGeom prst="rect">
            <a:avLst/>
          </a:prstGeom>
        </p:spPr>
      </p:pic>
      <p:sp>
        <p:nvSpPr>
          <p:cNvPr id="11" name="Espace réservé du texte 2"/>
          <p:cNvSpPr txBox="1">
            <a:spLocks/>
          </p:cNvSpPr>
          <p:nvPr/>
        </p:nvSpPr>
        <p:spPr bwMode="auto">
          <a:xfrm>
            <a:off x="714041" y="4369973"/>
            <a:ext cx="2601306" cy="263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14313" indent="-214313" algn="l" rtl="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charset="2"/>
              <a:buChar char="q"/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5775" indent="-161925" algn="l" rtl="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charset="2"/>
              <a:buChar char="n"/>
              <a:defRPr sz="1200">
                <a:solidFill>
                  <a:schemeClr val="tx1"/>
                </a:solidFill>
                <a:latin typeface="+mn-lt"/>
              </a:defRPr>
            </a:lvl2pPr>
            <a:lvl3pPr marL="728663" indent="-161925" algn="l" rtl="0" eaLnBrk="0" fontAlgn="base" hangingPunct="0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charset="2"/>
              <a:buChar char="w"/>
              <a:defRPr sz="105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5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/>
              <a:t>d</a:t>
            </a:r>
            <a:r>
              <a:rPr lang="en-US" kern="0" smtClean="0"/>
              <a:t>etector configuration file</a:t>
            </a:r>
            <a:endParaRPr lang="fr-FR" kern="0" dirty="0"/>
          </a:p>
        </p:txBody>
      </p:sp>
      <p:grpSp>
        <p:nvGrpSpPr>
          <p:cNvPr id="21" name="Grouper 20"/>
          <p:cNvGrpSpPr/>
          <p:nvPr/>
        </p:nvGrpSpPr>
        <p:grpSpPr>
          <a:xfrm>
            <a:off x="4580130" y="1492519"/>
            <a:ext cx="4401855" cy="3009889"/>
            <a:chOff x="4852734" y="1502363"/>
            <a:chExt cx="4401855" cy="3009889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0509" y="1502363"/>
              <a:ext cx="1068069" cy="1577105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2734" y="2389273"/>
              <a:ext cx="1289460" cy="2122979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7897" y="2356996"/>
              <a:ext cx="1286692" cy="2146761"/>
            </a:xfrm>
            <a:prstGeom prst="rect">
              <a:avLst/>
            </a:prstGeom>
          </p:spPr>
        </p:pic>
        <p:cxnSp>
          <p:nvCxnSpPr>
            <p:cNvPr id="15" name="Connecteur droit avec flèche 14"/>
            <p:cNvCxnSpPr/>
            <p:nvPr/>
          </p:nvCxnSpPr>
          <p:spPr bwMode="auto">
            <a:xfrm flipH="1">
              <a:off x="6299553" y="2445413"/>
              <a:ext cx="224578" cy="24608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Connecteur droit avec flèche 15"/>
            <p:cNvCxnSpPr/>
            <p:nvPr/>
          </p:nvCxnSpPr>
          <p:spPr bwMode="auto">
            <a:xfrm>
              <a:off x="7624460" y="2445413"/>
              <a:ext cx="192318" cy="24608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0" name="Espace réservé du texte 2"/>
            <p:cNvSpPr txBox="1">
              <a:spLocks/>
            </p:cNvSpPr>
            <p:nvPr/>
          </p:nvSpPr>
          <p:spPr bwMode="auto">
            <a:xfrm>
              <a:off x="6247953" y="3407900"/>
              <a:ext cx="1831885" cy="1008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214313" indent="-214313" algn="l" rtl="0" eaLnBrk="0" fontAlgn="base" hangingPunct="0">
                <a:lnSpc>
                  <a:spcPct val="90000"/>
                </a:lnSpc>
                <a:spcBef>
                  <a:spcPts val="450"/>
                </a:spcBef>
                <a:spcAft>
                  <a:spcPct val="0"/>
                </a:spcAft>
                <a:buClr>
                  <a:schemeClr val="tx1"/>
                </a:buClr>
                <a:buSzPct val="90000"/>
                <a:buFont typeface="Wingdings" charset="2"/>
                <a:buChar char="q"/>
                <a:defRPr sz="135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85775" indent="-161925" algn="l" rtl="0" eaLnBrk="0" fontAlgn="base" hangingPunct="0">
                <a:lnSpc>
                  <a:spcPct val="90000"/>
                </a:lnSpc>
                <a:spcBef>
                  <a:spcPts val="450"/>
                </a:spcBef>
                <a:spcAft>
                  <a:spcPct val="0"/>
                </a:spcAft>
                <a:buClr>
                  <a:schemeClr val="tx1"/>
                </a:buClr>
                <a:buSzPct val="60000"/>
                <a:buFont typeface="Wingdings" charset="2"/>
                <a:buChar char="n"/>
                <a:defRPr sz="1200">
                  <a:solidFill>
                    <a:schemeClr val="tx1"/>
                  </a:solidFill>
                  <a:latin typeface="+mn-lt"/>
                </a:defRPr>
              </a:lvl2pPr>
              <a:lvl3pPr marL="728663" indent="-161925" algn="l" rtl="0" eaLnBrk="0" fontAlgn="base" hangingPunct="0">
                <a:lnSpc>
                  <a:spcPct val="90000"/>
                </a:lnSpc>
                <a:spcBef>
                  <a:spcPts val="450"/>
                </a:spcBef>
                <a:spcAft>
                  <a:spcPct val="0"/>
                </a:spcAft>
                <a:buClr>
                  <a:schemeClr val="tx1"/>
                </a:buClr>
                <a:buSzPct val="95000"/>
                <a:buFont typeface="Wingdings" charset="2"/>
                <a:buChar char="w"/>
                <a:defRPr sz="1050">
                  <a:solidFill>
                    <a:schemeClr val="tx1"/>
                  </a:solidFill>
                  <a:latin typeface="+mn-lt"/>
                </a:defRPr>
              </a:lvl3pPr>
              <a:lvl4pPr marL="1200150" indent="-1714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65000"/>
                <a:buFont typeface="Wingdings" charset="2"/>
                <a:buChar char="n"/>
                <a:defRPr sz="1500">
                  <a:solidFill>
                    <a:schemeClr val="tx1"/>
                  </a:solidFill>
                  <a:latin typeface="+mn-lt"/>
                </a:defRPr>
              </a:lvl4pPr>
              <a:lvl5pPr marL="1543050" indent="-1714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charset="2"/>
                <a:buChar char="n"/>
                <a:defRPr sz="750">
                  <a:solidFill>
                    <a:schemeClr val="tx1"/>
                  </a:solidFill>
                  <a:latin typeface="+mn-lt"/>
                </a:defRPr>
              </a:lvl5pPr>
              <a:lvl6pPr marL="18859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sz="1500">
                  <a:solidFill>
                    <a:schemeClr val="tx1"/>
                  </a:solidFill>
                  <a:latin typeface="+mn-lt"/>
                </a:defRPr>
              </a:lvl6pPr>
              <a:lvl7pPr marL="22288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sz="1500">
                  <a:solidFill>
                    <a:schemeClr val="tx1"/>
                  </a:solidFill>
                  <a:latin typeface="+mn-lt"/>
                </a:defRPr>
              </a:lvl7pPr>
              <a:lvl8pPr marL="25717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sz="1500">
                  <a:solidFill>
                    <a:schemeClr val="tx1"/>
                  </a:solidFill>
                  <a:latin typeface="+mn-lt"/>
                </a:defRPr>
              </a:lvl8pPr>
              <a:lvl9pPr marL="2914650" indent="-17145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pitchFamily="2" charset="2"/>
                <a:buChar char="n"/>
                <a:defRPr sz="15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US" kern="0" dirty="0"/>
                <a:t>d</a:t>
              </a:r>
              <a:r>
                <a:rPr lang="en-US" kern="0" dirty="0" smtClean="0"/>
                <a:t>etector model files (inspired from </a:t>
              </a:r>
              <a:r>
                <a:rPr lang="en-US" kern="0" dirty="0" err="1" smtClean="0"/>
                <a:t>Timepix</a:t>
              </a:r>
              <a:r>
                <a:rPr lang="en-US" kern="0" dirty="0" smtClean="0"/>
                <a:t> model file)</a:t>
              </a:r>
              <a:endParaRPr lang="fr-FR" kern="0" dirty="0"/>
            </a:p>
          </p:txBody>
        </p:sp>
      </p:grpSp>
      <p:sp>
        <p:nvSpPr>
          <p:cNvPr id="19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51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output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69517" y="1029112"/>
            <a:ext cx="3574237" cy="3675823"/>
          </a:xfrm>
        </p:spPr>
        <p:txBody>
          <a:bodyPr/>
          <a:lstStyle/>
          <a:p>
            <a:r>
              <a:rPr lang="fr-FR" dirty="0" err="1" smtClean="0"/>
              <a:t>AtlasTPXwriter</a:t>
            </a:r>
            <a:r>
              <a:rPr lang="fr-FR" dirty="0" smtClean="0"/>
              <a:t>: </a:t>
            </a:r>
            <a:r>
              <a:rPr lang="fr-FR" dirty="0" err="1" smtClean="0"/>
              <a:t>root</a:t>
            </a:r>
            <a:r>
              <a:rPr lang="fr-FR" dirty="0" smtClean="0"/>
              <a:t> file </a:t>
            </a:r>
          </a:p>
          <a:p>
            <a:r>
              <a:rPr lang="fr-FR" dirty="0" smtClean="0"/>
              <a:t>1 entry = 1 cluster</a:t>
            </a:r>
          </a:p>
          <a:p>
            <a:r>
              <a:rPr lang="fr-FR" dirty="0" smtClean="0"/>
              <a:t>Cluster </a:t>
            </a:r>
            <a:r>
              <a:rPr lang="fr-FR" dirty="0" err="1" smtClean="0"/>
              <a:t>properties</a:t>
            </a:r>
            <a:r>
              <a:rPr lang="fr-FR" dirty="0" smtClean="0"/>
              <a:t>: layer, size, </a:t>
            </a:r>
            <a:r>
              <a:rPr lang="fr-FR" dirty="0" err="1" smtClean="0"/>
              <a:t>shape</a:t>
            </a:r>
            <a:r>
              <a:rPr lang="fr-FR" dirty="0" smtClean="0"/>
              <a:t> </a:t>
            </a:r>
            <a:r>
              <a:rPr lang="fr-FR" dirty="0" err="1" smtClean="0"/>
              <a:t>criterias</a:t>
            </a:r>
            <a:r>
              <a:rPr lang="fr-FR" dirty="0" smtClean="0"/>
              <a:t>, </a:t>
            </a:r>
            <a:r>
              <a:rPr lang="fr-FR" dirty="0" err="1" smtClean="0"/>
              <a:t>energy</a:t>
            </a:r>
            <a:r>
              <a:rPr lang="fr-FR" dirty="0" smtClean="0"/>
              <a:t>, </a:t>
            </a:r>
            <a:r>
              <a:rPr lang="fr-FR" dirty="0" err="1" smtClean="0"/>
              <a:t>etc</a:t>
            </a:r>
            <a:r>
              <a:rPr lang="mr-IN" dirty="0" smtClean="0"/>
              <a:t>…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E35D031-65CC-BF42-B2DB-1B55AAA7AFFD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8032E00-B0AD-FF47-BCCC-361687C6A82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170" y="1066026"/>
            <a:ext cx="2579077" cy="3638909"/>
          </a:xfrm>
          <a:prstGeom prst="rect">
            <a:avLst/>
          </a:prstGeom>
        </p:spPr>
      </p:pic>
      <p:sp>
        <p:nvSpPr>
          <p:cNvPr id="8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4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First </a:t>
            </a:r>
            <a:r>
              <a:rPr lang="fr-FR" dirty="0" smtClean="0"/>
              <a:t>test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69516" y="1017537"/>
            <a:ext cx="7224418" cy="930341"/>
          </a:xfrm>
        </p:spPr>
        <p:txBody>
          <a:bodyPr/>
          <a:lstStyle/>
          <a:p>
            <a:r>
              <a:rPr lang="fr-FR" dirty="0" err="1" smtClean="0"/>
              <a:t>Penetration</a:t>
            </a:r>
            <a:r>
              <a:rPr lang="fr-FR" dirty="0" smtClean="0"/>
              <a:t> of </a:t>
            </a:r>
            <a:r>
              <a:rPr lang="fr-FR" dirty="0" err="1" smtClean="0"/>
              <a:t>electrons</a:t>
            </a:r>
            <a:r>
              <a:rPr lang="fr-FR" dirty="0" smtClean="0"/>
              <a:t> in the detector:</a:t>
            </a:r>
            <a:r>
              <a:rPr lang="fr-FR" dirty="0"/>
              <a:t> </a:t>
            </a:r>
            <a:r>
              <a:rPr lang="fr-FR" dirty="0" err="1" smtClean="0"/>
              <a:t>sphere</a:t>
            </a:r>
            <a:r>
              <a:rPr lang="fr-FR" dirty="0" smtClean="0"/>
              <a:t> source </a:t>
            </a:r>
            <a:r>
              <a:rPr lang="fr-FR" dirty="0" err="1" smtClean="0"/>
              <a:t>focused</a:t>
            </a:r>
            <a:r>
              <a:rPr lang="fr-FR" dirty="0" smtClean="0"/>
              <a:t> </a:t>
            </a:r>
            <a:r>
              <a:rPr lang="fr-FR" dirty="0" err="1" smtClean="0"/>
              <a:t>toward</a:t>
            </a:r>
            <a:r>
              <a:rPr lang="fr-FR" dirty="0" smtClean="0"/>
              <a:t> center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E35D031-65CC-BF42-B2DB-1B55AAA7AFFD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8032E00-B0AD-FF47-BCCC-361687C6A82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grpSp>
        <p:nvGrpSpPr>
          <p:cNvPr id="16" name="Grouper 15"/>
          <p:cNvGrpSpPr/>
          <p:nvPr/>
        </p:nvGrpSpPr>
        <p:grpSpPr>
          <a:xfrm>
            <a:off x="3579952" y="1615765"/>
            <a:ext cx="2006195" cy="3105628"/>
            <a:chOff x="1250567" y="1370033"/>
            <a:chExt cx="2237699" cy="3349977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0567" y="1370033"/>
              <a:ext cx="2237699" cy="1307983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1996154" y="2667018"/>
              <a:ext cx="7465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500 </a:t>
              </a:r>
              <a:r>
                <a:rPr lang="fr-FR" sz="1200" dirty="0" err="1" smtClean="0"/>
                <a:t>keV</a:t>
              </a:r>
              <a:endParaRPr lang="fr-FR" sz="1200" dirty="0"/>
            </a:p>
          </p:txBody>
        </p:sp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0567" y="3091564"/>
              <a:ext cx="2237699" cy="1303999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>
              <a:off x="2075854" y="4443011"/>
              <a:ext cx="7465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smtClean="0"/>
                <a:t>1 MeV</a:t>
              </a:r>
              <a:endParaRPr lang="fr-FR" sz="1200" dirty="0"/>
            </a:p>
          </p:txBody>
        </p:sp>
      </p:grpSp>
      <p:grpSp>
        <p:nvGrpSpPr>
          <p:cNvPr id="17" name="Grouper 16"/>
          <p:cNvGrpSpPr/>
          <p:nvPr/>
        </p:nvGrpSpPr>
        <p:grpSpPr>
          <a:xfrm>
            <a:off x="6153957" y="1608880"/>
            <a:ext cx="2006195" cy="3081913"/>
            <a:chOff x="5495188" y="1366398"/>
            <a:chExt cx="2237699" cy="3324396"/>
          </a:xfrm>
        </p:grpSpPr>
        <p:sp>
          <p:nvSpPr>
            <p:cNvPr id="11" name="ZoneTexte 10"/>
            <p:cNvSpPr txBox="1"/>
            <p:nvPr/>
          </p:nvSpPr>
          <p:spPr>
            <a:xfrm>
              <a:off x="6340077" y="2699907"/>
              <a:ext cx="7465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/>
                <a:t>2</a:t>
              </a:r>
              <a:r>
                <a:rPr lang="fr-FR" sz="1200" smtClean="0"/>
                <a:t> MeV</a:t>
              </a:r>
              <a:endParaRPr lang="fr-FR" sz="12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6340077" y="4413795"/>
              <a:ext cx="7465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5 MeV</a:t>
              </a:r>
              <a:endParaRPr lang="fr-FR" sz="1200" dirty="0"/>
            </a:p>
          </p:txBody>
        </p:sp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5188" y="1366398"/>
              <a:ext cx="2237699" cy="130062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843" y="3095224"/>
              <a:ext cx="2233044" cy="1300339"/>
            </a:xfrm>
            <a:prstGeom prst="rect">
              <a:avLst/>
            </a:prstGeom>
          </p:spPr>
        </p:pic>
      </p:grp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7"/>
          <a:srcRect t="4407"/>
          <a:stretch/>
        </p:blipFill>
        <p:spPr>
          <a:xfrm>
            <a:off x="735180" y="2142304"/>
            <a:ext cx="2461560" cy="1669204"/>
          </a:xfrm>
          <a:prstGeom prst="rect">
            <a:avLst/>
          </a:prstGeom>
        </p:spPr>
      </p:pic>
      <p:sp>
        <p:nvSpPr>
          <p:cNvPr id="18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28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724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9218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69131" y="1028702"/>
            <a:ext cx="5337531" cy="1982512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altLang="fr-FR" sz="1800" dirty="0"/>
              <a:t>The ATLAS-TPX </a:t>
            </a:r>
            <a:r>
              <a:rPr lang="fr-FR" altLang="fr-FR" sz="1800" dirty="0" smtClean="0"/>
              <a:t>network</a:t>
            </a:r>
            <a:endParaRPr lang="fr-FR" alt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altLang="fr-FR" sz="1800" dirty="0" err="1" smtClean="0"/>
              <a:t>Particle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categorization</a:t>
            </a:r>
            <a:r>
              <a:rPr lang="fr-FR" altLang="fr-FR" sz="1800" dirty="0" smtClean="0"/>
              <a:t> </a:t>
            </a:r>
            <a:r>
              <a:rPr lang="fr-FR" altLang="fr-FR" sz="1800" dirty="0" err="1" smtClean="0"/>
              <a:t>methods</a:t>
            </a:r>
            <a:endParaRPr lang="fr-FR" altLang="fr-FR" sz="1800" dirty="0"/>
          </a:p>
          <a:p>
            <a:pPr eaLnBrk="1" hangingPunct="1">
              <a:lnSpc>
                <a:spcPct val="150000"/>
              </a:lnSpc>
            </a:pPr>
            <a:r>
              <a:rPr lang="fr-FR" altLang="fr-FR" sz="1800" dirty="0" smtClean="0"/>
              <a:t>Use of Allpix</a:t>
            </a:r>
            <a:r>
              <a:rPr lang="fr-FR" altLang="fr-FR" sz="1800" baseline="30000" dirty="0" smtClean="0"/>
              <a:t>2 </a:t>
            </a:r>
            <a:r>
              <a:rPr lang="fr-FR" altLang="fr-FR" sz="1800" dirty="0" smtClean="0"/>
              <a:t>: motivations, </a:t>
            </a:r>
            <a:r>
              <a:rPr lang="fr-FR" altLang="fr-FR" sz="1800" dirty="0" err="1" smtClean="0"/>
              <a:t>implementation</a:t>
            </a:r>
            <a:r>
              <a:rPr lang="fr-FR" altLang="fr-FR" sz="1800" dirty="0" smtClean="0"/>
              <a:t> </a:t>
            </a:r>
          </a:p>
        </p:txBody>
      </p:sp>
      <p:sp>
        <p:nvSpPr>
          <p:cNvPr id="9219" name="Espace réservé de la date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CE0E78C0-72C2-AA43-A40A-2DB6FD51541F}" type="datetime1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11/27/18</a:t>
            </a:fld>
            <a:endParaRPr lang="en-US" altLang="fr-FR" sz="750"/>
          </a:p>
        </p:txBody>
      </p:sp>
      <p:sp>
        <p:nvSpPr>
          <p:cNvPr id="9220" name="Espace réservé du numéro de diapositive 5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F90E5468-8AE6-9C41-B5BA-916C35BB02CC}" type="slidenum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</a:t>
            </a:fld>
            <a:endParaRPr lang="en-US" altLang="fr-FR" sz="75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ous-titre 1"/>
          <p:cNvSpPr>
            <a:spLocks noGrp="1"/>
          </p:cNvSpPr>
          <p:nvPr>
            <p:ph type="subTitle" idx="1"/>
          </p:nvPr>
        </p:nvSpPr>
        <p:spPr>
          <a:xfrm>
            <a:off x="1073944" y="1214437"/>
            <a:ext cx="7019925" cy="27860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fr-FR" altLang="fr-FR" sz="2400" dirty="0"/>
              <a:t>The ATLAS-TPX </a:t>
            </a:r>
            <a:r>
              <a:rPr lang="fr-FR" altLang="fr-FR" sz="2400" dirty="0" smtClean="0"/>
              <a:t>network</a:t>
            </a:r>
            <a:endParaRPr lang="fr-FR" alt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/>
              <a:t>ATLAS-TPX: motivations</a:t>
            </a:r>
            <a:endParaRPr lang="fr-FR" dirty="0"/>
          </a:p>
        </p:txBody>
      </p:sp>
      <p:sp>
        <p:nvSpPr>
          <p:cNvPr id="11266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69132" y="1028700"/>
            <a:ext cx="8074819" cy="1176004"/>
          </a:xfrm>
        </p:spPr>
        <p:txBody>
          <a:bodyPr/>
          <a:lstStyle/>
          <a:p>
            <a:pPr eaLnBrk="1" hangingPunct="1"/>
            <a:r>
              <a:rPr lang="fr-FR" altLang="fr-FR" dirty="0"/>
              <a:t>Use compact pixel detectors to </a:t>
            </a:r>
            <a:r>
              <a:rPr lang="fr-FR" altLang="fr-FR" dirty="0" err="1"/>
              <a:t>characterize</a:t>
            </a:r>
            <a:r>
              <a:rPr lang="fr-FR" altLang="fr-FR" dirty="0"/>
              <a:t> the radiation </a:t>
            </a:r>
            <a:r>
              <a:rPr lang="fr-FR" altLang="fr-FR" dirty="0" err="1"/>
              <a:t>field</a:t>
            </a:r>
            <a:r>
              <a:rPr lang="fr-FR" altLang="fr-FR" dirty="0"/>
              <a:t> in </a:t>
            </a:r>
            <a:r>
              <a:rPr lang="fr-FR" altLang="fr-FR" dirty="0" smtClean="0"/>
              <a:t>ATLAS</a:t>
            </a:r>
          </a:p>
          <a:p>
            <a:pPr eaLnBrk="1" hangingPunct="1"/>
            <a:r>
              <a:rPr lang="fr-FR" altLang="fr-FR" dirty="0" smtClean="0"/>
              <a:t>Benchmark ATLAS background simulations</a:t>
            </a:r>
            <a:endParaRPr lang="fr-FR" altLang="fr-FR" dirty="0"/>
          </a:p>
          <a:p>
            <a:pPr eaLnBrk="1" hangingPunct="1"/>
            <a:r>
              <a:rPr lang="fr-FR" altLang="fr-FR" dirty="0" err="1" smtClean="0"/>
              <a:t>Operation</a:t>
            </a:r>
            <a:r>
              <a:rPr lang="fr-FR" altLang="fr-FR" dirty="0" smtClean="0"/>
              <a:t>: LHC </a:t>
            </a:r>
            <a:r>
              <a:rPr lang="fr-FR" altLang="fr-FR" dirty="0" err="1" smtClean="0"/>
              <a:t>run</a:t>
            </a:r>
            <a:r>
              <a:rPr lang="fr-FR" altLang="fr-FR" dirty="0" smtClean="0"/>
              <a:t> 2 (2015-2018)</a:t>
            </a:r>
          </a:p>
          <a:p>
            <a:pPr eaLnBrk="1" hangingPunct="1"/>
            <a:endParaRPr lang="fr-FR" altLang="fr-FR" dirty="0" smtClean="0"/>
          </a:p>
          <a:p>
            <a:pPr lvl="1" eaLnBrk="1" hangingPunct="1"/>
            <a:endParaRPr lang="fr-FR" altLang="fr-FR" sz="1350" dirty="0"/>
          </a:p>
        </p:txBody>
      </p:sp>
      <p:sp>
        <p:nvSpPr>
          <p:cNvPr id="11267" name="Espace réservé de la date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F4058AE8-793D-9D46-8404-C5150F5361A7}" type="datetime1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11/27/18</a:t>
            </a:fld>
            <a:endParaRPr lang="en-US" altLang="fr-FR" sz="750"/>
          </a:p>
        </p:txBody>
      </p:sp>
      <p:sp>
        <p:nvSpPr>
          <p:cNvPr id="11268" name="Espace réservé du numéro de diapositive 5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DC6244CD-CAF9-5149-B415-4EE8CAD99FFA}" type="slidenum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</a:t>
            </a:fld>
            <a:endParaRPr lang="en-US" altLang="fr-FR" sz="75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39" y="1883514"/>
            <a:ext cx="3929063" cy="28134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Espace réservé du texte 2"/>
          <p:cNvSpPr txBox="1">
            <a:spLocks/>
          </p:cNvSpPr>
          <p:nvPr/>
        </p:nvSpPr>
        <p:spPr bwMode="auto">
          <a:xfrm>
            <a:off x="4935439" y="1890241"/>
            <a:ext cx="3571875" cy="280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Wingdings" pitchFamily="2" charset="2"/>
              <a:buChar char="q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7700" indent="-21590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2pPr>
            <a:lvl3pPr marL="971550" indent="-21590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w"/>
              <a:defRPr sz="1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fr-FR" sz="1200" u="sng" dirty="0" smtClean="0"/>
              <a:t>Radiation </a:t>
            </a:r>
            <a:r>
              <a:rPr lang="fr-FR" sz="1200" u="sng" dirty="0" err="1" smtClean="0"/>
              <a:t>field</a:t>
            </a:r>
            <a:r>
              <a:rPr lang="fr-FR" sz="1200" u="sng" dirty="0" smtClean="0"/>
              <a:t> </a:t>
            </a:r>
            <a:r>
              <a:rPr lang="fr-FR" sz="1200" u="sng" dirty="0" err="1" smtClean="0"/>
              <a:t>properties</a:t>
            </a:r>
            <a:r>
              <a:rPr lang="fr-FR" sz="1200" u="sng" dirty="0" smtClean="0"/>
              <a:t>:</a:t>
            </a:r>
          </a:p>
          <a:p>
            <a:pPr>
              <a:defRPr/>
            </a:pPr>
            <a:r>
              <a:rPr lang="fr-FR" sz="1200" dirty="0" err="1" smtClean="0"/>
              <a:t>Track</a:t>
            </a:r>
            <a:r>
              <a:rPr lang="fr-FR" sz="1200" dirty="0" smtClean="0"/>
              <a:t> by </a:t>
            </a:r>
            <a:r>
              <a:rPr lang="fr-FR" sz="1200" dirty="0" err="1" smtClean="0"/>
              <a:t>track</a:t>
            </a:r>
            <a:r>
              <a:rPr lang="fr-FR" sz="1200" dirty="0" smtClean="0"/>
              <a:t> </a:t>
            </a:r>
            <a:r>
              <a:rPr lang="fr-FR" sz="1200" dirty="0" err="1" smtClean="0"/>
              <a:t>analysis</a:t>
            </a:r>
            <a:endParaRPr lang="fr-FR" sz="1200" dirty="0"/>
          </a:p>
          <a:p>
            <a:pPr>
              <a:defRPr/>
            </a:pPr>
            <a:r>
              <a:rPr lang="fr-FR" sz="1200" dirty="0" err="1" smtClean="0"/>
              <a:t>Particle</a:t>
            </a:r>
            <a:r>
              <a:rPr lang="fr-FR" sz="1200" dirty="0" smtClean="0"/>
              <a:t> </a:t>
            </a:r>
            <a:r>
              <a:rPr lang="fr-FR" sz="1200" dirty="0" err="1" smtClean="0"/>
              <a:t>categorization</a:t>
            </a:r>
            <a:r>
              <a:rPr lang="fr-FR" sz="1200" dirty="0" smtClean="0"/>
              <a:t>: neutron vs </a:t>
            </a:r>
            <a:r>
              <a:rPr lang="fr-FR" sz="1200" dirty="0" err="1" smtClean="0"/>
              <a:t>charged</a:t>
            </a:r>
            <a:r>
              <a:rPr lang="fr-FR" sz="1200" dirty="0" smtClean="0"/>
              <a:t> </a:t>
            </a:r>
            <a:r>
              <a:rPr lang="fr-FR" sz="1200" dirty="0" err="1" smtClean="0"/>
              <a:t>particles</a:t>
            </a:r>
            <a:endParaRPr lang="fr-FR" sz="1200" dirty="0" smtClean="0"/>
          </a:p>
          <a:p>
            <a:pPr>
              <a:defRPr/>
            </a:pPr>
            <a:r>
              <a:rPr lang="fr-FR" sz="1200" dirty="0"/>
              <a:t>Dose </a:t>
            </a:r>
            <a:r>
              <a:rPr lang="fr-FR" sz="1200" dirty="0" err="1" smtClean="0"/>
              <a:t>measurements</a:t>
            </a:r>
            <a:r>
              <a:rPr lang="fr-FR" sz="1200" dirty="0" smtClean="0"/>
              <a:t> </a:t>
            </a:r>
            <a:r>
              <a:rPr lang="fr-FR" sz="1200" dirty="0"/>
              <a:t>for </a:t>
            </a:r>
            <a:r>
              <a:rPr lang="fr-FR" sz="1200" dirty="0" err="1"/>
              <a:t>each</a:t>
            </a:r>
            <a:r>
              <a:rPr lang="fr-FR" sz="1200" dirty="0"/>
              <a:t> </a:t>
            </a:r>
            <a:r>
              <a:rPr lang="fr-FR" sz="1200" dirty="0" err="1" smtClean="0"/>
              <a:t>category</a:t>
            </a:r>
            <a:endParaRPr lang="fr-FR" sz="1200" dirty="0"/>
          </a:p>
          <a:p>
            <a:pPr>
              <a:defRPr/>
            </a:pPr>
            <a:r>
              <a:rPr lang="fr-FR" sz="1200" dirty="0" err="1" smtClean="0"/>
              <a:t>Energy</a:t>
            </a:r>
            <a:r>
              <a:rPr lang="fr-FR" sz="1200" dirty="0" smtClean="0"/>
              <a:t> estimation:</a:t>
            </a:r>
          </a:p>
          <a:p>
            <a:pPr lvl="1">
              <a:defRPr/>
            </a:pPr>
            <a:r>
              <a:rPr lang="fr-FR" sz="1200" dirty="0" smtClean="0"/>
              <a:t>Neutrons: thermal vs </a:t>
            </a:r>
            <a:r>
              <a:rPr lang="fr-FR" sz="1200" dirty="0" err="1" smtClean="0"/>
              <a:t>fast</a:t>
            </a:r>
            <a:r>
              <a:rPr lang="fr-FR" sz="1200" dirty="0" smtClean="0"/>
              <a:t> </a:t>
            </a:r>
          </a:p>
          <a:p>
            <a:pPr lvl="1">
              <a:defRPr/>
            </a:pPr>
            <a:r>
              <a:rPr lang="fr-FR" sz="1200" dirty="0" err="1" smtClean="0"/>
              <a:t>Charged</a:t>
            </a:r>
            <a:r>
              <a:rPr lang="fr-FR" sz="1200" dirty="0" smtClean="0"/>
              <a:t> </a:t>
            </a:r>
            <a:r>
              <a:rPr lang="fr-FR" sz="1200" dirty="0" err="1" smtClean="0"/>
              <a:t>particles</a:t>
            </a:r>
            <a:r>
              <a:rPr lang="fr-FR" sz="1200" dirty="0" smtClean="0"/>
              <a:t>: LET</a:t>
            </a:r>
          </a:p>
          <a:p>
            <a:pPr>
              <a:defRPr/>
            </a:pPr>
            <a:r>
              <a:rPr lang="fr-FR" sz="1200" dirty="0" err="1" smtClean="0"/>
              <a:t>Directional</a:t>
            </a:r>
            <a:r>
              <a:rPr lang="fr-FR" sz="1200" dirty="0" smtClean="0"/>
              <a:t> </a:t>
            </a:r>
            <a:r>
              <a:rPr lang="fr-FR" sz="1200" dirty="0" err="1" smtClean="0"/>
              <a:t>tendency</a:t>
            </a:r>
            <a:r>
              <a:rPr lang="fr-FR" sz="1200" dirty="0" smtClean="0"/>
              <a:t> for </a:t>
            </a:r>
            <a:r>
              <a:rPr lang="fr-FR" sz="1200" dirty="0" err="1" smtClean="0"/>
              <a:t>fast</a:t>
            </a:r>
            <a:r>
              <a:rPr lang="fr-FR" sz="1200" dirty="0" smtClean="0"/>
              <a:t> neutrons</a:t>
            </a:r>
          </a:p>
          <a:p>
            <a:pPr>
              <a:defRPr/>
            </a:pPr>
            <a:r>
              <a:rPr lang="fr-FR" sz="1200" dirty="0" smtClean="0"/>
              <a:t>Incident angle for </a:t>
            </a:r>
            <a:r>
              <a:rPr lang="fr-FR" sz="1200" dirty="0" err="1" smtClean="0"/>
              <a:t>charged</a:t>
            </a:r>
            <a:r>
              <a:rPr lang="fr-FR" sz="1200" dirty="0" smtClean="0"/>
              <a:t> </a:t>
            </a:r>
            <a:r>
              <a:rPr lang="fr-FR" sz="1200" dirty="0" err="1" smtClean="0"/>
              <a:t>particles</a:t>
            </a:r>
            <a:r>
              <a:rPr lang="fr-FR" sz="1200" dirty="0" smtClean="0"/>
              <a:t> </a:t>
            </a:r>
            <a:r>
              <a:rPr lang="fr-FR" sz="1200" dirty="0" err="1" smtClean="0"/>
              <a:t>with</a:t>
            </a:r>
            <a:r>
              <a:rPr lang="fr-FR" sz="1200" dirty="0" smtClean="0"/>
              <a:t> straight </a:t>
            </a:r>
            <a:r>
              <a:rPr lang="fr-FR" sz="1200" dirty="0" err="1" smtClean="0"/>
              <a:t>path</a:t>
            </a:r>
            <a:endParaRPr lang="fr-FR" sz="1200" dirty="0" smtClean="0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/>
              <a:t>ATLAS-TPX: detector design</a:t>
            </a:r>
            <a:endParaRPr lang="fr-FR" dirty="0"/>
          </a:p>
        </p:txBody>
      </p:sp>
      <p:sp>
        <p:nvSpPr>
          <p:cNvPr id="12290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69132" y="1028700"/>
            <a:ext cx="3850481" cy="1714500"/>
          </a:xfrm>
        </p:spPr>
        <p:txBody>
          <a:bodyPr/>
          <a:lstStyle/>
          <a:p>
            <a:pPr eaLnBrk="1" hangingPunct="1"/>
            <a:r>
              <a:rPr lang="fr-FR" altLang="fr-FR" dirty="0" err="1"/>
              <a:t>Two</a:t>
            </a:r>
            <a:r>
              <a:rPr lang="fr-FR" altLang="fr-FR" dirty="0"/>
              <a:t> </a:t>
            </a:r>
            <a:r>
              <a:rPr lang="fr-FR" altLang="fr-FR" dirty="0" err="1"/>
              <a:t>timepix</a:t>
            </a:r>
            <a:r>
              <a:rPr lang="fr-FR" altLang="fr-FR" dirty="0"/>
              <a:t> chips </a:t>
            </a:r>
            <a:r>
              <a:rPr lang="fr-FR" altLang="fr-FR" dirty="0" err="1"/>
              <a:t>facing</a:t>
            </a:r>
            <a:r>
              <a:rPr lang="fr-FR" altLang="fr-FR" dirty="0"/>
              <a:t> </a:t>
            </a:r>
            <a:r>
              <a:rPr lang="fr-FR" altLang="fr-FR" dirty="0" err="1"/>
              <a:t>each</a:t>
            </a:r>
            <a:r>
              <a:rPr lang="fr-FR" altLang="fr-FR" dirty="0"/>
              <a:t> </a:t>
            </a:r>
            <a:r>
              <a:rPr lang="fr-FR" altLang="fr-FR" dirty="0" err="1"/>
              <a:t>other</a:t>
            </a:r>
            <a:endParaRPr lang="fr-FR" altLang="fr-FR" dirty="0"/>
          </a:p>
          <a:p>
            <a:pPr eaLnBrk="1" hangingPunct="1"/>
            <a:r>
              <a:rPr lang="fr-FR" altLang="fr-FR" dirty="0"/>
              <a:t>256 x 256 pixels </a:t>
            </a:r>
            <a:r>
              <a:rPr lang="fr-FR" altLang="fr-FR" dirty="0" err="1"/>
              <a:t>each</a:t>
            </a:r>
            <a:endParaRPr lang="fr-FR" altLang="fr-FR" dirty="0"/>
          </a:p>
          <a:p>
            <a:pPr eaLnBrk="1" hangingPunct="1"/>
            <a:r>
              <a:rPr lang="fr-FR" altLang="fr-FR" dirty="0" err="1" smtClean="0"/>
              <a:t>Silicon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sensors</a:t>
            </a:r>
            <a:r>
              <a:rPr lang="fr-FR" altLang="fr-FR" dirty="0" smtClean="0"/>
              <a:t>: 300 </a:t>
            </a:r>
            <a:r>
              <a:rPr lang="fr-FR" altLang="fr-FR" sz="1500" dirty="0"/>
              <a:t>𝜇</a:t>
            </a:r>
            <a:r>
              <a:rPr lang="fr-FR" altLang="fr-FR" dirty="0" smtClean="0"/>
              <a:t>m </a:t>
            </a:r>
            <a:r>
              <a:rPr lang="fr-FR" altLang="fr-FR" dirty="0"/>
              <a:t>and 500 </a:t>
            </a:r>
            <a:r>
              <a:rPr lang="fr-FR" altLang="fr-FR" sz="1500" dirty="0"/>
              <a:t>𝜇</a:t>
            </a:r>
            <a:r>
              <a:rPr lang="fr-FR" altLang="fr-FR" dirty="0"/>
              <a:t>m </a:t>
            </a:r>
            <a:endParaRPr lang="fr-FR" altLang="fr-FR" dirty="0" smtClean="0"/>
          </a:p>
          <a:p>
            <a:pPr eaLnBrk="1" hangingPunct="1"/>
            <a:r>
              <a:rPr lang="fr-FR" altLang="fr-FR" dirty="0" smtClean="0"/>
              <a:t>Active </a:t>
            </a:r>
            <a:r>
              <a:rPr lang="fr-FR" altLang="fr-FR" dirty="0"/>
              <a:t>area: 1.98 </a:t>
            </a:r>
            <a:r>
              <a:rPr lang="fr-FR" altLang="fr-FR" dirty="0" smtClean="0"/>
              <a:t>cm</a:t>
            </a:r>
            <a:r>
              <a:rPr lang="fr-FR" altLang="fr-FR" baseline="30000" dirty="0" smtClean="0"/>
              <a:t>2 </a:t>
            </a:r>
            <a:r>
              <a:rPr lang="fr-FR" altLang="fr-FR" dirty="0" smtClean="0"/>
              <a:t>for </a:t>
            </a:r>
            <a:r>
              <a:rPr lang="fr-FR" altLang="fr-FR" dirty="0" err="1" smtClean="0"/>
              <a:t>each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sensor</a:t>
            </a:r>
            <a:endParaRPr lang="fr-FR" altLang="fr-FR" baseline="30000" dirty="0"/>
          </a:p>
          <a:p>
            <a:pPr eaLnBrk="1" hangingPunct="1"/>
            <a:r>
              <a:rPr lang="fr-FR" altLang="fr-FR" dirty="0" err="1"/>
              <a:t>Energy</a:t>
            </a:r>
            <a:r>
              <a:rPr lang="fr-FR" altLang="fr-FR" dirty="0"/>
              <a:t> </a:t>
            </a:r>
            <a:r>
              <a:rPr lang="fr-FR" altLang="fr-FR" dirty="0" err="1"/>
              <a:t>deposited</a:t>
            </a:r>
            <a:r>
              <a:rPr lang="fr-FR" altLang="fr-FR" dirty="0"/>
              <a:t> in </a:t>
            </a:r>
            <a:r>
              <a:rPr lang="fr-FR" altLang="fr-FR" dirty="0" err="1"/>
              <a:t>each</a:t>
            </a:r>
            <a:r>
              <a:rPr lang="fr-FR" altLang="fr-FR" dirty="0"/>
              <a:t> pixel </a:t>
            </a:r>
            <a:r>
              <a:rPr lang="fr-FR" altLang="fr-FR" dirty="0" err="1"/>
              <a:t>measured</a:t>
            </a:r>
            <a:r>
              <a:rPr lang="fr-FR" altLang="fr-FR" dirty="0"/>
              <a:t> </a:t>
            </a:r>
            <a:r>
              <a:rPr lang="fr-FR" altLang="fr-FR" dirty="0" err="1"/>
              <a:t>during</a:t>
            </a:r>
            <a:r>
              <a:rPr lang="fr-FR" altLang="fr-FR" dirty="0"/>
              <a:t> constant time </a:t>
            </a:r>
            <a:r>
              <a:rPr lang="fr-FR" altLang="fr-FR" dirty="0" err="1"/>
              <a:t>intervals</a:t>
            </a:r>
            <a:r>
              <a:rPr lang="fr-FR" altLang="fr-FR" dirty="0"/>
              <a:t> (frames</a:t>
            </a:r>
            <a:r>
              <a:rPr lang="fr-FR" altLang="fr-FR" dirty="0" smtClean="0"/>
              <a:t>)</a:t>
            </a:r>
            <a:endParaRPr lang="fr-FR" altLang="fr-FR" dirty="0"/>
          </a:p>
          <a:p>
            <a:pPr eaLnBrk="1" hangingPunct="1"/>
            <a:endParaRPr lang="fr-FR" altLang="fr-FR" dirty="0"/>
          </a:p>
          <a:p>
            <a:pPr lvl="1" eaLnBrk="1" hangingPunct="1"/>
            <a:endParaRPr lang="fr-FR" altLang="fr-FR" sz="1350" dirty="0"/>
          </a:p>
        </p:txBody>
      </p:sp>
      <p:sp>
        <p:nvSpPr>
          <p:cNvPr id="12291" name="Espace réservé de la date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99AA3D0D-F39F-1E4C-B4E0-51C08EE3397B}" type="datetime1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11/27/18</a:t>
            </a:fld>
            <a:endParaRPr lang="en-US" altLang="fr-FR" sz="750"/>
          </a:p>
        </p:txBody>
      </p:sp>
      <p:sp>
        <p:nvSpPr>
          <p:cNvPr id="12292" name="Espace réservé du numéro de diapositive 5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F2D7C03A-E39D-4148-88FB-A9F73106688C}" type="slidenum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4</a:t>
            </a:fld>
            <a:endParaRPr lang="en-US" altLang="fr-FR" sz="750"/>
          </a:p>
        </p:txBody>
      </p:sp>
      <p:pic>
        <p:nvPicPr>
          <p:cNvPr id="12293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329" y="958454"/>
            <a:ext cx="3381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344565" y="2867769"/>
            <a:ext cx="4609863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350" u="sng" dirty="0">
                <a:latin typeface="+mn-lt"/>
              </a:rPr>
              <a:t>Neutron </a:t>
            </a:r>
            <a:r>
              <a:rPr lang="fr-FR" sz="1350" u="sng" dirty="0" err="1">
                <a:latin typeface="+mn-lt"/>
              </a:rPr>
              <a:t>converters</a:t>
            </a:r>
            <a:r>
              <a:rPr lang="fr-FR" sz="1350" u="sng" dirty="0">
                <a:latin typeface="+mn-lt"/>
              </a:rPr>
              <a:t>: </a:t>
            </a: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q"/>
              <a:defRPr/>
            </a:pPr>
            <a:r>
              <a:rPr lang="cs-CZ" sz="1350" baseline="30000" dirty="0">
                <a:latin typeface="+mn-lt"/>
              </a:rPr>
              <a:t>6</a:t>
            </a:r>
            <a:r>
              <a:rPr lang="cs-CZ" sz="1350" dirty="0">
                <a:latin typeface="+mn-lt"/>
              </a:rPr>
              <a:t>LiF: </a:t>
            </a:r>
            <a:r>
              <a:rPr lang="cs-CZ" sz="1350" dirty="0" err="1">
                <a:latin typeface="+mn-lt"/>
              </a:rPr>
              <a:t>thermal</a:t>
            </a:r>
            <a:r>
              <a:rPr lang="cs-CZ" sz="1350" dirty="0">
                <a:latin typeface="+mn-lt"/>
              </a:rPr>
              <a:t> </a:t>
            </a:r>
            <a:r>
              <a:rPr lang="cs-CZ" sz="1350" dirty="0" err="1">
                <a:latin typeface="+mn-lt"/>
              </a:rPr>
              <a:t>neutrons</a:t>
            </a:r>
            <a:r>
              <a:rPr lang="cs-CZ" sz="1350" dirty="0">
                <a:latin typeface="+mn-lt"/>
              </a:rPr>
              <a:t> </a:t>
            </a:r>
            <a:r>
              <a:rPr lang="cs-CZ" sz="1350" dirty="0" err="1">
                <a:latin typeface="+mn-lt"/>
              </a:rPr>
              <a:t>through</a:t>
            </a:r>
            <a:r>
              <a:rPr lang="cs-CZ" sz="1350" dirty="0">
                <a:latin typeface="+mn-lt"/>
              </a:rPr>
              <a:t> </a:t>
            </a:r>
            <a:r>
              <a:rPr lang="cs-CZ" sz="1350" dirty="0" err="1">
                <a:latin typeface="+mn-lt"/>
              </a:rPr>
              <a:t>tritons</a:t>
            </a:r>
            <a:r>
              <a:rPr lang="cs-CZ" sz="1350" dirty="0">
                <a:latin typeface="+mn-lt"/>
              </a:rPr>
              <a:t> </a:t>
            </a:r>
            <a:r>
              <a:rPr lang="cs-CZ" sz="1350" dirty="0" smtClean="0">
                <a:latin typeface="+mn-lt"/>
              </a:rPr>
              <a:t>and </a:t>
            </a:r>
            <a:r>
              <a:rPr lang="cs-CZ" sz="1350" dirty="0" err="1" smtClean="0">
                <a:latin typeface="+mn-lt"/>
              </a:rPr>
              <a:t>alphas</a:t>
            </a:r>
            <a:endParaRPr lang="cs-CZ" sz="1350" dirty="0" smtClean="0">
              <a:latin typeface="+mn-lt"/>
            </a:endParaRP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q"/>
              <a:defRPr/>
            </a:pPr>
            <a:r>
              <a:rPr lang="cs-CZ" sz="1350" dirty="0" smtClean="0">
                <a:latin typeface="+mn-lt"/>
              </a:rPr>
              <a:t>CH</a:t>
            </a:r>
            <a:r>
              <a:rPr lang="cs-CZ" sz="1350" baseline="-25000" dirty="0" smtClean="0">
                <a:latin typeface="+mn-lt"/>
              </a:rPr>
              <a:t>2</a:t>
            </a:r>
            <a:r>
              <a:rPr lang="cs-CZ" sz="1350" dirty="0" smtClean="0">
                <a:latin typeface="+mn-lt"/>
              </a:rPr>
              <a:t> (PE ~ 1 mm): fast </a:t>
            </a:r>
            <a:r>
              <a:rPr lang="cs-CZ" sz="1350" dirty="0" err="1" smtClean="0">
                <a:latin typeface="+mn-lt"/>
              </a:rPr>
              <a:t>neutrons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through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recoil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protons</a:t>
            </a:r>
            <a:endParaRPr lang="cs-CZ" sz="1350" dirty="0" smtClean="0">
              <a:latin typeface="+mn-lt"/>
            </a:endParaRP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q"/>
              <a:defRPr/>
            </a:pPr>
            <a:r>
              <a:rPr lang="cs-CZ" sz="1350" dirty="0" smtClean="0">
                <a:latin typeface="+mn-lt"/>
              </a:rPr>
              <a:t>CH</a:t>
            </a:r>
            <a:r>
              <a:rPr lang="cs-CZ" sz="1350" baseline="-25000" dirty="0" smtClean="0">
                <a:latin typeface="+mn-lt"/>
              </a:rPr>
              <a:t>2</a:t>
            </a:r>
            <a:r>
              <a:rPr lang="cs-CZ" sz="1350" dirty="0" smtClean="0">
                <a:latin typeface="+mn-lt"/>
              </a:rPr>
              <a:t> (PE ~ </a:t>
            </a:r>
            <a:r>
              <a:rPr lang="cs-CZ" sz="1350" dirty="0">
                <a:latin typeface="+mn-lt"/>
              </a:rPr>
              <a:t>1 mm) + Al (80 µm): fast </a:t>
            </a:r>
            <a:r>
              <a:rPr lang="cs-CZ" sz="1350" dirty="0" err="1">
                <a:latin typeface="+mn-lt"/>
              </a:rPr>
              <a:t>neutrons</a:t>
            </a:r>
            <a:r>
              <a:rPr lang="cs-CZ" sz="1350" dirty="0">
                <a:latin typeface="+mn-lt"/>
              </a:rPr>
              <a:t> </a:t>
            </a:r>
            <a:r>
              <a:rPr lang="cs-CZ" sz="1350" dirty="0" err="1">
                <a:latin typeface="+mn-lt"/>
              </a:rPr>
              <a:t>above</a:t>
            </a:r>
            <a:r>
              <a:rPr lang="cs-CZ" sz="1350" dirty="0">
                <a:latin typeface="+mn-lt"/>
              </a:rPr>
              <a:t> 4 </a:t>
            </a:r>
            <a:r>
              <a:rPr lang="cs-CZ" sz="1350" dirty="0" err="1">
                <a:latin typeface="+mn-lt"/>
              </a:rPr>
              <a:t>MeV</a:t>
            </a:r>
            <a:r>
              <a:rPr lang="cs-CZ" sz="1350" dirty="0">
                <a:latin typeface="+mn-lt"/>
              </a:rPr>
              <a:t> </a:t>
            </a:r>
            <a:r>
              <a:rPr lang="cs-CZ" sz="1350" dirty="0" smtClean="0">
                <a:latin typeface="+mn-lt"/>
              </a:rPr>
              <a:t>(Al </a:t>
            </a:r>
            <a:r>
              <a:rPr lang="cs-CZ" sz="1350" dirty="0" err="1" smtClean="0">
                <a:latin typeface="+mn-lt"/>
              </a:rPr>
              <a:t>acting</a:t>
            </a:r>
            <a:r>
              <a:rPr lang="cs-CZ" sz="1350" dirty="0" smtClean="0">
                <a:latin typeface="+mn-lt"/>
              </a:rPr>
              <a:t> as </a:t>
            </a:r>
            <a:r>
              <a:rPr lang="cs-CZ" sz="1350" dirty="0" err="1" smtClean="0">
                <a:latin typeface="+mn-lt"/>
              </a:rPr>
              <a:t>kinematic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threshold</a:t>
            </a:r>
            <a:r>
              <a:rPr lang="cs-CZ" sz="1350" dirty="0" smtClean="0">
                <a:latin typeface="+mn-lt"/>
              </a:rPr>
              <a:t>)</a:t>
            </a:r>
            <a:endParaRPr lang="cs-CZ" sz="1350" dirty="0">
              <a:latin typeface="+mn-lt"/>
            </a:endParaRPr>
          </a:p>
          <a:p>
            <a:pPr marL="214313" indent="-214313" eaLnBrk="1" fontAlgn="auto" hangingPunct="1">
              <a:spcBef>
                <a:spcPts val="0"/>
              </a:spcBef>
              <a:spcAft>
                <a:spcPts val="0"/>
              </a:spcAft>
              <a:buFont typeface="Wingdings" charset="2"/>
              <a:buChar char="q"/>
              <a:defRPr/>
            </a:pPr>
            <a:r>
              <a:rPr lang="cs-CZ" sz="1350" dirty="0" err="1" smtClean="0">
                <a:latin typeface="+mn-lt"/>
              </a:rPr>
              <a:t>Uncovered</a:t>
            </a:r>
            <a:r>
              <a:rPr lang="cs-CZ" sz="1350" dirty="0" smtClean="0">
                <a:latin typeface="+mn-lt"/>
              </a:rPr>
              <a:t>: to </a:t>
            </a:r>
            <a:r>
              <a:rPr lang="cs-CZ" sz="1350" dirty="0" err="1" smtClean="0">
                <a:latin typeface="+mn-lt"/>
              </a:rPr>
              <a:t>subtract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events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from</a:t>
            </a:r>
            <a:r>
              <a:rPr lang="cs-CZ" sz="1350" dirty="0" smtClean="0">
                <a:latin typeface="+mn-lt"/>
              </a:rPr>
              <a:t> fast </a:t>
            </a:r>
            <a:r>
              <a:rPr lang="cs-CZ" sz="1350" dirty="0" err="1" smtClean="0">
                <a:latin typeface="+mn-lt"/>
              </a:rPr>
              <a:t>neutrons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interacting</a:t>
            </a:r>
            <a:r>
              <a:rPr lang="cs-CZ" sz="1350" dirty="0" smtClean="0">
                <a:latin typeface="+mn-lt"/>
              </a:rPr>
              <a:t> </a:t>
            </a:r>
            <a:r>
              <a:rPr lang="cs-CZ" sz="1350" dirty="0" err="1" smtClean="0">
                <a:latin typeface="+mn-lt"/>
              </a:rPr>
              <a:t>with</a:t>
            </a:r>
            <a:r>
              <a:rPr lang="cs-CZ" sz="1350" dirty="0" smtClean="0">
                <a:latin typeface="+mn-lt"/>
              </a:rPr>
              <a:t> Si</a:t>
            </a:r>
            <a:r>
              <a:rPr lang="fr-FR" sz="1400" dirty="0" smtClean="0"/>
              <a:t>.</a:t>
            </a:r>
            <a:endParaRPr lang="cs-CZ" sz="1350" dirty="0">
              <a:latin typeface="+mn-lt"/>
            </a:endParaRPr>
          </a:p>
        </p:txBody>
      </p:sp>
      <p:grpSp>
        <p:nvGrpSpPr>
          <p:cNvPr id="9" name="Grouper 8"/>
          <p:cNvGrpSpPr/>
          <p:nvPr/>
        </p:nvGrpSpPr>
        <p:grpSpPr>
          <a:xfrm>
            <a:off x="375474" y="2886291"/>
            <a:ext cx="3813572" cy="1899047"/>
            <a:chOff x="4911328" y="2544366"/>
            <a:chExt cx="3813572" cy="1899047"/>
          </a:xfrm>
        </p:grpSpPr>
        <p:grpSp>
          <p:nvGrpSpPr>
            <p:cNvPr id="8" name="Grouper 7"/>
            <p:cNvGrpSpPr/>
            <p:nvPr/>
          </p:nvGrpSpPr>
          <p:grpSpPr>
            <a:xfrm>
              <a:off x="4911328" y="2544366"/>
              <a:ext cx="3813572" cy="1899047"/>
              <a:chOff x="6548438" y="3392488"/>
              <a:chExt cx="5084762" cy="2532062"/>
            </a:xfrm>
          </p:grpSpPr>
          <p:pic>
            <p:nvPicPr>
              <p:cNvPr id="12295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48438" y="3392488"/>
                <a:ext cx="1465262" cy="1568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er 6"/>
              <p:cNvGrpSpPr/>
              <p:nvPr/>
            </p:nvGrpSpPr>
            <p:grpSpPr>
              <a:xfrm>
                <a:off x="8013700" y="3429000"/>
                <a:ext cx="3619500" cy="2495550"/>
                <a:chOff x="8013700" y="3429000"/>
                <a:chExt cx="3619500" cy="2495550"/>
              </a:xfrm>
            </p:grpSpPr>
            <p:grpSp>
              <p:nvGrpSpPr>
                <p:cNvPr id="4" name="Grouper 3"/>
                <p:cNvGrpSpPr/>
                <p:nvPr/>
              </p:nvGrpSpPr>
              <p:grpSpPr>
                <a:xfrm>
                  <a:off x="8351838" y="3429000"/>
                  <a:ext cx="3281362" cy="2495550"/>
                  <a:chOff x="8351838" y="3429000"/>
                  <a:chExt cx="3281362" cy="2495550"/>
                </a:xfrm>
              </p:grpSpPr>
              <p:pic>
                <p:nvPicPr>
                  <p:cNvPr id="12294" name="Image 8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1337"/>
                  <a:stretch>
                    <a:fillRect/>
                  </a:stretch>
                </p:blipFill>
                <p:spPr bwMode="auto">
                  <a:xfrm>
                    <a:off x="8351838" y="3429000"/>
                    <a:ext cx="3281362" cy="24955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" name="Rectangle 2"/>
                  <p:cNvSpPr/>
                  <p:nvPr/>
                </p:nvSpPr>
                <p:spPr bwMode="auto">
                  <a:xfrm>
                    <a:off x="9520719" y="4335694"/>
                    <a:ext cx="712788" cy="625244"/>
                  </a:xfrm>
                  <a:prstGeom prst="rect">
                    <a:avLst/>
                  </a:prstGeom>
                  <a:noFill/>
                  <a:ln w="38100" cap="flat" cmpd="sng" algn="ctr">
                    <a:solidFill>
                      <a:srgbClr val="FF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68580" tIns="34290" rIns="68580" bIns="3429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defTabSz="685800" eaLnBrk="1" hangingPunct="1"/>
                    <a:endParaRPr lang="fr-FR">
                      <a:latin typeface="Tahoma" pitchFamily="34" charset="0"/>
                    </a:endParaRPr>
                  </a:p>
                </p:txBody>
              </p:sp>
            </p:grpSp>
            <p:cxnSp>
              <p:nvCxnSpPr>
                <p:cNvPr id="6" name="Connecteur droit avec flèche 5"/>
                <p:cNvCxnSpPr/>
                <p:nvPr/>
              </p:nvCxnSpPr>
              <p:spPr bwMode="auto">
                <a:xfrm flipH="1" flipV="1">
                  <a:off x="8013700" y="4037744"/>
                  <a:ext cx="1435100" cy="519969"/>
                </a:xfrm>
                <a:prstGeom prst="straightConnector1">
                  <a:avLst/>
                </a:prstGeom>
                <a:solidFill>
                  <a:schemeClr val="accent1"/>
                </a:solidFill>
                <a:ln w="41275" cap="flat" cmpd="sng" algn="ctr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sp>
          <p:nvSpPr>
            <p:cNvPr id="5" name="ZoneTexte 4"/>
            <p:cNvSpPr txBox="1"/>
            <p:nvPr/>
          </p:nvSpPr>
          <p:spPr>
            <a:xfrm>
              <a:off x="5017218" y="3313931"/>
              <a:ext cx="393781" cy="172306"/>
            </a:xfrm>
            <a:prstGeom prst="rect">
              <a:avLst/>
            </a:prstGeom>
            <a:ln w="0">
              <a:solidFill>
                <a:schemeClr val="bg2">
                  <a:lumMod val="10000"/>
                </a:schemeClr>
              </a:solidFill>
            </a:ln>
            <a:effectLst>
              <a:outerShdw blurRad="63500" sx="36000" sy="36000" algn="ctr" rotWithShape="0">
                <a:prstClr val="black"/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18000" tIns="39600" rIns="18000" bIns="39600" rtlCol="0">
              <a:spAutoFit/>
            </a:bodyPr>
            <a:lstStyle/>
            <a:p>
              <a:r>
                <a:rPr lang="fr-FR" sz="600" smtClean="0">
                  <a:solidFill>
                    <a:schemeClr val="bg2">
                      <a:lumMod val="10000"/>
                    </a:schemeClr>
                  </a:solidFill>
                </a:rPr>
                <a:t>Uncovered</a:t>
              </a:r>
              <a:endParaRPr lang="fr-FR" sz="600" dirty="0" smtClean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8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>
              <a:defRPr/>
            </a:pPr>
            <a:r>
              <a:rPr lang="cs-CZ" dirty="0" err="1" smtClean="0"/>
              <a:t>Example</a:t>
            </a:r>
            <a:r>
              <a:rPr lang="cs-CZ" dirty="0" smtClean="0"/>
              <a:t> </a:t>
            </a:r>
            <a:r>
              <a:rPr lang="cs-CZ" dirty="0" err="1" smtClean="0"/>
              <a:t>frames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fld id="{2AC70648-6603-47EC-BF28-4AD4A3BF637E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9FE87EF-D83E-0743-A1D4-4765FB3BF0A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4341" name="TextBox 10"/>
          <p:cNvSpPr txBox="1">
            <a:spLocks noChangeArrowheads="1"/>
          </p:cNvSpPr>
          <p:nvPr/>
        </p:nvSpPr>
        <p:spPr bwMode="auto">
          <a:xfrm>
            <a:off x="3080910" y="1118652"/>
            <a:ext cx="3122114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600"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400"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1200"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1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1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1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1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1000">
                <a:solidFill>
                  <a:schemeClr val="tx1"/>
                </a:solidFill>
                <a:latin typeface="Tahoma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fr-FR" sz="1350" dirty="0"/>
              <a:t>31/05/2016: </a:t>
            </a:r>
            <a:r>
              <a:rPr lang="cs-CZ" altLang="fr-FR" sz="1350" dirty="0" err="1"/>
              <a:t>During</a:t>
            </a:r>
            <a:r>
              <a:rPr lang="cs-CZ" altLang="fr-FR" sz="1350" dirty="0"/>
              <a:t> LHC Fill </a:t>
            </a:r>
            <a:r>
              <a:rPr lang="cs-CZ" altLang="fr-FR" sz="1350" dirty="0" smtClean="0"/>
              <a:t>4965</a:t>
            </a:r>
            <a:endParaRPr lang="en-US" altLang="fr-FR" sz="135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419" y="1576916"/>
            <a:ext cx="6214766" cy="3097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>
              <a:defRPr/>
            </a:pPr>
            <a:r>
              <a:rPr lang="cs-CZ" dirty="0" smtClean="0"/>
              <a:t>Neutron </a:t>
            </a:r>
            <a:r>
              <a:rPr lang="cs-CZ" dirty="0" err="1" smtClean="0"/>
              <a:t>detection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pPr>
              <a:defRPr/>
            </a:pPr>
            <a:fld id="{2AC70648-6603-47EC-BF28-4AD4A3BF637E}" type="datetime1">
              <a:rPr lang="en-US" smtClean="0"/>
              <a:pPr>
                <a:defRPr/>
              </a:pPr>
              <a:t>11/27/18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9FE87EF-D83E-0743-A1D4-4765FB3BF0A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pSp>
        <p:nvGrpSpPr>
          <p:cNvPr id="11" name="Grouper 10"/>
          <p:cNvGrpSpPr/>
          <p:nvPr/>
        </p:nvGrpSpPr>
        <p:grpSpPr>
          <a:xfrm>
            <a:off x="609601" y="1186249"/>
            <a:ext cx="8052486" cy="3501419"/>
            <a:chOff x="609600" y="1060733"/>
            <a:chExt cx="8376435" cy="3626935"/>
          </a:xfrm>
        </p:grpSpPr>
        <p:sp>
          <p:nvSpPr>
            <p:cNvPr id="14341" name="TextBox 10"/>
            <p:cNvSpPr txBox="1">
              <a:spLocks noChangeArrowheads="1"/>
            </p:cNvSpPr>
            <p:nvPr/>
          </p:nvSpPr>
          <p:spPr bwMode="auto">
            <a:xfrm>
              <a:off x="5708752" y="4426058"/>
              <a:ext cx="312211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600"/>
                </a:spcBef>
                <a:buClr>
                  <a:schemeClr val="tx1"/>
                </a:buClr>
                <a:buSzPct val="90000"/>
                <a:buFont typeface="Wingdings" charset="2"/>
                <a:buChar char="q"/>
                <a:defRPr sz="1600">
                  <a:solidFill>
                    <a:schemeClr val="tx1"/>
                  </a:solidFill>
                  <a:latin typeface="Tahoma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600"/>
                </a:spcBef>
                <a:buClr>
                  <a:schemeClr val="tx1"/>
                </a:buClr>
                <a:buSzPct val="60000"/>
                <a:buFont typeface="Wingdings" charset="2"/>
                <a:buChar char="n"/>
                <a:defRPr sz="1400">
                  <a:solidFill>
                    <a:schemeClr val="tx1"/>
                  </a:solidFill>
                  <a:latin typeface="Tahoma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600"/>
                </a:spcBef>
                <a:buClr>
                  <a:schemeClr val="tx1"/>
                </a:buClr>
                <a:buSzPct val="95000"/>
                <a:buFont typeface="Wingdings" charset="2"/>
                <a:buChar char="w"/>
                <a:defRPr sz="1200">
                  <a:solidFill>
                    <a:schemeClr val="tx1"/>
                  </a:solidFill>
                  <a:latin typeface="Tahoma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SzPct val="65000"/>
                <a:buFont typeface="Wingdings" charset="2"/>
                <a:buChar char="n"/>
                <a:defRPr sz="2000">
                  <a:solidFill>
                    <a:schemeClr val="tx1"/>
                  </a:solidFill>
                  <a:latin typeface="Tahoma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60000"/>
                <a:buFont typeface="Wingdings" charset="2"/>
                <a:buChar char="n"/>
                <a:defRPr sz="1000">
                  <a:solidFill>
                    <a:schemeClr val="tx1"/>
                  </a:solidFill>
                  <a:latin typeface="Tahoma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charset="2"/>
                <a:buChar char="n"/>
                <a:defRPr sz="1000">
                  <a:solidFill>
                    <a:schemeClr val="tx1"/>
                  </a:solidFill>
                  <a:latin typeface="Tahoma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charset="2"/>
                <a:buChar char="n"/>
                <a:defRPr sz="1000">
                  <a:solidFill>
                    <a:schemeClr val="tx1"/>
                  </a:solidFill>
                  <a:latin typeface="Tahoma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charset="2"/>
                <a:buChar char="n"/>
                <a:defRPr sz="1000">
                  <a:solidFill>
                    <a:schemeClr val="tx1"/>
                  </a:solidFill>
                  <a:latin typeface="Tahoma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60000"/>
                <a:buFont typeface="Wingdings" charset="2"/>
                <a:buChar char="n"/>
                <a:defRPr sz="1000">
                  <a:solidFill>
                    <a:schemeClr val="tx1"/>
                  </a:solidFill>
                  <a:latin typeface="Tahoma" charset="0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cs-CZ" altLang="fr-FR" sz="1100" dirty="0" err="1" smtClean="0"/>
                <a:t>Integrated</a:t>
              </a:r>
              <a:r>
                <a:rPr lang="cs-CZ" altLang="fr-FR" sz="1100" dirty="0" smtClean="0"/>
                <a:t> </a:t>
              </a:r>
              <a:r>
                <a:rPr lang="cs-CZ" altLang="fr-FR" sz="1100" dirty="0" err="1" smtClean="0"/>
                <a:t>energy</a:t>
              </a:r>
              <a:r>
                <a:rPr lang="cs-CZ" altLang="fr-FR" sz="1100" dirty="0" smtClean="0"/>
                <a:t> </a:t>
              </a:r>
              <a:r>
                <a:rPr lang="cs-CZ" altLang="fr-FR" sz="1100" dirty="0" err="1" smtClean="0"/>
                <a:t>deposits</a:t>
              </a:r>
              <a:r>
                <a:rPr lang="cs-CZ" altLang="fr-FR" sz="1100" dirty="0"/>
                <a:t> </a:t>
              </a:r>
              <a:r>
                <a:rPr lang="cs-CZ" altLang="fr-FR" sz="1100" dirty="0" smtClean="0"/>
                <a:t>per pixel</a:t>
              </a:r>
              <a:endParaRPr lang="en-US" altLang="fr-FR" sz="1100" dirty="0"/>
            </a:p>
          </p:txBody>
        </p:sp>
        <p:grpSp>
          <p:nvGrpSpPr>
            <p:cNvPr id="10" name="Grouper 9"/>
            <p:cNvGrpSpPr/>
            <p:nvPr/>
          </p:nvGrpSpPr>
          <p:grpSpPr>
            <a:xfrm>
              <a:off x="609600" y="1060733"/>
              <a:ext cx="8376435" cy="3372566"/>
              <a:chOff x="483475" y="1579299"/>
              <a:chExt cx="8376435" cy="3372566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748" b="1907"/>
              <a:stretch/>
            </p:blipFill>
            <p:spPr>
              <a:xfrm>
                <a:off x="5313290" y="1579299"/>
                <a:ext cx="3546620" cy="3372566"/>
              </a:xfrm>
              <a:prstGeom prst="rect">
                <a:avLst/>
              </a:prstGeom>
            </p:spPr>
          </p:pic>
          <p:grpSp>
            <p:nvGrpSpPr>
              <p:cNvPr id="7" name="Grouper 6"/>
              <p:cNvGrpSpPr/>
              <p:nvPr/>
            </p:nvGrpSpPr>
            <p:grpSpPr>
              <a:xfrm>
                <a:off x="483475" y="2013740"/>
                <a:ext cx="4614480" cy="2823548"/>
                <a:chOff x="629969" y="2532205"/>
                <a:chExt cx="4277756" cy="2591590"/>
              </a:xfrm>
            </p:grpSpPr>
            <p:pic>
              <p:nvPicPr>
                <p:cNvPr id="9" name="Picture 3"/>
                <p:cNvPicPr>
                  <a:picLocks noChangeAspect="1" noChangeArrowheads="1"/>
                </p:cNvPicPr>
                <p:nvPr/>
              </p:nvPicPr>
              <p:blipFill>
                <a:blip r:embed="rId4">
                  <a:alphaModFix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29969" y="2532205"/>
                  <a:ext cx="4277756" cy="25915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" name="Parallélogramme 4"/>
                <p:cNvSpPr/>
                <p:nvPr/>
              </p:nvSpPr>
              <p:spPr bwMode="auto">
                <a:xfrm>
                  <a:off x="1639523" y="3298192"/>
                  <a:ext cx="841692" cy="353940"/>
                </a:xfrm>
                <a:prstGeom prst="parallelogram">
                  <a:avLst>
                    <a:gd name="adj" fmla="val 77239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</p:grpSp>
          <p:sp>
            <p:nvSpPr>
              <p:cNvPr id="6" name="Rectangle 5"/>
              <p:cNvSpPr/>
              <p:nvPr/>
            </p:nvSpPr>
            <p:spPr bwMode="auto">
              <a:xfrm>
                <a:off x="5800218" y="1942424"/>
                <a:ext cx="1044255" cy="1120004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cxnSp>
            <p:nvCxnSpPr>
              <p:cNvPr id="16" name="Connecteur en arc 15"/>
              <p:cNvCxnSpPr/>
              <p:nvPr/>
            </p:nvCxnSpPr>
            <p:spPr bwMode="auto">
              <a:xfrm flipV="1">
                <a:off x="2259980" y="1997902"/>
                <a:ext cx="3540238" cy="817399"/>
              </a:xfrm>
              <a:prstGeom prst="curvedConnector3">
                <a:avLst>
                  <a:gd name="adj1" fmla="val 12832"/>
                </a:avLst>
              </a:prstGeom>
              <a:solidFill>
                <a:schemeClr val="accent1"/>
              </a:solidFill>
              <a:ln w="12700" cap="flat" cmpd="sng" algn="ctr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15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09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ous-titre 1"/>
          <p:cNvSpPr>
            <a:spLocks noGrp="1"/>
          </p:cNvSpPr>
          <p:nvPr>
            <p:ph type="subTitle" idx="1"/>
          </p:nvPr>
        </p:nvSpPr>
        <p:spPr>
          <a:xfrm>
            <a:off x="1073944" y="1214437"/>
            <a:ext cx="7019925" cy="27860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fr-FR" altLang="fr-FR" sz="2400" dirty="0" err="1"/>
              <a:t>Particle</a:t>
            </a:r>
            <a:r>
              <a:rPr lang="fr-FR" altLang="fr-FR" sz="2400" dirty="0"/>
              <a:t> </a:t>
            </a:r>
            <a:r>
              <a:rPr lang="fr-FR" altLang="fr-FR" sz="2400" dirty="0" err="1"/>
              <a:t>categorization</a:t>
            </a:r>
            <a:r>
              <a:rPr lang="fr-FR" altLang="fr-FR" sz="2400" dirty="0"/>
              <a:t> </a:t>
            </a:r>
            <a:r>
              <a:rPr lang="fr-FR" altLang="fr-FR" sz="2400" dirty="0" err="1"/>
              <a:t>methods</a:t>
            </a:r>
            <a:endParaRPr lang="fr-FR" alt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64307"/>
            <a:ext cx="6477000" cy="750094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err="1" smtClean="0"/>
              <a:t>Methods</a:t>
            </a:r>
            <a:endParaRPr lang="fr-FR" dirty="0"/>
          </a:p>
        </p:txBody>
      </p:sp>
      <p:sp>
        <p:nvSpPr>
          <p:cNvPr id="13314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69132" y="1028700"/>
            <a:ext cx="8161735" cy="3780235"/>
          </a:xfrm>
        </p:spPr>
        <p:txBody>
          <a:bodyPr/>
          <a:lstStyle/>
          <a:p>
            <a:pPr eaLnBrk="1" hangingPunct="1"/>
            <a:r>
              <a:rPr lang="fr-FR" altLang="fr-FR" dirty="0" smtClean="0"/>
              <a:t>Pattern recognition</a:t>
            </a:r>
            <a:endParaRPr lang="fr-FR" altLang="fr-FR" dirty="0"/>
          </a:p>
        </p:txBody>
      </p:sp>
      <p:sp>
        <p:nvSpPr>
          <p:cNvPr id="13315" name="Espace réservé de la date 3"/>
          <p:cNvSpPr>
            <a:spLocks noGrp="1"/>
          </p:cNvSpPr>
          <p:nvPr>
            <p:ph type="dt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85677625-01DD-2D46-99B6-2EFFFDEBDDCC}" type="datetime1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11/27/18</a:t>
            </a:fld>
            <a:endParaRPr lang="en-US" altLang="fr-FR" sz="750"/>
          </a:p>
        </p:txBody>
      </p:sp>
      <p:sp>
        <p:nvSpPr>
          <p:cNvPr id="13316" name="Espace réservé du numéro de diapositive 5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0000"/>
              <a:buFont typeface="Wingdings" charset="2"/>
              <a:buChar char="q"/>
              <a:defRPr sz="1200">
                <a:solidFill>
                  <a:schemeClr val="tx1"/>
                </a:solidFill>
                <a:latin typeface="Tahoma" charset="0"/>
              </a:defRPr>
            </a:lvl1pPr>
            <a:lvl2pPr marL="557213" indent="-214313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60000"/>
              <a:buFont typeface="Wingdings" charset="2"/>
              <a:buChar char="n"/>
              <a:defRPr sz="1050">
                <a:solidFill>
                  <a:schemeClr val="tx1"/>
                </a:solidFill>
                <a:latin typeface="Tahoma" charset="0"/>
              </a:defRPr>
            </a:lvl2pPr>
            <a:lvl3pPr marL="857250" indent="-171450">
              <a:lnSpc>
                <a:spcPct val="90000"/>
              </a:lnSpc>
              <a:spcBef>
                <a:spcPts val="450"/>
              </a:spcBef>
              <a:buClr>
                <a:schemeClr val="tx1"/>
              </a:buClr>
              <a:buSzPct val="95000"/>
              <a:buFont typeface="Wingdings" charset="2"/>
              <a:buChar char="w"/>
              <a:defRPr sz="900">
                <a:solidFill>
                  <a:schemeClr val="tx1"/>
                </a:solidFill>
                <a:latin typeface="Tahoma" charset="0"/>
              </a:defRPr>
            </a:lvl3pPr>
            <a:lvl4pPr marL="1200150" indent="-171450">
              <a:spcBef>
                <a:spcPct val="20000"/>
              </a:spcBef>
              <a:buClr>
                <a:schemeClr val="tx1"/>
              </a:buClr>
              <a:buSzPct val="65000"/>
              <a:buFont typeface="Wingdings" charset="2"/>
              <a:buChar char="n"/>
              <a:defRPr sz="1500">
                <a:solidFill>
                  <a:schemeClr val="tx1"/>
                </a:solidFill>
                <a:latin typeface="Tahoma" charset="0"/>
              </a:defRPr>
            </a:lvl4pPr>
            <a:lvl5pPr marL="1543050" indent="-171450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charset="2"/>
              <a:buChar char="n"/>
              <a:defRPr sz="750">
                <a:solidFill>
                  <a:schemeClr val="tx1"/>
                </a:solidFill>
                <a:latin typeface="Tahoma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DAF5EA48-B811-0345-B2E9-7400430341F0}" type="slidenum">
              <a:rPr lang="en-US" altLang="fr-FR" sz="75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8</a:t>
            </a:fld>
            <a:endParaRPr lang="en-US" altLang="fr-FR" sz="750"/>
          </a:p>
        </p:txBody>
      </p:sp>
      <p:grpSp>
        <p:nvGrpSpPr>
          <p:cNvPr id="26" name="Grouper 25"/>
          <p:cNvGrpSpPr/>
          <p:nvPr/>
        </p:nvGrpSpPr>
        <p:grpSpPr>
          <a:xfrm>
            <a:off x="297566" y="1410834"/>
            <a:ext cx="8533300" cy="3266130"/>
            <a:chOff x="338047" y="1576076"/>
            <a:chExt cx="8533300" cy="3266130"/>
          </a:xfrm>
        </p:grpSpPr>
        <p:grpSp>
          <p:nvGrpSpPr>
            <p:cNvPr id="21" name="Grouper 20"/>
            <p:cNvGrpSpPr/>
            <p:nvPr/>
          </p:nvGrpSpPr>
          <p:grpSpPr>
            <a:xfrm>
              <a:off x="338047" y="1576076"/>
              <a:ext cx="6835966" cy="3266130"/>
              <a:chOff x="338047" y="1576076"/>
              <a:chExt cx="6835966" cy="3266130"/>
            </a:xfrm>
          </p:grpSpPr>
          <p:grpSp>
            <p:nvGrpSpPr>
              <p:cNvPr id="10" name="Grouper 9"/>
              <p:cNvGrpSpPr/>
              <p:nvPr/>
            </p:nvGrpSpPr>
            <p:grpSpPr>
              <a:xfrm>
                <a:off x="1492787" y="1576076"/>
                <a:ext cx="5681226" cy="3127516"/>
                <a:chOff x="1445120" y="1323328"/>
                <a:chExt cx="5681226" cy="3127516"/>
              </a:xfrm>
            </p:grpSpPr>
            <p:grpSp>
              <p:nvGrpSpPr>
                <p:cNvPr id="13" name="Grouper 12"/>
                <p:cNvGrpSpPr/>
                <p:nvPr/>
              </p:nvGrpSpPr>
              <p:grpSpPr>
                <a:xfrm>
                  <a:off x="1562438" y="1323328"/>
                  <a:ext cx="5563908" cy="3127516"/>
                  <a:chOff x="1524377" y="1358963"/>
                  <a:chExt cx="5563908" cy="3127516"/>
                </a:xfrm>
              </p:grpSpPr>
              <p:pic>
                <p:nvPicPr>
                  <p:cNvPr id="1331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2935" r="1753"/>
                  <a:stretch>
                    <a:fillRect/>
                  </a:stretch>
                </p:blipFill>
                <p:spPr bwMode="auto">
                  <a:xfrm>
                    <a:off x="2517592" y="1358963"/>
                    <a:ext cx="4192363" cy="31275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5" name="Connecteur droit avec flèche 4"/>
                  <p:cNvCxnSpPr/>
                  <p:nvPr/>
                </p:nvCxnSpPr>
                <p:spPr bwMode="auto">
                  <a:xfrm flipH="1" flipV="1">
                    <a:off x="1524377" y="2701704"/>
                    <a:ext cx="286648" cy="360273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cxnSp>
                <p:nvCxnSpPr>
                  <p:cNvPr id="14" name="Connecteur droit avec flèche 13"/>
                  <p:cNvCxnSpPr/>
                  <p:nvPr/>
                </p:nvCxnSpPr>
                <p:spPr bwMode="auto">
                  <a:xfrm flipV="1">
                    <a:off x="6609541" y="2522111"/>
                    <a:ext cx="218001" cy="3798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  <p:cxnSp>
                <p:nvCxnSpPr>
                  <p:cNvPr id="15" name="Connecteur droit avec flèche 14"/>
                  <p:cNvCxnSpPr>
                    <a:endCxn id="24" idx="1"/>
                  </p:cNvCxnSpPr>
                  <p:nvPr/>
                </p:nvCxnSpPr>
                <p:spPr bwMode="auto">
                  <a:xfrm flipV="1">
                    <a:off x="6331402" y="3894302"/>
                    <a:ext cx="756883" cy="15876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/>
                  </a:ln>
                  <a:effectLst/>
                </p:spPr>
              </p:cxnSp>
            </p:grpSp>
            <p:sp>
              <p:nvSpPr>
                <p:cNvPr id="6" name="Accolade ouvrante 5"/>
                <p:cNvSpPr/>
                <p:nvPr/>
              </p:nvSpPr>
              <p:spPr bwMode="auto">
                <a:xfrm>
                  <a:off x="2363048" y="2915925"/>
                  <a:ext cx="233764" cy="655606"/>
                </a:xfrm>
                <a:prstGeom prst="leftBrace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fr-FR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</a:endParaRPr>
                </a:p>
              </p:txBody>
            </p:sp>
            <p:sp>
              <p:nvSpPr>
                <p:cNvPr id="7" name="ZoneTexte 6"/>
                <p:cNvSpPr txBox="1"/>
                <p:nvPr/>
              </p:nvSpPr>
              <p:spPr>
                <a:xfrm>
                  <a:off x="1445120" y="3073966"/>
                  <a:ext cx="133441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200" dirty="0" smtClean="0"/>
                    <a:t>HET </a:t>
                  </a:r>
                  <a:r>
                    <a:rPr lang="fr-FR" sz="1200" dirty="0" err="1" smtClean="0"/>
                    <a:t>tracks</a:t>
                  </a:r>
                  <a:endParaRPr lang="fr-FR" sz="1200" dirty="0"/>
                </a:p>
              </p:txBody>
            </p:sp>
          </p:grpSp>
          <p:pic>
            <p:nvPicPr>
              <p:cNvPr id="11" name="Image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6665" y="1670645"/>
                <a:ext cx="1646881" cy="1100350"/>
              </a:xfrm>
              <a:prstGeom prst="rect">
                <a:avLst/>
              </a:prstGeom>
            </p:spPr>
          </p:pic>
          <p:pic>
            <p:nvPicPr>
              <p:cNvPr id="18" name="Image 1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8047" y="3766814"/>
                <a:ext cx="1406556" cy="1075392"/>
              </a:xfrm>
              <a:prstGeom prst="rect">
                <a:avLst/>
              </a:prstGeom>
            </p:spPr>
          </p:pic>
          <p:cxnSp>
            <p:nvCxnSpPr>
              <p:cNvPr id="25" name="Connecteur droit avec flèche 24"/>
              <p:cNvCxnSpPr/>
              <p:nvPr/>
            </p:nvCxnSpPr>
            <p:spPr bwMode="auto">
              <a:xfrm flipH="1">
                <a:off x="1753429" y="3679114"/>
                <a:ext cx="213683" cy="15569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4013" y="3459173"/>
              <a:ext cx="1697334" cy="1304483"/>
            </a:xfrm>
            <a:prstGeom prst="rect">
              <a:avLst/>
            </a:prstGeom>
          </p:spPr>
        </p:pic>
      </p:grpSp>
      <p:pic>
        <p:nvPicPr>
          <p:cNvPr id="30" name="Imag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976" y="1645060"/>
            <a:ext cx="2007410" cy="1359564"/>
          </a:xfrm>
          <a:prstGeom prst="rect">
            <a:avLst/>
          </a:prstGeom>
        </p:spPr>
      </p:pic>
      <p:sp>
        <p:nvSpPr>
          <p:cNvPr id="22" name="Rectangle 69"/>
          <p:cNvSpPr>
            <a:spLocks noGrp="1" noChangeArrowheads="1"/>
          </p:cNvSpPr>
          <p:nvPr>
            <p:ph type="ftr" sz="quarter" idx="12"/>
          </p:nvPr>
        </p:nvSpPr>
        <p:spPr>
          <a:xfrm>
            <a:off x="2449116" y="4856560"/>
            <a:ext cx="4499372" cy="195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T. </a:t>
            </a:r>
            <a:r>
              <a:rPr lang="en-US" dirty="0" err="1" smtClean="0"/>
              <a:t>Billoud</a:t>
            </a:r>
            <a:r>
              <a:rPr lang="en-US" dirty="0" smtClean="0"/>
              <a:t>, 1</a:t>
            </a:r>
            <a:r>
              <a:rPr lang="en-US" baseline="30000" dirty="0" smtClean="0"/>
              <a:t>st</a:t>
            </a:r>
            <a:r>
              <a:rPr lang="en-US" dirty="0" smtClean="0"/>
              <a:t> Allpix</a:t>
            </a:r>
            <a:r>
              <a:rPr lang="en-US" baseline="30000" dirty="0" smtClean="0"/>
              <a:t>2</a:t>
            </a:r>
            <a:r>
              <a:rPr lang="en-US" dirty="0" smtClean="0"/>
              <a:t>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AP CTU">
  <a:themeElements>
    <a:clrScheme name="utef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utef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utef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ef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ef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lloud_Allpix2" id="{CC64D584-89B8-C74B-8FBF-45181A9BABB0}" vid="{C31D518A-0336-3740-8C02-05CED48B38C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Billoud_Allpix2</Template>
  <TotalTime>0</TotalTime>
  <Words>1052</Words>
  <Application>Microsoft Macintosh PowerPoint</Application>
  <PresentationFormat>Présentation à l'écran (16:9)</PresentationFormat>
  <Paragraphs>210</Paragraphs>
  <Slides>19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Mangal</vt:lpstr>
      <vt:lpstr>Tahoma</vt:lpstr>
      <vt:lpstr>Wingdings</vt:lpstr>
      <vt:lpstr>IEAP CTU</vt:lpstr>
      <vt:lpstr>Testing Particle Categorization Methods with the ATLAS-TPX Radiation Monitors</vt:lpstr>
      <vt:lpstr>Overview</vt:lpstr>
      <vt:lpstr>Présentation PowerPoint</vt:lpstr>
      <vt:lpstr>ATLAS-TPX: motivations</vt:lpstr>
      <vt:lpstr>ATLAS-TPX: detector design</vt:lpstr>
      <vt:lpstr>Example frames</vt:lpstr>
      <vt:lpstr>Neutron detection</vt:lpstr>
      <vt:lpstr>Présentation PowerPoint</vt:lpstr>
      <vt:lpstr>Methods</vt:lpstr>
      <vt:lpstr>Angle/LET determination</vt:lpstr>
      <vt:lpstr>Coincidence determination</vt:lpstr>
      <vt:lpstr>Example: measuring HET particles</vt:lpstr>
      <vt:lpstr>Example: measuring MIPs</vt:lpstr>
      <vt:lpstr>Présentation PowerPoint</vt:lpstr>
      <vt:lpstr>Use of Allpix2: motivations</vt:lpstr>
      <vt:lpstr>Model geometry </vt:lpstr>
      <vt:lpstr>Data output</vt:lpstr>
      <vt:lpstr>First test</vt:lpstr>
      <vt:lpstr>Présentation PowerPoint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Particle Categorization Methods with the ATLAS-TPX Radiation Monitors</dc:title>
  <dc:creator>Billoud Thomas</dc:creator>
  <cp:lastModifiedBy>Billoud Thomas</cp:lastModifiedBy>
  <cp:revision>2</cp:revision>
  <cp:lastPrinted>2018-10-16T12:19:53Z</cp:lastPrinted>
  <dcterms:created xsi:type="dcterms:W3CDTF">2018-11-27T07:47:09Z</dcterms:created>
  <dcterms:modified xsi:type="dcterms:W3CDTF">2018-11-27T07:48:26Z</dcterms:modified>
</cp:coreProperties>
</file>