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7" r:id="rId4"/>
    <p:sldId id="265" r:id="rId5"/>
    <p:sldId id="266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B72E91"/>
    <a:srgbClr val="293B97"/>
    <a:srgbClr val="1E2785"/>
    <a:srgbClr val="313131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848841-E36A-4AEA-BEB5-C05B73DDBF42}" v="325" dt="2018-07-08T09:38:06.2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endParaRPr lang="en-US" sz="270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/>
              <a:t>Amats</a:t>
            </a:r>
            <a:endParaRPr lang="lv-LV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/>
              <a:t>Datums</a:t>
            </a:r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27"/>
            <a:ext cx="5111750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57230"/>
            <a:ext cx="3008313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457200" y="1130328"/>
            <a:ext cx="3008313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1" y="1182076"/>
            <a:ext cx="8204200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253" y="1182077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82066" y="1182077"/>
            <a:ext cx="4004733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5253" y="3632730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07905" y="3669502"/>
            <a:ext cx="310907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727735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08522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182078"/>
            <a:ext cx="3534229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94745" y="127107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</a:t>
            </a:r>
            <a:br>
              <a:rPr lang="lv-LV"/>
            </a:br>
            <a:r>
              <a:rPr lang="lv-LV"/>
              <a:t>master text syle</a:t>
            </a:r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431144" y="2741101"/>
            <a:ext cx="4330095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.jpe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Paldies.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24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Paldies.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4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endParaRPr lang="en-US" sz="270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/>
              <a:t>Amats</a:t>
            </a:r>
            <a:endParaRPr lang="lv-LV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/>
              <a:t>Datums</a:t>
            </a:r>
            <a:endParaRPr lang="lv-LV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76123" y="612475"/>
            <a:ext cx="1593289" cy="127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9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380545" y="4354823"/>
            <a:ext cx="64008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415898" y="2741101"/>
            <a:ext cx="4330095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810642" y="4238143"/>
            <a:ext cx="3540606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48736" y="1420280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2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71743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Nodaļas nosaukums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6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9100"/>
            <a:ext cx="82296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9999"/>
            <a:ext cx="4040188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465491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645025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99571" y="65677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96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5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/>
              <a:t>Click to edit Master text styles</a:t>
            </a:r>
          </a:p>
          <a:p>
            <a:pPr lvl="5"/>
            <a:r>
              <a:rPr lang="lv-LV"/>
              <a:t>Second level</a:t>
            </a:r>
          </a:p>
          <a:p>
            <a:pPr lvl="6"/>
            <a:r>
              <a:rPr lang="lv-LV"/>
              <a:t>Third level</a:t>
            </a:r>
          </a:p>
          <a:p>
            <a:pPr lvl="7"/>
            <a:r>
              <a:rPr lang="lv-LV"/>
              <a:t>Fourth level</a:t>
            </a:r>
          </a:p>
          <a:p>
            <a:pPr lvl="8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3414889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73556" y="688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44" r:id="rId2"/>
    <p:sldLayoutId id="2147483803" r:id="rId3"/>
    <p:sldLayoutId id="2147483842" r:id="rId4"/>
    <p:sldLayoutId id="2147483841" r:id="rId5"/>
    <p:sldLayoutId id="2147483804" r:id="rId6"/>
    <p:sldLayoutId id="2147483840" r:id="rId7"/>
    <p:sldLayoutId id="2147483806" r:id="rId8"/>
    <p:sldLayoutId id="2147483807" r:id="rId9"/>
    <p:sldLayoutId id="2147483810" r:id="rId10"/>
    <p:sldLayoutId id="2147483817" r:id="rId11"/>
    <p:sldLayoutId id="2147483818" r:id="rId12"/>
    <p:sldLayoutId id="2147483820" r:id="rId13"/>
    <p:sldLayoutId id="2147483821" r:id="rId14"/>
    <p:sldLayoutId id="2147483843" r:id="rId15"/>
    <p:sldLayoutId id="214748384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>
                <a:solidFill>
                  <a:srgbClr val="F2F2F2"/>
                </a:solidFill>
              </a:rPr>
              <a:t>1st CBG Study Program Group meeting </a:t>
            </a:r>
            <a:r>
              <a:rPr lang="en-US" sz="2400" i="1">
                <a:solidFill>
                  <a:srgbClr val="F2F2F2"/>
                </a:solidFill>
              </a:rPr>
              <a:t>9 Jul, Vilnius</a:t>
            </a:r>
            <a:endParaRPr lang="en-US" sz="2400">
              <a:solidFill>
                <a:srgbClr val="F2F2F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lv-LV"/>
              <a:t>Kalvis Kravalis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RTU HEP and AT Center</a:t>
            </a:r>
            <a:r>
              <a:rPr lang="lv-LV"/>
              <a:t> 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b="0"/>
              <a:t>Support for Study Program creation from EU funding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lv-LV"/>
              <a:t>2018.07.09.</a:t>
            </a:r>
          </a:p>
        </p:txBody>
      </p:sp>
    </p:spTree>
    <p:extLst>
      <p:ext uri="{BB962C8B-B14F-4D97-AF65-F5344CB8AC3E}">
        <p14:creationId xmlns:p14="http://schemas.microsoft.com/office/powerpoint/2010/main" val="162100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>
                <a:latin typeface="Times New Roman"/>
                <a:cs typeface="Times New Roman"/>
              </a:rPr>
              <a:t>Financial Support for new study program creation 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EU and Latvian government funding</a:t>
            </a:r>
          </a:p>
          <a:p>
            <a:r>
              <a:rPr lang="en-US" sz="2800" dirty="0"/>
              <a:t>Total funding- 7142 000 EUR</a:t>
            </a:r>
          </a:p>
          <a:p>
            <a:r>
              <a:rPr lang="en-US" sz="2800" dirty="0"/>
              <a:t>100 000 EUR for one Study Program creation</a:t>
            </a:r>
          </a:p>
          <a:p>
            <a:r>
              <a:rPr lang="en-US" sz="2800" dirty="0"/>
              <a:t>Dedicated funding to meet new Smart Specialization Strategy goals</a:t>
            </a:r>
          </a:p>
          <a:p>
            <a:r>
              <a:rPr lang="en-US" sz="2800" dirty="0"/>
              <a:t>Special funding for Higher Education Institutions</a:t>
            </a:r>
          </a:p>
          <a:p>
            <a:r>
              <a:rPr lang="en-US" sz="2800" dirty="0"/>
              <a:t>Activities must be performed until 30 November 2023.</a:t>
            </a:r>
          </a:p>
          <a:p>
            <a:r>
              <a:rPr lang="en-US" sz="2800" dirty="0"/>
              <a:t>Submission – end of October 2018.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84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atura vietturis 1">
            <a:extLst>
              <a:ext uri="{FF2B5EF4-FFF2-40B4-BE49-F238E27FC236}">
                <a16:creationId xmlns:a16="http://schemas.microsoft.com/office/drawing/2014/main" id="{AB51219E-DE65-4961-8A94-41F230CEF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b="1"/>
              <a:t>Aim and name of activity - To Reduce Fragmentation of Study Programs and to Strengthen Sharing of Resources</a:t>
            </a:r>
            <a:endParaRPr lang="en-US" sz="2800"/>
          </a:p>
          <a:p>
            <a:r>
              <a:rPr lang="en-US" sz="2800"/>
              <a:t>To close outdated programs and to open new ones sharing resources</a:t>
            </a:r>
          </a:p>
          <a:p>
            <a:r>
              <a:rPr lang="en-US" sz="2800"/>
              <a:t>Joint study programs are most Welcome</a:t>
            </a:r>
          </a:p>
          <a:p>
            <a:r>
              <a:rPr lang="en-US" sz="2800"/>
              <a:t>Funding only </a:t>
            </a:r>
            <a:r>
              <a:rPr lang="en-US" sz="2800" b="1"/>
              <a:t>to create program</a:t>
            </a:r>
            <a:r>
              <a:rPr lang="en-US" sz="2800"/>
              <a:t>, not to perform studies</a:t>
            </a:r>
          </a:p>
          <a:p>
            <a:r>
              <a:rPr lang="en-US" sz="2800"/>
              <a:t>Funding for studies must be found by traditional means of study funding</a:t>
            </a:r>
          </a:p>
          <a:p>
            <a:endParaRPr lang="en-US" b="1"/>
          </a:p>
          <a:p>
            <a:endParaRPr lang="en-US"/>
          </a:p>
          <a:p>
            <a:endParaRPr lang="lv-LV"/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A67379E3-F8F7-47C1-B386-4DAE2AB5E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Financial Support for new study program creation</a:t>
            </a:r>
            <a:endParaRPr lang="lv-LV" sz="3200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37FE2356-F9B9-498B-81A6-975A5C576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19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atura vietturis 1">
            <a:extLst>
              <a:ext uri="{FF2B5EF4-FFF2-40B4-BE49-F238E27FC236}">
                <a16:creationId xmlns:a16="http://schemas.microsoft.com/office/drawing/2014/main" id="{D6982391-5175-4ED9-BE60-56FC093E6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1131"/>
            <a:ext cx="8229600" cy="2789129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US" sz="2800"/>
          </a:p>
          <a:p>
            <a:r>
              <a:rPr lang="en-US" sz="2800" dirty="0"/>
              <a:t>Partners for project creation are higher education or scientific institutions with defined activities</a:t>
            </a:r>
          </a:p>
          <a:p>
            <a:r>
              <a:rPr lang="en-US" sz="2800" dirty="0"/>
              <a:t>Project consortium has to prove its competences to perform the studies </a:t>
            </a:r>
          </a:p>
          <a:p>
            <a:r>
              <a:rPr lang="en-US" sz="2800" dirty="0"/>
              <a:t>Consortium needs to prove its capacity for infrastructure</a:t>
            </a:r>
          </a:p>
          <a:p>
            <a:r>
              <a:rPr lang="en-US" sz="2800" dirty="0"/>
              <a:t>Mechanism for international student recruiting must be shown</a:t>
            </a:r>
          </a:p>
          <a:p>
            <a:endParaRPr lang="en-US" sz="2800"/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6FD782C3-4593-41E0-9CFB-410B593C5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4000"/>
              <a:t>Study program creation criteria</a:t>
            </a: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C5E3DD8B-859C-4253-9CCB-6C4593A66D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72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atura vietturis 1">
            <a:extLst>
              <a:ext uri="{FF2B5EF4-FFF2-40B4-BE49-F238E27FC236}">
                <a16:creationId xmlns:a16="http://schemas.microsoft.com/office/drawing/2014/main" id="{57AAEC40-1BBB-40D0-85BF-6D145D769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466872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2800"/>
              <a:t>Student mobility is a eligibility criteria</a:t>
            </a:r>
          </a:p>
          <a:p>
            <a:r>
              <a:rPr lang="en-US" sz="2800"/>
              <a:t>Interdisciplinarity</a:t>
            </a:r>
          </a:p>
          <a:p>
            <a:r>
              <a:rPr lang="en-US" sz="2800"/>
              <a:t>Innovation in lecturing</a:t>
            </a:r>
          </a:p>
          <a:p>
            <a:r>
              <a:rPr lang="en-US" sz="2800"/>
              <a:t>Common vision for study process development</a:t>
            </a:r>
          </a:p>
          <a:p>
            <a:r>
              <a:rPr lang="en-US" sz="2800"/>
              <a:t>Impact from study program realisation</a:t>
            </a:r>
          </a:p>
          <a:p>
            <a:r>
              <a:rPr lang="en-US" sz="2800"/>
              <a:t>Sustainability of results – study program</a:t>
            </a:r>
          </a:p>
          <a:p>
            <a:r>
              <a:rPr lang="en-US" sz="2800"/>
              <a:t>Study programs must align with strategic specialization priorities:</a:t>
            </a:r>
          </a:p>
          <a:p>
            <a:pPr marL="0" indent="0">
              <a:buNone/>
            </a:pPr>
            <a:r>
              <a:rPr lang="en-GB" b="1">
                <a:latin typeface="Times New Roman"/>
                <a:cs typeface="Times New Roman"/>
              </a:rPr>
              <a:t>1. Knowledge-intensive bio-economy</a:t>
            </a:r>
            <a:endParaRPr lang="en-US"/>
          </a:p>
          <a:p>
            <a:pPr marL="0" indent="0">
              <a:buNone/>
            </a:pPr>
            <a:r>
              <a:rPr lang="en-GB" b="1">
                <a:latin typeface="Times New Roman"/>
                <a:cs typeface="Times New Roman"/>
              </a:rPr>
              <a:t>2. Biomedicine, medical technologies, bio-pharmacy and biotechnologies </a:t>
            </a:r>
            <a:endParaRPr lang="en-US"/>
          </a:p>
          <a:p>
            <a:pPr marL="0" indent="0">
              <a:buNone/>
            </a:pPr>
            <a:r>
              <a:rPr lang="en-GB" b="1">
                <a:latin typeface="Times New Roman"/>
                <a:cs typeface="Times New Roman"/>
              </a:rPr>
              <a:t>3. Smart materials, technology and engineering systems</a:t>
            </a:r>
            <a:endParaRPr lang="en-US"/>
          </a:p>
          <a:p>
            <a:pPr marL="0" indent="0">
              <a:buNone/>
            </a:pPr>
            <a:r>
              <a:rPr lang="en-GB" b="1">
                <a:latin typeface="Times New Roman"/>
                <a:cs typeface="Times New Roman"/>
              </a:rPr>
              <a:t>4. Smart energy</a:t>
            </a:r>
            <a:endParaRPr lang="en-US"/>
          </a:p>
          <a:p>
            <a:pPr>
              <a:buNone/>
            </a:pPr>
            <a:r>
              <a:rPr lang="en-GB" b="1">
                <a:latin typeface="Times New Roman"/>
                <a:cs typeface="Times New Roman"/>
              </a:rPr>
              <a:t>5. Information and communication technologies</a:t>
            </a:r>
            <a:endParaRPr lang="en-US"/>
          </a:p>
          <a:p>
            <a:pPr marL="0" indent="0">
              <a:buNone/>
            </a:pPr>
            <a:endParaRPr lang="en-GB" b="1">
              <a:latin typeface="Times New Roman"/>
              <a:cs typeface="Times New Roman"/>
            </a:endParaRPr>
          </a:p>
          <a:p>
            <a:endParaRPr lang="en-US"/>
          </a:p>
          <a:p>
            <a:endParaRPr lang="en-US"/>
          </a:p>
          <a:p>
            <a:endParaRPr lang="lv-LV"/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D713D28C-553E-42BE-8F96-933E2907C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4000"/>
              <a:t>Study program creation criteria</a:t>
            </a: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865EED88-6402-49DF-A36F-867877901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1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/>
              <a:t>Development/creation of study program</a:t>
            </a:r>
            <a:endParaRPr lang="lv-LV" sz="2800"/>
          </a:p>
          <a:p>
            <a:r>
              <a:rPr lang="en-US" sz="2800"/>
              <a:t>Licensing</a:t>
            </a:r>
            <a:endParaRPr lang="lv-LV" sz="2800"/>
          </a:p>
          <a:p>
            <a:r>
              <a:rPr lang="en-US" sz="2800"/>
              <a:t>PhD program approbation including experience exchange</a:t>
            </a:r>
            <a:endParaRPr lang="lv-LV" sz="2800"/>
          </a:p>
          <a:p>
            <a:r>
              <a:rPr lang="en-US" sz="2800"/>
              <a:t>Licensing at EQAR</a:t>
            </a:r>
            <a:endParaRPr lang="lv-LV" sz="2800"/>
          </a:p>
          <a:p>
            <a:r>
              <a:rPr lang="en-US" sz="2800"/>
              <a:t>International publicity measures</a:t>
            </a:r>
            <a:endParaRPr lang="lv-LV" sz="2800"/>
          </a:p>
          <a:p>
            <a:r>
              <a:rPr lang="en-US" sz="2800"/>
              <a:t>Project management and realization costs</a:t>
            </a:r>
            <a:endParaRPr lang="lv-LV" sz="2800"/>
          </a:p>
          <a:p>
            <a:r>
              <a:rPr lang="en-US" sz="2800"/>
              <a:t>Outreach and publicity</a:t>
            </a:r>
            <a:endParaRPr lang="lv-LV" sz="2800"/>
          </a:p>
          <a:p>
            <a:endParaRPr lang="lv-LV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 dedicated for:</a:t>
            </a:r>
            <a:endParaRPr lang="lv-LV"/>
          </a:p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09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atura vietturis 1">
            <a:extLst>
              <a:ext uri="{FF2B5EF4-FFF2-40B4-BE49-F238E27FC236}">
                <a16:creationId xmlns:a16="http://schemas.microsoft.com/office/drawing/2014/main" id="{3A07C971-5CC1-478C-97BC-1EB4E28D6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/>
              <a:t>Salaries for the staff – program creators</a:t>
            </a:r>
            <a:endParaRPr lang="lv-LV" sz="2600"/>
          </a:p>
          <a:p>
            <a:r>
              <a:rPr lang="en-US" sz="2600" dirty="0"/>
              <a:t>Advisers, experts and other specialists, also foreign</a:t>
            </a:r>
            <a:endParaRPr lang="lv-LV" sz="2600" dirty="0"/>
          </a:p>
          <a:p>
            <a:r>
              <a:rPr lang="en-US" sz="2600" dirty="0"/>
              <a:t>Office equipment</a:t>
            </a:r>
            <a:endParaRPr lang="lv-LV" sz="2600" dirty="0"/>
          </a:p>
          <a:p>
            <a:r>
              <a:rPr lang="en-US" sz="2600" dirty="0"/>
              <a:t>Travel</a:t>
            </a:r>
            <a:endParaRPr lang="lv-LV" sz="2600" dirty="0"/>
          </a:p>
          <a:p>
            <a:r>
              <a:rPr lang="en-US" sz="2600" dirty="0"/>
              <a:t>Licensing</a:t>
            </a:r>
            <a:endParaRPr lang="lv-LV" sz="2600" dirty="0"/>
          </a:p>
          <a:p>
            <a:r>
              <a:rPr lang="en-US" sz="2600" dirty="0"/>
              <a:t>Services</a:t>
            </a:r>
          </a:p>
          <a:p>
            <a:r>
              <a:rPr lang="en-US" sz="2600" dirty="0"/>
              <a:t>Seminars</a:t>
            </a:r>
            <a:endParaRPr lang="lv-LV" sz="2600" dirty="0"/>
          </a:p>
          <a:p>
            <a:r>
              <a:rPr lang="en-US" sz="2600" dirty="0"/>
              <a:t>EQUAR licensing</a:t>
            </a:r>
            <a:endParaRPr lang="lv-LV" sz="2600" dirty="0"/>
          </a:p>
          <a:p>
            <a:r>
              <a:rPr lang="en-US" sz="2600" dirty="0"/>
              <a:t>Indirect costs</a:t>
            </a:r>
            <a:endParaRPr lang="lv-LV" sz="2600" dirty="0"/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CB2AB382-7D48-4FCF-BC0A-4FF087C23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That means you can pay:</a:t>
            </a:r>
            <a:endParaRPr lang="en-US" b="0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2DA8E43E-54BF-4BD2-9CC4-7EF6B81E7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85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14763376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Slaidrāde ekrānā (4:3)</PresentationFormat>
  <Slides>8</Slides>
  <Notes>0</Notes>
  <HiddenSlides>0</HiddenSlide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8</vt:i4>
      </vt:variant>
    </vt:vector>
  </HeadingPairs>
  <TitlesOfParts>
    <vt:vector size="9" baseType="lpstr">
      <vt:lpstr>L_Ekspresis_PPT_pamatne</vt:lpstr>
      <vt:lpstr>PowerPoint prezentācija</vt:lpstr>
      <vt:lpstr>Financial Support for new study program creation </vt:lpstr>
      <vt:lpstr>Financial Support for new study program creation</vt:lpstr>
      <vt:lpstr>Study program creation criteria</vt:lpstr>
      <vt:lpstr>Study program creation criteria</vt:lpstr>
      <vt:lpstr>Funding dedicated for: </vt:lpstr>
      <vt:lpstr>That means you can pay: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revision>10</cp:revision>
  <dcterms:modified xsi:type="dcterms:W3CDTF">2018-07-09T07:44:39Z</dcterms:modified>
</cp:coreProperties>
</file>