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71" r:id="rId3"/>
    <p:sldId id="266" r:id="rId4"/>
    <p:sldId id="258" r:id="rId5"/>
    <p:sldId id="274" r:id="rId6"/>
    <p:sldId id="270" r:id="rId7"/>
    <p:sldId id="262" r:id="rId8"/>
    <p:sldId id="269" r:id="rId9"/>
    <p:sldId id="27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377B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82" autoAdjust="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13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Sheet2!$B$4:$AF$4</c:f>
              <c:numCache>
                <c:formatCode>mmm\-yy</c:formatCode>
                <c:ptCount val="31"/>
                <c:pt idx="0">
                  <c:v>43344</c:v>
                </c:pt>
                <c:pt idx="1">
                  <c:v>43374</c:v>
                </c:pt>
                <c:pt idx="2">
                  <c:v>43405</c:v>
                </c:pt>
                <c:pt idx="3">
                  <c:v>43435</c:v>
                </c:pt>
                <c:pt idx="4">
                  <c:v>43466</c:v>
                </c:pt>
                <c:pt idx="5">
                  <c:v>43497</c:v>
                </c:pt>
                <c:pt idx="6">
                  <c:v>43525</c:v>
                </c:pt>
                <c:pt idx="7">
                  <c:v>43556</c:v>
                </c:pt>
                <c:pt idx="8">
                  <c:v>43586</c:v>
                </c:pt>
                <c:pt idx="9">
                  <c:v>43617</c:v>
                </c:pt>
                <c:pt idx="10">
                  <c:v>43647</c:v>
                </c:pt>
                <c:pt idx="11">
                  <c:v>43678</c:v>
                </c:pt>
                <c:pt idx="12">
                  <c:v>43709</c:v>
                </c:pt>
                <c:pt idx="13">
                  <c:v>43739</c:v>
                </c:pt>
                <c:pt idx="14">
                  <c:v>43770</c:v>
                </c:pt>
                <c:pt idx="15">
                  <c:v>43800</c:v>
                </c:pt>
                <c:pt idx="16">
                  <c:v>43831</c:v>
                </c:pt>
                <c:pt idx="17">
                  <c:v>43862</c:v>
                </c:pt>
                <c:pt idx="18">
                  <c:v>43891</c:v>
                </c:pt>
                <c:pt idx="19">
                  <c:v>43922</c:v>
                </c:pt>
                <c:pt idx="20">
                  <c:v>43952</c:v>
                </c:pt>
                <c:pt idx="21">
                  <c:v>43983</c:v>
                </c:pt>
                <c:pt idx="22">
                  <c:v>44013</c:v>
                </c:pt>
                <c:pt idx="23">
                  <c:v>44044</c:v>
                </c:pt>
                <c:pt idx="24">
                  <c:v>44075</c:v>
                </c:pt>
                <c:pt idx="25">
                  <c:v>44105</c:v>
                </c:pt>
                <c:pt idx="26">
                  <c:v>44136</c:v>
                </c:pt>
                <c:pt idx="27">
                  <c:v>44166</c:v>
                </c:pt>
                <c:pt idx="28">
                  <c:v>44197</c:v>
                </c:pt>
                <c:pt idx="29">
                  <c:v>44228</c:v>
                </c:pt>
                <c:pt idx="30">
                  <c:v>44256</c:v>
                </c:pt>
              </c:numCache>
            </c:numRef>
          </c:cat>
          <c:val>
            <c:numRef>
              <c:f>Sheet2!$B$5:$AF$5</c:f>
              <c:numCache>
                <c:formatCode>General</c:formatCode>
                <c:ptCount val="31"/>
                <c:pt idx="0">
                  <c:v>2</c:v>
                </c:pt>
                <c:pt idx="1">
                  <c:v>3</c:v>
                </c:pt>
                <c:pt idx="2">
                  <c:v>15</c:v>
                </c:pt>
                <c:pt idx="3">
                  <c:v>4</c:v>
                </c:pt>
                <c:pt idx="4">
                  <c:v>33</c:v>
                </c:pt>
                <c:pt idx="5">
                  <c:v>9</c:v>
                </c:pt>
                <c:pt idx="6">
                  <c:v>11</c:v>
                </c:pt>
                <c:pt idx="7">
                  <c:v>18</c:v>
                </c:pt>
                <c:pt idx="8">
                  <c:v>5</c:v>
                </c:pt>
                <c:pt idx="9">
                  <c:v>0</c:v>
                </c:pt>
                <c:pt idx="10">
                  <c:v>1</c:v>
                </c:pt>
                <c:pt idx="11">
                  <c:v>0</c:v>
                </c:pt>
                <c:pt idx="12">
                  <c:v>3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0E-4F37-BCCE-3497F905CB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08428576"/>
        <c:axId val="508428904"/>
      </c:barChart>
      <c:dateAx>
        <c:axId val="508428576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8428904"/>
        <c:crosses val="autoZero"/>
        <c:auto val="1"/>
        <c:lblOffset val="100"/>
        <c:baseTimeUnit val="months"/>
      </c:dateAx>
      <c:valAx>
        <c:axId val="508428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8428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1025371828521434E-2"/>
          <c:y val="4.1666666666666664E-2"/>
          <c:w val="0.90286351706036749"/>
          <c:h val="0.7357713619130942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Sheet1!$B$5</c:f>
              <c:strCache>
                <c:ptCount val="1"/>
                <c:pt idx="0">
                  <c:v>Past years arrivals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Sheet1!$C$4:$I$4</c:f>
              <c:numCache>
                <c:formatCode>mmm\-yy</c:formatCode>
                <c:ptCount val="7"/>
                <c:pt idx="0">
                  <c:v>43405</c:v>
                </c:pt>
                <c:pt idx="1">
                  <c:v>43435</c:v>
                </c:pt>
                <c:pt idx="2">
                  <c:v>43466</c:v>
                </c:pt>
                <c:pt idx="3">
                  <c:v>43497</c:v>
                </c:pt>
                <c:pt idx="4">
                  <c:v>43525</c:v>
                </c:pt>
                <c:pt idx="5">
                  <c:v>43556</c:v>
                </c:pt>
                <c:pt idx="6">
                  <c:v>43586</c:v>
                </c:pt>
              </c:numCache>
            </c:numRef>
          </c:cat>
          <c:val>
            <c:numRef>
              <c:f>Sheet1!$C$5:$I$5</c:f>
              <c:numCache>
                <c:formatCode>General</c:formatCode>
                <c:ptCount val="7"/>
                <c:pt idx="0">
                  <c:v>11</c:v>
                </c:pt>
                <c:pt idx="1">
                  <c:v>7</c:v>
                </c:pt>
                <c:pt idx="2">
                  <c:v>27</c:v>
                </c:pt>
                <c:pt idx="3">
                  <c:v>33</c:v>
                </c:pt>
                <c:pt idx="4">
                  <c:v>27</c:v>
                </c:pt>
                <c:pt idx="5">
                  <c:v>23</c:v>
                </c:pt>
                <c:pt idx="6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C1C-4EA3-9AD6-237DFD089923}"/>
            </c:ext>
          </c:extLst>
        </c:ser>
        <c:ser>
          <c:idx val="1"/>
          <c:order val="1"/>
          <c:tx>
            <c:strRef>
              <c:f>Sheet1!$B$6</c:f>
              <c:strCache>
                <c:ptCount val="1"/>
                <c:pt idx="0">
                  <c:v>LS2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Sheet1!$C$4:$I$4</c:f>
              <c:numCache>
                <c:formatCode>mmm\-yy</c:formatCode>
                <c:ptCount val="7"/>
                <c:pt idx="0">
                  <c:v>43405</c:v>
                </c:pt>
                <c:pt idx="1">
                  <c:v>43435</c:v>
                </c:pt>
                <c:pt idx="2">
                  <c:v>43466</c:v>
                </c:pt>
                <c:pt idx="3">
                  <c:v>43497</c:v>
                </c:pt>
                <c:pt idx="4">
                  <c:v>43525</c:v>
                </c:pt>
                <c:pt idx="5">
                  <c:v>43556</c:v>
                </c:pt>
                <c:pt idx="6">
                  <c:v>43586</c:v>
                </c:pt>
              </c:numCache>
            </c:numRef>
          </c:cat>
          <c:val>
            <c:numRef>
              <c:f>Sheet1!$C$6:$I$6</c:f>
              <c:numCache>
                <c:formatCode>General</c:formatCode>
                <c:ptCount val="7"/>
                <c:pt idx="0">
                  <c:v>15</c:v>
                </c:pt>
                <c:pt idx="1">
                  <c:v>4</c:v>
                </c:pt>
                <c:pt idx="2">
                  <c:v>33</c:v>
                </c:pt>
                <c:pt idx="3">
                  <c:v>9</c:v>
                </c:pt>
                <c:pt idx="4">
                  <c:v>11</c:v>
                </c:pt>
                <c:pt idx="5">
                  <c:v>18</c:v>
                </c:pt>
                <c:pt idx="6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C1C-4EA3-9AD6-237DFD0899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03070624"/>
        <c:axId val="498776232"/>
      </c:barChart>
      <c:dateAx>
        <c:axId val="503070624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8776232"/>
        <c:crosses val="autoZero"/>
        <c:auto val="1"/>
        <c:lblOffset val="100"/>
        <c:baseTimeUnit val="months"/>
      </c:dateAx>
      <c:valAx>
        <c:axId val="498776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30706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0.47152</cdr:x>
      <cdr:y>0.09719</cdr:y>
    </cdr:from>
    <cdr:to>
      <cdr:x>1</cdr:x>
      <cdr:y>0.36835</cdr:y>
    </cdr:to>
    <cdr:sp macro="" textlink="">
      <cdr:nvSpPr>
        <cdr:cNvPr id="2" name="TextBox 8"/>
        <cdr:cNvSpPr txBox="1"/>
      </cdr:nvSpPr>
      <cdr:spPr>
        <a:xfrm xmlns:a="http://schemas.openxmlformats.org/drawingml/2006/main">
          <a:off x="3027680" y="386079"/>
          <a:ext cx="3393440" cy="107721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CH" sz="1600" dirty="0" smtClean="0">
              <a:solidFill>
                <a:schemeClr val="accent6">
                  <a:lumMod val="50000"/>
                </a:schemeClr>
              </a:solidFill>
            </a:rPr>
            <a:t>Collaborations</a:t>
          </a:r>
          <a:r>
            <a:rPr lang="fr-CH" sz="1600" dirty="0" smtClean="0"/>
            <a:t> </a:t>
          </a:r>
        </a:p>
        <a:p xmlns:a="http://schemas.openxmlformats.org/drawingml/2006/main">
          <a:r>
            <a:rPr lang="fr-CH" sz="1600" dirty="0" smtClean="0"/>
            <a:t>HNINP (PL), AGH (PL), PAEC (PK), NTUA (GR), BINP (RU), WUST (PL), CUT (PL), Spain? IHEP (RU)</a:t>
          </a:r>
        </a:p>
      </cdr:txBody>
    </cdr:sp>
  </cdr:relSizeAnchor>
  <cdr:relSizeAnchor xmlns:cdr="http://schemas.openxmlformats.org/drawingml/2006/chartDrawing">
    <cdr:from>
      <cdr:x>0.17563</cdr:x>
      <cdr:y>0</cdr:y>
    </cdr:from>
    <cdr:to>
      <cdr:x>0.25949</cdr:x>
      <cdr:y>0.15108</cdr:y>
    </cdr:to>
    <cdr:sp macro="" textlink="">
      <cdr:nvSpPr>
        <cdr:cNvPr id="3" name="TextBox 7"/>
        <cdr:cNvSpPr txBox="1"/>
      </cdr:nvSpPr>
      <cdr:spPr>
        <a:xfrm xmlns:a="http://schemas.openxmlformats.org/drawingml/2006/main">
          <a:off x="1127754" y="-1361440"/>
          <a:ext cx="538441" cy="60018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CH" b="1" dirty="0" smtClean="0">
              <a:latin typeface="Arial" panose="020B0604020202020204" pitchFamily="34" charset="0"/>
              <a:cs typeface="Arial" panose="020B0604020202020204" pitchFamily="34" charset="0"/>
            </a:rPr>
            <a:t>MSC, VSC, MPE</a:t>
          </a:r>
          <a:endParaRPr lang="en-GB" b="1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0.07454</cdr:x>
      <cdr:y>0.43415</cdr:y>
    </cdr:from>
    <cdr:to>
      <cdr:x>0.14628</cdr:x>
      <cdr:y>0.5</cdr:y>
    </cdr:to>
    <cdr:sp macro="" textlink="">
      <cdr:nvSpPr>
        <cdr:cNvPr id="4" name="TextBox 7"/>
        <cdr:cNvSpPr txBox="1"/>
      </cdr:nvSpPr>
      <cdr:spPr>
        <a:xfrm xmlns:a="http://schemas.openxmlformats.org/drawingml/2006/main">
          <a:off x="538485" y="1724694"/>
          <a:ext cx="518181" cy="26158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CH" sz="1100" b="1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MPE</a:t>
          </a:r>
          <a:endParaRPr lang="en-GB" sz="1100" b="1" dirty="0">
            <a:solidFill>
              <a:schemeClr val="accent6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A9B651-8ADD-4E2C-A764-C920899B122F}" type="datetimeFigureOut">
              <a:rPr lang="en-GB" smtClean="0"/>
              <a:t>25/06/2018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E40188-83D4-4E9D-A172-20365000D9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714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84222-AA13-4855-8B2B-B1A856011748}" type="datetime1">
              <a:rPr lang="en-US" smtClean="0"/>
              <a:t>6/25/2018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LS2 - Presentation - G. Hobgen –  PPR Group meeting - 25 June 2018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88998-8ACE-4EE9-8DCC-743054E35E99}" type="datetime1">
              <a:rPr lang="en-US" smtClean="0"/>
              <a:t>6/25/2018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LS2 - Presentation - G. Hobgen –  PPR Group meeting - 25 June 2018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92A0C-65AC-4BE1-9DCB-3C7EE530CA40}" type="datetime1">
              <a:rPr lang="en-US" smtClean="0"/>
              <a:t>6/25/2018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LS2 - Presentation - G. Hobgen –  PPR Group meeting - 25 June 2018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DA3AB-5E84-4BC7-A82D-A9B9E8BDC1EF}" type="datetime1">
              <a:rPr lang="en-US" smtClean="0"/>
              <a:t>6/25/2018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LS2 - Presentation - G. Hobgen –  PPR Group meeting - 25 June 2018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9C308-B172-4389-8F76-D02407FAAC78}" type="datetime1">
              <a:rPr lang="en-US" smtClean="0"/>
              <a:t>6/25/2018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LS2 - Presentation - G. Hobgen –  PPR Group meeting - 25 June 2018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55F23-BC33-491A-8B1B-32F8E749E811}" type="datetime1">
              <a:rPr lang="en-US" smtClean="0"/>
              <a:t>6/25/2018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LS2 - Presentation - G. Hobgen –  PPR Group meeting - 25 June 2018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3C1C7-A435-4B94-8E97-873769E7FA36}" type="datetime1">
              <a:rPr lang="en-US" smtClean="0"/>
              <a:t>6/25/2018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LS2 - Presentation - G. Hobgen –  PPR Group meeting - 25 June 2018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E75A6-0749-4499-8C1F-20D32F996506}" type="datetime1">
              <a:rPr lang="en-US" smtClean="0"/>
              <a:t>6/25/2018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LS2 - Presentation - G. Hobgen –  PPR Group meeting - 25 June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752" y="1426242"/>
            <a:ext cx="8226854" cy="940443"/>
          </a:xfrm>
        </p:spPr>
        <p:txBody>
          <a:bodyPr/>
          <a:lstStyle/>
          <a:p>
            <a:pPr algn="ctr"/>
            <a:r>
              <a:rPr lang="en-GB" dirty="0" smtClean="0"/>
              <a:t>LS2 – G. Hobgen (DAO)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1620457" y="2876050"/>
            <a:ext cx="5544272" cy="419653"/>
          </a:xfrm>
        </p:spPr>
        <p:txBody>
          <a:bodyPr>
            <a:normAutofit fontScale="92500"/>
          </a:bodyPr>
          <a:lstStyle/>
          <a:p>
            <a:pPr algn="ctr"/>
            <a:r>
              <a:rPr lang="en-GB" sz="2400" dirty="0" smtClean="0"/>
              <a:t>TE - PPR Group Meeting – 25 June 2018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 smtClean="0"/>
              <a:t>LS2 - Presentation - G. Hobgen – </a:t>
            </a:r>
            <a:br>
              <a:rPr lang="en-GB" dirty="0" smtClean="0"/>
            </a:br>
            <a:r>
              <a:rPr lang="en-GB" dirty="0" smtClean="0"/>
              <a:t>PPR Group meeting - 25 June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Content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53199"/>
            <a:ext cx="4267200" cy="4350384"/>
          </a:xfrm>
        </p:spPr>
        <p:txBody>
          <a:bodyPr/>
          <a:lstStyle/>
          <a:p>
            <a:r>
              <a:rPr lang="fr-CH" dirty="0" smtClean="0"/>
              <a:t>LS1 </a:t>
            </a:r>
            <a:r>
              <a:rPr lang="fr-CH" dirty="0" err="1" smtClean="0"/>
              <a:t>experience</a:t>
            </a:r>
            <a:endParaRPr lang="fr-CH" dirty="0" smtClean="0"/>
          </a:p>
          <a:p>
            <a:r>
              <a:rPr lang="fr-CH" dirty="0" err="1" smtClean="0"/>
              <a:t>Known</a:t>
            </a:r>
            <a:r>
              <a:rPr lang="fr-CH" dirty="0" smtClean="0"/>
              <a:t> LS2 </a:t>
            </a:r>
            <a:r>
              <a:rPr lang="fr-CH" dirty="0" err="1" smtClean="0"/>
              <a:t>arrivals</a:t>
            </a:r>
            <a:endParaRPr lang="fr-CH" dirty="0" smtClean="0"/>
          </a:p>
          <a:p>
            <a:r>
              <a:rPr lang="fr-CH" dirty="0" err="1" smtClean="0"/>
              <a:t>Recommendations</a:t>
            </a:r>
            <a:r>
              <a:rPr lang="fr-CH" dirty="0" smtClean="0"/>
              <a:t> LS2</a:t>
            </a:r>
          </a:p>
          <a:p>
            <a:r>
              <a:rPr lang="fr-CH" dirty="0" err="1" smtClean="0"/>
              <a:t>Other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LS2 - Presentation - G. Hobgen –  PPR Group meeting - 25 June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423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0882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LS1 - </a:t>
            </a:r>
            <a:r>
              <a:rPr lang="fr-CH" dirty="0" err="1" smtClean="0"/>
              <a:t>Experience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985520"/>
            <a:ext cx="3807460" cy="4350384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fr-CH" sz="1800" b="1" dirty="0" smtClean="0">
                <a:solidFill>
                  <a:schemeClr val="accent6">
                    <a:lumMod val="50000"/>
                  </a:schemeClr>
                </a:solidFill>
              </a:rPr>
              <a:t>Positive </a:t>
            </a:r>
            <a:r>
              <a:rPr lang="fr-CH" sz="1800" b="1" dirty="0" err="1" smtClean="0">
                <a:solidFill>
                  <a:schemeClr val="accent6">
                    <a:lumMod val="50000"/>
                  </a:schemeClr>
                </a:solidFill>
              </a:rPr>
              <a:t>experience</a:t>
            </a:r>
            <a:endParaRPr lang="fr-CH" sz="1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CH" sz="1800" dirty="0" err="1" smtClean="0"/>
              <a:t>Clear</a:t>
            </a:r>
            <a:r>
              <a:rPr lang="fr-CH" sz="1800" dirty="0" smtClean="0"/>
              <a:t> instructions to Institutes – </a:t>
            </a:r>
            <a:r>
              <a:rPr lang="fr-CH" sz="1800" dirty="0" err="1" smtClean="0"/>
              <a:t>contract</a:t>
            </a:r>
            <a:r>
              <a:rPr lang="fr-CH" sz="1800" dirty="0" smtClean="0"/>
              <a:t> </a:t>
            </a:r>
            <a:r>
              <a:rPr lang="fr-CH" sz="1800" dirty="0" err="1" smtClean="0"/>
              <a:t>preparation</a:t>
            </a:r>
            <a:endParaRPr lang="fr-CH" sz="1800" dirty="0" smtClean="0"/>
          </a:p>
          <a:p>
            <a:r>
              <a:rPr lang="fr-CH" sz="1800" dirty="0" smtClean="0"/>
              <a:t>Meeting </a:t>
            </a:r>
            <a:r>
              <a:rPr lang="fr-CH" sz="1800" dirty="0" err="1" smtClean="0"/>
              <a:t>with</a:t>
            </a:r>
            <a:r>
              <a:rPr lang="fr-CH" sz="1800" dirty="0" smtClean="0"/>
              <a:t> team leaders </a:t>
            </a:r>
            <a:r>
              <a:rPr lang="fr-CH" sz="1800" dirty="0" err="1" smtClean="0"/>
              <a:t>concerning</a:t>
            </a:r>
            <a:r>
              <a:rPr lang="fr-CH" sz="1800" dirty="0" smtClean="0"/>
              <a:t> coordination</a:t>
            </a:r>
          </a:p>
          <a:p>
            <a:r>
              <a:rPr lang="fr-CH" sz="1800" dirty="0" smtClean="0"/>
              <a:t>Group </a:t>
            </a:r>
            <a:r>
              <a:rPr lang="fr-CH" sz="1800" dirty="0" err="1" smtClean="0"/>
              <a:t>welcome</a:t>
            </a:r>
            <a:r>
              <a:rPr lang="fr-CH" sz="1800" dirty="0" smtClean="0"/>
              <a:t> and </a:t>
            </a:r>
            <a:r>
              <a:rPr lang="fr-CH" sz="1800" dirty="0" err="1" smtClean="0"/>
              <a:t>safety</a:t>
            </a:r>
            <a:r>
              <a:rPr lang="fr-CH" sz="1800" dirty="0" smtClean="0"/>
              <a:t> meetings (translators)</a:t>
            </a:r>
          </a:p>
          <a:p>
            <a:r>
              <a:rPr lang="fr-CH" sz="1800" dirty="0" err="1" smtClean="0"/>
              <a:t>Departure</a:t>
            </a:r>
            <a:r>
              <a:rPr lang="fr-CH" sz="1800" dirty="0" smtClean="0"/>
              <a:t> </a:t>
            </a:r>
            <a:r>
              <a:rPr lang="fr-CH" sz="1800" dirty="0" err="1" smtClean="0"/>
              <a:t>procedure</a:t>
            </a:r>
            <a:r>
              <a:rPr lang="fr-CH" sz="1800" dirty="0" smtClean="0"/>
              <a:t> </a:t>
            </a:r>
            <a:r>
              <a:rPr lang="fr-CH" sz="1800" dirty="0" err="1" smtClean="0"/>
              <a:t>simplified</a:t>
            </a:r>
            <a:endParaRPr lang="fr-CH" sz="1800" dirty="0" smtClean="0"/>
          </a:p>
          <a:p>
            <a:r>
              <a:rPr lang="fr-CH" sz="1800" dirty="0" err="1"/>
              <a:t>Fairwell</a:t>
            </a:r>
            <a:r>
              <a:rPr lang="fr-CH" sz="1800" dirty="0"/>
              <a:t> drink 	</a:t>
            </a:r>
          </a:p>
          <a:p>
            <a:r>
              <a:rPr lang="fr-CH" sz="1800" dirty="0" err="1" smtClean="0"/>
              <a:t>Tailor</a:t>
            </a:r>
            <a:r>
              <a:rPr lang="fr-CH" sz="1800" dirty="0" smtClean="0"/>
              <a:t>-made </a:t>
            </a:r>
            <a:r>
              <a:rPr lang="fr-CH" sz="1800" dirty="0"/>
              <a:t>French Language training</a:t>
            </a:r>
          </a:p>
          <a:p>
            <a:r>
              <a:rPr lang="fr-CH" sz="1800" dirty="0" smtClean="0"/>
              <a:t>Rotation </a:t>
            </a:r>
            <a:r>
              <a:rPr lang="fr-CH" sz="1800" dirty="0" smtClean="0"/>
              <a:t>of </a:t>
            </a:r>
            <a:r>
              <a:rPr lang="fr-CH" sz="1800" dirty="0" err="1" smtClean="0"/>
              <a:t>hostel</a:t>
            </a:r>
            <a:r>
              <a:rPr lang="fr-CH" sz="1800" dirty="0" smtClean="0"/>
              <a:t> </a:t>
            </a:r>
            <a:r>
              <a:rPr lang="fr-CH" sz="1800" dirty="0" smtClean="0"/>
              <a:t>administration</a:t>
            </a:r>
          </a:p>
          <a:p>
            <a:r>
              <a:rPr lang="fr-CH" sz="1800" dirty="0"/>
              <a:t>Hostel allocation for TE</a:t>
            </a:r>
            <a:endParaRPr lang="fr-CH" sz="1800" dirty="0" smtClean="0"/>
          </a:p>
          <a:p>
            <a:pPr marL="448056" lvl="1" indent="0" algn="r">
              <a:buNone/>
            </a:pPr>
            <a:r>
              <a:rPr lang="fr-CH" sz="1400" dirty="0" smtClean="0"/>
              <a:t>	</a:t>
            </a:r>
            <a:endParaRPr lang="en-GB" sz="1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8862" y="985519"/>
            <a:ext cx="3937226" cy="4350385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fr-CH" b="1" dirty="0" err="1" smtClean="0">
                <a:solidFill>
                  <a:schemeClr val="accent6">
                    <a:lumMod val="50000"/>
                  </a:schemeClr>
                </a:solidFill>
              </a:rPr>
              <a:t>Difficulties</a:t>
            </a:r>
            <a:endParaRPr lang="fr-CH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CH" dirty="0" smtClean="0"/>
              <a:t>Due to </a:t>
            </a:r>
            <a:r>
              <a:rPr lang="fr-CH" dirty="0" err="1" smtClean="0"/>
              <a:t>workload</a:t>
            </a:r>
            <a:r>
              <a:rPr lang="fr-CH" dirty="0" smtClean="0"/>
              <a:t>, </a:t>
            </a:r>
            <a:r>
              <a:rPr lang="fr-CH" dirty="0" err="1" smtClean="0"/>
              <a:t>late</a:t>
            </a:r>
            <a:r>
              <a:rPr lang="fr-CH" dirty="0" smtClean="0"/>
              <a:t> </a:t>
            </a:r>
            <a:r>
              <a:rPr lang="fr-CH" dirty="0" err="1" smtClean="0"/>
              <a:t>preparation</a:t>
            </a:r>
            <a:r>
              <a:rPr lang="fr-CH" dirty="0" smtClean="0"/>
              <a:t> for </a:t>
            </a:r>
            <a:r>
              <a:rPr lang="fr-CH" dirty="0" err="1" smtClean="0"/>
              <a:t>arrivals</a:t>
            </a:r>
            <a:endParaRPr lang="fr-CH" dirty="0" smtClean="0"/>
          </a:p>
          <a:p>
            <a:r>
              <a:rPr lang="fr-CH" dirty="0" err="1" smtClean="0"/>
              <a:t>Managing</a:t>
            </a:r>
            <a:r>
              <a:rPr lang="fr-CH" dirty="0" smtClean="0"/>
              <a:t> </a:t>
            </a:r>
            <a:r>
              <a:rPr lang="fr-CH" dirty="0" err="1" smtClean="0"/>
              <a:t>hostel</a:t>
            </a:r>
            <a:r>
              <a:rPr lang="fr-CH" dirty="0" smtClean="0"/>
              <a:t> </a:t>
            </a:r>
            <a:r>
              <a:rPr lang="fr-CH" dirty="0" err="1" smtClean="0"/>
              <a:t>bookings</a:t>
            </a:r>
            <a:endParaRPr lang="fr-CH" dirty="0" smtClean="0"/>
          </a:p>
          <a:p>
            <a:r>
              <a:rPr lang="fr-CH" dirty="0" smtClean="0"/>
              <a:t>More </a:t>
            </a:r>
            <a:r>
              <a:rPr lang="fr-CH" dirty="0" err="1" smtClean="0"/>
              <a:t>than</a:t>
            </a:r>
            <a:r>
              <a:rPr lang="fr-CH" dirty="0" smtClean="0"/>
              <a:t> one group </a:t>
            </a:r>
            <a:r>
              <a:rPr lang="fr-CH" dirty="0" err="1" smtClean="0"/>
              <a:t>interlocutor</a:t>
            </a:r>
            <a:endParaRPr lang="fr-CH" dirty="0" smtClean="0"/>
          </a:p>
          <a:p>
            <a:r>
              <a:rPr lang="fr-CH" dirty="0" smtClean="0"/>
              <a:t>Lots </a:t>
            </a:r>
            <a:r>
              <a:rPr lang="fr-CH" dirty="0" smtClean="0"/>
              <a:t>of rotation of personnel, short contracts, </a:t>
            </a:r>
            <a:r>
              <a:rPr lang="fr-CH" dirty="0" err="1" smtClean="0"/>
              <a:t>contract</a:t>
            </a:r>
            <a:r>
              <a:rPr lang="fr-CH" dirty="0" smtClean="0"/>
              <a:t> extensions </a:t>
            </a:r>
          </a:p>
          <a:p>
            <a:r>
              <a:rPr lang="fr-CH" dirty="0" smtClean="0"/>
              <a:t>Language </a:t>
            </a:r>
            <a:r>
              <a:rPr lang="fr-CH" dirty="0" err="1" smtClean="0"/>
              <a:t>barrier</a:t>
            </a:r>
            <a:endParaRPr lang="fr-CH" dirty="0" smtClean="0"/>
          </a:p>
          <a:p>
            <a:r>
              <a:rPr lang="fr-CH" dirty="0"/>
              <a:t>Volume </a:t>
            </a:r>
            <a:r>
              <a:rPr lang="fr-CH" dirty="0" err="1"/>
              <a:t>contract</a:t>
            </a:r>
            <a:r>
              <a:rPr lang="fr-CH" dirty="0"/>
              <a:t> </a:t>
            </a:r>
            <a:r>
              <a:rPr lang="fr-CH" dirty="0" err="1"/>
              <a:t>preparation</a:t>
            </a:r>
            <a:r>
              <a:rPr lang="fr-CH" dirty="0"/>
              <a:t>, </a:t>
            </a:r>
            <a:r>
              <a:rPr lang="fr-CH" dirty="0" err="1"/>
              <a:t>general</a:t>
            </a:r>
            <a:r>
              <a:rPr lang="fr-CH" dirty="0"/>
              <a:t> </a:t>
            </a:r>
            <a:r>
              <a:rPr lang="fr-CH" dirty="0" err="1"/>
              <a:t>increase</a:t>
            </a:r>
            <a:r>
              <a:rPr lang="fr-CH" dirty="0"/>
              <a:t> in </a:t>
            </a:r>
            <a:r>
              <a:rPr lang="fr-CH" dirty="0" err="1"/>
              <a:t>workload</a:t>
            </a:r>
            <a:r>
              <a:rPr lang="fr-CH" dirty="0"/>
              <a:t> in DAO office</a:t>
            </a:r>
          </a:p>
          <a:p>
            <a:endParaRPr lang="fr-CH" dirty="0" smtClean="0"/>
          </a:p>
          <a:p>
            <a:pPr marL="36576" indent="0">
              <a:buNone/>
            </a:pPr>
            <a:endParaRPr lang="fr-CH" dirty="0" smtClean="0"/>
          </a:p>
          <a:p>
            <a:endParaRPr lang="fr-CH" dirty="0" smtClean="0"/>
          </a:p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LS2 - Presentation - G. Hobgen –  PPR Group meeting - 25 June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650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LS2 - Presentation - G. Hobgen –  PPR Group meeting - 25 June 2018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695" y="1004341"/>
            <a:ext cx="3217324" cy="27458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2371" y="935627"/>
            <a:ext cx="3426595" cy="28711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36666" y="3752079"/>
            <a:ext cx="21960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Statistics presented at TE Plenary meeting on 5 December 2013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85202" y="4086290"/>
            <a:ext cx="6860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2014/15</a:t>
            </a:r>
          </a:p>
          <a:p>
            <a:r>
              <a:rPr lang="en-GB" dirty="0" smtClean="0"/>
              <a:t>41 LS1 PJAS arrivals                                                                 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07298" y="4672110"/>
            <a:ext cx="87092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Approximately </a:t>
            </a:r>
            <a:r>
              <a:rPr lang="en-GB" b="1" dirty="0" smtClean="0"/>
              <a:t>100</a:t>
            </a:r>
            <a:r>
              <a:rPr lang="en-GB" dirty="0" smtClean="0"/>
              <a:t> LS1 PJAS contract extensions processed (Jan 2013 – Jan 2015)</a:t>
            </a:r>
          </a:p>
          <a:p>
            <a:endParaRPr lang="en-GB" dirty="0" smtClean="0"/>
          </a:p>
          <a:p>
            <a:r>
              <a:rPr lang="en-GB" dirty="0" smtClean="0"/>
              <a:t>Approximately </a:t>
            </a:r>
            <a:r>
              <a:rPr lang="en-GB" b="1" dirty="0"/>
              <a:t>20</a:t>
            </a:r>
            <a:r>
              <a:rPr lang="en-GB" dirty="0"/>
              <a:t> Group Welcome meetings during LS1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7180" y="759990"/>
            <a:ext cx="80821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19694" y="97436"/>
            <a:ext cx="7658662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100" u="sng" dirty="0" smtClean="0"/>
              <a:t>Reminder  - LS1 Some figures..</a:t>
            </a:r>
            <a:endParaRPr lang="en-GB" sz="4100" u="sng" dirty="0"/>
          </a:p>
        </p:txBody>
      </p:sp>
      <p:sp>
        <p:nvSpPr>
          <p:cNvPr id="16" name="Up Arrow 15"/>
          <p:cNvSpPr/>
          <p:nvPr/>
        </p:nvSpPr>
        <p:spPr>
          <a:xfrm>
            <a:off x="3148144" y="3825508"/>
            <a:ext cx="517161" cy="216598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Up Arrow 16"/>
          <p:cNvSpPr/>
          <p:nvPr/>
        </p:nvSpPr>
        <p:spPr>
          <a:xfrm>
            <a:off x="5432371" y="3868592"/>
            <a:ext cx="517161" cy="18602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12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LS2 </a:t>
            </a:r>
            <a:r>
              <a:rPr lang="fr-CH" dirty="0" err="1"/>
              <a:t>Arrivals</a:t>
            </a:r>
            <a:r>
              <a:rPr lang="fr-CH" dirty="0"/>
              <a:t> – MSC, MPE, VSC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LS2 - Presentation - G. Hobgen –  PPR Group meeting - 25 June 2018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12555"/>
              </p:ext>
            </p:extLst>
          </p:nvPr>
        </p:nvGraphicFramePr>
        <p:xfrm>
          <a:off x="751840" y="1361440"/>
          <a:ext cx="7223760" cy="3972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579334" y="2881626"/>
            <a:ext cx="571572" cy="261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CH" sz="1100" b="1" dirty="0" smtClean="0">
                <a:solidFill>
                  <a:schemeClr val="accent6">
                    <a:lumMod val="50000"/>
                  </a:schemeClr>
                </a:solidFill>
              </a:rPr>
              <a:t>MSC</a:t>
            </a:r>
            <a:endParaRPr lang="en-GB" sz="11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18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Simulation Arrivals Nov-18 to May-19 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2400" dirty="0" smtClean="0"/>
              <a:t>(</a:t>
            </a:r>
            <a:r>
              <a:rPr lang="en-GB" sz="2400" dirty="0"/>
              <a:t>full month, based on past years figures)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LS2 - Presentation - G. Hobgen –  PPR Group meeting - 25 June 2018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314164"/>
              </p:ext>
            </p:extLst>
          </p:nvPr>
        </p:nvGraphicFramePr>
        <p:xfrm>
          <a:off x="1259840" y="1625600"/>
          <a:ext cx="65024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67290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192" y="88455"/>
            <a:ext cx="8226854" cy="602425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Recommendations for LS2</a:t>
            </a:r>
            <a:endParaRPr lang="en-GB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892661" y="277907"/>
            <a:ext cx="7543427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One CERN interlocutor per project/group for contract handling and coordination.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Hostel management - Interface with collaborations should be a staff member as for LS1. Diplomacy is necessary. </a:t>
            </a:r>
            <a:r>
              <a:rPr lang="en-GB" dirty="0" smtClean="0"/>
              <a:t> Anticipate needs, especially for PK collaborators.</a:t>
            </a:r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Team leader brief. Delegate tasks where possible to team leaders.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Early preparation of grouped welcome meetings/presentations LS2 targeted. (Departmental info and group specifics). Liaise with HR for the Globe welcome session, organize a bus?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Organization</a:t>
            </a:r>
            <a:r>
              <a:rPr lang="fr-CH" dirty="0" smtClean="0"/>
              <a:t> of French </a:t>
            </a:r>
            <a:r>
              <a:rPr lang="fr-CH" dirty="0" err="1" smtClean="0"/>
              <a:t>lessons</a:t>
            </a:r>
            <a:r>
              <a:rPr lang="fr-CH" dirty="0" smtClean="0"/>
              <a:t> for </a:t>
            </a:r>
            <a:r>
              <a:rPr lang="fr-CH" dirty="0" err="1" smtClean="0"/>
              <a:t>Technicians</a:t>
            </a:r>
            <a:r>
              <a:rPr lang="fr-CH" dirty="0" smtClean="0"/>
              <a:t> / </a:t>
            </a:r>
            <a:r>
              <a:rPr lang="fr-CH" dirty="0" err="1" smtClean="0"/>
              <a:t>Mechanicians</a:t>
            </a:r>
            <a:r>
              <a:rPr lang="fr-CH" dirty="0" smtClean="0"/>
              <a:t>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Contracts </a:t>
            </a:r>
            <a:r>
              <a:rPr lang="fr-CH" dirty="0"/>
              <a:t>– </a:t>
            </a:r>
            <a:r>
              <a:rPr lang="fr-CH" dirty="0" err="1"/>
              <a:t>Work</a:t>
            </a:r>
            <a:r>
              <a:rPr lang="fr-CH" dirty="0"/>
              <a:t> as a tandem, </a:t>
            </a:r>
            <a:r>
              <a:rPr lang="fr-CH" dirty="0" err="1"/>
              <a:t>contract</a:t>
            </a:r>
            <a:r>
              <a:rPr lang="fr-CH" dirty="0"/>
              <a:t> </a:t>
            </a:r>
            <a:r>
              <a:rPr lang="fr-CH" dirty="0" err="1"/>
              <a:t>preparation</a:t>
            </a:r>
            <a:r>
              <a:rPr lang="fr-CH" dirty="0"/>
              <a:t>, visa invitations</a:t>
            </a:r>
            <a:r>
              <a:rPr lang="fr-CH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Some</a:t>
            </a:r>
            <a:r>
              <a:rPr lang="fr-CH" dirty="0"/>
              <a:t> </a:t>
            </a:r>
            <a:r>
              <a:rPr lang="fr-CH" dirty="0" err="1"/>
              <a:t>tasks</a:t>
            </a:r>
            <a:r>
              <a:rPr lang="fr-CH" dirty="0"/>
              <a:t> in the DAO office </a:t>
            </a:r>
            <a:r>
              <a:rPr lang="fr-CH" dirty="0" err="1"/>
              <a:t>need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delegated</a:t>
            </a:r>
            <a:r>
              <a:rPr lang="fr-CH" dirty="0"/>
              <a:t> </a:t>
            </a:r>
            <a:r>
              <a:rPr lang="fr-CH" dirty="0" err="1"/>
              <a:t>during</a:t>
            </a:r>
            <a:r>
              <a:rPr lang="fr-CH" dirty="0"/>
              <a:t> the </a:t>
            </a:r>
            <a:r>
              <a:rPr lang="fr-CH" dirty="0" err="1"/>
              <a:t>peak</a:t>
            </a:r>
            <a:r>
              <a:rPr lang="fr-CH" dirty="0"/>
              <a:t> </a:t>
            </a:r>
            <a:r>
              <a:rPr lang="fr-CH" dirty="0" err="1"/>
              <a:t>period</a:t>
            </a:r>
            <a:r>
              <a:rPr lang="fr-CH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  <a:p>
            <a:endParaRPr lang="fr-CH" dirty="0"/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467236" y="6256861"/>
            <a:ext cx="2895600" cy="365125"/>
          </a:xfrm>
        </p:spPr>
        <p:txBody>
          <a:bodyPr/>
          <a:lstStyle/>
          <a:p>
            <a:r>
              <a:rPr lang="en-GB" smtClean="0"/>
              <a:t>LS2 - Presentation - G. Hobgen –  PPR Group meeting - 25 June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52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smtClean="0"/>
              <a:t>considerations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1199061"/>
            <a:ext cx="8226854" cy="4667421"/>
          </a:xfrm>
        </p:spPr>
        <p:txBody>
          <a:bodyPr/>
          <a:lstStyle/>
          <a:p>
            <a:r>
              <a:rPr lang="fr-CH" dirty="0" smtClean="0"/>
              <a:t>French </a:t>
            </a:r>
            <a:r>
              <a:rPr lang="fr-CH" dirty="0" err="1" smtClean="0"/>
              <a:t>card</a:t>
            </a:r>
            <a:r>
              <a:rPr lang="fr-CH" dirty="0" smtClean="0"/>
              <a:t> </a:t>
            </a:r>
            <a:r>
              <a:rPr lang="fr-CH" dirty="0" err="1" smtClean="0"/>
              <a:t>requests</a:t>
            </a:r>
            <a:endParaRPr lang="fr-CH" dirty="0" smtClean="0"/>
          </a:p>
          <a:p>
            <a:r>
              <a:rPr lang="fr-CH" dirty="0" smtClean="0"/>
              <a:t>Office </a:t>
            </a:r>
            <a:r>
              <a:rPr lang="fr-CH" dirty="0" err="1" smtClean="0"/>
              <a:t>space</a:t>
            </a:r>
            <a:endParaRPr lang="fr-CH" dirty="0" smtClean="0"/>
          </a:p>
          <a:p>
            <a:r>
              <a:rPr lang="fr-CH" dirty="0" smtClean="0"/>
              <a:t>Mobile phones</a:t>
            </a:r>
          </a:p>
          <a:p>
            <a:r>
              <a:rPr lang="fr-CH" dirty="0" smtClean="0"/>
              <a:t>Safety </a:t>
            </a:r>
            <a:r>
              <a:rPr lang="fr-CH" dirty="0" err="1" smtClean="0"/>
              <a:t>equipment</a:t>
            </a:r>
            <a:r>
              <a:rPr lang="fr-CH" dirty="0" smtClean="0"/>
              <a:t>/</a:t>
            </a:r>
            <a:r>
              <a:rPr lang="fr-CH" dirty="0" err="1" smtClean="0"/>
              <a:t>storage</a:t>
            </a:r>
            <a:endParaRPr lang="fr-CH" dirty="0" smtClean="0"/>
          </a:p>
          <a:p>
            <a:r>
              <a:rPr lang="fr-CH" dirty="0" smtClean="0"/>
              <a:t>Cars/</a:t>
            </a:r>
            <a:r>
              <a:rPr lang="fr-CH" dirty="0" err="1" smtClean="0"/>
              <a:t>Shuttle</a:t>
            </a:r>
            <a:endParaRPr lang="fr-CH" dirty="0" smtClean="0"/>
          </a:p>
          <a:p>
            <a:r>
              <a:rPr lang="fr-CH" dirty="0" smtClean="0"/>
              <a:t>Bikes</a:t>
            </a:r>
          </a:p>
          <a:p>
            <a:r>
              <a:rPr lang="fr-CH" dirty="0" smtClean="0"/>
              <a:t>Access </a:t>
            </a:r>
            <a:r>
              <a:rPr lang="fr-CH" dirty="0" err="1" smtClean="0"/>
              <a:t>requests</a:t>
            </a:r>
            <a:r>
              <a:rPr lang="fr-CH" dirty="0" smtClean="0"/>
              <a:t> EDH</a:t>
            </a:r>
            <a:endParaRPr lang="fr-CH" dirty="0"/>
          </a:p>
          <a:p>
            <a:pPr marL="36576" indent="0">
              <a:buNone/>
            </a:pPr>
            <a:endParaRPr lang="fr-CH" dirty="0" smtClean="0"/>
          </a:p>
          <a:p>
            <a:endParaRPr lang="fr-CH" dirty="0" smtClean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LS2 - Presentation - G. Hobgen –  PPR Group meeting - 25 June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73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Questions?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LS2 - Presentation - G. Hobgen –  PPR Group meeting - 25 June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6105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2859</TotalTime>
  <Words>429</Words>
  <Application>Microsoft Office PowerPoint</Application>
  <PresentationFormat>On-screen Show (4:3)</PresentationFormat>
  <Paragraphs>80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CERNCorporate4-3</vt:lpstr>
      <vt:lpstr>LS2 – G. Hobgen (DAO)</vt:lpstr>
      <vt:lpstr>Content </vt:lpstr>
      <vt:lpstr>LS1 - Experience</vt:lpstr>
      <vt:lpstr>PowerPoint Presentation</vt:lpstr>
      <vt:lpstr>LS2 Arrivals – MSC, MPE, VSC</vt:lpstr>
      <vt:lpstr>Simulation Arrivals Nov-18 to May-19  (full month, based on past years figures)</vt:lpstr>
      <vt:lpstr>Recommendations for LS2</vt:lpstr>
      <vt:lpstr>Other considerations</vt:lpstr>
      <vt:lpstr>Questions?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 - LS1 – G. Hobgen (DAO)</dc:title>
  <dc:creator>Georgina Hobgen</dc:creator>
  <cp:lastModifiedBy>Georgina Hobgen</cp:lastModifiedBy>
  <cp:revision>73</cp:revision>
  <dcterms:created xsi:type="dcterms:W3CDTF">2015-06-11T14:29:41Z</dcterms:created>
  <dcterms:modified xsi:type="dcterms:W3CDTF">2018-06-25T06:40:46Z</dcterms:modified>
</cp:coreProperties>
</file>