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1" r:id="rId6"/>
    <p:sldId id="264" r:id="rId7"/>
    <p:sldId id="266" r:id="rId8"/>
    <p:sldId id="267" r:id="rId9"/>
    <p:sldId id="268" r:id="rId10"/>
    <p:sldId id="265" r:id="rId11"/>
    <p:sldId id="262" r:id="rId12"/>
    <p:sldId id="263" r:id="rId13"/>
    <p:sldId id="25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7"/>
    <p:restoredTop sz="94643"/>
  </p:normalViewPr>
  <p:slideViewPr>
    <p:cSldViewPr snapToGrid="0" snapToObjects="1">
      <p:cViewPr varScale="1">
        <p:scale>
          <a:sx n="130" d="100"/>
          <a:sy n="130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08C96-8351-AA49-8455-4202C80E544E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446E7-2CDB-464D-A98B-7CE946327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44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446E7-2CDB-464D-A98B-7CE9463277A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204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446E7-2CDB-464D-A98B-7CE9463277A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808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446E7-2CDB-464D-A98B-7CE9463277A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652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446E7-2CDB-464D-A98B-7CE9463277A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86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4BF89-EDA7-9743-A92C-6A333788B5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3048FE-B4FD-1042-BBF6-7C5E4A3A9C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B6B38-C910-724D-A728-5693D03C3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6A895-4CE3-0B43-9B93-B93A1F13C7AF}" type="datetime1">
              <a:rPr lang="en-US" smtClean="0"/>
              <a:t>6/25/18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A7AA6-EB43-4D43-94CE-B1DECB3C7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B6ABF-9CA0-D642-BC6E-367F6DCD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97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8F2E4-D674-DE41-9BFD-816D3DA16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A1EA6E-3555-6249-A9CF-30187D174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33336-4EF4-0743-9F17-4AF2B3B0A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9E25F-E91D-5942-93BC-AEF7050AE0CE}" type="datetime1">
              <a:rPr lang="en-US" smtClean="0"/>
              <a:t>6/25/18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E1B20-04CF-6E41-B54F-16BE77680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9B66D-CD06-1446-A4F9-EF2FDBB3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739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C27BAB-C180-744F-A52C-F84E1115BE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9C0F16-7AF2-D249-82B2-F874ACAF84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E2899-6D60-CB41-8731-DD7C1D21C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C50C-C3EE-FB4F-8F78-ABD404AAC71E}" type="datetime1">
              <a:rPr lang="en-US" smtClean="0"/>
              <a:t>6/25/18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900C6-4476-9940-9F5F-C5823C46C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05EE8-7CA5-3944-85C4-B0143A04F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47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B8584-D93A-704C-925F-6FF83A95D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477" y="151116"/>
            <a:ext cx="1133272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22465-5FB5-124E-9C8B-CA53872CD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477" y="1721796"/>
            <a:ext cx="11332723" cy="44551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30F0B-3123-6345-88BB-4505D76C3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2B61-D9C7-7645-9F78-C2AFE574E5F2}" type="datetime1">
              <a:rPr lang="en-US" smtClean="0"/>
              <a:t>6/25/18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3A30C-CC47-2849-AF5B-13913F1D7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C5713-C780-304C-8C2A-E6988C8FC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1004" y="6341083"/>
            <a:ext cx="2743200" cy="365125"/>
          </a:xfrm>
        </p:spPr>
        <p:txBody>
          <a:bodyPr/>
          <a:lstStyle/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E5FA35-E6D2-A44C-BD0D-0FC150C9A1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7937" y="6311900"/>
            <a:ext cx="1821600" cy="40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51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468C3-7EE2-914A-A595-67536957D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CE7BBE-34C8-0048-AC28-53E374A53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D73FE-2E8E-EE45-9699-1EC4C13CF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657E-6D78-0F4E-AC5D-1B845657D8F4}" type="datetime1">
              <a:rPr lang="en-US" smtClean="0"/>
              <a:t>6/25/18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020F7-C93B-4F4F-8727-B384FE750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8A231-57D7-0042-AAA5-6CE723BEA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530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BB9A8-13E7-F940-8453-4F166E10E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81D238-CFD3-804F-AE3C-6F06ECB6E9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9FD53C-2881-A84C-B1B0-AE1A818DE0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E0DB25-5D6D-9B40-8AE8-FBB7CDCAF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D471-B1F2-4142-A36C-7140F3EB814E}" type="datetime1">
              <a:rPr lang="en-US" smtClean="0"/>
              <a:t>6/25/18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7DD07-BBA5-EF43-A761-8426B70F4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828950-6174-CC40-B95F-073B594B2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536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BA2AD-8F27-9549-9B4D-4B35C9D5B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5D289-FC79-4149-82ED-6C75D6C5D3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274403-6CA3-0E48-8BBC-DC50CC14F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76C9CA-60A4-BC4D-99EC-CA25DED738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7328B7-9511-D348-B65F-BB574C5ED2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87F3B9-65CC-8E42-9C7E-1B99A5E0C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D2A87-3C3A-734C-ACA9-AC5736EFEA6E}" type="datetime1">
              <a:rPr lang="en-US" smtClean="0"/>
              <a:t>6/25/18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8E437B-06CC-1B40-9416-2E55A51C3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B5B764-7186-4041-AFE0-0D311CC8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659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D7FA8-A8A7-AC45-97E0-E8F7C20D6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10A1C4-4439-0C4D-9D85-441F4AE7A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EE0AB-150F-F049-9AA0-8E4CE3189602}" type="datetime1">
              <a:rPr lang="en-US" smtClean="0"/>
              <a:t>6/25/18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3003E4-D3F3-5749-BA4B-2913D6F61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16503-7DEC-2141-BB64-3474EDA20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484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6819B5-7116-9741-911F-DB0DE3A3F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B3831-2EB8-174F-B831-74F72F138495}" type="datetime1">
              <a:rPr lang="en-US" smtClean="0"/>
              <a:t>6/25/18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C99267-7242-554F-B340-973F31D48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01DAF-44BB-EE4E-BB78-844833AA7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707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364B4-B501-1045-AA4D-5679DC9CE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71CCF-1CDD-0B45-A2F9-7A3534539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0F8021-CCAE-AA44-AAC3-4F460B3194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2BCB86-D179-BC4A-AD9C-1700836B3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CE8-4E29-DC43-9A07-BD9CC9DA004B}" type="datetime1">
              <a:rPr lang="en-US" smtClean="0"/>
              <a:t>6/25/18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5CC8B9-CEC6-F048-AD5C-83A58B345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E114EE-2293-3E4D-A7D8-418ABFFAC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65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74D7C-7BF7-884A-89E9-5866A96CE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3286EE-793D-2043-8BC5-80F65E1F37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81788E-494C-944D-9D0E-3833663A92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3BE48-64ED-EC4B-8036-6D9E30554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9450-DBCE-7E4E-A7EB-C8F50CBEFF38}" type="datetime1">
              <a:rPr lang="en-US" smtClean="0"/>
              <a:t>6/25/18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3677AD-170A-134B-83B6-BDD112A7D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5B7BEF-CBC2-BA4F-86B7-6383E05A1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501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D46C2-CFAB-294A-A0EF-19B26FCB9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09837-B949-AD4A-993F-4BD426AA4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42965-D612-464B-92CC-606B156ED6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D4BE-BC5E-CB49-AB19-C6415B4A5550}" type="datetime1">
              <a:rPr lang="en-US" smtClean="0"/>
              <a:t>6/25/18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9ACBB-C500-754D-99A7-2416775141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34DE-F986-C342-94A2-A90324DD7C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8044B-E454-7344-BBC5-021268D5D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10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EF6BE-A065-6B46-8525-92FD31EFA5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44934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/>
              <a:t>PPR Group Meeting</a:t>
            </a:r>
            <a:br>
              <a:rPr lang="en-GB" dirty="0"/>
            </a:br>
            <a:br>
              <a:rPr lang="en-GB" dirty="0"/>
            </a:br>
            <a:r>
              <a:rPr lang="en-GB" sz="3200" dirty="0"/>
              <a:t>https://</a:t>
            </a:r>
            <a:r>
              <a:rPr lang="en-GB" sz="3200" dirty="0" err="1"/>
              <a:t>indico.cern.ch</a:t>
            </a:r>
            <a:r>
              <a:rPr lang="en-GB" sz="3200" dirty="0"/>
              <a:t>/event/738531/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EDDDD8-55D9-D741-ADDA-23D0191F8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47087"/>
            <a:ext cx="9144000" cy="833284"/>
          </a:xfrm>
        </p:spPr>
        <p:txBody>
          <a:bodyPr>
            <a:normAutofit lnSpcReduction="10000"/>
          </a:bodyPr>
          <a:lstStyle/>
          <a:p>
            <a:r>
              <a:rPr lang="en-GB" dirty="0" err="1"/>
              <a:t>M.Capeans</a:t>
            </a:r>
            <a:r>
              <a:rPr lang="en-GB" dirty="0"/>
              <a:t>, </a:t>
            </a:r>
            <a:r>
              <a:rPr lang="en-GB" dirty="0" err="1"/>
              <a:t>M.Llorente</a:t>
            </a:r>
            <a:r>
              <a:rPr lang="en-GB" dirty="0"/>
              <a:t>, L. van den </a:t>
            </a:r>
            <a:r>
              <a:rPr lang="en-GB" dirty="0" err="1"/>
              <a:t>Boogaard</a:t>
            </a:r>
            <a:endParaRPr lang="en-GB" dirty="0"/>
          </a:p>
          <a:p>
            <a:r>
              <a:rPr lang="en-GB" dirty="0"/>
              <a:t>25/6/18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13F884-6302-BB4B-B55C-5A26DD6AB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27" y="6393137"/>
            <a:ext cx="1821600" cy="40178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C3A6A-EDA4-9144-80E0-E04C34A5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854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05F3F-0F77-804E-B802-E1DB4DF28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Host Lab in 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6A9D-DDB3-4C4F-ACE4-D3141261F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477" y="1476680"/>
            <a:ext cx="11332723" cy="470028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CERN document “General Conditions </a:t>
            </a:r>
            <a:r>
              <a:rPr lang="en-GB" dirty="0"/>
              <a:t>Applicable to Experiments at CERN</a:t>
            </a:r>
            <a:r>
              <a:rPr lang="en-US" dirty="0"/>
              <a:t>” sets out the rules and procedures in organizational, managerial and financial matters, which apply to the participation by Universities and Research Institutions in experiments at CERN; it therefore defines CERN obligations as Host Laboratory. The General Conditions apply to ‘Approved Experiments’ carried out on CERN site.</a:t>
            </a:r>
          </a:p>
          <a:p>
            <a:r>
              <a:rPr lang="en-US" dirty="0"/>
              <a:t>TE groups with major, recurrent </a:t>
            </a:r>
            <a:r>
              <a:rPr lang="en-US" u="sng" dirty="0"/>
              <a:t>Host Lab responsibilities in experiments</a:t>
            </a:r>
            <a:r>
              <a:rPr lang="en-US" dirty="0"/>
              <a:t> are VSC, CRG, EPC. Groups with minor, recurrent Host Lab responsibilities are MPE, MSC and ABT.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30 FTE </a:t>
            </a:r>
            <a:r>
              <a:rPr lang="en-US" dirty="0"/>
              <a:t>are allocated to this activity TE-wide.</a:t>
            </a:r>
          </a:p>
          <a:p>
            <a:pPr lvl="1"/>
            <a:r>
              <a:rPr lang="en-US" dirty="0"/>
              <a:t>About 4 MCHF in the centrally allocated TE operational budget cover the cost, which includes industrial support contracts used for M&amp;O, On-Call services and the supply of cryogenic fluids to non-LHC activities.</a:t>
            </a:r>
          </a:p>
          <a:p>
            <a:r>
              <a:rPr lang="en-US" dirty="0"/>
              <a:t>TE specialized technical </a:t>
            </a:r>
            <a:r>
              <a:rPr lang="en-US" u="sng" dirty="0"/>
              <a:t>Services</a:t>
            </a:r>
            <a:r>
              <a:rPr lang="en-US" dirty="0"/>
              <a:t> are often operated by TE staff, ~</a:t>
            </a:r>
            <a:r>
              <a:rPr lang="en-US" dirty="0">
                <a:solidFill>
                  <a:srgbClr val="C00000"/>
                </a:solidFill>
              </a:rPr>
              <a:t>20 FTE </a:t>
            </a:r>
            <a:r>
              <a:rPr lang="en-US" dirty="0"/>
              <a:t>total, and in some cases supported by FSU technicians. Services are generally free of charge for the client.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F56385-502B-B342-A96A-59F6B05F6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565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49E16-CE13-8641-9499-30A113F76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PPR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CBA5AB-E55C-8A4F-A6B8-302A7FAAB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11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7E625D-18D0-AB4E-A7FD-1A5FCAD63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014" y="993819"/>
            <a:ext cx="7746523" cy="552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323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EE75E-E35A-0F48-B9EF-FBC8542B5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B6A8C2F-CADD-BB4B-BA25-8D4EDBD686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0480575"/>
              </p:ext>
            </p:extLst>
          </p:nvPr>
        </p:nvGraphicFramePr>
        <p:xfrm>
          <a:off x="554038" y="1722438"/>
          <a:ext cx="1133316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7724">
                  <a:extLst>
                    <a:ext uri="{9D8B030D-6E8A-4147-A177-3AD203B41FA5}">
                      <a16:colId xmlns:a16="http://schemas.microsoft.com/office/drawing/2014/main" val="1914476394"/>
                    </a:ext>
                  </a:extLst>
                </a:gridCol>
                <a:gridCol w="1566153">
                  <a:extLst>
                    <a:ext uri="{9D8B030D-6E8A-4147-A177-3AD203B41FA5}">
                      <a16:colId xmlns:a16="http://schemas.microsoft.com/office/drawing/2014/main" val="1128122068"/>
                    </a:ext>
                  </a:extLst>
                </a:gridCol>
                <a:gridCol w="7169286">
                  <a:extLst>
                    <a:ext uri="{9D8B030D-6E8A-4147-A177-3AD203B41FA5}">
                      <a16:colId xmlns:a16="http://schemas.microsoft.com/office/drawing/2014/main" val="1984859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Maria </a:t>
                      </a:r>
                      <a:r>
                        <a:rPr lang="en-GB" dirty="0" err="1"/>
                        <a:t>Llorente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006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Lucie </a:t>
                      </a:r>
                      <a:r>
                        <a:rPr lang="en-US" sz="1800" dirty="0" err="1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Mainoli</a:t>
                      </a:r>
                      <a:endParaRPr lang="en-US" sz="180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LIU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952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Caroline </a:t>
                      </a:r>
                      <a:r>
                        <a:rPr lang="en-US" sz="1800" dirty="0" err="1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Cazenoves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Posters for the Department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867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Patricia </a:t>
                      </a:r>
                      <a:r>
                        <a:rPr lang="en-US" sz="1800" dirty="0" err="1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Clerc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VIA programme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040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Sophie </a:t>
                      </a:r>
                      <a:r>
                        <a:rPr lang="en-US" sz="1800" dirty="0" err="1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Gardette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452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Carnita</a:t>
                      </a:r>
                      <a:r>
                        <a:rPr lang="en-US" sz="1800" dirty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Hervet</a:t>
                      </a:r>
                      <a:endParaRPr lang="en-US" sz="180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778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Macarena Gonzalez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Communication plan for the Department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135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Lauren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Ormesher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893810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C894FB-C960-C44F-9295-B221B54BA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95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CEF6D-84D9-2745-B582-AEF8F1166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PPR Hot News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0AB01-7057-EA42-B7EB-B285D015D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477" y="1293780"/>
            <a:ext cx="11332723" cy="4883184"/>
          </a:xfrm>
        </p:spPr>
        <p:txBody>
          <a:bodyPr/>
          <a:lstStyle/>
          <a:p>
            <a:r>
              <a:rPr lang="en-GB" dirty="0"/>
              <a:t>Data privacy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08FC9F-4583-5242-9C7E-743E087B4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145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EA63F-7BE3-4C4D-B0A5-F87269FD8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0A6BA-F6BD-8C4F-A6EB-64BDDA514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Overview of the TE Retreat 2018</a:t>
            </a:r>
          </a:p>
          <a:p>
            <a:r>
              <a:rPr lang="en-GB" dirty="0"/>
              <a:t>PPR news</a:t>
            </a:r>
          </a:p>
          <a:p>
            <a:r>
              <a:rPr lang="en-GB" dirty="0"/>
              <a:t>Merit exercise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F62DF-8F54-4046-9B65-5A396F0A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88282E-3DC2-DF41-B83E-5780A71A1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37" y="6311900"/>
            <a:ext cx="1821600" cy="40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485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9418-BE6A-FF49-9973-4E0D932F5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 Retreat 2018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53AF1-D9CE-3F4A-9703-0F135A25C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3-4 May 2018, TE management, GL, DGLs, and invited depending on topic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CERN and TE Priorities</a:t>
            </a:r>
          </a:p>
          <a:p>
            <a:pPr lvl="1"/>
            <a:r>
              <a:rPr lang="en-GB" dirty="0"/>
              <a:t>Projects, focus on HL-LHC</a:t>
            </a:r>
          </a:p>
          <a:p>
            <a:pPr lvl="1"/>
            <a:r>
              <a:rPr lang="en-GB" dirty="0"/>
              <a:t>Groups</a:t>
            </a:r>
          </a:p>
          <a:p>
            <a:pPr lvl="1"/>
            <a:r>
              <a:rPr lang="en-GB" dirty="0"/>
              <a:t>Departmental topics</a:t>
            </a:r>
          </a:p>
          <a:p>
            <a:pPr lvl="2"/>
            <a:r>
              <a:rPr lang="en-GB" dirty="0"/>
              <a:t>Resources: MTP and MPP</a:t>
            </a:r>
          </a:p>
          <a:p>
            <a:pPr lvl="2"/>
            <a:r>
              <a:rPr lang="en-GB" dirty="0"/>
              <a:t>Industrial support, FSU</a:t>
            </a:r>
          </a:p>
          <a:p>
            <a:pPr lvl="2"/>
            <a:r>
              <a:rPr lang="en-GB" dirty="0"/>
              <a:t>Host Lab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A6E42-4CA7-C049-B361-653EF5689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151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66A2F-377A-2C40-A797-3ADCACED6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23" y="40046"/>
            <a:ext cx="11527277" cy="1325563"/>
          </a:xfrm>
        </p:spPr>
        <p:txBody>
          <a:bodyPr/>
          <a:lstStyle/>
          <a:p>
            <a:r>
              <a:rPr lang="en-GB" dirty="0"/>
              <a:t>MTP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D68337-2161-A44E-AB70-178482A78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2" y="1279909"/>
            <a:ext cx="6331974" cy="39070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C53715-E49C-E343-8DAA-9C3E762BB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593" y="1297573"/>
            <a:ext cx="5544540" cy="390701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0FBA3-82F9-E04A-902B-A9E7E9072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A84855-A819-A048-8205-C810579654A8}"/>
              </a:ext>
            </a:extLst>
          </p:cNvPr>
          <p:cNvSpPr txBox="1"/>
          <p:nvPr/>
        </p:nvSpPr>
        <p:spPr>
          <a:xfrm>
            <a:off x="132499" y="5243556"/>
            <a:ext cx="6169318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5"/>
                </a:solidFill>
              </a:rPr>
              <a:t>Scientific Programmes: LHC, non-LHC, other accelerators (consolidation)</a:t>
            </a:r>
          </a:p>
          <a:p>
            <a:r>
              <a:rPr lang="en-GB" sz="1600" dirty="0">
                <a:solidFill>
                  <a:schemeClr val="accent2"/>
                </a:solidFill>
              </a:rPr>
              <a:t>Infrastructure &amp; Services: Admin, Int. relationships, safety, buildings</a:t>
            </a:r>
          </a:p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Centralized Expenses: Personnel, Energy, Financial expenses</a:t>
            </a:r>
          </a:p>
          <a:p>
            <a:r>
              <a:rPr lang="en-GB" sz="1600" dirty="0">
                <a:solidFill>
                  <a:schemeClr val="accent4"/>
                </a:solidFill>
              </a:rPr>
              <a:t>LHC upgrades: LIU, HLLHC, detectors</a:t>
            </a:r>
          </a:p>
          <a:p>
            <a:r>
              <a:rPr lang="en-GB" sz="1600" dirty="0">
                <a:solidFill>
                  <a:schemeClr val="accent1"/>
                </a:solidFill>
              </a:rPr>
              <a:t>Future: LC, FCC, HEF, PBC, R&amp;D</a:t>
            </a:r>
          </a:p>
          <a:p>
            <a:r>
              <a:rPr lang="en-GB" sz="1600" dirty="0">
                <a:solidFill>
                  <a:schemeClr val="accent6"/>
                </a:solidFill>
              </a:rPr>
              <a:t>Diversity: Neutrino Platform, accelerators R&amp;D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21738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C34BB-A123-7B4C-9528-0CB42CF80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F22E-4056-1D49-805A-751646322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2400"/>
              </a:spcBef>
            </a:pPr>
            <a:r>
              <a:rPr lang="en-GB" dirty="0"/>
              <a:t>Address the </a:t>
            </a:r>
            <a:r>
              <a:rPr lang="en-GB" b="1" dirty="0"/>
              <a:t>M&amp;O Costs </a:t>
            </a:r>
            <a:r>
              <a:rPr lang="en-GB" dirty="0"/>
              <a:t>and impact on investment’s capabilities</a:t>
            </a:r>
          </a:p>
          <a:p>
            <a:pPr>
              <a:spcBef>
                <a:spcPts val="2400"/>
              </a:spcBef>
            </a:pPr>
            <a:r>
              <a:rPr lang="en-GB" dirty="0"/>
              <a:t>Review the level of </a:t>
            </a:r>
            <a:r>
              <a:rPr lang="en-GB" b="1" dirty="0"/>
              <a:t>Services and Host Lab </a:t>
            </a:r>
            <a:r>
              <a:rPr lang="en-GB" dirty="0"/>
              <a:t>responsibilities</a:t>
            </a:r>
          </a:p>
          <a:p>
            <a:pPr>
              <a:spcBef>
                <a:spcPts val="2400"/>
              </a:spcBef>
            </a:pPr>
            <a:r>
              <a:rPr lang="en-GB" dirty="0"/>
              <a:t>Integrate in the </a:t>
            </a:r>
            <a:r>
              <a:rPr lang="en-GB" b="1" dirty="0"/>
              <a:t>Strategy &amp; Resources </a:t>
            </a:r>
            <a:r>
              <a:rPr lang="en-GB" dirty="0"/>
              <a:t>the outcomes of the:</a:t>
            </a:r>
          </a:p>
          <a:p>
            <a:pPr lvl="1"/>
            <a:r>
              <a:rPr lang="en-GB" dirty="0"/>
              <a:t>LIU / HL-LHC C&amp;S Review</a:t>
            </a:r>
          </a:p>
          <a:p>
            <a:pPr lvl="1"/>
            <a:r>
              <a:rPr lang="en-GB" dirty="0"/>
              <a:t>Arbitrations on ACC-CONS, LS2 and DG Reserve</a:t>
            </a:r>
          </a:p>
          <a:p>
            <a:pPr lvl="1"/>
            <a:r>
              <a:rPr lang="en-GB" dirty="0"/>
              <a:t>MTP 2018-2028</a:t>
            </a:r>
          </a:p>
          <a:p>
            <a:pPr>
              <a:spcBef>
                <a:spcPts val="2400"/>
              </a:spcBef>
            </a:pPr>
            <a:r>
              <a:rPr lang="en-GB" dirty="0"/>
              <a:t>Reinforce </a:t>
            </a:r>
            <a:r>
              <a:rPr lang="en-GB" b="1" dirty="0"/>
              <a:t>Resource traceability </a:t>
            </a:r>
            <a:r>
              <a:rPr lang="en-GB" dirty="0"/>
              <a:t>and commitment of the Organic Line towards Projects’ contributions</a:t>
            </a:r>
          </a:p>
          <a:p>
            <a:pPr>
              <a:spcBef>
                <a:spcPts val="2400"/>
              </a:spcBef>
            </a:pPr>
            <a:r>
              <a:rPr lang="en-GB" b="1" dirty="0"/>
              <a:t>Build the Future </a:t>
            </a:r>
            <a:r>
              <a:rPr lang="en-GB" dirty="0"/>
              <a:t>with appropriate Personnel Strategy and </a:t>
            </a:r>
            <a:r>
              <a:rPr lang="en-GB" b="1" dirty="0"/>
              <a:t>R&amp;D program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13B714-9EB0-2542-81F0-7F0BAF86A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342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9C97A-C119-354F-891B-93975198D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FB4B5-054B-144B-A0F0-AF67BBECC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Lots of preparation by all WPs for the HL-LHC C&amp;S review of March</a:t>
            </a:r>
          </a:p>
          <a:p>
            <a:r>
              <a:rPr lang="en-GB" sz="2400" dirty="0"/>
              <a:t>Identified areas for further internal review:</a:t>
            </a:r>
          </a:p>
          <a:p>
            <a:pPr lvl="1"/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Personnel &amp; Spending profiles (Staff, M4P, IS, FSU, Material) update, including Support from other Groups</a:t>
            </a:r>
          </a:p>
          <a:p>
            <a:pPr lvl="1"/>
            <a:r>
              <a:rPr lang="en-GB" sz="1800" dirty="0"/>
              <a:t>Key Industrialisation/Collaborations still pending decisions</a:t>
            </a:r>
          </a:p>
          <a:p>
            <a:pPr marL="36576" indent="0">
              <a:spcBef>
                <a:spcPts val="1800"/>
              </a:spcBef>
              <a:buNone/>
            </a:pPr>
            <a:r>
              <a:rPr lang="en-GB" sz="2400" b="1" dirty="0"/>
              <a:t>Proposed steps for 2018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Finalise Procurement / Industrial / Collaboration scenarios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Master Schedule update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Personnel &amp; Spending profiles (Staff, M4P, IS, FSU, Material) update, including Support from other Groups</a:t>
            </a:r>
          </a:p>
          <a:p>
            <a:pPr lvl="2">
              <a:spcBef>
                <a:spcPts val="600"/>
              </a:spcBef>
            </a:pP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Missing Staff identified to keep under control the Technological and Industrial risks for some WPs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Review interfaces Department - Project</a:t>
            </a:r>
            <a:endParaRPr lang="en-GB" sz="1800" dirty="0"/>
          </a:p>
          <a:p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E4FCAA-3C06-8D48-BDF8-49DEE3E55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148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9FFF2-2C19-174C-B478-9EBD4B43F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Personnel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BCDC5-D94B-A740-A9A4-D0A921F0F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April 2018, all TE recruitments have been put on hold to allow reevaluating the priorities of the MPP</a:t>
            </a:r>
          </a:p>
          <a:p>
            <a:r>
              <a:rPr lang="en-US" dirty="0"/>
              <a:t>Thorough exercise with all groups to re-evaluate staff needs and confirm/cancel/postpone posts in order to align the manpower plan with the TE strategy and priorities</a:t>
            </a:r>
            <a:endParaRPr lang="en-GB" dirty="0"/>
          </a:p>
          <a:p>
            <a:r>
              <a:rPr lang="en-GB" dirty="0"/>
              <a:t>LD2LD &amp; Retirement replacement to be arbitrated at Department level</a:t>
            </a:r>
          </a:p>
          <a:p>
            <a:r>
              <a:rPr lang="en-GB" dirty="0"/>
              <a:t>Prepared a reinforcement plan for key activities in the next 3 y (HL-LHC), and taking into account LS2 commitments (DISMAC, magnet exchange activities, &lt;operation). The plan implies changes to budgets, FSU teams, etc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1BCDBD-4563-E740-A16B-F656191F8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050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DB1A3-DE75-A34E-98C8-0C3DFBE79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Industrial support, FSU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41097-2136-8841-8D6F-DA1F5CA48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It concerns ~170 FTE (11 units)</a:t>
            </a:r>
          </a:p>
          <a:p>
            <a:r>
              <a:rPr lang="en-GB" dirty="0"/>
              <a:t>Starting a review exercise of all units in TE</a:t>
            </a:r>
          </a:p>
          <a:p>
            <a:pPr lvl="1"/>
            <a:r>
              <a:rPr lang="en-GB" dirty="0"/>
              <a:t>Traceability, quality, divergences </a:t>
            </a:r>
            <a:r>
              <a:rPr lang="en-GB" dirty="0" err="1"/>
              <a:t>wrt</a:t>
            </a:r>
            <a:r>
              <a:rPr lang="en-GB" dirty="0"/>
              <a:t> to plan, charging codes, best practices...</a:t>
            </a:r>
          </a:p>
          <a:p>
            <a:pPr lvl="1">
              <a:spcBef>
                <a:spcPts val="1200"/>
              </a:spcBef>
            </a:pPr>
            <a:r>
              <a:rPr lang="en-GB" dirty="0"/>
              <a:t>Approval of additional IS resources at DH Office level</a:t>
            </a:r>
          </a:p>
          <a:p>
            <a:pPr lvl="2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Provide Job profile, start/end date, expected deliverable and budget code</a:t>
            </a:r>
          </a:p>
          <a:p>
            <a:pPr lvl="2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Ensuring the availability of the financial resources</a:t>
            </a:r>
          </a:p>
          <a:p>
            <a:pPr lvl="1">
              <a:spcBef>
                <a:spcPts val="1200"/>
              </a:spcBef>
            </a:pPr>
            <a:r>
              <a:rPr lang="en-GB" dirty="0"/>
              <a:t>For 2019 onwards, OSVC shall be specified</a:t>
            </a:r>
          </a:p>
          <a:p>
            <a:pPr lvl="2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List of Job profiles, start/end dates if less than 1 year, expected deliverables and budget code</a:t>
            </a:r>
          </a:p>
          <a:p>
            <a:pPr lvl="2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Performance indicators and invoicing traceability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62967-9383-3643-A507-07C38200F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306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ACAB2-E973-BA43-A645-04B968360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Collaborations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863B4-BE86-B14E-ACD6-8BE35703D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Based on long-term mutual commitments</a:t>
            </a:r>
          </a:p>
          <a:p>
            <a:pPr>
              <a:spcBef>
                <a:spcPts val="1800"/>
              </a:spcBef>
            </a:pPr>
            <a:r>
              <a:rPr lang="en-GB" dirty="0"/>
              <a:t>Competences are due…</a:t>
            </a:r>
          </a:p>
          <a:p>
            <a:pPr lvl="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Impose the appropriate level of knowledge and performance</a:t>
            </a:r>
          </a:p>
          <a:p>
            <a:pPr>
              <a:spcBef>
                <a:spcPts val="1800"/>
              </a:spcBef>
            </a:pPr>
            <a:r>
              <a:rPr lang="en-GB" dirty="0"/>
              <a:t>Avoid excessive dependence to Collaborations</a:t>
            </a:r>
          </a:p>
          <a:p>
            <a:pPr lvl="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Re-organise the activities to decrease dependence, look for alternatives</a:t>
            </a:r>
          </a:p>
          <a:p>
            <a:pPr>
              <a:spcBef>
                <a:spcPts val="1800"/>
              </a:spcBef>
            </a:pPr>
            <a:r>
              <a:rPr lang="en-GB" dirty="0"/>
              <a:t>Approval of Collaborations at DH Office level</a:t>
            </a:r>
          </a:p>
          <a:p>
            <a:pPr lvl="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Following the defined procedure</a:t>
            </a:r>
          </a:p>
          <a:p>
            <a:pPr lvl="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Ensuring the availability of the financial resources</a:t>
            </a:r>
          </a:p>
          <a:p>
            <a:pPr>
              <a:spcBef>
                <a:spcPts val="1800"/>
              </a:spcBef>
            </a:pPr>
            <a:r>
              <a:rPr lang="en-GB" dirty="0"/>
              <a:t>Ensuring their Safety is our priority</a:t>
            </a:r>
          </a:p>
          <a:p>
            <a:pPr lvl="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Liabilities and impact for CERN shall not be underestimated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109BE5-4134-0445-A32C-B2C84985A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8044B-E454-7344-BBC5-021268D5D8B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849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831</Words>
  <Application>Microsoft Macintosh PowerPoint</Application>
  <PresentationFormat>Widescreen</PresentationFormat>
  <Paragraphs>118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PPR Group Meeting  https://indico.cern.ch/event/738531/</vt:lpstr>
      <vt:lpstr>Outline</vt:lpstr>
      <vt:lpstr>TE Retreat 2018</vt:lpstr>
      <vt:lpstr>MTP</vt:lpstr>
      <vt:lpstr>TE Challenges</vt:lpstr>
      <vt:lpstr>HL-LHC</vt:lpstr>
      <vt:lpstr>Personnel</vt:lpstr>
      <vt:lpstr>Industrial support, FSU</vt:lpstr>
      <vt:lpstr>Collaborations</vt:lpstr>
      <vt:lpstr>Host Lab in TE</vt:lpstr>
      <vt:lpstr>PPR Group</vt:lpstr>
      <vt:lpstr>AGS</vt:lpstr>
      <vt:lpstr>PPR Hot News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PPR Group Meeting</dc:title>
  <dc:creator>Microsoft Office User</dc:creator>
  <cp:lastModifiedBy>Microsoft Office User</cp:lastModifiedBy>
  <cp:revision>29</cp:revision>
  <dcterms:created xsi:type="dcterms:W3CDTF">2018-06-24T10:54:51Z</dcterms:created>
  <dcterms:modified xsi:type="dcterms:W3CDTF">2018-06-25T08:00:26Z</dcterms:modified>
</cp:coreProperties>
</file>