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493" r:id="rId2"/>
    <p:sldId id="494" r:id="rId3"/>
    <p:sldId id="496" r:id="rId4"/>
    <p:sldId id="498" r:id="rId5"/>
    <p:sldId id="497" r:id="rId6"/>
    <p:sldId id="501" r:id="rId7"/>
    <p:sldId id="502" r:id="rId8"/>
    <p:sldId id="509" r:id="rId9"/>
    <p:sldId id="504" r:id="rId10"/>
    <p:sldId id="505" r:id="rId11"/>
    <p:sldId id="506" r:id="rId12"/>
    <p:sldId id="507" r:id="rId13"/>
    <p:sldId id="508" r:id="rId14"/>
    <p:sldId id="512" r:id="rId15"/>
    <p:sldId id="514" r:id="rId16"/>
    <p:sldId id="513" r:id="rId17"/>
    <p:sldId id="515" r:id="rId18"/>
    <p:sldId id="517" r:id="rId19"/>
    <p:sldId id="529" r:id="rId20"/>
    <p:sldId id="538" r:id="rId21"/>
    <p:sldId id="520" r:id="rId22"/>
    <p:sldId id="521" r:id="rId23"/>
    <p:sldId id="492" r:id="rId24"/>
    <p:sldId id="552" r:id="rId25"/>
    <p:sldId id="553" r:id="rId26"/>
    <p:sldId id="554" r:id="rId27"/>
    <p:sldId id="557" r:id="rId28"/>
    <p:sldId id="541" r:id="rId29"/>
    <p:sldId id="542" r:id="rId30"/>
    <p:sldId id="543" r:id="rId31"/>
    <p:sldId id="546" r:id="rId32"/>
    <p:sldId id="561" r:id="rId33"/>
    <p:sldId id="562" r:id="rId34"/>
    <p:sldId id="563" r:id="rId35"/>
    <p:sldId id="491" r:id="rId36"/>
    <p:sldId id="523" r:id="rId3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1A2"/>
    <a:srgbClr val="000000"/>
    <a:srgbClr val="0C377B"/>
    <a:srgbClr val="00B0F0"/>
    <a:srgbClr val="FFFFFF"/>
    <a:srgbClr val="B38600"/>
    <a:srgbClr val="B35E24"/>
    <a:srgbClr val="996600"/>
    <a:srgbClr val="B74E39"/>
    <a:srgbClr val="5530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303" autoAdjust="0"/>
    <p:restoredTop sz="96292" autoAdjust="0"/>
  </p:normalViewPr>
  <p:slideViewPr>
    <p:cSldViewPr snapToGrid="0" snapToObjects="1">
      <p:cViewPr varScale="1">
        <p:scale>
          <a:sx n="111" d="100"/>
          <a:sy n="111" d="100"/>
        </p:scale>
        <p:origin x="120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2236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6/25/2018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6/25/2018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45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8793"/>
            <a:ext cx="9161724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7475" y="5616056"/>
            <a:ext cx="2999492" cy="9815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82956" y="6197501"/>
            <a:ext cx="2008826" cy="566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r>
              <a:rPr lang="en-US" i="1" dirty="0" smtClean="0"/>
              <a:t>LS2 Team</a:t>
            </a:r>
          </a:p>
          <a:p>
            <a:pPr algn="r"/>
            <a:r>
              <a:rPr lang="en-US" i="1" dirty="0" smtClean="0"/>
              <a:t>22 June’18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 smtClean="0"/>
              <a:t>LS2 Team</a:t>
            </a:r>
          </a:p>
          <a:p>
            <a:pPr algn="r"/>
            <a:r>
              <a:rPr lang="en-US" i="1" dirty="0" smtClean="0"/>
              <a:t>22 June’18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 smtClean="0"/>
              <a:t>LS2 Team</a:t>
            </a:r>
          </a:p>
          <a:p>
            <a:pPr algn="r"/>
            <a:r>
              <a:rPr lang="en-US" i="1" dirty="0" smtClean="0"/>
              <a:t>22 June’18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 smtClean="0"/>
              <a:t>LS2 Team</a:t>
            </a:r>
          </a:p>
          <a:p>
            <a:pPr algn="r"/>
            <a:r>
              <a:rPr lang="en-US" i="1" dirty="0" smtClean="0"/>
              <a:t>22 June’18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82573" y="2930624"/>
            <a:ext cx="2999492" cy="9815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17342" y="3532077"/>
            <a:ext cx="2270500" cy="64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966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algn="r"/>
            <a:r>
              <a:rPr lang="en-US" dirty="0" smtClean="0"/>
              <a:t>J.M. Jimenez</a:t>
            </a:r>
            <a:br>
              <a:rPr lang="en-US" dirty="0" smtClean="0"/>
            </a:br>
            <a:r>
              <a:rPr lang="en-US" i="1" dirty="0" smtClean="0"/>
              <a:t>on behalf of the LS2 Team</a:t>
            </a:r>
            <a:endParaRPr lang="en-US" i="1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8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22/06/2018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LS2C - FLEX building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94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algn="r"/>
            <a:r>
              <a:rPr lang="en-US" i="1" dirty="0" smtClean="0"/>
              <a:t>LS2 Team</a:t>
            </a:r>
          </a:p>
          <a:p>
            <a:pPr algn="r"/>
            <a:r>
              <a:rPr lang="en-US" i="1" dirty="0" smtClean="0"/>
              <a:t>22 June’18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48474"/>
            <a:ext cx="1197790" cy="3919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41755" y="6600018"/>
            <a:ext cx="908383" cy="2560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76" r:id="rId6"/>
    <p:sldLayoutId id="2147483691" r:id="rId7"/>
    <p:sldLayoutId id="2147483693" r:id="rId8"/>
    <p:sldLayoutId id="2147483695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://ls1ls2.web.cern.ch/content/long-shutdown-2-project" TargetMode="Externa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52876"/>
            <a:ext cx="8265984" cy="699548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LS2 introduced to TE-PPR Group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7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13" y="1585581"/>
            <a:ext cx="8864352" cy="3973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anticipated from LS2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033" t="4252" r="10513" b="3890"/>
          <a:stretch/>
        </p:blipFill>
        <p:spPr>
          <a:xfrm>
            <a:off x="7643724" y="8792"/>
            <a:ext cx="1495823" cy="950906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7222402" y="5726689"/>
            <a:ext cx="1856763" cy="461665"/>
            <a:chOff x="-1061049" y="853725"/>
            <a:chExt cx="1856763" cy="461665"/>
          </a:xfrm>
        </p:grpSpPr>
        <p:sp>
          <p:nvSpPr>
            <p:cNvPr id="34" name="Oval 33"/>
            <p:cNvSpPr/>
            <p:nvPr/>
          </p:nvSpPr>
          <p:spPr>
            <a:xfrm>
              <a:off x="-1061049" y="906203"/>
              <a:ext cx="146649" cy="14622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923026" y="853725"/>
              <a:ext cx="17187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B050"/>
                  </a:solidFill>
                </a:rPr>
                <a:t>Completed before LS2</a:t>
              </a:r>
            </a:p>
            <a:p>
              <a:r>
                <a:rPr lang="en-GB" sz="1200" dirty="0" smtClean="0">
                  <a:solidFill>
                    <a:srgbClr val="00B0F0"/>
                  </a:solidFill>
                </a:rPr>
                <a:t>Scheduled for LS2</a:t>
              </a:r>
            </a:p>
          </p:txBody>
        </p:sp>
        <p:sp>
          <p:nvSpPr>
            <p:cNvPr id="36" name="Oval 35"/>
            <p:cNvSpPr/>
            <p:nvPr/>
          </p:nvSpPr>
          <p:spPr>
            <a:xfrm>
              <a:off x="-1052423" y="1095160"/>
              <a:ext cx="146649" cy="1462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457200" y="8482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LIU-IONS activities </a:t>
            </a:r>
            <a:r>
              <a:rPr lang="en-US" sz="1400" dirty="0"/>
              <a:t>(Linac3 and LEIR</a:t>
            </a:r>
            <a:r>
              <a:rPr lang="en-US" sz="1400" dirty="0" smtClean="0"/>
              <a:t>)</a:t>
            </a:r>
            <a:endParaRPr lang="en-GB" dirty="0"/>
          </a:p>
        </p:txBody>
      </p:sp>
      <p:pic>
        <p:nvPicPr>
          <p:cNvPr id="40" name="Picture 39" descr="liu_ppt-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098" y="101754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3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anticipated from LS2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033" t="4252" r="10513" b="3890"/>
          <a:stretch/>
        </p:blipFill>
        <p:spPr>
          <a:xfrm>
            <a:off x="7643724" y="8792"/>
            <a:ext cx="1495823" cy="95090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222402" y="5726689"/>
            <a:ext cx="1856763" cy="461665"/>
            <a:chOff x="-1061049" y="853725"/>
            <a:chExt cx="1856763" cy="461665"/>
          </a:xfrm>
        </p:grpSpPr>
        <p:sp>
          <p:nvSpPr>
            <p:cNvPr id="11" name="Oval 10"/>
            <p:cNvSpPr/>
            <p:nvPr/>
          </p:nvSpPr>
          <p:spPr>
            <a:xfrm>
              <a:off x="-1061049" y="906203"/>
              <a:ext cx="146649" cy="14622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923026" y="853725"/>
              <a:ext cx="17187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B050"/>
                  </a:solidFill>
                </a:rPr>
                <a:t>Completed before LS2</a:t>
              </a:r>
            </a:p>
            <a:p>
              <a:r>
                <a:rPr lang="en-GB" sz="1200" dirty="0" smtClean="0">
                  <a:solidFill>
                    <a:srgbClr val="00B0F0"/>
                  </a:solidFill>
                </a:rPr>
                <a:t>Scheduled for LS2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-1052423" y="1095160"/>
              <a:ext cx="146649" cy="1462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6" name="Rectangle 5"/>
          <p:cNvSpPr/>
          <p:nvPr/>
        </p:nvSpPr>
        <p:spPr>
          <a:xfrm>
            <a:off x="457200" y="82200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LIU-PSB </a:t>
            </a:r>
            <a:r>
              <a:rPr lang="en-US" b="1" dirty="0" smtClean="0"/>
              <a:t>activities</a:t>
            </a:r>
            <a:endParaRPr lang="en-GB" dirty="0"/>
          </a:p>
        </p:txBody>
      </p:sp>
      <p:pic>
        <p:nvPicPr>
          <p:cNvPr id="17" name="Picture 16" descr="liu_ppt-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098" y="101754"/>
            <a:ext cx="619098" cy="7476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189" y="1134763"/>
            <a:ext cx="7158121" cy="507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7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10" y="1090843"/>
            <a:ext cx="7483014" cy="4987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anticipated from LS2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033" t="4252" r="10513" b="3890"/>
          <a:stretch/>
        </p:blipFill>
        <p:spPr>
          <a:xfrm>
            <a:off x="7643724" y="8792"/>
            <a:ext cx="1495823" cy="9509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779278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LIU-PS activities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7222402" y="5726689"/>
            <a:ext cx="1856763" cy="461665"/>
            <a:chOff x="-1061049" y="853725"/>
            <a:chExt cx="1856763" cy="461665"/>
          </a:xfrm>
        </p:grpSpPr>
        <p:sp>
          <p:nvSpPr>
            <p:cNvPr id="11" name="Oval 10"/>
            <p:cNvSpPr/>
            <p:nvPr/>
          </p:nvSpPr>
          <p:spPr>
            <a:xfrm>
              <a:off x="-1061049" y="906203"/>
              <a:ext cx="146649" cy="14622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923026" y="853725"/>
              <a:ext cx="17187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B050"/>
                  </a:solidFill>
                </a:rPr>
                <a:t>Completed before LS2</a:t>
              </a:r>
            </a:p>
            <a:p>
              <a:r>
                <a:rPr lang="en-GB" sz="1200" dirty="0" smtClean="0">
                  <a:solidFill>
                    <a:srgbClr val="00B0F0"/>
                  </a:solidFill>
                </a:rPr>
                <a:t>Scheduled for LS2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-1052423" y="1095160"/>
              <a:ext cx="146649" cy="1462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pic>
        <p:nvPicPr>
          <p:cNvPr id="17" name="Picture 16" descr="liu_ppt-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098" y="101754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0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Activities anticipated from </a:t>
            </a:r>
            <a:r>
              <a:rPr lang="en-GB" dirty="0" smtClean="0"/>
              <a:t>LS2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033" t="4252" r="10513" b="3890"/>
          <a:stretch/>
        </p:blipFill>
        <p:spPr>
          <a:xfrm>
            <a:off x="7643724" y="8792"/>
            <a:ext cx="1495823" cy="950906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7222402" y="5726689"/>
            <a:ext cx="1856763" cy="461665"/>
            <a:chOff x="-1061049" y="853725"/>
            <a:chExt cx="1856763" cy="461665"/>
          </a:xfrm>
        </p:grpSpPr>
        <p:sp>
          <p:nvSpPr>
            <p:cNvPr id="29" name="Oval 28"/>
            <p:cNvSpPr/>
            <p:nvPr/>
          </p:nvSpPr>
          <p:spPr>
            <a:xfrm>
              <a:off x="-1061049" y="906203"/>
              <a:ext cx="146649" cy="14622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923026" y="853725"/>
              <a:ext cx="17187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B050"/>
                  </a:solidFill>
                </a:rPr>
                <a:t>Completed before LS2</a:t>
              </a:r>
            </a:p>
            <a:p>
              <a:r>
                <a:rPr lang="en-GB" sz="1200" dirty="0" smtClean="0">
                  <a:solidFill>
                    <a:srgbClr val="00B0F0"/>
                  </a:solidFill>
                </a:rPr>
                <a:t>Scheduled for LS2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-1052423" y="1095160"/>
              <a:ext cx="146649" cy="1462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6" name="Rectangle 5"/>
          <p:cNvSpPr/>
          <p:nvPr/>
        </p:nvSpPr>
        <p:spPr>
          <a:xfrm>
            <a:off x="457200" y="849408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LIU-SPS activities</a:t>
            </a:r>
            <a:endParaRPr lang="en-GB" dirty="0"/>
          </a:p>
        </p:txBody>
      </p:sp>
      <p:pic>
        <p:nvPicPr>
          <p:cNvPr id="43" name="Picture 42" descr="liu_ppt-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098" y="101754"/>
            <a:ext cx="619098" cy="7476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41" y="1156384"/>
            <a:ext cx="7700888" cy="509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33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LS2 </a:t>
            </a:r>
            <a:r>
              <a:rPr lang="en-GB" dirty="0" smtClean="0"/>
              <a:t>arbitrations in Injectors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453887" cy="5016068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1800"/>
              </a:spcBef>
            </a:pPr>
            <a:r>
              <a:rPr lang="en-GB" sz="3200" b="1" dirty="0" smtClean="0">
                <a:solidFill>
                  <a:schemeClr val="accent6">
                    <a:lumMod val="50000"/>
                  </a:schemeClr>
                </a:solidFill>
              </a:rPr>
              <a:t>SPS </a:t>
            </a:r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Fire </a:t>
            </a:r>
            <a:r>
              <a:rPr lang="en-GB" sz="3200" b="1" dirty="0" smtClean="0">
                <a:solidFill>
                  <a:schemeClr val="accent6">
                    <a:lumMod val="50000"/>
                  </a:schemeClr>
                </a:solidFill>
              </a:rPr>
              <a:t>Safety</a:t>
            </a:r>
            <a:r>
              <a:rPr lang="en-GB" sz="3200" dirty="0" smtClean="0">
                <a:solidFill>
                  <a:srgbClr val="000000"/>
                </a:solidFill>
              </a:rPr>
              <a:t>: delaying the installation of secondary and tertiary doors and of the dry risers in the arcs. Compensatory measures have been approved.</a:t>
            </a:r>
            <a:endParaRPr lang="en-GB" sz="3200" dirty="0">
              <a:solidFill>
                <a:srgbClr val="000000"/>
              </a:solidFill>
            </a:endParaRPr>
          </a:p>
          <a:p>
            <a:pPr>
              <a:spcBef>
                <a:spcPts val="1800"/>
              </a:spcBef>
            </a:pPr>
            <a:r>
              <a:rPr lang="en-GB" sz="3200" b="1" dirty="0" smtClean="0">
                <a:solidFill>
                  <a:schemeClr val="accent6">
                    <a:lumMod val="50000"/>
                  </a:schemeClr>
                </a:solidFill>
              </a:rPr>
              <a:t>Irradiated cables</a:t>
            </a:r>
            <a:r>
              <a:rPr lang="en-GB" sz="3200" dirty="0" smtClean="0">
                <a:solidFill>
                  <a:srgbClr val="000000"/>
                </a:solidFill>
              </a:rPr>
              <a:t>: delaying the preventive replacement </a:t>
            </a:r>
            <a:r>
              <a:rPr lang="en-GB" sz="3200" dirty="0">
                <a:solidFill>
                  <a:srgbClr val="000000"/>
                </a:solidFill>
              </a:rPr>
              <a:t>of irradiated cables </a:t>
            </a:r>
            <a:r>
              <a:rPr lang="en-GB" sz="3200" dirty="0" smtClean="0">
                <a:solidFill>
                  <a:srgbClr val="000000"/>
                </a:solidFill>
              </a:rPr>
              <a:t>SPS Point 2 and North Area. Compensatory measures have been approved for beam extraction in Point 2.</a:t>
            </a:r>
          </a:p>
          <a:p>
            <a:pPr>
              <a:spcBef>
                <a:spcPts val="1800"/>
              </a:spcBef>
            </a:pPr>
            <a:r>
              <a:rPr lang="en-GB" sz="3200" b="1" dirty="0" err="1" smtClean="0">
                <a:solidFill>
                  <a:schemeClr val="accent6">
                    <a:lumMod val="50000"/>
                  </a:schemeClr>
                </a:solidFill>
              </a:rPr>
              <a:t>Declabing</a:t>
            </a:r>
            <a:r>
              <a:rPr lang="en-GB" sz="3200" b="1" dirty="0" smtClean="0">
                <a:solidFill>
                  <a:schemeClr val="accent6">
                    <a:lumMod val="50000"/>
                  </a:schemeClr>
                </a:solidFill>
              </a:rPr>
              <a:t> in Injectors</a:t>
            </a:r>
            <a:r>
              <a:rPr lang="en-GB" sz="3200" dirty="0" smtClean="0">
                <a:solidFill>
                  <a:srgbClr val="000000"/>
                </a:solidFill>
              </a:rPr>
              <a:t>: delay remaining </a:t>
            </a:r>
            <a:r>
              <a:rPr lang="en-GB" sz="3200" dirty="0" err="1">
                <a:solidFill>
                  <a:srgbClr val="000000"/>
                </a:solidFill>
              </a:rPr>
              <a:t>decabling</a:t>
            </a:r>
            <a:r>
              <a:rPr lang="en-GB" sz="3200" dirty="0">
                <a:solidFill>
                  <a:srgbClr val="000000"/>
                </a:solidFill>
              </a:rPr>
              <a:t> in </a:t>
            </a:r>
            <a:r>
              <a:rPr lang="en-GB" sz="3200" dirty="0" smtClean="0">
                <a:solidFill>
                  <a:srgbClr val="000000"/>
                </a:solidFill>
              </a:rPr>
              <a:t>Booster and PS.</a:t>
            </a:r>
            <a:endParaRPr lang="en-GB" sz="3200" dirty="0">
              <a:solidFill>
                <a:srgbClr val="000000"/>
              </a:solidFill>
            </a:endParaRPr>
          </a:p>
          <a:p>
            <a:pPr>
              <a:spcBef>
                <a:spcPts val="1800"/>
              </a:spcBef>
            </a:pPr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Telecom radiating </a:t>
            </a:r>
            <a:r>
              <a:rPr lang="en-GB" sz="3200" b="1" dirty="0" smtClean="0">
                <a:solidFill>
                  <a:schemeClr val="accent6">
                    <a:lumMod val="50000"/>
                  </a:schemeClr>
                </a:solidFill>
              </a:rPr>
              <a:t>cable</a:t>
            </a:r>
            <a:r>
              <a:rPr lang="en-GB" sz="3200" dirty="0" smtClean="0">
                <a:solidFill>
                  <a:srgbClr val="000000"/>
                </a:solidFill>
              </a:rPr>
              <a:t>: delaying Priority </a:t>
            </a:r>
            <a:r>
              <a:rPr lang="en-GB" sz="3200" dirty="0">
                <a:solidFill>
                  <a:srgbClr val="000000"/>
                </a:solidFill>
              </a:rPr>
              <a:t>2 </a:t>
            </a:r>
            <a:r>
              <a:rPr lang="en-GB" sz="3200" dirty="0" smtClean="0">
                <a:solidFill>
                  <a:srgbClr val="000000"/>
                </a:solidFill>
              </a:rPr>
              <a:t>such as </a:t>
            </a:r>
            <a:r>
              <a:rPr lang="en-GB" sz="3200" dirty="0">
                <a:solidFill>
                  <a:srgbClr val="000000"/>
                </a:solidFill>
              </a:rPr>
              <a:t>AD target, SPS </a:t>
            </a:r>
            <a:r>
              <a:rPr lang="en-GB" sz="3200" dirty="0" smtClean="0">
                <a:solidFill>
                  <a:srgbClr val="000000"/>
                </a:solidFill>
              </a:rPr>
              <a:t>Points 3&amp;5</a:t>
            </a:r>
            <a:r>
              <a:rPr lang="en-GB" sz="3200" dirty="0">
                <a:solidFill>
                  <a:srgbClr val="000000"/>
                </a:solidFill>
              </a:rPr>
              <a:t>, </a:t>
            </a:r>
            <a:r>
              <a:rPr lang="en-GB" sz="3200" dirty="0" smtClean="0">
                <a:solidFill>
                  <a:srgbClr val="000000"/>
                </a:solidFill>
              </a:rPr>
              <a:t>Awake and Priority </a:t>
            </a:r>
            <a:r>
              <a:rPr lang="en-GB" sz="3200" dirty="0">
                <a:solidFill>
                  <a:srgbClr val="000000"/>
                </a:solidFill>
              </a:rPr>
              <a:t>3 is SPS </a:t>
            </a:r>
            <a:r>
              <a:rPr lang="en-GB" sz="3200" dirty="0" smtClean="0">
                <a:solidFill>
                  <a:srgbClr val="000000"/>
                </a:solidFill>
              </a:rPr>
              <a:t>Points 4&amp;6&amp;7</a:t>
            </a:r>
            <a:r>
              <a:rPr lang="en-GB" sz="3200" dirty="0">
                <a:solidFill>
                  <a:srgbClr val="000000"/>
                </a:solidFill>
              </a:rPr>
              <a:t>, TT60-61-70, </a:t>
            </a:r>
            <a:r>
              <a:rPr lang="en-GB" sz="3200" dirty="0" smtClean="0">
                <a:solidFill>
                  <a:srgbClr val="000000"/>
                </a:solidFill>
              </a:rPr>
              <a:t>TCC6. Compensatory measures will be taken after inspections for critical areas.</a:t>
            </a:r>
            <a:endParaRPr lang="en-GB" sz="3200" dirty="0">
              <a:solidFill>
                <a:srgbClr val="000000"/>
              </a:solidFill>
            </a:endParaRPr>
          </a:p>
          <a:p>
            <a:pPr>
              <a:spcBef>
                <a:spcPts val="1800"/>
              </a:spcBef>
            </a:pPr>
            <a:r>
              <a:rPr lang="en-GB" sz="3200" b="1" dirty="0" smtClean="0">
                <a:solidFill>
                  <a:schemeClr val="accent6">
                    <a:lumMod val="50000"/>
                  </a:schemeClr>
                </a:solidFill>
              </a:rPr>
              <a:t>North Area</a:t>
            </a:r>
            <a:r>
              <a:rPr lang="en-GB" sz="3200" dirty="0" smtClean="0">
                <a:solidFill>
                  <a:srgbClr val="000000"/>
                </a:solidFill>
              </a:rPr>
              <a:t>: delaying all cabling </a:t>
            </a:r>
            <a:r>
              <a:rPr lang="en-GB" sz="3200" dirty="0">
                <a:solidFill>
                  <a:srgbClr val="000000"/>
                </a:solidFill>
              </a:rPr>
              <a:t>except M&amp;O </a:t>
            </a:r>
            <a:r>
              <a:rPr lang="en-GB" sz="3200" dirty="0" smtClean="0">
                <a:solidFill>
                  <a:srgbClr val="000000"/>
                </a:solidFill>
              </a:rPr>
              <a:t>activities.</a:t>
            </a:r>
            <a:endParaRPr lang="en-GB" sz="3200" dirty="0">
              <a:solidFill>
                <a:srgbClr val="000000"/>
              </a:solidFill>
            </a:endParaRPr>
          </a:p>
          <a:p>
            <a:pPr>
              <a:spcBef>
                <a:spcPts val="1800"/>
              </a:spcBef>
            </a:pPr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SPS Electrical </a:t>
            </a:r>
            <a:r>
              <a:rPr lang="en-GB" sz="3200" b="1" dirty="0" smtClean="0">
                <a:solidFill>
                  <a:schemeClr val="accent6">
                    <a:lumMod val="50000"/>
                  </a:schemeClr>
                </a:solidFill>
              </a:rPr>
              <a:t>Network</a:t>
            </a:r>
            <a:r>
              <a:rPr lang="en-GB" sz="3200" dirty="0" smtClean="0">
                <a:solidFill>
                  <a:srgbClr val="000000"/>
                </a:solidFill>
              </a:rPr>
              <a:t>: delaying the consolidation of all the low-voltage network.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400" t="23256" r="11427" b="24164"/>
          <a:stretch/>
        </p:blipFill>
        <p:spPr>
          <a:xfrm>
            <a:off x="7756851" y="11246"/>
            <a:ext cx="1387149" cy="9885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848414"/>
            <a:ext cx="6521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Arbitrations decisions based on EL resources (</a:t>
            </a:r>
            <a:r>
              <a:rPr lang="en-GB" dirty="0" smtClean="0">
                <a:solidFill>
                  <a:srgbClr val="000000"/>
                </a:solidFill>
              </a:rPr>
              <a:t>I)</a:t>
            </a:r>
            <a:r>
              <a:rPr lang="en-GB" dirty="0" smtClean="0">
                <a:solidFill>
                  <a:srgbClr val="1E5AAE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Re-phased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54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Injectors &amp; 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1634" t="26305" r="4903" b="25151"/>
          <a:stretch/>
        </p:blipFill>
        <p:spPr>
          <a:xfrm>
            <a:off x="7690784" y="9144"/>
            <a:ext cx="1444072" cy="9109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7" y="1121790"/>
            <a:ext cx="8900160" cy="492227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5569527" y="1496291"/>
            <a:ext cx="8313" cy="1812174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741623" y="1496291"/>
            <a:ext cx="0" cy="227388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135092" y="1496291"/>
            <a:ext cx="0" cy="266838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353696" y="1496291"/>
            <a:ext cx="0" cy="315883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Explosion 2 5"/>
          <p:cNvSpPr/>
          <p:nvPr/>
        </p:nvSpPr>
        <p:spPr>
          <a:xfrm>
            <a:off x="1834620" y="2496312"/>
            <a:ext cx="2953512" cy="1695796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 months ahead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55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LS2 </a:t>
            </a:r>
            <a:r>
              <a:rPr lang="en-GB" dirty="0" smtClean="0"/>
              <a:t>arbitrations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3800" dirty="0" smtClean="0"/>
              <a:t>LHC</a:t>
            </a:r>
            <a:endParaRPr lang="en-GB" sz="3800" dirty="0"/>
          </a:p>
          <a:p>
            <a:pPr lvl="1">
              <a:spcBef>
                <a:spcPts val="1200"/>
              </a:spcBef>
            </a:pPr>
            <a:r>
              <a:rPr lang="en-GB" sz="2600" b="1" dirty="0">
                <a:solidFill>
                  <a:schemeClr val="accent6">
                    <a:lumMod val="50000"/>
                  </a:schemeClr>
                </a:solidFill>
              </a:rPr>
              <a:t>Telecom radiating </a:t>
            </a: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cable</a:t>
            </a:r>
            <a:r>
              <a:rPr lang="en-GB" sz="2600" dirty="0" smtClean="0">
                <a:solidFill>
                  <a:srgbClr val="000000"/>
                </a:solidFill>
              </a:rPr>
              <a:t>: delaying the </a:t>
            </a:r>
            <a:r>
              <a:rPr lang="en-GB" sz="2600" dirty="0">
                <a:solidFill>
                  <a:srgbClr val="000000"/>
                </a:solidFill>
              </a:rPr>
              <a:t>Priority 3 </a:t>
            </a:r>
            <a:r>
              <a:rPr lang="en-GB" sz="2600" dirty="0" smtClean="0">
                <a:solidFill>
                  <a:srgbClr val="000000"/>
                </a:solidFill>
              </a:rPr>
              <a:t>in LHC Points 3&amp;7.</a:t>
            </a:r>
            <a:endParaRPr lang="en-GB" sz="2600" dirty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Replacement of obsolete turbo pumps on Insulation Vacuum</a:t>
            </a:r>
            <a:r>
              <a:rPr lang="en-GB" sz="2600" dirty="0" smtClean="0">
                <a:solidFill>
                  <a:srgbClr val="000000"/>
                </a:solidFill>
              </a:rPr>
              <a:t>: delaying the replacement of the cabling on 7 Sectors.</a:t>
            </a:r>
            <a:br>
              <a:rPr lang="en-GB" sz="2600" dirty="0" smtClean="0">
                <a:solidFill>
                  <a:srgbClr val="000000"/>
                </a:solidFill>
              </a:rPr>
            </a:br>
            <a:r>
              <a:rPr lang="en-GB" sz="2600" dirty="0" smtClean="0">
                <a:solidFill>
                  <a:srgbClr val="000000"/>
                </a:solidFill>
              </a:rPr>
              <a:t>Compensatory measures have been found by recovering as spares the pumps from one Sector and as well with a successful extension of the maintenance contract by the pump supplier.</a:t>
            </a:r>
            <a:endParaRPr lang="en-GB" sz="2600" dirty="0">
              <a:solidFill>
                <a:srgbClr val="000000"/>
              </a:solidFill>
            </a:endParaRPr>
          </a:p>
          <a:p>
            <a:pPr>
              <a:spcBef>
                <a:spcPts val="1800"/>
              </a:spcBef>
            </a:pPr>
            <a:r>
              <a:rPr lang="en-GB" sz="3800" dirty="0" smtClean="0"/>
              <a:t>Surface buildings related to accelerators</a:t>
            </a:r>
            <a:endParaRPr lang="en-GB" sz="3800" dirty="0"/>
          </a:p>
          <a:p>
            <a:pPr lvl="1">
              <a:spcBef>
                <a:spcPts val="1800"/>
              </a:spcBef>
            </a:pPr>
            <a:r>
              <a:rPr lang="en-GB" sz="2600" b="1" dirty="0">
                <a:solidFill>
                  <a:schemeClr val="accent6">
                    <a:lumMod val="50000"/>
                  </a:schemeClr>
                </a:solidFill>
              </a:rPr>
              <a:t>SM18 </a:t>
            </a: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SC magnet test bench</a:t>
            </a:r>
            <a:r>
              <a:rPr lang="en-GB" sz="2600" dirty="0" smtClean="0">
                <a:solidFill>
                  <a:srgbClr val="000000"/>
                </a:solidFill>
              </a:rPr>
              <a:t>: </a:t>
            </a:r>
          </a:p>
          <a:p>
            <a:pPr lvl="2">
              <a:spcBef>
                <a:spcPts val="1200"/>
              </a:spcBef>
            </a:pPr>
            <a:r>
              <a:rPr lang="en-GB" sz="2600" dirty="0" smtClean="0">
                <a:solidFill>
                  <a:srgbClr val="000000"/>
                </a:solidFill>
              </a:rPr>
              <a:t>Delaying the integration and cabling of the evolution of Clusters </a:t>
            </a:r>
            <a:r>
              <a:rPr lang="en-GB" sz="2600" dirty="0">
                <a:solidFill>
                  <a:srgbClr val="000000"/>
                </a:solidFill>
              </a:rPr>
              <a:t>A, D, </a:t>
            </a:r>
            <a:r>
              <a:rPr lang="en-GB" sz="2600" dirty="0" smtClean="0">
                <a:solidFill>
                  <a:srgbClr val="000000"/>
                </a:solidFill>
              </a:rPr>
              <a:t>F.</a:t>
            </a:r>
            <a:br>
              <a:rPr lang="en-GB" sz="2600" dirty="0" smtClean="0">
                <a:solidFill>
                  <a:srgbClr val="000000"/>
                </a:solidFill>
              </a:rPr>
            </a:br>
            <a:r>
              <a:rPr lang="en-GB" sz="2600" dirty="0" smtClean="0">
                <a:solidFill>
                  <a:srgbClr val="000000"/>
                </a:solidFill>
              </a:rPr>
              <a:t>Compensatory measures will be studied for the preparation of the String 3 for </a:t>
            </a:r>
            <a:br>
              <a:rPr lang="en-GB" sz="2600" dirty="0" smtClean="0">
                <a:solidFill>
                  <a:srgbClr val="000000"/>
                </a:solidFill>
              </a:rPr>
            </a:br>
            <a:r>
              <a:rPr lang="en-GB" sz="2600" dirty="0" smtClean="0">
                <a:solidFill>
                  <a:srgbClr val="000000"/>
                </a:solidFill>
              </a:rPr>
              <a:t>HL-LHC. </a:t>
            </a:r>
          </a:p>
          <a:p>
            <a:pPr lvl="2">
              <a:spcBef>
                <a:spcPts val="1200"/>
              </a:spcBef>
            </a:pPr>
            <a:r>
              <a:rPr lang="en-GB" sz="2600" dirty="0" smtClean="0">
                <a:solidFill>
                  <a:srgbClr val="000000"/>
                </a:solidFill>
              </a:rPr>
              <a:t>Delaying the </a:t>
            </a:r>
            <a:r>
              <a:rPr lang="en-GB" sz="2600" dirty="0">
                <a:solidFill>
                  <a:srgbClr val="000000"/>
                </a:solidFill>
              </a:rPr>
              <a:t>electrical &amp; cabling </a:t>
            </a:r>
            <a:r>
              <a:rPr lang="en-GB" sz="2600" dirty="0" smtClean="0">
                <a:solidFill>
                  <a:srgbClr val="000000"/>
                </a:solidFill>
              </a:rPr>
              <a:t>needed for the superconducting RF extension. Impact is being evaluated prior to formulate compensatory measures.</a:t>
            </a:r>
          </a:p>
          <a:p>
            <a:pPr lvl="1">
              <a:spcBef>
                <a:spcPts val="1200"/>
              </a:spcBef>
            </a:pP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SC Cable test bench (</a:t>
            </a:r>
            <a:r>
              <a:rPr lang="en-GB" sz="2600" b="1" dirty="0" err="1" smtClean="0">
                <a:solidFill>
                  <a:schemeClr val="accent6">
                    <a:lumMod val="50000"/>
                  </a:schemeClr>
                </a:solidFill>
              </a:rPr>
              <a:t>Blg</a:t>
            </a: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2600" b="1" dirty="0">
                <a:solidFill>
                  <a:schemeClr val="accent6">
                    <a:lumMod val="50000"/>
                  </a:schemeClr>
                </a:solidFill>
              </a:rPr>
              <a:t>163 </a:t>
            </a:r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upgrade)</a:t>
            </a:r>
            <a:r>
              <a:rPr lang="en-GB" sz="2600" dirty="0" smtClean="0">
                <a:solidFill>
                  <a:srgbClr val="000000"/>
                </a:solidFill>
              </a:rPr>
              <a:t>: delaying the integration and cabling of the upgrade of the infrastructure which includes the installation and commissioning of the FRESCA 2 test bench.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400" t="23256" r="11427" b="24164"/>
          <a:stretch/>
        </p:blipFill>
        <p:spPr>
          <a:xfrm>
            <a:off x="7756851" y="11246"/>
            <a:ext cx="1387149" cy="9885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848414"/>
            <a:ext cx="6521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Arbitrations decisions based on EL resources (II)</a:t>
            </a:r>
            <a:r>
              <a:rPr lang="en-GB" dirty="0">
                <a:solidFill>
                  <a:srgbClr val="1E5AAE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Re-phased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3849" y="3700733"/>
            <a:ext cx="8079776" cy="240677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5400000">
            <a:off x="7563554" y="4765619"/>
            <a:ext cx="2579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B0F0"/>
                </a:solidFill>
              </a:rPr>
              <a:t>Impact on HL-LHC being evaluated</a:t>
            </a:r>
            <a:endParaRPr lang="en-GB" sz="1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81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LHC &amp; HL-LHC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1634" t="26305" r="4903" b="25151"/>
          <a:stretch/>
        </p:blipFill>
        <p:spPr>
          <a:xfrm>
            <a:off x="7690784" y="9144"/>
            <a:ext cx="1444072" cy="9109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079"/>
            <a:ext cx="9134855" cy="534269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467849" y="4477996"/>
            <a:ext cx="7222935" cy="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90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Impact on </a:t>
            </a:r>
            <a:r>
              <a:rPr lang="en-GB" dirty="0" smtClean="0"/>
              <a:t>HL-LHC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199" y="1260000"/>
            <a:ext cx="8562975" cy="501606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Two activities added:</a:t>
            </a:r>
          </a:p>
          <a:p>
            <a:pPr lvl="1">
              <a:spcBef>
                <a:spcPts val="600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Inner Triplet alignment: two-phase approach</a:t>
            </a:r>
          </a:p>
          <a:p>
            <a:pPr lvl="2">
              <a:buClr>
                <a:srgbClr val="002060"/>
              </a:buClr>
            </a:pPr>
            <a:r>
              <a:rPr lang="en-GB" sz="1800" dirty="0" smtClean="0">
                <a:solidFill>
                  <a:srgbClr val="000000"/>
                </a:solidFill>
              </a:rPr>
              <a:t>Restabilising the supporting configuration in IP1 &amp; IP5 during LS2</a:t>
            </a:r>
          </a:p>
          <a:p>
            <a:pPr lvl="2">
              <a:buClr>
                <a:srgbClr val="002060"/>
              </a:buClr>
            </a:pPr>
            <a:r>
              <a:rPr lang="en-GB" sz="1800" dirty="0" smtClean="0">
                <a:solidFill>
                  <a:srgbClr val="000000"/>
                </a:solidFill>
              </a:rPr>
              <a:t>Study of a new supporting configuration, execution probably done post LS2</a:t>
            </a:r>
          </a:p>
          <a:p>
            <a:pPr lvl="1">
              <a:spcBef>
                <a:spcPts val="1800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DISMAC (Diode </a:t>
            </a:r>
            <a:r>
              <a:rPr lang="en-GB" sz="2000" dirty="0">
                <a:solidFill>
                  <a:srgbClr val="000000"/>
                </a:solidFill>
              </a:rPr>
              <a:t>Insulation and Superconducting </a:t>
            </a:r>
            <a:r>
              <a:rPr lang="en-GB" sz="2000" dirty="0" smtClean="0">
                <a:solidFill>
                  <a:srgbClr val="000000"/>
                </a:solidFill>
              </a:rPr>
              <a:t>Magnets)</a:t>
            </a:r>
          </a:p>
          <a:p>
            <a:pPr lvl="2">
              <a:buClr>
                <a:srgbClr val="002060"/>
              </a:buClr>
            </a:pPr>
            <a:r>
              <a:rPr lang="en-GB" sz="1600" dirty="0" smtClean="0">
                <a:solidFill>
                  <a:srgbClr val="000000"/>
                </a:solidFill>
              </a:rPr>
              <a:t>Shortage of 11 </a:t>
            </a:r>
            <a:r>
              <a:rPr lang="en-GB" sz="1600" dirty="0" err="1" smtClean="0">
                <a:solidFill>
                  <a:srgbClr val="000000"/>
                </a:solidFill>
              </a:rPr>
              <a:t>FTE.y</a:t>
            </a:r>
            <a:r>
              <a:rPr lang="en-GB" sz="1600" dirty="0" smtClean="0">
                <a:solidFill>
                  <a:srgbClr val="000000"/>
                </a:solidFill>
              </a:rPr>
              <a:t> on HL-LHC activities</a:t>
            </a:r>
          </a:p>
          <a:p>
            <a:pPr lvl="2">
              <a:buClr>
                <a:srgbClr val="002060"/>
              </a:buClr>
            </a:pPr>
            <a:r>
              <a:rPr lang="en-GB" sz="1600" dirty="0" smtClean="0">
                <a:solidFill>
                  <a:srgbClr val="000000"/>
                </a:solidFill>
              </a:rPr>
              <a:t>2018(2.1), 2019 (5.5), 2020 (3.5)</a:t>
            </a:r>
          </a:p>
          <a:p>
            <a:pPr lvl="2">
              <a:buClr>
                <a:srgbClr val="002060"/>
              </a:buClr>
            </a:pPr>
            <a:r>
              <a:rPr lang="en-GB" sz="1600" dirty="0" smtClean="0">
                <a:solidFill>
                  <a:srgbClr val="000000"/>
                </a:solidFill>
              </a:rPr>
              <a:t>1.7 of Engineers / Physicists</a:t>
            </a:r>
          </a:p>
          <a:p>
            <a:pPr lvl="2">
              <a:buClr>
                <a:srgbClr val="002060"/>
              </a:buClr>
            </a:pPr>
            <a:r>
              <a:rPr lang="en-GB" sz="1600" dirty="0" smtClean="0">
                <a:solidFill>
                  <a:srgbClr val="000000"/>
                </a:solidFill>
              </a:rPr>
              <a:t>9.3 of Technician / Technical-Engineers</a:t>
            </a:r>
          </a:p>
          <a:p>
            <a:pPr lvl="1"/>
            <a:endParaRPr lang="en-GB" sz="1600" dirty="0" smtClean="0">
              <a:solidFill>
                <a:srgbClr val="000000"/>
              </a:solidFill>
            </a:endParaRPr>
          </a:p>
          <a:p>
            <a:pPr lvl="2">
              <a:buClr>
                <a:srgbClr val="0C377B"/>
              </a:buClr>
            </a:pPr>
            <a:r>
              <a:rPr lang="en-GB" sz="1600" dirty="0" smtClean="0">
                <a:solidFill>
                  <a:srgbClr val="000000"/>
                </a:solidFill>
              </a:rPr>
              <a:t>Measures are being finalised by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Management without financial impact on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HL-LHC to limit the resource/competence 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impacts.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817" t="25739" r="12798" b="19649"/>
          <a:stretch/>
        </p:blipFill>
        <p:spPr>
          <a:xfrm>
            <a:off x="7830548" y="9144"/>
            <a:ext cx="1304308" cy="10248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426" y="3441940"/>
            <a:ext cx="3938172" cy="282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5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Challenges &amp; Mitigations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199" y="1260000"/>
            <a:ext cx="8562975" cy="501606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Impact of DISMAC (TE-MSC) on HL-LHC</a:t>
            </a:r>
            <a:endParaRPr lang="en-GB" sz="2800" dirty="0" smtClean="0">
              <a:solidFill>
                <a:srgbClr val="000000"/>
              </a:solidFill>
            </a:endParaRPr>
          </a:p>
          <a:p>
            <a:pPr lvl="1"/>
            <a:endParaRPr lang="en-GB" sz="2800" dirty="0" smtClean="0">
              <a:solidFill>
                <a:srgbClr val="000000"/>
              </a:solidFill>
            </a:endParaRPr>
          </a:p>
          <a:p>
            <a:pPr lvl="1"/>
            <a:endParaRPr lang="en-GB" sz="2800" dirty="0">
              <a:solidFill>
                <a:srgbClr val="000000"/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817" t="25739" r="12798" b="19649"/>
          <a:stretch/>
        </p:blipFill>
        <p:spPr>
          <a:xfrm>
            <a:off x="7830548" y="9144"/>
            <a:ext cx="1304308" cy="10248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48" y="1794678"/>
            <a:ext cx="5513268" cy="378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3"/>
          <a:stretch/>
        </p:blipFill>
        <p:spPr>
          <a:xfrm>
            <a:off x="1080014" y="2076144"/>
            <a:ext cx="5244577" cy="357881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353" y="2358978"/>
            <a:ext cx="5681410" cy="378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5" b="1719"/>
          <a:stretch/>
        </p:blipFill>
        <p:spPr>
          <a:xfrm>
            <a:off x="2597687" y="2637845"/>
            <a:ext cx="6159248" cy="3604846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9277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 smtClean="0"/>
              <a:t>LS2 Team</a:t>
            </a:r>
          </a:p>
          <a:p>
            <a:pPr algn="r"/>
            <a:r>
              <a:rPr lang="en-US" i="1" dirty="0" smtClean="0"/>
              <a:t>22 June’18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852" t="14528" r="24526" b="26771"/>
          <a:stretch/>
        </p:blipFill>
        <p:spPr>
          <a:xfrm>
            <a:off x="0" y="-43133"/>
            <a:ext cx="9139810" cy="625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97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10180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98617" y="6423354"/>
            <a:ext cx="501424" cy="33792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675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67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621831" y="6428662"/>
            <a:ext cx="7900338" cy="32994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5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840" y="324380"/>
            <a:ext cx="6066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LHC Experiments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Most of these activities need support from the A&amp;T Sector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31" y="1169387"/>
            <a:ext cx="5332500" cy="3780000"/>
          </a:xfrm>
          <a:prstGeom prst="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21" y="1553681"/>
            <a:ext cx="5207515" cy="378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258" y="1938809"/>
            <a:ext cx="5620504" cy="378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435" y="2324280"/>
            <a:ext cx="5280347" cy="378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9254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Risk </a:t>
            </a:r>
            <a:r>
              <a:rPr lang="en-GB" dirty="0" smtClean="0"/>
              <a:t>Management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341743" cy="5016068"/>
          </a:xfrm>
        </p:spPr>
        <p:txBody>
          <a:bodyPr>
            <a:normAutofit fontScale="92500"/>
          </a:bodyPr>
          <a:lstStyle/>
          <a:p>
            <a:pPr>
              <a:spcBef>
                <a:spcPts val="1500"/>
              </a:spcBef>
            </a:pPr>
            <a:r>
              <a:rPr lang="en-GB" sz="2500" b="1" dirty="0" smtClean="0">
                <a:solidFill>
                  <a:schemeClr val="accent6">
                    <a:lumMod val="50000"/>
                  </a:schemeClr>
                </a:solidFill>
              </a:rPr>
              <a:t>Engineering </a:t>
            </a:r>
            <a:r>
              <a:rPr lang="en-GB" sz="2500" b="1" dirty="0">
                <a:solidFill>
                  <a:schemeClr val="accent6">
                    <a:lumMod val="50000"/>
                  </a:schemeClr>
                </a:solidFill>
              </a:rPr>
              <a:t>Change Requests</a:t>
            </a:r>
            <a:r>
              <a:rPr lang="en-GB" sz="2500" b="1" dirty="0">
                <a:solidFill>
                  <a:srgbClr val="000000"/>
                </a:solidFill>
              </a:rPr>
              <a:t> </a:t>
            </a:r>
            <a:r>
              <a:rPr lang="en-GB" sz="2500" dirty="0">
                <a:solidFill>
                  <a:srgbClr val="000000"/>
                </a:solidFill>
              </a:rPr>
              <a:t>to be issued by </a:t>
            </a:r>
            <a:r>
              <a:rPr lang="en-GB" sz="2500" dirty="0" smtClean="0">
                <a:solidFill>
                  <a:srgbClr val="000000"/>
                </a:solidFill>
              </a:rPr>
              <a:t>April </a:t>
            </a:r>
            <a:r>
              <a:rPr lang="en-GB" sz="2500" dirty="0">
                <a:solidFill>
                  <a:srgbClr val="000000"/>
                </a:solidFill>
              </a:rPr>
              <a:t>2018</a:t>
            </a:r>
          </a:p>
          <a:p>
            <a:pPr>
              <a:spcBef>
                <a:spcPts val="1500"/>
              </a:spcBef>
            </a:pPr>
            <a:r>
              <a:rPr lang="en-GB" sz="2500" b="1" dirty="0">
                <a:solidFill>
                  <a:schemeClr val="accent6">
                    <a:lumMod val="50000"/>
                  </a:schemeClr>
                </a:solidFill>
              </a:rPr>
              <a:t>Integration</a:t>
            </a:r>
            <a:r>
              <a:rPr lang="en-GB" sz="2500" dirty="0">
                <a:solidFill>
                  <a:srgbClr val="000000"/>
                </a:solidFill>
              </a:rPr>
              <a:t> studies shall be completed by Summer 2018</a:t>
            </a:r>
          </a:p>
          <a:p>
            <a:pPr>
              <a:spcBef>
                <a:spcPts val="1500"/>
              </a:spcBef>
            </a:pPr>
            <a:r>
              <a:rPr lang="en-GB" sz="2500" b="1" dirty="0">
                <a:solidFill>
                  <a:schemeClr val="accent6">
                    <a:lumMod val="50000"/>
                  </a:schemeClr>
                </a:solidFill>
              </a:rPr>
              <a:t>Equipment readiness </a:t>
            </a:r>
            <a:r>
              <a:rPr lang="en-GB" sz="2500" dirty="0">
                <a:solidFill>
                  <a:srgbClr val="000000"/>
                </a:solidFill>
              </a:rPr>
              <a:t>to be communicated for fine tuning of schedules by end of March 2018</a:t>
            </a:r>
          </a:p>
          <a:p>
            <a:pPr>
              <a:spcBef>
                <a:spcPts val="1500"/>
              </a:spcBef>
            </a:pPr>
            <a:r>
              <a:rPr lang="en-GB" sz="2500" b="1" dirty="0">
                <a:solidFill>
                  <a:schemeClr val="accent6">
                    <a:lumMod val="50000"/>
                  </a:schemeClr>
                </a:solidFill>
              </a:rPr>
              <a:t>Work package </a:t>
            </a:r>
            <a:r>
              <a:rPr lang="en-GB" sz="2500" dirty="0">
                <a:solidFill>
                  <a:srgbClr val="000000"/>
                </a:solidFill>
              </a:rPr>
              <a:t>analysis to assess equipment and installation risks and feasibility by Q3-2018</a:t>
            </a:r>
          </a:p>
          <a:p>
            <a:pPr>
              <a:spcBef>
                <a:spcPts val="1500"/>
              </a:spcBef>
            </a:pPr>
            <a:r>
              <a:rPr lang="en-GB" sz="2500" b="1" dirty="0">
                <a:solidFill>
                  <a:schemeClr val="accent6">
                    <a:lumMod val="50000"/>
                  </a:schemeClr>
                </a:solidFill>
              </a:rPr>
              <a:t>ALARA</a:t>
            </a:r>
            <a:r>
              <a:rPr lang="en-GB" sz="2500" dirty="0">
                <a:solidFill>
                  <a:srgbClr val="000000"/>
                </a:solidFill>
              </a:rPr>
              <a:t> committees to be scheduled already for Q2-2018</a:t>
            </a:r>
          </a:p>
          <a:p>
            <a:pPr>
              <a:spcBef>
                <a:spcPts val="1500"/>
              </a:spcBef>
            </a:pPr>
            <a:r>
              <a:rPr lang="en-GB" sz="2500" b="1" dirty="0">
                <a:solidFill>
                  <a:schemeClr val="accent6">
                    <a:lumMod val="50000"/>
                  </a:schemeClr>
                </a:solidFill>
              </a:rPr>
              <a:t>IMPACT</a:t>
            </a:r>
            <a:r>
              <a:rPr lang="en-GB" sz="2500" dirty="0">
                <a:solidFill>
                  <a:srgbClr val="000000"/>
                </a:solidFill>
              </a:rPr>
              <a:t> tool to coordinate daily activities</a:t>
            </a:r>
          </a:p>
          <a:p>
            <a:pPr>
              <a:spcBef>
                <a:spcPts val="1500"/>
              </a:spcBef>
            </a:pPr>
            <a:r>
              <a:rPr lang="en-GB" sz="2500" b="1" dirty="0">
                <a:solidFill>
                  <a:schemeClr val="accent6">
                    <a:lumMod val="50000"/>
                  </a:schemeClr>
                </a:solidFill>
              </a:rPr>
              <a:t>Safety joint visits </a:t>
            </a:r>
            <a:r>
              <a:rPr lang="en-GB" sz="2500" dirty="0">
                <a:solidFill>
                  <a:srgbClr val="000000"/>
                </a:solidFill>
              </a:rPr>
              <a:t>(VICs) and compensatory measures to be </a:t>
            </a:r>
            <a:r>
              <a:rPr lang="en-GB" sz="2500" dirty="0" smtClean="0">
                <a:solidFill>
                  <a:srgbClr val="000000"/>
                </a:solidFill>
              </a:rPr>
              <a:t>anticipated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817" t="25739" r="12798" b="19649"/>
          <a:stretch/>
        </p:blipFill>
        <p:spPr>
          <a:xfrm>
            <a:off x="7830548" y="9144"/>
            <a:ext cx="1304308" cy="102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5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“Running” the LS2…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GB" sz="3600" dirty="0" smtClean="0"/>
              <a:t>Coordination and Logistics</a:t>
            </a:r>
            <a:endParaRPr lang="en-GB" sz="3600" dirty="0"/>
          </a:p>
          <a:p>
            <a:pPr lvl="1">
              <a:spcBef>
                <a:spcPts val="1200"/>
              </a:spcBef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Individual system tests</a:t>
            </a:r>
            <a:r>
              <a:rPr lang="en-GB" b="1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&amp; overall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Safety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Coordination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are being watched</a:t>
            </a:r>
          </a:p>
          <a:p>
            <a:pPr lvl="1">
              <a:spcBef>
                <a:spcPts val="1200"/>
              </a:spcBef>
            </a:pPr>
            <a:r>
              <a:rPr lang="en-GB" dirty="0">
                <a:solidFill>
                  <a:srgbClr val="000000"/>
                </a:solidFill>
              </a:rPr>
              <a:t>Space Management for Storage, “Base de </a:t>
            </a:r>
            <a:r>
              <a:rPr lang="en-GB" dirty="0" err="1">
                <a:solidFill>
                  <a:srgbClr val="000000"/>
                </a:solidFill>
              </a:rPr>
              <a:t>Chantier</a:t>
            </a:r>
            <a:r>
              <a:rPr lang="en-GB" dirty="0">
                <a:solidFill>
                  <a:srgbClr val="000000"/>
                </a:solidFill>
              </a:rPr>
              <a:t>” and Logistics: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at prioritisation phase</a:t>
            </a:r>
            <a:r>
              <a:rPr lang="en-GB" dirty="0">
                <a:solidFill>
                  <a:srgbClr val="000000"/>
                </a:solidFill>
              </a:rPr>
              <a:t>. March 2018</a:t>
            </a:r>
          </a:p>
          <a:p>
            <a:pPr>
              <a:spcBef>
                <a:spcPts val="2400"/>
              </a:spcBef>
            </a:pPr>
            <a:r>
              <a:rPr lang="en-GB" sz="3600" dirty="0"/>
              <a:t>Milestones</a:t>
            </a:r>
          </a:p>
          <a:p>
            <a:pPr lvl="1">
              <a:spcBef>
                <a:spcPts val="1200"/>
              </a:spcBef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Arbitrations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done, follow-up after QA checks with EN-EL</a:t>
            </a:r>
            <a:endParaRPr lang="en-GB" dirty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LS2 consolidated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Planning Baseline</a:t>
            </a:r>
            <a:r>
              <a:rPr lang="en-GB" dirty="0" smtClean="0">
                <a:solidFill>
                  <a:srgbClr val="000000"/>
                </a:solidFill>
              </a:rPr>
              <a:t> presented today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br>
              <a:rPr lang="en-GB" b="1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000000"/>
                </a:solidFill>
              </a:rPr>
              <a:t>(8 </a:t>
            </a:r>
            <a:r>
              <a:rPr lang="en-GB" dirty="0">
                <a:solidFill>
                  <a:srgbClr val="000000"/>
                </a:solidFill>
              </a:rPr>
              <a:t>months ahead, </a:t>
            </a:r>
            <a:r>
              <a:rPr lang="en-GB" dirty="0" smtClean="0">
                <a:solidFill>
                  <a:srgbClr val="000000"/>
                </a:solidFill>
              </a:rPr>
              <a:t>final version in </a:t>
            </a:r>
            <a:r>
              <a:rPr lang="en-GB" dirty="0">
                <a:solidFill>
                  <a:srgbClr val="000000"/>
                </a:solidFill>
              </a:rPr>
              <a:t>November)</a:t>
            </a:r>
          </a:p>
          <a:p>
            <a:pPr lvl="2"/>
            <a:r>
              <a:rPr lang="en-GB" dirty="0"/>
              <a:t>Priority given to ECR validation, </a:t>
            </a:r>
            <a:r>
              <a:rPr lang="en-GB" dirty="0" smtClean="0"/>
              <a:t>Integration</a:t>
            </a:r>
            <a:r>
              <a:rPr lang="en-GB" dirty="0"/>
              <a:t>, </a:t>
            </a:r>
            <a:r>
              <a:rPr lang="en-GB" dirty="0" smtClean="0"/>
              <a:t>Risk Mitigation </a:t>
            </a:r>
            <a:r>
              <a:rPr lang="en-GB" dirty="0"/>
              <a:t>and </a:t>
            </a:r>
            <a:r>
              <a:rPr lang="en-GB" dirty="0" smtClean="0"/>
              <a:t>coactivity Risk Management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817" t="25739" r="12798" b="19649"/>
          <a:stretch/>
        </p:blipFill>
        <p:spPr>
          <a:xfrm>
            <a:off x="7830548" y="9144"/>
            <a:ext cx="1304308" cy="102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Memos </a:t>
            </a:r>
            <a:r>
              <a:rPr lang="fr-CH" dirty="0" err="1" smtClean="0"/>
              <a:t>addressed</a:t>
            </a:r>
            <a:r>
              <a:rPr lang="fr-CH" dirty="0" smtClean="0"/>
              <a:t> to Management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smtClean="0"/>
              <a:t>LS2 Team</a:t>
            </a:r>
          </a:p>
          <a:p>
            <a:pPr algn="r"/>
            <a:r>
              <a:rPr lang="en-US" i="1" smtClean="0"/>
              <a:t>22 June’18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7945"/>
            <a:ext cx="5607170" cy="50563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2735" t="20956" r="40661" b="13468"/>
          <a:stretch/>
        </p:blipFill>
        <p:spPr>
          <a:xfrm>
            <a:off x="6124755" y="2081830"/>
            <a:ext cx="3019245" cy="418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3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Storage: Surface </a:t>
            </a:r>
            <a:r>
              <a:rPr lang="en-US" sz="3200" dirty="0"/>
              <a:t>distribution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LS2C#22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5750"/>
            <a:ext cx="9144000" cy="37229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20232" y="4286113"/>
            <a:ext cx="3766568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Request evolution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82 requests on 22/08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189 requests on 26/09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238 requests on 19/10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244 requests on 26/01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239 requests on 25.04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220 requests on 01.06</a:t>
            </a:r>
          </a:p>
        </p:txBody>
      </p:sp>
      <p:sp>
        <p:nvSpPr>
          <p:cNvPr id="7" name="Left Bracket 6"/>
          <p:cNvSpPr/>
          <p:nvPr/>
        </p:nvSpPr>
        <p:spPr>
          <a:xfrm>
            <a:off x="461819" y="3685887"/>
            <a:ext cx="288637" cy="1304637"/>
          </a:xfrm>
          <a:prstGeom prst="leftBracke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12729" y="4182260"/>
            <a:ext cx="71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80 %</a:t>
            </a:r>
          </a:p>
        </p:txBody>
      </p:sp>
    </p:spTree>
    <p:extLst>
      <p:ext uri="{BB962C8B-B14F-4D97-AF65-F5344CB8AC3E}">
        <p14:creationId xmlns:p14="http://schemas.microsoft.com/office/powerpoint/2010/main" val="73653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361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Storage: Infrastructures and type of storage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LS2C#22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284" r="-6284"/>
          <a:stretch/>
        </p:blipFill>
        <p:spPr>
          <a:xfrm>
            <a:off x="56535" y="2124341"/>
            <a:ext cx="5384800" cy="3314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040" y="2124342"/>
            <a:ext cx="3894561" cy="21668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7559" y="4880407"/>
            <a:ext cx="373407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Other: e.g. Transport and handling equipment, storage from B954/955 to Flex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9721" y="1877019"/>
            <a:ext cx="1697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Type of storage</a:t>
            </a:r>
          </a:p>
        </p:txBody>
      </p:sp>
    </p:spTree>
    <p:extLst>
      <p:ext uri="{BB962C8B-B14F-4D97-AF65-F5344CB8AC3E}">
        <p14:creationId xmlns:p14="http://schemas.microsoft.com/office/powerpoint/2010/main" val="156368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Storage: Main </a:t>
            </a:r>
            <a:r>
              <a:rPr lang="en-US" sz="3200" dirty="0"/>
              <a:t>storage buildings</a:t>
            </a:r>
            <a:r>
              <a:rPr lang="en-US" sz="3200" b="1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LS2C#22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889845"/>
            <a:ext cx="5714107" cy="35877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18149" y="2616911"/>
            <a:ext cx="24517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Sharing according to requirements </a:t>
            </a:r>
          </a:p>
          <a:p>
            <a:r>
              <a:rPr lang="en-US" dirty="0"/>
              <a:t>(</a:t>
            </a:r>
            <a:r>
              <a:rPr lang="en-US" dirty="0" err="1"/>
              <a:t>e.g</a:t>
            </a:r>
            <a:r>
              <a:rPr lang="en-US" dirty="0"/>
              <a:t> type of conditioning) and activation:</a:t>
            </a:r>
          </a:p>
          <a:p>
            <a:pPr marL="285750" indent="-285750">
              <a:buFontTx/>
              <a:buChar char="-"/>
            </a:pPr>
            <a:r>
              <a:rPr lang="en-US" dirty="0"/>
              <a:t>B947</a:t>
            </a:r>
          </a:p>
          <a:p>
            <a:pPr marL="285750" indent="-285750">
              <a:buFontTx/>
              <a:buChar char="-"/>
            </a:pPr>
            <a:r>
              <a:rPr lang="en-US" dirty="0"/>
              <a:t>ISR </a:t>
            </a:r>
          </a:p>
          <a:p>
            <a:pPr marL="285750" indent="-285750">
              <a:buFontTx/>
              <a:buChar char="-"/>
            </a:pPr>
            <a:r>
              <a:rPr lang="en-US" dirty="0"/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21985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Workshops: Status of the requests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LS2C#22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0993" r="-20993"/>
          <a:stretch/>
        </p:blipFill>
        <p:spPr>
          <a:xfrm>
            <a:off x="83621" y="1936750"/>
            <a:ext cx="6299200" cy="2971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34546" y="1936750"/>
            <a:ext cx="3674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requested surface : 4088 m</a:t>
            </a:r>
            <a:r>
              <a:rPr lang="en-US" baseline="30000" dirty="0"/>
              <a:t>2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072516" y="2438355"/>
            <a:ext cx="4346205" cy="332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9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Flex Bld.947: Status </a:t>
            </a:r>
            <a:r>
              <a:rPr lang="en-US" sz="3200" dirty="0"/>
              <a:t>of the work</a:t>
            </a:r>
            <a:endParaRPr lang="fr-FR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LS2C - FLEX building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50670" y="5752756"/>
            <a:ext cx="598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Gantry cranes installed – 2 x 20 tons</a:t>
            </a:r>
            <a:endParaRPr lang="en-GB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-1" r="1289"/>
          <a:stretch/>
        </p:blipFill>
        <p:spPr>
          <a:xfrm>
            <a:off x="1355650" y="1173935"/>
            <a:ext cx="6796303" cy="451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0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Flex Bld.947: </a:t>
            </a:r>
            <a:r>
              <a:rPr lang="en-US" sz="3200" dirty="0" smtClean="0"/>
              <a:t>Status </a:t>
            </a:r>
            <a:r>
              <a:rPr lang="en-US" sz="3200" dirty="0"/>
              <a:t>of the work</a:t>
            </a:r>
            <a:endParaRPr lang="fr-FR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LS2C - FLEX building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90380" y="5730093"/>
            <a:ext cx="598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Concrete pavement + metallic structure and envelope </a:t>
            </a:r>
            <a:endParaRPr lang="en-GB" u="sng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132" y="1146111"/>
            <a:ext cx="6842990" cy="445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6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smtClean="0"/>
              <a:t>LS2 Team</a:t>
            </a:r>
          </a:p>
          <a:p>
            <a:pPr algn="r"/>
            <a:r>
              <a:rPr lang="en-US" i="1" smtClean="0"/>
              <a:t>22 June’18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639" t="20871" r="24266" b="19758"/>
          <a:stretch/>
        </p:blipFill>
        <p:spPr>
          <a:xfrm>
            <a:off x="0" y="0"/>
            <a:ext cx="9144000" cy="609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9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Rules</a:t>
            </a:r>
            <a:r>
              <a:rPr lang="fr-FR" sz="3200" dirty="0" smtClean="0"/>
              <a:t> </a:t>
            </a:r>
            <a:r>
              <a:rPr lang="fr-FR" sz="3200" dirty="0" err="1" smtClean="0"/>
              <a:t>during</a:t>
            </a:r>
            <a:r>
              <a:rPr lang="fr-FR" sz="3200" dirty="0" smtClean="0"/>
              <a:t> LS2 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No long term storage </a:t>
            </a:r>
          </a:p>
          <a:p>
            <a:r>
              <a:rPr lang="en-GB" dirty="0" smtClean="0"/>
              <a:t>No works (maintenance / workshops)</a:t>
            </a:r>
          </a:p>
          <a:p>
            <a:r>
              <a:rPr lang="en-GB" dirty="0" smtClean="0"/>
              <a:t>Packaging in compliance with the material to be transported (ADR)</a:t>
            </a:r>
          </a:p>
          <a:p>
            <a:r>
              <a:rPr lang="en-GB" dirty="0" smtClean="0"/>
              <a:t>No storage of metallic structures accepted inside as long as they can be stored outside </a:t>
            </a:r>
          </a:p>
          <a:p>
            <a:r>
              <a:rPr lang="en-GB" dirty="0"/>
              <a:t>E</a:t>
            </a:r>
            <a:r>
              <a:rPr lang="en-GB" dirty="0" smtClean="0"/>
              <a:t>ach group* will be charged for the storage: 140 CHF/m</a:t>
            </a:r>
            <a:r>
              <a:rPr lang="en-GB" baseline="30000" dirty="0" smtClean="0"/>
              <a:t>2</a:t>
            </a:r>
            <a:r>
              <a:rPr lang="en-GB" dirty="0" smtClean="0"/>
              <a:t>/year. </a:t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  <a:p>
            <a:pPr marL="36576" indent="0">
              <a:buNone/>
            </a:pPr>
            <a:r>
              <a:rPr lang="en-GB" dirty="0" smtClean="0"/>
              <a:t>* To be noted that the </a:t>
            </a:r>
            <a:r>
              <a:rPr lang="en-US" dirty="0"/>
              <a:t>following </a:t>
            </a:r>
            <a:r>
              <a:rPr lang="en-US" dirty="0" smtClean="0"/>
              <a:t>groups </a:t>
            </a:r>
            <a:r>
              <a:rPr lang="en-US" dirty="0"/>
              <a:t>will not be charged for the space allocated in the Flex building 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 smtClean="0"/>
              <a:t>SMB: magnets from B.954, </a:t>
            </a:r>
          </a:p>
          <a:p>
            <a:pPr lvl="1"/>
            <a:r>
              <a:rPr lang="en-GB" dirty="0" smtClean="0"/>
              <a:t>TE-VSC: </a:t>
            </a:r>
            <a:r>
              <a:rPr lang="en-GB" dirty="0"/>
              <a:t>beam screens from ISR2, </a:t>
            </a:r>
            <a:endParaRPr lang="en-GB" dirty="0" smtClean="0"/>
          </a:p>
          <a:p>
            <a:pPr lvl="1"/>
            <a:r>
              <a:rPr lang="en-GB" dirty="0" smtClean="0"/>
              <a:t>TE-MSC: </a:t>
            </a:r>
            <a:r>
              <a:rPr lang="en-GB" dirty="0"/>
              <a:t>material from B.927, </a:t>
            </a:r>
            <a:endParaRPr lang="en-GB" dirty="0" smtClean="0"/>
          </a:p>
          <a:p>
            <a:pPr lvl="1"/>
            <a:r>
              <a:rPr lang="en-GB" dirty="0" smtClean="0"/>
              <a:t>EN-HE: </a:t>
            </a:r>
            <a:r>
              <a:rPr lang="en-GB" dirty="0"/>
              <a:t>material from B.927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LS2C - FLEX building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75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370" y="925745"/>
            <a:ext cx="6695553" cy="5305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Flex </a:t>
            </a:r>
            <a:r>
              <a:rPr lang="fr-FR" dirty="0" err="1" smtClean="0"/>
              <a:t>Bld</a:t>
            </a:r>
            <a:r>
              <a:rPr lang="fr-FR" dirty="0" smtClean="0"/>
              <a:t> 947: </a:t>
            </a:r>
            <a:r>
              <a:rPr lang="fr-FR" dirty="0" err="1" smtClean="0"/>
              <a:t>Layout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LS2C - FLEX building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08807" y="2666360"/>
            <a:ext cx="2727832" cy="1744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269096" y="971944"/>
            <a:ext cx="1567543" cy="16944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3509231"/>
            <a:ext cx="2286000" cy="46166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sz="800" dirty="0">
                <a:solidFill>
                  <a:srgbClr val="000000"/>
                </a:solidFill>
                <a:latin typeface="Arial" panose="020B0604020202020204" pitchFamily="34" charset="0"/>
              </a:rPr>
              <a:t>ID105/107/108: SMB, Aimants du 954 450m2 ID 121: TE-ABT, KFA20, 2m2</a:t>
            </a:r>
          </a:p>
          <a:p>
            <a:r>
              <a:rPr lang="fr-FR" sz="800" dirty="0">
                <a:solidFill>
                  <a:srgbClr val="000000"/>
                </a:solidFill>
                <a:latin typeface="Arial" panose="020B0604020202020204" pitchFamily="34" charset="0"/>
              </a:rPr>
              <a:t>ID196 et 195: TE-ABT, septum, 50m2</a:t>
            </a:r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 flipV="1">
            <a:off x="2286000" y="3219610"/>
            <a:ext cx="4045644" cy="5204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1342453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These numbers are given as an indication. </a:t>
            </a:r>
          </a:p>
          <a:p>
            <a:pPr algn="ctr"/>
            <a:r>
              <a:rPr lang="en-GB" dirty="0" smtClean="0"/>
              <a:t>The LS2C retains all rights regarding space optimization.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99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Bases de </a:t>
            </a:r>
            <a:r>
              <a:rPr lang="en-US" dirty="0" err="1" smtClean="0"/>
              <a:t>chantier</a:t>
            </a:r>
            <a:r>
              <a:rPr lang="en-US" dirty="0" smtClean="0"/>
              <a:t>: Status of the requests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LS2C#22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99496" y="3701623"/>
            <a:ext cx="3858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Approved + Under discussion 126</a:t>
            </a:r>
          </a:p>
          <a:p>
            <a:pPr algn="ctr"/>
            <a:r>
              <a:rPr lang="en-GB" dirty="0"/>
              <a:t>(surface [inside or outside] and underground)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68" y="1817774"/>
            <a:ext cx="4052258" cy="34489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86244" y="1679726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of requests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850" y="2247880"/>
            <a:ext cx="2424507" cy="129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Bases de </a:t>
            </a:r>
            <a:r>
              <a:rPr lang="en-US" dirty="0" err="1" smtClean="0"/>
              <a:t>chantier</a:t>
            </a:r>
            <a:r>
              <a:rPr lang="en-US" dirty="0" smtClean="0"/>
              <a:t>: Facilities and location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LS2C#22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37754" y="1870748"/>
            <a:ext cx="39107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Layout have been prepared in collaboration with EN-ACE, EN-HE and SMB. They provide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/>
                <a:cs typeface="Calibri"/>
              </a:rPr>
              <a:t>ID reference number and project description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/>
                <a:cs typeface="Calibri"/>
              </a:rPr>
              <a:t>Technical responsible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/>
                <a:cs typeface="Calibri"/>
              </a:rPr>
              <a:t>Space allocation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/>
                <a:cs typeface="Calibri"/>
              </a:rPr>
              <a:t>Infrastructures needed 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/>
                <a:cs typeface="Calibri"/>
              </a:rPr>
              <a:t>start and end dates which shall be aligned with official planning prepared by the facility coordinators </a:t>
            </a:r>
            <a:br>
              <a:rPr lang="en-US" sz="1600" dirty="0">
                <a:latin typeface="Calibri"/>
                <a:cs typeface="Calibri"/>
              </a:rPr>
            </a:br>
            <a:r>
              <a:rPr lang="en-US" sz="1600" dirty="0">
                <a:latin typeface="Calibri"/>
                <a:cs typeface="Calibri"/>
                <a:hlinkClick r:id="rId2"/>
              </a:rPr>
              <a:t>http://ls1ls2.web.cern.ch/content/long-shutdown-2-project</a:t>
            </a:r>
            <a:r>
              <a:rPr lang="en-US" sz="1600" dirty="0">
                <a:latin typeface="Calibri"/>
                <a:cs typeface="Calibri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25" y="1870748"/>
            <a:ext cx="4343326" cy="34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43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Bases de </a:t>
            </a:r>
            <a:r>
              <a:rPr lang="en-US" sz="3200" dirty="0" err="1" smtClean="0"/>
              <a:t>chantier</a:t>
            </a:r>
            <a:r>
              <a:rPr lang="en-US" sz="3200" dirty="0" smtClean="0"/>
              <a:t>: layout</a:t>
            </a:r>
            <a:r>
              <a:rPr lang="en-US" sz="3200" dirty="0"/>
              <a:t>: typical example (BA4)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LS2C#22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2154" y="2097807"/>
            <a:ext cx="168943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Scaled locations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Information on: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/>
              <a:t>free space to keep for EN-HE;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/>
              <a:t>parking options;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200" dirty="0"/>
              <a:t>additional place available.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586" y="1087107"/>
            <a:ext cx="7238154" cy="454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5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Visits of accelerators during LS2</a:t>
            </a:r>
            <a:endParaRPr lang="en-GB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 smtClean="0"/>
              <a:t>LS2 Team</a:t>
            </a:r>
          </a:p>
          <a:p>
            <a:pPr algn="r"/>
            <a:r>
              <a:rPr lang="en-US" i="1" dirty="0" smtClean="0"/>
              <a:t>22 June’18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As of decision made with the Complex Manager </a:t>
            </a:r>
            <a:br>
              <a:rPr lang="en-GB" dirty="0" smtClean="0"/>
            </a:br>
            <a:r>
              <a:rPr lang="en-GB" dirty="0" smtClean="0"/>
              <a:t>(F. </a:t>
            </a:r>
            <a:r>
              <a:rPr lang="en-GB" dirty="0" err="1" smtClean="0"/>
              <a:t>Bordry</a:t>
            </a:r>
            <a:r>
              <a:rPr lang="en-GB" dirty="0" smtClean="0"/>
              <a:t>), </a:t>
            </a:r>
            <a:r>
              <a:rPr lang="en-GB" b="1" dirty="0" smtClean="0"/>
              <a:t>no visits will be allowed during LS2</a:t>
            </a:r>
            <a:r>
              <a:rPr lang="en-GB" dirty="0" smtClean="0"/>
              <a:t>, with the exception of: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VIP and Press visits;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Professional visits:</a:t>
            </a:r>
          </a:p>
          <a:p>
            <a:pPr lvl="3"/>
            <a:r>
              <a:rPr lang="en-GB" sz="2600" dirty="0" smtClean="0"/>
              <a:t>GSI-SH-1</a:t>
            </a:r>
          </a:p>
          <a:p>
            <a:pPr lvl="3"/>
            <a:r>
              <a:rPr lang="en-GB" sz="2600" dirty="0" smtClean="0"/>
              <a:t>Step to follow: edms1281098 v.4.1	</a:t>
            </a:r>
            <a:endParaRPr lang="en-GB" dirty="0" smtClean="0"/>
          </a:p>
          <a:p>
            <a:pPr lvl="1">
              <a:spcBef>
                <a:spcPts val="1800"/>
              </a:spcBef>
            </a:pPr>
            <a:r>
              <a:rPr lang="en-GB" dirty="0" smtClean="0"/>
              <a:t>Open days: 14-15 September 2019:</a:t>
            </a:r>
          </a:p>
          <a:p>
            <a:pPr lvl="3"/>
            <a:r>
              <a:rPr lang="en-GB" sz="2600" dirty="0" smtClean="0"/>
              <a:t>LS2 Team will propose organising special visits for “</a:t>
            </a:r>
            <a:r>
              <a:rPr lang="en-GB" sz="2600" dirty="0" err="1" smtClean="0"/>
              <a:t>CERNois</a:t>
            </a:r>
            <a:r>
              <a:rPr lang="en-GB" sz="2600" dirty="0" smtClean="0"/>
              <a:t>”</a:t>
            </a:r>
          </a:p>
          <a:p>
            <a:pPr marL="0" indent="0">
              <a:buNone/>
            </a:pPr>
            <a:r>
              <a:rPr lang="en-GB" dirty="0" smtClean="0"/>
              <a:t>Memo is being prepared and will be sent to ED Members before end of June 2018.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3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83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smtClean="0"/>
              <a:t>LS2 Team</a:t>
            </a:r>
          </a:p>
          <a:p>
            <a:pPr algn="r"/>
            <a:r>
              <a:rPr lang="en-US" i="1" smtClean="0"/>
              <a:t>22 June’18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619" t="15254" r="24381" b="25208"/>
          <a:stretch/>
        </p:blipFill>
        <p:spPr>
          <a:xfrm>
            <a:off x="0" y="0"/>
            <a:ext cx="9144000" cy="612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9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smtClean="0"/>
              <a:t>LS2 Team</a:t>
            </a:r>
          </a:p>
          <a:p>
            <a:pPr algn="r"/>
            <a:r>
              <a:rPr lang="en-US" i="1" smtClean="0"/>
              <a:t>22 June’18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6053" t="19529" r="24230" b="21268"/>
          <a:stretch/>
        </p:blipFill>
        <p:spPr>
          <a:xfrm>
            <a:off x="-1373" y="8629"/>
            <a:ext cx="9144000" cy="612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4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71"/>
            <a:ext cx="9144793" cy="6300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812000" y="0"/>
            <a:ext cx="1332000" cy="936701"/>
            <a:chOff x="7812000" y="0"/>
            <a:chExt cx="1332000" cy="936701"/>
          </a:xfrm>
        </p:grpSpPr>
        <p:sp>
          <p:nvSpPr>
            <p:cNvPr id="15" name="Rectangle 14"/>
            <p:cNvSpPr/>
            <p:nvPr/>
          </p:nvSpPr>
          <p:spPr>
            <a:xfrm>
              <a:off x="7812000" y="760951"/>
              <a:ext cx="1332000" cy="175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4829" t="22831" r="3632" b="26142"/>
            <a:stretch/>
          </p:blipFill>
          <p:spPr>
            <a:xfrm>
              <a:off x="7812000" y="0"/>
              <a:ext cx="1332000" cy="805293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8123576" y="753537"/>
            <a:ext cx="7088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solidFill>
                  <a:srgbClr val="000000"/>
                </a:solidFill>
              </a:rPr>
              <a:t>Introduction</a:t>
            </a:r>
            <a:endParaRPr lang="en-GB" sz="700" b="1" dirty="0">
              <a:solidFill>
                <a:srgbClr val="000000"/>
              </a:solidFill>
            </a:endParaRP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2055"/>
          <a:stretch/>
        </p:blipFill>
        <p:spPr>
          <a:xfrm>
            <a:off x="353286" y="3356665"/>
            <a:ext cx="8226425" cy="244177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ectangular Callout 6"/>
          <p:cNvSpPr/>
          <p:nvPr/>
        </p:nvSpPr>
        <p:spPr>
          <a:xfrm>
            <a:off x="2259579" y="1030637"/>
            <a:ext cx="6424046" cy="2034341"/>
          </a:xfrm>
          <a:prstGeom prst="wedgeRectCallout">
            <a:avLst>
              <a:gd name="adj1" fmla="val 9734"/>
              <a:gd name="adj2" fmla="val 92050"/>
            </a:avLst>
          </a:prstGeom>
          <a:solidFill>
            <a:srgbClr val="FFFFFF">
              <a:alpha val="40000"/>
            </a:srgb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02060"/>
                </a:solidFill>
                <a:ea typeface="ＭＳ Ｐゴシック" pitchFamily="-108" charset="-128"/>
              </a:rPr>
              <a:t>Perform major </a:t>
            </a:r>
            <a:r>
              <a:rPr lang="en-GB" sz="1600" b="1" dirty="0" smtClean="0">
                <a:solidFill>
                  <a:srgbClr val="00B0F0"/>
                </a:solidFill>
                <a:ea typeface="ＭＳ Ｐゴシック" pitchFamily="-108" charset="-128"/>
              </a:rPr>
              <a:t>Maintenance and Consolidations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02060"/>
                </a:solidFill>
                <a:ea typeface="ＭＳ Ｐゴシック" pitchFamily="-108" charset="-128"/>
              </a:rPr>
              <a:t>Increase intensity/brightness in the injectors to match HL-LHC requirements (</a:t>
            </a:r>
            <a:r>
              <a:rPr lang="en-GB" sz="1600" b="1" dirty="0" smtClean="0">
                <a:solidFill>
                  <a:srgbClr val="00B0F0"/>
                </a:solidFill>
                <a:ea typeface="ＭＳ Ｐゴシック" pitchFamily="-108" charset="-128"/>
              </a:rPr>
              <a:t>LIU Project</a:t>
            </a:r>
            <a:r>
              <a:rPr lang="en-GB" sz="1600" b="1" dirty="0" smtClean="0">
                <a:solidFill>
                  <a:srgbClr val="002060"/>
                </a:solidFill>
                <a:ea typeface="ＭＳ Ｐゴシック" pitchFamily="-108" charset="-128"/>
              </a:rPr>
              <a:t>)</a:t>
            </a:r>
            <a:endParaRPr lang="en-GB" sz="1600" b="1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02060"/>
                </a:solidFill>
                <a:ea typeface="ＭＳ Ｐゴシック" pitchFamily="-108" charset="-128"/>
              </a:rPr>
              <a:t>Increase </a:t>
            </a:r>
            <a:r>
              <a:rPr lang="en-GB" sz="1600" b="1" dirty="0" smtClean="0">
                <a:solidFill>
                  <a:srgbClr val="00B0F0"/>
                </a:solidFill>
                <a:ea typeface="ＭＳ Ｐゴシック" pitchFamily="-108" charset="-128"/>
              </a:rPr>
              <a:t>injector reliability and lifetime </a:t>
            </a:r>
            <a:r>
              <a:rPr lang="en-GB" sz="1600" b="1" dirty="0" smtClean="0">
                <a:solidFill>
                  <a:srgbClr val="002060"/>
                </a:solidFill>
                <a:ea typeface="ＭＳ Ｐゴシック" pitchFamily="-108" charset="-128"/>
              </a:rPr>
              <a:t>to cover HL-LHC run (until ~2035) closely related to consolidation programs (in synergy with LIU Project)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02060"/>
                </a:solidFill>
                <a:ea typeface="ＭＳ Ｐゴシック" pitchFamily="-108" charset="-128"/>
              </a:rPr>
              <a:t>Anticipate </a:t>
            </a:r>
            <a:r>
              <a:rPr lang="en-GB" sz="1600" b="1" dirty="0" smtClean="0">
                <a:solidFill>
                  <a:srgbClr val="00B0F0"/>
                </a:solidFill>
                <a:ea typeface="ＭＳ Ｐゴシック" pitchFamily="-108" charset="-128"/>
              </a:rPr>
              <a:t>HL-LHC</a:t>
            </a:r>
            <a:r>
              <a:rPr lang="en-GB" sz="1600" b="1" dirty="0" smtClean="0">
                <a:solidFill>
                  <a:srgbClr val="002060"/>
                </a:solidFill>
                <a:ea typeface="ＭＳ Ｐゴシック" pitchFamily="-108" charset="-128"/>
              </a:rPr>
              <a:t> work</a:t>
            </a:r>
            <a:endParaRPr lang="en-GB" sz="1600" b="1" dirty="0">
              <a:solidFill>
                <a:srgbClr val="002060"/>
              </a:solidFill>
              <a:ea typeface="ＭＳ Ｐゴシック" pitchFamily="-108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76226" y="3356665"/>
            <a:ext cx="5685250" cy="978667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599462" y="386298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LS2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17322" y="3842439"/>
            <a:ext cx="286830" cy="472345"/>
          </a:xfrm>
          <a:prstGeom prst="rect">
            <a:avLst/>
          </a:prstGeom>
          <a:solidFill>
            <a:srgbClr val="0C377B"/>
          </a:solidFill>
          <a:ln w="38100">
            <a:solidFill>
              <a:srgbClr val="0651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angle 11"/>
          <p:cNvSpPr/>
          <p:nvPr/>
        </p:nvSpPr>
        <p:spPr>
          <a:xfrm>
            <a:off x="3185834" y="3845998"/>
            <a:ext cx="369023" cy="472345"/>
          </a:xfrm>
          <a:prstGeom prst="rect">
            <a:avLst/>
          </a:prstGeom>
          <a:solidFill>
            <a:srgbClr val="0C377B"/>
          </a:solidFill>
          <a:ln w="38100">
            <a:solidFill>
              <a:srgbClr val="0651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4223149" y="3845997"/>
            <a:ext cx="297593" cy="472345"/>
          </a:xfrm>
          <a:prstGeom prst="rect">
            <a:avLst/>
          </a:prstGeom>
          <a:solidFill>
            <a:srgbClr val="0C377B"/>
          </a:solidFill>
          <a:ln w="38100">
            <a:solidFill>
              <a:srgbClr val="0651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angle 13"/>
          <p:cNvSpPr/>
          <p:nvPr/>
        </p:nvSpPr>
        <p:spPr>
          <a:xfrm>
            <a:off x="5301869" y="3845997"/>
            <a:ext cx="2459607" cy="472345"/>
          </a:xfrm>
          <a:prstGeom prst="rect">
            <a:avLst/>
          </a:prstGeom>
          <a:noFill/>
          <a:ln w="38100">
            <a:solidFill>
              <a:srgbClr val="0651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31800" y="0"/>
            <a:ext cx="8265984" cy="6527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4000" dirty="0" smtClean="0">
                <a:solidFill>
                  <a:schemeClr val="bg1"/>
                </a:solidFill>
              </a:rPr>
              <a:t>The Long Shutdown 2 (LS2)</a:t>
            </a: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65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0" cy="63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The LS2 Team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116632"/>
            <a:ext cx="8226425" cy="5016068"/>
          </a:xfrm>
        </p:spPr>
        <p:txBody>
          <a:bodyPr>
            <a:normAutofit fontScale="70000" lnSpcReduction="20000"/>
          </a:bodyPr>
          <a:lstStyle/>
          <a:p>
            <a:pPr>
              <a:tabLst>
                <a:tab pos="4211638" algn="l"/>
              </a:tabLst>
            </a:pPr>
            <a:r>
              <a:rPr lang="en-GB" sz="2400" dirty="0">
                <a:solidFill>
                  <a:schemeClr val="bg1"/>
                </a:solidFill>
              </a:rPr>
              <a:t>José Miguel JIMENEZ	</a:t>
            </a:r>
            <a:r>
              <a:rPr lang="en-GB" sz="2400" dirty="0" smtClean="0">
                <a:solidFill>
                  <a:schemeClr val="bg1"/>
                </a:solidFill>
              </a:rPr>
              <a:t>LS2 Coordinator</a:t>
            </a:r>
            <a:endParaRPr lang="en-GB" sz="2400" dirty="0">
              <a:solidFill>
                <a:schemeClr val="bg1"/>
              </a:solidFill>
            </a:endParaRPr>
          </a:p>
          <a:p>
            <a:pPr>
              <a:tabLst>
                <a:tab pos="4211638" algn="l"/>
              </a:tabLst>
            </a:pPr>
            <a:r>
              <a:rPr lang="en-GB" sz="2400" dirty="0">
                <a:solidFill>
                  <a:schemeClr val="bg1"/>
                </a:solidFill>
              </a:rPr>
              <a:t>Jean-Philippe TOCK	</a:t>
            </a:r>
            <a:r>
              <a:rPr lang="en-GB" sz="2400" dirty="0" smtClean="0">
                <a:solidFill>
                  <a:schemeClr val="bg1"/>
                </a:solidFill>
              </a:rPr>
              <a:t>LS2 Office </a:t>
            </a:r>
            <a:r>
              <a:rPr lang="en-GB" sz="2400" dirty="0">
                <a:solidFill>
                  <a:schemeClr val="bg1"/>
                </a:solidFill>
              </a:rPr>
              <a:t>Manager</a:t>
            </a:r>
          </a:p>
          <a:p>
            <a:pPr>
              <a:tabLst>
                <a:tab pos="4211638" algn="l"/>
              </a:tabLst>
            </a:pPr>
            <a:r>
              <a:rPr lang="en-GB" sz="2400" dirty="0">
                <a:solidFill>
                  <a:schemeClr val="bg1"/>
                </a:solidFill>
              </a:rPr>
              <a:t>Katy FORAZ	</a:t>
            </a:r>
            <a:r>
              <a:rPr lang="en-GB" sz="2400" dirty="0" smtClean="0">
                <a:solidFill>
                  <a:schemeClr val="bg1"/>
                </a:solidFill>
              </a:rPr>
              <a:t>LS2 Planning </a:t>
            </a:r>
            <a:r>
              <a:rPr lang="en-GB" sz="2400" dirty="0">
                <a:solidFill>
                  <a:schemeClr val="bg1"/>
                </a:solidFill>
              </a:rPr>
              <a:t>Manager</a:t>
            </a:r>
          </a:p>
          <a:p>
            <a:pPr>
              <a:tabLst>
                <a:tab pos="4211638" algn="l"/>
              </a:tabLst>
            </a:pPr>
            <a:endParaRPr lang="en-GB" sz="2400" dirty="0" smtClean="0">
              <a:solidFill>
                <a:schemeClr val="bg1"/>
              </a:solidFill>
            </a:endParaRP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Thomas OTTO	Safety Support Officer for LHC</a:t>
            </a: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Ana Paula BERNARDES	Safety Support Officer for Injectors</a:t>
            </a:r>
          </a:p>
          <a:p>
            <a:pPr>
              <a:tabLst>
                <a:tab pos="4211638" algn="l"/>
              </a:tabLst>
            </a:pPr>
            <a:endParaRPr lang="en-GB" sz="2400" dirty="0">
              <a:solidFill>
                <a:schemeClr val="bg1"/>
              </a:solidFill>
            </a:endParaRP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Jonathan MEIGNAN	PLAN Quality Officer</a:t>
            </a: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Samy CHEMLI	LS2 Committee Secretary</a:t>
            </a: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Anna LAMBERT	Administrative Support Officer</a:t>
            </a:r>
          </a:p>
          <a:p>
            <a:pPr>
              <a:tabLst>
                <a:tab pos="4211638" algn="l"/>
              </a:tabLst>
            </a:pPr>
            <a:endParaRPr lang="en-GB" sz="2400" dirty="0">
              <a:solidFill>
                <a:schemeClr val="bg1"/>
              </a:solidFill>
            </a:endParaRP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Julie COUPARD	Injectors &amp; LIU Coordination</a:t>
            </a: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Marzia BERNARDINI	LHC &amp; HL-LHC Coordination</a:t>
            </a: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Beniamino Di GIROLAMO	HL-LHC Link Person</a:t>
            </a:r>
          </a:p>
          <a:p>
            <a:pPr>
              <a:tabLst>
                <a:tab pos="4211638" algn="l"/>
              </a:tabLst>
            </a:pPr>
            <a:r>
              <a:rPr lang="en-GB" sz="2400" dirty="0" smtClean="0">
                <a:solidFill>
                  <a:schemeClr val="bg1"/>
                </a:solidFill>
              </a:rPr>
              <a:t>Stefan ROESLER	HSE Link Person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7489" y="8626"/>
            <a:ext cx="1335140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1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Overview of LS2 activities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400" t="23256" r="11427" b="24164"/>
          <a:stretch/>
        </p:blipFill>
        <p:spPr>
          <a:xfrm>
            <a:off x="7756851" y="11246"/>
            <a:ext cx="1387149" cy="9885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999839"/>
            <a:ext cx="6294476" cy="4680000"/>
          </a:xfrm>
          <a:prstGeom prst="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2432045" y="1560251"/>
            <a:ext cx="6251144" cy="4680000"/>
            <a:chOff x="2432045" y="1560251"/>
            <a:chExt cx="6251144" cy="468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32045" y="1560251"/>
              <a:ext cx="6251144" cy="4680000"/>
            </a:xfrm>
            <a:prstGeom prst="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7272068" y="5305245"/>
              <a:ext cx="1178357" cy="2932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92688" y="4796046"/>
            <a:ext cx="3482043" cy="132343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Space Management</a:t>
            </a:r>
          </a:p>
          <a:p>
            <a:r>
              <a:rPr lang="en-GB" sz="1600" dirty="0" smtClean="0"/>
              <a:t>   Storage (including radioactive)</a:t>
            </a:r>
          </a:p>
          <a:p>
            <a:r>
              <a:rPr lang="en-GB" sz="1600" dirty="0" smtClean="0"/>
              <a:t>   Living quarters (Base </a:t>
            </a:r>
            <a:r>
              <a:rPr lang="en-GB" sz="1600" dirty="0"/>
              <a:t>de </a:t>
            </a:r>
            <a:r>
              <a:rPr lang="en-GB" sz="1600" dirty="0" err="1" smtClean="0"/>
              <a:t>Chantier</a:t>
            </a:r>
            <a:r>
              <a:rPr lang="en-GB" sz="1600" dirty="0" smtClean="0"/>
              <a:t>)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Logistics</a:t>
            </a:r>
            <a:endParaRPr lang="en-GB" sz="1600" dirty="0"/>
          </a:p>
          <a:p>
            <a:r>
              <a:rPr lang="en-GB" sz="1600" dirty="0" smtClean="0"/>
              <a:t>   </a:t>
            </a:r>
            <a:r>
              <a:rPr lang="en-GB" sz="1600" i="1" dirty="0" smtClean="0"/>
              <a:t>Workshops</a:t>
            </a:r>
          </a:p>
        </p:txBody>
      </p:sp>
    </p:spTree>
    <p:extLst>
      <p:ext uri="{BB962C8B-B14F-4D97-AF65-F5344CB8AC3E}">
        <p14:creationId xmlns:p14="http://schemas.microsoft.com/office/powerpoint/2010/main" val="99477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Successful (E)YETS since 2015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LS2 Team</a:t>
            </a:r>
          </a:p>
          <a:p>
            <a:pPr algn="r"/>
            <a:r>
              <a:rPr lang="en-US" i="1" dirty="0"/>
              <a:t>22 June’18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Coordination of co-activities</a:t>
            </a:r>
          </a:p>
          <a:p>
            <a:pPr lvl="1"/>
            <a:r>
              <a:rPr lang="en-GB" sz="2400" dirty="0" smtClean="0">
                <a:solidFill>
                  <a:srgbClr val="000000"/>
                </a:solidFill>
              </a:rPr>
              <a:t>All </a:t>
            </a: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activities completed </a:t>
            </a:r>
            <a:r>
              <a:rPr lang="en-GB" sz="2400" dirty="0" smtClean="0">
                <a:solidFill>
                  <a:srgbClr val="000000"/>
                </a:solidFill>
              </a:rPr>
              <a:t>in due time and accelerators resumed operation as expected.</a:t>
            </a:r>
          </a:p>
          <a:p>
            <a:pPr lvl="1"/>
            <a:endParaRPr lang="en-GB" sz="2400" dirty="0" smtClean="0">
              <a:solidFill>
                <a:srgbClr val="000000"/>
              </a:solidFill>
            </a:endParaRPr>
          </a:p>
          <a:p>
            <a:pPr lvl="1"/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Rescheduling</a:t>
            </a:r>
            <a:r>
              <a:rPr lang="en-GB" sz="2400" dirty="0" smtClean="0">
                <a:solidFill>
                  <a:srgbClr val="000000"/>
                </a:solidFill>
              </a:rPr>
              <a:t> to allow an earlier start-up of YETS </a:t>
            </a:r>
            <a:br>
              <a:rPr lang="en-GB" sz="2400" dirty="0" smtClean="0">
                <a:solidFill>
                  <a:srgbClr val="000000"/>
                </a:solidFill>
              </a:rPr>
            </a:br>
            <a:r>
              <a:rPr lang="en-GB" sz="2400" dirty="0" smtClean="0">
                <a:solidFill>
                  <a:srgbClr val="000000"/>
                </a:solidFill>
              </a:rPr>
              <a:t>2017-18 activities to allow CMS to work on its Detector.</a:t>
            </a:r>
          </a:p>
          <a:p>
            <a:pPr lvl="1"/>
            <a:endParaRPr lang="en-GB" sz="2400" dirty="0" smtClean="0">
              <a:solidFill>
                <a:srgbClr val="000000"/>
              </a:solidFill>
            </a:endParaRPr>
          </a:p>
          <a:p>
            <a:pPr lvl="1"/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Efficiently managed </a:t>
            </a:r>
            <a:r>
              <a:rPr lang="en-GB" sz="2400" dirty="0" smtClean="0">
                <a:solidFill>
                  <a:srgbClr val="000000"/>
                </a:solidFill>
              </a:rPr>
              <a:t>the installation and commissioning of the Crab cavity module and related systems.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033" t="4252" r="10513" b="3890"/>
          <a:stretch/>
        </p:blipFill>
        <p:spPr>
          <a:xfrm>
            <a:off x="7643724" y="8792"/>
            <a:ext cx="1495823" cy="95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6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12295</TotalTime>
  <Words>1092</Words>
  <Application>Microsoft Office PowerPoint</Application>
  <PresentationFormat>On-screen Show (4:3)</PresentationFormat>
  <Paragraphs>272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ＭＳ Ｐゴシック</vt:lpstr>
      <vt:lpstr>Arial</vt:lpstr>
      <vt:lpstr>Calibri</vt:lpstr>
      <vt:lpstr>Courier New</vt:lpstr>
      <vt:lpstr>Ubuntu</vt:lpstr>
      <vt:lpstr>Ubuntu Light</vt:lpstr>
      <vt:lpstr>Wingdings</vt:lpstr>
      <vt:lpstr>CERN_ENdept_Presentation_ArialFont copy</vt:lpstr>
      <vt:lpstr>LS2 introduced to TE-PPR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LS2 Team</vt:lpstr>
      <vt:lpstr>Overview of LS2 activities</vt:lpstr>
      <vt:lpstr>Successful (E)YETS since 2015</vt:lpstr>
      <vt:lpstr>Activities anticipated from LS2</vt:lpstr>
      <vt:lpstr>Activities anticipated from LS2</vt:lpstr>
      <vt:lpstr>Activities anticipated from LS2</vt:lpstr>
      <vt:lpstr>Activities anticipated from LS2</vt:lpstr>
      <vt:lpstr>LS2 arbitrations in Injectors</vt:lpstr>
      <vt:lpstr>Injectors &amp; LHC</vt:lpstr>
      <vt:lpstr>LS2 arbitrations</vt:lpstr>
      <vt:lpstr>LHC &amp; HL-LHC</vt:lpstr>
      <vt:lpstr>Impact on HL-LHC</vt:lpstr>
      <vt:lpstr>Challenges &amp; Mitigations</vt:lpstr>
      <vt:lpstr>PowerPoint Presentation</vt:lpstr>
      <vt:lpstr>Risk Management</vt:lpstr>
      <vt:lpstr>“Running” the LS2…</vt:lpstr>
      <vt:lpstr>Memos addressed to Management</vt:lpstr>
      <vt:lpstr>Storage: Surface distribution</vt:lpstr>
      <vt:lpstr>Storage: Infrastructures and type of storage</vt:lpstr>
      <vt:lpstr>Storage: Main storage buildings </vt:lpstr>
      <vt:lpstr>Workshops: Status of the requests</vt:lpstr>
      <vt:lpstr>Flex Bld.947: Status of the work</vt:lpstr>
      <vt:lpstr>Flex Bld.947: Status of the work</vt:lpstr>
      <vt:lpstr>Rules during LS2 </vt:lpstr>
      <vt:lpstr>Flex Bld 947: Layout</vt:lpstr>
      <vt:lpstr>Bases de chantier: Status of the requests</vt:lpstr>
      <vt:lpstr>Bases de chantier: Facilities and location</vt:lpstr>
      <vt:lpstr>Bases de chantier: layout: typical example (BA4)</vt:lpstr>
      <vt:lpstr>Visits of accelerators during LS2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Jose Miguel Jimenez</cp:lastModifiedBy>
  <cp:revision>231</cp:revision>
  <dcterms:created xsi:type="dcterms:W3CDTF">2014-04-09T15:49:20Z</dcterms:created>
  <dcterms:modified xsi:type="dcterms:W3CDTF">2018-06-25T07:17:02Z</dcterms:modified>
</cp:coreProperties>
</file>