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commentAuthors.xml" ContentType="application/vnd.openxmlformats-officedocument.presentationml.commentAuthors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  <p:sldMasterId id="2147483652" r:id="rId2"/>
  </p:sldMasterIdLst>
  <p:notesMasterIdLst>
    <p:notesMasterId r:id="rId44"/>
  </p:notesMasterIdLst>
  <p:handoutMasterIdLst>
    <p:handoutMasterId r:id="rId45"/>
  </p:handoutMasterIdLst>
  <p:sldIdLst>
    <p:sldId id="635" r:id="rId3"/>
    <p:sldId id="1114" r:id="rId4"/>
    <p:sldId id="1077" r:id="rId5"/>
    <p:sldId id="1158" r:id="rId6"/>
    <p:sldId id="1109" r:id="rId7"/>
    <p:sldId id="1108" r:id="rId8"/>
    <p:sldId id="1245" r:id="rId9"/>
    <p:sldId id="1246" r:id="rId10"/>
    <p:sldId id="1247" r:id="rId11"/>
    <p:sldId id="1248" r:id="rId12"/>
    <p:sldId id="1249" r:id="rId13"/>
    <p:sldId id="1137" r:id="rId14"/>
    <p:sldId id="1111" r:id="rId15"/>
    <p:sldId id="1144" r:id="rId16"/>
    <p:sldId id="1170" r:id="rId17"/>
    <p:sldId id="1112" r:id="rId18"/>
    <p:sldId id="1260" r:id="rId19"/>
    <p:sldId id="1237" r:id="rId20"/>
    <p:sldId id="1236" r:id="rId21"/>
    <p:sldId id="1116" r:id="rId22"/>
    <p:sldId id="1258" r:id="rId23"/>
    <p:sldId id="1259" r:id="rId24"/>
    <p:sldId id="884" r:id="rId25"/>
    <p:sldId id="1174" r:id="rId26"/>
    <p:sldId id="1121" r:id="rId27"/>
    <p:sldId id="1230" r:id="rId28"/>
    <p:sldId id="1243" r:id="rId29"/>
    <p:sldId id="1064" r:id="rId30"/>
    <p:sldId id="1024" r:id="rId31"/>
    <p:sldId id="1255" r:id="rId32"/>
    <p:sldId id="1214" r:id="rId33"/>
    <p:sldId id="1251" r:id="rId34"/>
    <p:sldId id="1253" r:id="rId35"/>
    <p:sldId id="1254" r:id="rId36"/>
    <p:sldId id="1252" r:id="rId37"/>
    <p:sldId id="1256" r:id="rId38"/>
    <p:sldId id="1161" r:id="rId39"/>
    <p:sldId id="1235" r:id="rId40"/>
    <p:sldId id="1126" r:id="rId41"/>
    <p:sldId id="1154" r:id="rId42"/>
    <p:sldId id="1238" r:id="rId43"/>
  </p:sldIdLst>
  <p:sldSz cx="9144000" cy="6858000" type="screen4x3"/>
  <p:notesSz cx="7077075" cy="90519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2"/>
        </a:solidFill>
        <a:latin typeface="Trebuchet MS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2"/>
        </a:solidFill>
        <a:latin typeface="Trebuchet MS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2"/>
        </a:solidFill>
        <a:latin typeface="Trebuchet MS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2"/>
        </a:solidFill>
        <a:latin typeface="Trebuchet MS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2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2"/>
        </a:solidFill>
        <a:latin typeface="Trebuchet MS" pitchFamily="34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2"/>
        </a:solidFill>
        <a:latin typeface="Trebuchet MS" pitchFamily="34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2"/>
        </a:solidFill>
        <a:latin typeface="Trebuchet MS" pitchFamily="34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2"/>
        </a:solidFill>
        <a:latin typeface="Trebuchet MS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enichi Hatakeyama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0FF"/>
    <a:srgbClr val="FFFF99"/>
    <a:srgbClr val="99FF99"/>
    <a:srgbClr val="CCECFF"/>
    <a:srgbClr val="990000"/>
    <a:srgbClr val="FF0000"/>
    <a:srgbClr val="D60093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2" autoAdjust="0"/>
    <p:restoredTop sz="94822" autoAdjust="0"/>
  </p:normalViewPr>
  <p:slideViewPr>
    <p:cSldViewPr>
      <p:cViewPr>
        <p:scale>
          <a:sx n="75" d="100"/>
          <a:sy n="75" d="100"/>
        </p:scale>
        <p:origin x="-396" y="-414"/>
      </p:cViewPr>
      <p:guideLst>
        <p:guide orient="horz" pos="2976"/>
        <p:guide pos="1920"/>
      </p:guideLst>
    </p:cSldViewPr>
  </p:slideViewPr>
  <p:outlineViewPr>
    <p:cViewPr>
      <p:scale>
        <a:sx n="33" d="100"/>
        <a:sy n="33" d="100"/>
      </p:scale>
      <p:origin x="0" y="82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1594" y="-77"/>
      </p:cViewPr>
      <p:guideLst>
        <p:guide orient="horz" pos="2851"/>
        <p:guide pos="2229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95.wmf"/><Relationship Id="rId1" Type="http://schemas.openxmlformats.org/officeDocument/2006/relationships/image" Target="../media/image94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wmf"/><Relationship Id="rId2" Type="http://schemas.openxmlformats.org/officeDocument/2006/relationships/image" Target="../media/image101.wmf"/><Relationship Id="rId1" Type="http://schemas.openxmlformats.org/officeDocument/2006/relationships/image" Target="../media/image10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6" Type="http://schemas.openxmlformats.org/officeDocument/2006/relationships/image" Target="../media/image37.wmf"/><Relationship Id="rId5" Type="http://schemas.openxmlformats.org/officeDocument/2006/relationships/image" Target="../media/image36.wmf"/><Relationship Id="rId4" Type="http://schemas.openxmlformats.org/officeDocument/2006/relationships/image" Target="../media/image3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6" Type="http://schemas.openxmlformats.org/officeDocument/2006/relationships/image" Target="../media/image43.wmf"/><Relationship Id="rId5" Type="http://schemas.openxmlformats.org/officeDocument/2006/relationships/image" Target="../media/image32.wmf"/><Relationship Id="rId4" Type="http://schemas.openxmlformats.org/officeDocument/2006/relationships/image" Target="../media/image4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49.wmf"/><Relationship Id="rId4" Type="http://schemas.openxmlformats.org/officeDocument/2006/relationships/image" Target="../media/image50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52.wmf"/><Relationship Id="rId1" Type="http://schemas.openxmlformats.org/officeDocument/2006/relationships/image" Target="../media/image51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71.wmf"/><Relationship Id="rId3" Type="http://schemas.openxmlformats.org/officeDocument/2006/relationships/image" Target="../media/image67.wmf"/><Relationship Id="rId7" Type="http://schemas.openxmlformats.org/officeDocument/2006/relationships/image" Target="../media/image70.wmf"/><Relationship Id="rId2" Type="http://schemas.openxmlformats.org/officeDocument/2006/relationships/image" Target="../media/image66.wmf"/><Relationship Id="rId1" Type="http://schemas.openxmlformats.org/officeDocument/2006/relationships/image" Target="../media/image65.wmf"/><Relationship Id="rId6" Type="http://schemas.openxmlformats.org/officeDocument/2006/relationships/image" Target="../media/image69.wmf"/><Relationship Id="rId5" Type="http://schemas.openxmlformats.org/officeDocument/2006/relationships/image" Target="../media/image43.wmf"/><Relationship Id="rId4" Type="http://schemas.openxmlformats.org/officeDocument/2006/relationships/image" Target="../media/image68.wmf"/><Relationship Id="rId9" Type="http://schemas.openxmlformats.org/officeDocument/2006/relationships/image" Target="../media/image72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77.wmf"/><Relationship Id="rId1" Type="http://schemas.openxmlformats.org/officeDocument/2006/relationships/image" Target="../media/image76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92.wmf"/><Relationship Id="rId3" Type="http://schemas.openxmlformats.org/officeDocument/2006/relationships/image" Target="../media/image89.wmf"/><Relationship Id="rId7" Type="http://schemas.openxmlformats.org/officeDocument/2006/relationships/image" Target="../media/image91.wmf"/><Relationship Id="rId2" Type="http://schemas.openxmlformats.org/officeDocument/2006/relationships/image" Target="../media/image88.wmf"/><Relationship Id="rId1" Type="http://schemas.openxmlformats.org/officeDocument/2006/relationships/image" Target="../media/image87.wmf"/><Relationship Id="rId6" Type="http://schemas.openxmlformats.org/officeDocument/2006/relationships/image" Target="../media/image90.wmf"/><Relationship Id="rId5" Type="http://schemas.openxmlformats.org/officeDocument/2006/relationships/image" Target="../media/image72.wmf"/><Relationship Id="rId4" Type="http://schemas.openxmlformats.org/officeDocument/2006/relationships/image" Target="../media/image6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68124" cy="454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973" tIns="44487" rIns="88973" bIns="44487" numCol="1" anchor="t" anchorCtr="0" compatLnSpc="1">
            <a:prstTxWarp prst="textNoShape">
              <a:avLst/>
            </a:prstTxWarp>
          </a:bodyPr>
          <a:lstStyle>
            <a:lvl1pPr defTabSz="889000" eaLnBrk="1" hangingPunct="1"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374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08952" y="0"/>
            <a:ext cx="3066518" cy="454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973" tIns="44487" rIns="88973" bIns="44487" numCol="1" anchor="t" anchorCtr="0" compatLnSpc="1">
            <a:prstTxWarp prst="textNoShape">
              <a:avLst/>
            </a:prstTxWarp>
          </a:bodyPr>
          <a:lstStyle>
            <a:lvl1pPr algn="r" defTabSz="889000" eaLnBrk="1" hangingPunct="1"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374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596229"/>
            <a:ext cx="3068124" cy="454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973" tIns="44487" rIns="88973" bIns="44487" numCol="1" anchor="b" anchorCtr="0" compatLnSpc="1">
            <a:prstTxWarp prst="textNoShape">
              <a:avLst/>
            </a:prstTxWarp>
          </a:bodyPr>
          <a:lstStyle>
            <a:lvl1pPr defTabSz="889000" eaLnBrk="1" hangingPunct="1"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374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08952" y="8596229"/>
            <a:ext cx="3066518" cy="454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973" tIns="44487" rIns="88973" bIns="44487" numCol="1" anchor="b" anchorCtr="0" compatLnSpc="1">
            <a:prstTxWarp prst="textNoShape">
              <a:avLst/>
            </a:prstTxWarp>
          </a:bodyPr>
          <a:lstStyle>
            <a:lvl1pPr algn="r" defTabSz="889000" eaLnBrk="1" hangingPunct="1"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CF4F2855-2CE4-445B-A49B-3296C216162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68124" cy="454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9" tIns="46145" rIns="92289" bIns="46145" numCol="1" anchor="t" anchorCtr="0" compatLnSpc="1">
            <a:prstTxWarp prst="textNoShape">
              <a:avLst/>
            </a:prstTxWarp>
          </a:bodyPr>
          <a:lstStyle>
            <a:lvl1pPr defTabSz="923925" eaLnBrk="1" hangingPunct="1"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08952" y="0"/>
            <a:ext cx="3066518" cy="454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9" tIns="46145" rIns="92289" bIns="46145" numCol="1" anchor="t" anchorCtr="0" compatLnSpc="1">
            <a:prstTxWarp prst="textNoShape">
              <a:avLst/>
            </a:prstTxWarp>
          </a:bodyPr>
          <a:lstStyle>
            <a:lvl1pPr algn="r" defTabSz="923925" eaLnBrk="1" hangingPunct="1"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77938" y="677863"/>
            <a:ext cx="4524375" cy="33940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8030" y="4301215"/>
            <a:ext cx="5661018" cy="4073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9" tIns="46145" rIns="92289" bIns="461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596229"/>
            <a:ext cx="3068124" cy="454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9" tIns="46145" rIns="92289" bIns="46145" numCol="1" anchor="b" anchorCtr="0" compatLnSpc="1">
            <a:prstTxWarp prst="textNoShape">
              <a:avLst/>
            </a:prstTxWarp>
          </a:bodyPr>
          <a:lstStyle>
            <a:lvl1pPr defTabSz="923925" eaLnBrk="1" hangingPunct="1"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08952" y="8596229"/>
            <a:ext cx="3066518" cy="454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9" tIns="46145" rIns="92289" bIns="46145" numCol="1" anchor="b" anchorCtr="0" compatLnSpc="1">
            <a:prstTxWarp prst="textNoShape">
              <a:avLst/>
            </a:prstTxWarp>
          </a:bodyPr>
          <a:lstStyle>
            <a:lvl1pPr algn="r" defTabSz="923925" eaLnBrk="1" hangingPunct="1"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0A7C6501-B52D-4E6B-B3AC-F211A141A26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C97893-3D71-41EC-9836-A723552F4D3E}" type="slidenum">
              <a:rPr lang="en-US"/>
              <a:pPr/>
              <a:t>12</a:t>
            </a:fld>
            <a:endParaRPr lang="en-US"/>
          </a:p>
        </p:txBody>
      </p:sp>
      <p:sp>
        <p:nvSpPr>
          <p:cNvPr id="16363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77938" y="679450"/>
            <a:ext cx="4524375" cy="3394075"/>
          </a:xfrm>
          <a:ln/>
        </p:spPr>
      </p:sp>
      <p:sp>
        <p:nvSpPr>
          <p:cNvPr id="1636355" name="Notes Placeholder 2"/>
          <p:cNvSpPr>
            <a:spLocks noGrp="1"/>
          </p:cNvSpPr>
          <p:nvPr>
            <p:ph type="body" idx="1"/>
          </p:nvPr>
        </p:nvSpPr>
        <p:spPr>
          <a:xfrm>
            <a:off x="708030" y="4299665"/>
            <a:ext cx="5661018" cy="4073366"/>
          </a:xfrm>
        </p:spPr>
        <p:txBody>
          <a:bodyPr lIns="91440" tIns="45720" rIns="91440" bIns="45720"/>
          <a:lstStyle/>
          <a:p>
            <a:endParaRPr lang="en-US" dirty="0"/>
          </a:p>
        </p:txBody>
      </p:sp>
      <p:sp>
        <p:nvSpPr>
          <p:cNvPr id="1636356" name="Slide Number Placeholder 3"/>
          <p:cNvSpPr txBox="1">
            <a:spLocks noGrp="1"/>
          </p:cNvSpPr>
          <p:nvPr/>
        </p:nvSpPr>
        <p:spPr bwMode="auto">
          <a:xfrm>
            <a:off x="4008952" y="8597779"/>
            <a:ext cx="3066518" cy="45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F88AF608-CDF1-4E1F-B411-B32412B097CB}" type="slidenum">
              <a:rPr lang="en-US" sz="1200" b="0">
                <a:solidFill>
                  <a:schemeClr val="tx1"/>
                </a:solidFill>
                <a:latin typeface="Arial" pitchFamily="34" charset="0"/>
              </a:rPr>
              <a:pPr algn="r" eaLnBrk="1" hangingPunct="1"/>
              <a:t>12</a:t>
            </a:fld>
            <a:endParaRPr lang="en-US" sz="1200" b="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7C6501-B52D-4E6B-B3AC-F211A141A26F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303F42-A007-40C3-9472-9421CEC861F5}" type="slidenum">
              <a:rPr lang="en-US"/>
              <a:pPr/>
              <a:t>14</a:t>
            </a:fld>
            <a:endParaRPr lang="en-US"/>
          </a:p>
        </p:txBody>
      </p:sp>
      <p:sp>
        <p:nvSpPr>
          <p:cNvPr id="16506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77938" y="679450"/>
            <a:ext cx="4524375" cy="3394075"/>
          </a:xfrm>
          <a:ln/>
        </p:spPr>
      </p:sp>
      <p:sp>
        <p:nvSpPr>
          <p:cNvPr id="1650691" name="Notes Placeholder 2"/>
          <p:cNvSpPr>
            <a:spLocks noGrp="1"/>
          </p:cNvSpPr>
          <p:nvPr>
            <p:ph type="body" idx="1"/>
          </p:nvPr>
        </p:nvSpPr>
        <p:spPr>
          <a:xfrm>
            <a:off x="708030" y="4299665"/>
            <a:ext cx="5661018" cy="4073366"/>
          </a:xfrm>
        </p:spPr>
        <p:txBody>
          <a:bodyPr lIns="91440" tIns="45720" rIns="91440" bIns="45720"/>
          <a:lstStyle/>
          <a:p>
            <a:endParaRPr lang="en-US"/>
          </a:p>
        </p:txBody>
      </p:sp>
      <p:sp>
        <p:nvSpPr>
          <p:cNvPr id="1650692" name="Slide Number Placeholder 3"/>
          <p:cNvSpPr txBox="1">
            <a:spLocks noGrp="1"/>
          </p:cNvSpPr>
          <p:nvPr/>
        </p:nvSpPr>
        <p:spPr bwMode="auto">
          <a:xfrm>
            <a:off x="4008952" y="8597779"/>
            <a:ext cx="3066518" cy="45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62ED8A21-D8FC-45BE-B8E8-090CDB356094}" type="slidenum">
              <a:rPr lang="en-US" sz="1200" b="0">
                <a:solidFill>
                  <a:schemeClr val="tx1"/>
                </a:solidFill>
                <a:latin typeface="Arial" pitchFamily="34" charset="0"/>
              </a:rPr>
              <a:pPr algn="r" eaLnBrk="1" hangingPunct="1"/>
              <a:t>14</a:t>
            </a:fld>
            <a:endParaRPr lang="en-US" sz="1200" b="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3E721E-8DA3-47F6-B65D-EE9CE1FA8B30}" type="slidenum">
              <a:rPr lang="en-US"/>
              <a:pPr/>
              <a:t>15</a:t>
            </a:fld>
            <a:endParaRPr lang="en-US"/>
          </a:p>
        </p:txBody>
      </p:sp>
      <p:sp>
        <p:nvSpPr>
          <p:cNvPr id="1695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77938" y="679450"/>
            <a:ext cx="4524375" cy="3394075"/>
          </a:xfrm>
          <a:ln/>
        </p:spPr>
      </p:sp>
      <p:sp>
        <p:nvSpPr>
          <p:cNvPr id="1695747" name="Notes Placeholder 2"/>
          <p:cNvSpPr>
            <a:spLocks noGrp="1"/>
          </p:cNvSpPr>
          <p:nvPr>
            <p:ph type="body" idx="1"/>
          </p:nvPr>
        </p:nvSpPr>
        <p:spPr>
          <a:xfrm>
            <a:off x="708030" y="4301215"/>
            <a:ext cx="5661018" cy="4071816"/>
          </a:xfrm>
        </p:spPr>
        <p:txBody>
          <a:bodyPr lIns="92309" tIns="46154" rIns="92309" bIns="46154"/>
          <a:lstStyle/>
          <a:p>
            <a:endParaRPr lang="en-US"/>
          </a:p>
        </p:txBody>
      </p:sp>
      <p:sp>
        <p:nvSpPr>
          <p:cNvPr id="1695748" name="Slide Number Placeholder 3"/>
          <p:cNvSpPr txBox="1">
            <a:spLocks noGrp="1"/>
          </p:cNvSpPr>
          <p:nvPr/>
        </p:nvSpPr>
        <p:spPr bwMode="auto">
          <a:xfrm>
            <a:off x="4008952" y="8597779"/>
            <a:ext cx="3066518" cy="45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09" tIns="46154" rIns="92309" bIns="46154" anchor="b"/>
          <a:lstStyle/>
          <a:p>
            <a:pPr algn="r" defTabSz="922338" eaLnBrk="1" hangingPunct="1"/>
            <a:fld id="{917C1996-605D-45D1-BB1A-2C75C1379F5E}" type="slidenum">
              <a:rPr lang="en-US" sz="1200" b="0">
                <a:solidFill>
                  <a:schemeClr val="tx1"/>
                </a:solidFill>
                <a:latin typeface="Arial" pitchFamily="34" charset="0"/>
              </a:rPr>
              <a:pPr algn="r" defTabSz="922338" eaLnBrk="1" hangingPunct="1"/>
              <a:t>15</a:t>
            </a:fld>
            <a:endParaRPr lang="en-US" sz="1200" b="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BF9BA2-9995-4E7D-96D3-FE76C0CE65F7}" type="slidenum">
              <a:rPr lang="en-US"/>
              <a:pPr/>
              <a:t>32</a:t>
            </a:fld>
            <a:endParaRPr lang="en-US"/>
          </a:p>
        </p:txBody>
      </p:sp>
      <p:sp>
        <p:nvSpPr>
          <p:cNvPr id="1843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76350" y="679450"/>
            <a:ext cx="4524375" cy="3394075"/>
          </a:xfrm>
          <a:ln/>
        </p:spPr>
      </p:sp>
      <p:sp>
        <p:nvSpPr>
          <p:cNvPr id="1843203" name="Notes Placeholder 2"/>
          <p:cNvSpPr>
            <a:spLocks noGrp="1"/>
          </p:cNvSpPr>
          <p:nvPr>
            <p:ph type="body" idx="1"/>
          </p:nvPr>
        </p:nvSpPr>
        <p:spPr>
          <a:xfrm>
            <a:off x="708030" y="4299665"/>
            <a:ext cx="5661018" cy="4073366"/>
          </a:xfrm>
        </p:spPr>
        <p:txBody>
          <a:bodyPr lIns="92958" tIns="46479" rIns="92958" bIns="46479"/>
          <a:lstStyle/>
          <a:p>
            <a:endParaRPr lang="en-US"/>
          </a:p>
        </p:txBody>
      </p:sp>
      <p:sp>
        <p:nvSpPr>
          <p:cNvPr id="1843204" name="Slide Number Placeholder 3"/>
          <p:cNvSpPr txBox="1">
            <a:spLocks noGrp="1"/>
          </p:cNvSpPr>
          <p:nvPr/>
        </p:nvSpPr>
        <p:spPr bwMode="auto">
          <a:xfrm>
            <a:off x="4008952" y="8597779"/>
            <a:ext cx="3066518" cy="45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958" tIns="46479" rIns="92958" bIns="46479" anchor="b"/>
          <a:lstStyle/>
          <a:p>
            <a:pPr algn="r" defTabSz="930275" eaLnBrk="1" hangingPunct="1"/>
            <a:fld id="{B1E0F0F6-3BD5-44E2-93BA-A205D4BA8CF1}" type="slidenum">
              <a:rPr lang="en-US" sz="1200" b="0">
                <a:solidFill>
                  <a:schemeClr val="tx1"/>
                </a:solidFill>
                <a:latin typeface="Arial" pitchFamily="34" charset="0"/>
              </a:rPr>
              <a:pPr algn="r" defTabSz="930275" eaLnBrk="1" hangingPunct="1"/>
              <a:t>32</a:t>
            </a:fld>
            <a:endParaRPr lang="en-US" sz="1200" b="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24C2CD-E100-429C-AD2D-7D9ECF7DBA26}" type="slidenum">
              <a:rPr lang="en-US"/>
              <a:pPr/>
              <a:t>35</a:t>
            </a:fld>
            <a:endParaRPr lang="en-US"/>
          </a:p>
        </p:txBody>
      </p:sp>
      <p:sp>
        <p:nvSpPr>
          <p:cNvPr id="1845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76350" y="679450"/>
            <a:ext cx="4524375" cy="3394075"/>
          </a:xfrm>
          <a:ln/>
        </p:spPr>
      </p:sp>
      <p:sp>
        <p:nvSpPr>
          <p:cNvPr id="1845251" name="Notes Placeholder 2"/>
          <p:cNvSpPr>
            <a:spLocks noGrp="1"/>
          </p:cNvSpPr>
          <p:nvPr>
            <p:ph type="body" idx="1"/>
          </p:nvPr>
        </p:nvSpPr>
        <p:spPr>
          <a:xfrm>
            <a:off x="708030" y="4299665"/>
            <a:ext cx="5661018" cy="4073366"/>
          </a:xfrm>
        </p:spPr>
        <p:txBody>
          <a:bodyPr lIns="92958" tIns="46479" rIns="92958" bIns="46479"/>
          <a:lstStyle/>
          <a:p>
            <a:endParaRPr lang="en-US"/>
          </a:p>
        </p:txBody>
      </p:sp>
      <p:sp>
        <p:nvSpPr>
          <p:cNvPr id="1845252" name="Slide Number Placeholder 3"/>
          <p:cNvSpPr txBox="1">
            <a:spLocks noGrp="1"/>
          </p:cNvSpPr>
          <p:nvPr/>
        </p:nvSpPr>
        <p:spPr bwMode="auto">
          <a:xfrm>
            <a:off x="4008952" y="8597779"/>
            <a:ext cx="3066518" cy="45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958" tIns="46479" rIns="92958" bIns="46479" anchor="b"/>
          <a:lstStyle/>
          <a:p>
            <a:pPr algn="r" defTabSz="930275" eaLnBrk="1" hangingPunct="1"/>
            <a:fld id="{29515774-8F09-4926-A2FE-C192606AC182}" type="slidenum">
              <a:rPr lang="en-US" sz="1200" b="0">
                <a:solidFill>
                  <a:schemeClr val="tx1"/>
                </a:solidFill>
                <a:latin typeface="Arial" pitchFamily="34" charset="0"/>
              </a:rPr>
              <a:pPr algn="r" defTabSz="930275" eaLnBrk="1" hangingPunct="1"/>
              <a:t>35</a:t>
            </a:fld>
            <a:endParaRPr lang="en-US" sz="1200" b="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FD4CE9-461B-4BB2-8AE8-58079C242995}" type="slidenum">
              <a:rPr lang="en-US"/>
              <a:pPr/>
              <a:t>40</a:t>
            </a:fld>
            <a:endParaRPr lang="en-US"/>
          </a:p>
        </p:txBody>
      </p:sp>
      <p:sp>
        <p:nvSpPr>
          <p:cNvPr id="16711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77938" y="679450"/>
            <a:ext cx="4524375" cy="3394075"/>
          </a:xfrm>
          <a:ln/>
        </p:spPr>
      </p:sp>
      <p:sp>
        <p:nvSpPr>
          <p:cNvPr id="1671171" name="Notes Placeholder 2"/>
          <p:cNvSpPr>
            <a:spLocks noGrp="1"/>
          </p:cNvSpPr>
          <p:nvPr>
            <p:ph type="body" idx="1"/>
          </p:nvPr>
        </p:nvSpPr>
        <p:spPr>
          <a:xfrm>
            <a:off x="708030" y="4299665"/>
            <a:ext cx="5661018" cy="4073366"/>
          </a:xfrm>
        </p:spPr>
        <p:txBody>
          <a:bodyPr lIns="91440" tIns="45720" rIns="91440" bIns="45720"/>
          <a:lstStyle/>
          <a:p>
            <a:endParaRPr lang="en-US"/>
          </a:p>
        </p:txBody>
      </p:sp>
      <p:sp>
        <p:nvSpPr>
          <p:cNvPr id="1671172" name="Slide Number Placeholder 3"/>
          <p:cNvSpPr txBox="1">
            <a:spLocks noGrp="1"/>
          </p:cNvSpPr>
          <p:nvPr/>
        </p:nvSpPr>
        <p:spPr bwMode="auto">
          <a:xfrm>
            <a:off x="4008952" y="8597779"/>
            <a:ext cx="3066518" cy="45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715ADD70-56C3-4E8A-963D-903F1890D2AC}" type="slidenum">
              <a:rPr lang="en-US" sz="1200" b="0">
                <a:solidFill>
                  <a:schemeClr val="tx1"/>
                </a:solidFill>
                <a:latin typeface="Arial" pitchFamily="34" charset="0"/>
              </a:rPr>
              <a:pPr algn="r" eaLnBrk="1" hangingPunct="1"/>
              <a:t>40</a:t>
            </a:fld>
            <a:endParaRPr lang="en-US" sz="1200" b="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59553C-6515-4626-B931-F12D37F74E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BB25CA-E3FA-4FF2-939E-BF595B8538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F812F4-88F7-47FA-A77E-9D4C4EFFFF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33" name="Picture 13"/>
          <p:cNvPicPr>
            <a:picLocks noChangeAspect="1" noChangeArrowheads="1"/>
          </p:cNvPicPr>
          <p:nvPr userDrawn="1"/>
        </p:nvPicPr>
        <p:blipFill>
          <a:blip r:embed="rId2" cstate="print">
            <a:lum bright="70000" contrast="-70000"/>
          </a:blip>
          <a:stretch>
            <a:fillRect/>
          </a:stretch>
        </p:blipFill>
        <p:spPr bwMode="auto">
          <a:xfrm>
            <a:off x="2057400" y="304800"/>
            <a:ext cx="5090160" cy="6362700"/>
          </a:xfrm>
          <a:prstGeom prst="rect">
            <a:avLst/>
          </a:prstGeom>
          <a:noFill/>
          <a:ln>
            <a:noFill/>
          </a:ln>
        </p:spPr>
      </p:pic>
      <p:sp>
        <p:nvSpPr>
          <p:cNvPr id="10035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533400"/>
            <a:ext cx="7772400" cy="1447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035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6324600" cy="16002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0352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477000"/>
            <a:ext cx="19050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January 18, 2010</a:t>
            </a:r>
            <a:endParaRPr lang="en-US" dirty="0"/>
          </a:p>
        </p:txBody>
      </p:sp>
      <p:sp>
        <p:nvSpPr>
          <p:cNvPr id="100352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77000"/>
            <a:ext cx="2895600" cy="2286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0352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477000"/>
            <a:ext cx="1905000" cy="228600"/>
          </a:xfrm>
        </p:spPr>
        <p:txBody>
          <a:bodyPr/>
          <a:lstStyle>
            <a:lvl1pPr>
              <a:defRPr/>
            </a:lvl1pPr>
          </a:lstStyle>
          <a:p>
            <a:fld id="{C63298F6-D0AC-4744-BA77-0F425B949D9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03527" name="AutoShape 7"/>
          <p:cNvSpPr>
            <a:spLocks noChangeArrowheads="1"/>
          </p:cNvSpPr>
          <p:nvPr/>
        </p:nvSpPr>
        <p:spPr bwMode="auto">
          <a:xfrm>
            <a:off x="685800" y="2322513"/>
            <a:ext cx="7772400" cy="109537"/>
          </a:xfrm>
          <a:custGeom>
            <a:avLst/>
            <a:gdLst>
              <a:gd name="G0" fmla="+- 800 0 0"/>
            </a:gdLst>
            <a:ahLst/>
            <a:cxnLst>
              <a:cxn ang="0">
                <a:pos x="0" y="0"/>
              </a:cxn>
              <a:cxn ang="0">
                <a:pos x="800" y="0"/>
              </a:cxn>
              <a:cxn ang="0">
                <a:pos x="800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800" y="0"/>
                </a:lnTo>
                <a:lnTo>
                  <a:pt x="800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noFill/>
          <a:ln w="1270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sz="2400" b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January 18,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05572C-D0B9-49DD-BF86-A3993FA354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4508E4-3B04-4641-B2B5-1427F69B66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1529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1295400"/>
            <a:ext cx="41529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88B08A-357E-4206-B875-57E37F25E2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73BAB6-BDDF-4EF6-AD9E-A54ECDAE40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A590CA-AD8C-4B93-9B07-C3CA74F37B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16A3F0-AE4C-41E9-B83A-732860BA4E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4E0B20-D005-4B44-BEC7-B35BDF6ADB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6C64FE-5971-4FB3-BA97-4152E2C628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574F48-1B48-4F54-BF2D-5A8A616AF7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D68999-6717-4862-AC2A-CB4A8E49C1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117475"/>
            <a:ext cx="2114550" cy="6359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7475"/>
            <a:ext cx="6191250" cy="6359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B64226-8303-456E-AC66-FD9E9CB1B5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117475"/>
            <a:ext cx="8001000" cy="8509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295400"/>
            <a:ext cx="41529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62500" y="1295400"/>
            <a:ext cx="41529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762500" y="3962400"/>
            <a:ext cx="41529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09600" y="6553200"/>
            <a:ext cx="2514600" cy="152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1682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1981200" cy="168275"/>
          </a:xfrm>
        </p:spPr>
        <p:txBody>
          <a:bodyPr/>
          <a:lstStyle>
            <a:lvl1pPr>
              <a:defRPr/>
            </a:lvl1pPr>
          </a:lstStyle>
          <a:p>
            <a:fld id="{295305BF-A597-4524-B499-DE11F3089B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117475"/>
            <a:ext cx="8001000" cy="8509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41529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62400"/>
            <a:ext cx="41529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762500" y="1295400"/>
            <a:ext cx="41529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09600" y="6553200"/>
            <a:ext cx="2514600" cy="152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1682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1981200" cy="168275"/>
          </a:xfrm>
        </p:spPr>
        <p:txBody>
          <a:bodyPr/>
          <a:lstStyle>
            <a:lvl1pPr>
              <a:defRPr/>
            </a:lvl1pPr>
          </a:lstStyle>
          <a:p>
            <a:fld id="{CA3936D7-4664-4897-ADFC-BDC4494416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6D294F-58FD-41D3-A2B8-275AD99F6D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2C66BC-6E42-41B2-8716-96EAD6C4A8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B63191-4A4E-4C52-9784-037B077974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5D2EF5-2ED3-49F2-80F5-57316A3B80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B1D364-A416-4E58-A885-6126ABECA6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528034-D691-4107-8185-F255F3EF30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632979-4667-4030-91DC-B913DF7247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79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779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77927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553200"/>
            <a:ext cx="19812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97792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53200"/>
            <a:ext cx="2895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977929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53200"/>
            <a:ext cx="19812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+mn-lt"/>
              </a:defRPr>
            </a:lvl1pPr>
          </a:lstStyle>
          <a:p>
            <a:fld id="{AA2529D1-24A2-4656-9927-98F60E767A8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77930" name="Line 10"/>
          <p:cNvSpPr>
            <a:spLocks noChangeShapeType="1"/>
          </p:cNvSpPr>
          <p:nvPr userDrawn="1"/>
        </p:nvSpPr>
        <p:spPr bwMode="auto">
          <a:xfrm flipV="1">
            <a:off x="609600" y="6477000"/>
            <a:ext cx="7924800" cy="0"/>
          </a:xfrm>
          <a:prstGeom prst="line">
            <a:avLst/>
          </a:prstGeom>
          <a:noFill/>
          <a:ln w="3175">
            <a:solidFill>
              <a:srgbClr val="CC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ransition/>
  <p:hf hdr="0" ft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24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117475"/>
            <a:ext cx="80010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024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4582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02500" name="Line 4"/>
          <p:cNvSpPr>
            <a:spLocks noChangeShapeType="1"/>
          </p:cNvSpPr>
          <p:nvPr/>
        </p:nvSpPr>
        <p:spPr bwMode="auto">
          <a:xfrm flipV="1">
            <a:off x="609600" y="64770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25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553200"/>
            <a:ext cx="2514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10025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53200"/>
            <a:ext cx="2895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10025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53200"/>
            <a:ext cx="19812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CFF1CF29-C168-43A3-B9BA-CA24A9B3895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02504" name="Line 8"/>
          <p:cNvSpPr>
            <a:spLocks noChangeShapeType="1"/>
          </p:cNvSpPr>
          <p:nvPr/>
        </p:nvSpPr>
        <p:spPr bwMode="auto">
          <a:xfrm flipV="1">
            <a:off x="609600" y="990600"/>
            <a:ext cx="7924800" cy="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transition/>
  <p:timing>
    <p:tnLst>
      <p:par>
        <p:cTn id="1" dur="indefinite" restart="never" nodeType="tmRoot"/>
      </p:par>
    </p:tnLst>
  </p:timing>
  <p:hf hdr="0" ftr="0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rebuchet MS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rebuchet MS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rebuchet MS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rebuchet M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rebuchet MS" pitchFamily="34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2pPr>
      <a:lvl3pPr marL="1304925" indent="-3952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>
          <a:solidFill>
            <a:schemeClr val="tx1"/>
          </a:solidFill>
          <a:latin typeface="+mn-lt"/>
        </a:defRPr>
      </a:lvl3pPr>
      <a:lvl4pPr marL="1693863" indent="-3873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4pPr>
      <a:lvl5pPr marL="20939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8.png"/><Relationship Id="rId4" Type="http://schemas.openxmlformats.org/officeDocument/2006/relationships/image" Target="../media/image27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11" Type="http://schemas.openxmlformats.org/officeDocument/2006/relationships/oleObject" Target="../embeddings/oleObject12.bin"/><Relationship Id="rId5" Type="http://schemas.openxmlformats.org/officeDocument/2006/relationships/image" Target="../media/image38.png"/><Relationship Id="rId10" Type="http://schemas.openxmlformats.org/officeDocument/2006/relationships/oleObject" Target="../embeddings/oleObject11.bin"/><Relationship Id="rId4" Type="http://schemas.openxmlformats.org/officeDocument/2006/relationships/image" Target="../media/image16.png"/><Relationship Id="rId9" Type="http://schemas.openxmlformats.org/officeDocument/2006/relationships/oleObject" Target="../embeddings/oleObject10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13" Type="http://schemas.openxmlformats.org/officeDocument/2006/relationships/oleObject" Target="../embeddings/oleObject17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47.jpeg"/><Relationship Id="rId12" Type="http://schemas.openxmlformats.org/officeDocument/2006/relationships/oleObject" Target="../embeddings/oleObject16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6.jpeg"/><Relationship Id="rId11" Type="http://schemas.openxmlformats.org/officeDocument/2006/relationships/oleObject" Target="../embeddings/oleObject15.bin"/><Relationship Id="rId5" Type="http://schemas.openxmlformats.org/officeDocument/2006/relationships/image" Target="../media/image45.jpeg"/><Relationship Id="rId10" Type="http://schemas.openxmlformats.org/officeDocument/2006/relationships/oleObject" Target="../embeddings/oleObject14.bin"/><Relationship Id="rId4" Type="http://schemas.openxmlformats.org/officeDocument/2006/relationships/image" Target="../media/image44.jpeg"/><Relationship Id="rId9" Type="http://schemas.openxmlformats.org/officeDocument/2006/relationships/oleObject" Target="../embeddings/oleObject13.bin"/><Relationship Id="rId14" Type="http://schemas.openxmlformats.org/officeDocument/2006/relationships/oleObject" Target="../embeddings/oleObject18.bin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3.bin"/><Relationship Id="rId12" Type="http://schemas.openxmlformats.org/officeDocument/2006/relationships/oleObject" Target="../embeddings/oleObject28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2.bin"/><Relationship Id="rId11" Type="http://schemas.openxmlformats.org/officeDocument/2006/relationships/oleObject" Target="../embeddings/oleObject27.bin"/><Relationship Id="rId5" Type="http://schemas.openxmlformats.org/officeDocument/2006/relationships/oleObject" Target="../embeddings/oleObject21.bin"/><Relationship Id="rId10" Type="http://schemas.openxmlformats.org/officeDocument/2006/relationships/oleObject" Target="../embeddings/oleObject26.bin"/><Relationship Id="rId4" Type="http://schemas.openxmlformats.org/officeDocument/2006/relationships/oleObject" Target="../embeddings/oleObject20.bin"/><Relationship Id="rId9" Type="http://schemas.openxmlformats.org/officeDocument/2006/relationships/oleObject" Target="../embeddings/oleObject25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3" Type="http://schemas.openxmlformats.org/officeDocument/2006/relationships/image" Target="../media/image53.png"/><Relationship Id="rId7" Type="http://schemas.openxmlformats.org/officeDocument/2006/relationships/oleObject" Target="../embeddings/oleObject29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55.png"/><Relationship Id="rId5" Type="http://schemas.openxmlformats.org/officeDocument/2006/relationships/image" Target="../media/image2.png"/><Relationship Id="rId4" Type="http://schemas.openxmlformats.org/officeDocument/2006/relationships/image" Target="../media/image5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-d0.fnal.gov/Run2Physics/WWW/results/qcd.htm" TargetMode="External"/><Relationship Id="rId2" Type="http://schemas.openxmlformats.org/officeDocument/2006/relationships/hyperlink" Target="http://www-cdf.fnal.gov/physics/new/qcd/QCD.html" TargetMode="Externa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.png"/><Relationship Id="rId4" Type="http://schemas.openxmlformats.org/officeDocument/2006/relationships/image" Target="../media/image6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.bin"/><Relationship Id="rId13" Type="http://schemas.openxmlformats.org/officeDocument/2006/relationships/oleObject" Target="../embeddings/oleObject38.bin"/><Relationship Id="rId3" Type="http://schemas.openxmlformats.org/officeDocument/2006/relationships/image" Target="../media/image73.png"/><Relationship Id="rId7" Type="http://schemas.openxmlformats.org/officeDocument/2006/relationships/oleObject" Target="../embeddings/oleObject32.bin"/><Relationship Id="rId12" Type="http://schemas.openxmlformats.org/officeDocument/2006/relationships/oleObject" Target="../embeddings/oleObject37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.png"/><Relationship Id="rId11" Type="http://schemas.openxmlformats.org/officeDocument/2006/relationships/oleObject" Target="../embeddings/oleObject36.bin"/><Relationship Id="rId5" Type="http://schemas.openxmlformats.org/officeDocument/2006/relationships/oleObject" Target="../embeddings/oleObject31.bin"/><Relationship Id="rId15" Type="http://schemas.openxmlformats.org/officeDocument/2006/relationships/oleObject" Target="../embeddings/oleObject40.bin"/><Relationship Id="rId10" Type="http://schemas.openxmlformats.org/officeDocument/2006/relationships/oleObject" Target="../embeddings/oleObject35.bin"/><Relationship Id="rId4" Type="http://schemas.openxmlformats.org/officeDocument/2006/relationships/image" Target="../media/image74.png"/><Relationship Id="rId9" Type="http://schemas.openxmlformats.org/officeDocument/2006/relationships/oleObject" Target="../embeddings/oleObject34.bin"/><Relationship Id="rId14" Type="http://schemas.openxmlformats.org/officeDocument/2006/relationships/oleObject" Target="../embeddings/oleObject39.bin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42.bin"/><Relationship Id="rId4" Type="http://schemas.openxmlformats.org/officeDocument/2006/relationships/image" Target="../media/image78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6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wmf"/><Relationship Id="rId2" Type="http://schemas.openxmlformats.org/officeDocument/2006/relationships/image" Target="../media/image85.wmf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6.bin"/><Relationship Id="rId3" Type="http://schemas.openxmlformats.org/officeDocument/2006/relationships/image" Target="../media/image93.wmf"/><Relationship Id="rId7" Type="http://schemas.openxmlformats.org/officeDocument/2006/relationships/oleObject" Target="../embeddings/oleObject45.bin"/><Relationship Id="rId12" Type="http://schemas.openxmlformats.org/officeDocument/2006/relationships/oleObject" Target="../embeddings/oleObject50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.png"/><Relationship Id="rId11" Type="http://schemas.openxmlformats.org/officeDocument/2006/relationships/oleObject" Target="../embeddings/oleObject49.bin"/><Relationship Id="rId5" Type="http://schemas.openxmlformats.org/officeDocument/2006/relationships/oleObject" Target="../embeddings/oleObject44.bin"/><Relationship Id="rId10" Type="http://schemas.openxmlformats.org/officeDocument/2006/relationships/oleObject" Target="../embeddings/oleObject48.bin"/><Relationship Id="rId4" Type="http://schemas.openxmlformats.org/officeDocument/2006/relationships/oleObject" Target="../embeddings/oleObject43.bin"/><Relationship Id="rId9" Type="http://schemas.openxmlformats.org/officeDocument/2006/relationships/oleObject" Target="../embeddings/oleObject47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6.png"/><Relationship Id="rId5" Type="http://schemas.openxmlformats.org/officeDocument/2006/relationships/oleObject" Target="../embeddings/oleObject52.bin"/><Relationship Id="rId4" Type="http://schemas.openxmlformats.org/officeDocument/2006/relationships/oleObject" Target="../embeddings/oleObject51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.png"/><Relationship Id="rId4" Type="http://schemas.openxmlformats.org/officeDocument/2006/relationships/image" Target="../media/image99.jpe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5.bin"/><Relationship Id="rId3" Type="http://schemas.openxmlformats.org/officeDocument/2006/relationships/image" Target="../media/image3.png"/><Relationship Id="rId7" Type="http://schemas.openxmlformats.org/officeDocument/2006/relationships/oleObject" Target="../embeddings/oleObject5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53.bin"/><Relationship Id="rId5" Type="http://schemas.openxmlformats.org/officeDocument/2006/relationships/image" Target="../media/image104.png"/><Relationship Id="rId4" Type="http://schemas.openxmlformats.org/officeDocument/2006/relationships/image" Target="../media/image103.png"/><Relationship Id="rId9" Type="http://schemas.openxmlformats.org/officeDocument/2006/relationships/image" Target="../media/image10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image" Target="../media/image3.png"/><Relationship Id="rId7" Type="http://schemas.openxmlformats.org/officeDocument/2006/relationships/image" Target="../media/image25.png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2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6325" y="457200"/>
            <a:ext cx="7010400" cy="1752600"/>
          </a:xfrm>
        </p:spPr>
        <p:txBody>
          <a:bodyPr/>
          <a:lstStyle/>
          <a:p>
            <a:r>
              <a:rPr lang="en-US" sz="3500" dirty="0" smtClean="0"/>
              <a:t>QCD Results from the </a:t>
            </a:r>
            <a:r>
              <a:rPr lang="en-US" sz="3500" dirty="0" err="1" smtClean="0"/>
              <a:t>Tevatron</a:t>
            </a:r>
            <a:endParaRPr lang="en-US" sz="3500" dirty="0"/>
          </a:p>
        </p:txBody>
      </p:sp>
      <p:sp>
        <p:nvSpPr>
          <p:cNvPr id="6092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31975" y="2438400"/>
            <a:ext cx="5486400" cy="1836738"/>
          </a:xfrm>
        </p:spPr>
        <p:txBody>
          <a:bodyPr/>
          <a:lstStyle/>
          <a:p>
            <a:endParaRPr lang="en-US" sz="700" i="1"/>
          </a:p>
          <a:p>
            <a:r>
              <a:rPr lang="en-US" sz="2800"/>
              <a:t>Kenichi Hatakeyama</a:t>
            </a:r>
          </a:p>
          <a:p>
            <a:r>
              <a:rPr lang="ja-JP" altLang="en-US" sz="2800">
                <a:ea typeface="MS PMincho" pitchFamily="18" charset="-128"/>
              </a:rPr>
              <a:t>畠山　賢一</a:t>
            </a:r>
          </a:p>
          <a:p>
            <a:r>
              <a:rPr lang="en-US" sz="2800" i="1"/>
              <a:t>Baylor University</a:t>
            </a:r>
          </a:p>
        </p:txBody>
      </p:sp>
      <p:sp>
        <p:nvSpPr>
          <p:cNvPr id="609295" name="Rectangle 15"/>
          <p:cNvSpPr>
            <a:spLocks noChangeArrowheads="1"/>
          </p:cNvSpPr>
          <p:nvPr/>
        </p:nvSpPr>
        <p:spPr bwMode="auto">
          <a:xfrm>
            <a:off x="1828800" y="5200650"/>
            <a:ext cx="54864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1" hangingPunct="1"/>
            <a:r>
              <a:rPr lang="en-US" sz="2400" b="0" i="1" dirty="0" smtClean="0">
                <a:solidFill>
                  <a:schemeClr val="tx1"/>
                </a:solidFill>
                <a:latin typeface="Arial" pitchFamily="34" charset="0"/>
              </a:rPr>
              <a:t>Aspen Particle Physics Conference</a:t>
            </a:r>
          </a:p>
          <a:p>
            <a:pPr algn="ctr" eaLnBrk="1" hangingPunct="1"/>
            <a:r>
              <a:rPr lang="en-US" sz="2400" b="0" i="1" dirty="0" smtClean="0">
                <a:solidFill>
                  <a:schemeClr val="tx1"/>
                </a:solidFill>
                <a:latin typeface="Arial" pitchFamily="34" charset="0"/>
              </a:rPr>
              <a:t>Aspen Center of Physics </a:t>
            </a:r>
            <a:endParaRPr lang="en-US" sz="2400" b="0" i="1" dirty="0">
              <a:solidFill>
                <a:schemeClr val="tx1"/>
              </a:solidFill>
              <a:latin typeface="Arial" pitchFamily="34" charset="0"/>
            </a:endParaRPr>
          </a:p>
          <a:p>
            <a:pPr algn="ctr" eaLnBrk="1" hangingPunct="1"/>
            <a:r>
              <a:rPr lang="en-US" sz="2400" b="0" i="1" dirty="0" smtClean="0">
                <a:solidFill>
                  <a:schemeClr val="tx1"/>
                </a:solidFill>
                <a:latin typeface="Arial" pitchFamily="34" charset="0"/>
              </a:rPr>
              <a:t>January 17 - 23, 2010</a:t>
            </a:r>
            <a:endParaRPr lang="en-US" sz="2400" b="0" dirty="0">
              <a:solidFill>
                <a:schemeClr val="tx1"/>
              </a:solidFill>
              <a:latin typeface="Arial" pitchFamily="34" charset="0"/>
            </a:endParaRPr>
          </a:p>
        </p:txBody>
      </p:sp>
      <p:pic>
        <p:nvPicPr>
          <p:cNvPr id="609302" name="Picture 22" descr="cdfii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4114800"/>
            <a:ext cx="925512" cy="925513"/>
          </a:xfrm>
          <a:prstGeom prst="rect">
            <a:avLst/>
          </a:prstGeom>
          <a:noFill/>
        </p:spPr>
      </p:pic>
      <p:pic>
        <p:nvPicPr>
          <p:cNvPr id="609305" name="Picture 25" descr="D0logo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99163" y="4229100"/>
            <a:ext cx="1392237" cy="742950"/>
          </a:xfrm>
          <a:prstGeom prst="rect">
            <a:avLst/>
          </a:prstGeom>
          <a:noFill/>
        </p:spPr>
      </p:pic>
      <p:pic>
        <p:nvPicPr>
          <p:cNvPr id="609307" name="Picture 27" descr="du_baylor_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05275" y="4191000"/>
            <a:ext cx="914400" cy="9144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59289-B91C-4DFB-AFD0-2D47F2A7CCC5}" type="slidenum">
              <a:rPr lang="en-US"/>
              <a:pPr/>
              <a:t>10</a:t>
            </a:fld>
            <a:endParaRPr lang="en-US"/>
          </a:p>
        </p:txBody>
      </p:sp>
      <p:sp>
        <p:nvSpPr>
          <p:cNvPr id="1833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Dijet Mass Spectrum</a:t>
            </a:r>
          </a:p>
        </p:txBody>
      </p:sp>
      <p:sp>
        <p:nvSpPr>
          <p:cNvPr id="1833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4572000" cy="5181600"/>
          </a:xfrm>
        </p:spPr>
        <p:txBody>
          <a:bodyPr/>
          <a:lstStyle/>
          <a:p>
            <a:r>
              <a:rPr lang="en-US" sz="2000" dirty="0"/>
              <a:t>Test </a:t>
            </a:r>
            <a:r>
              <a:rPr lang="en-US" sz="2000" dirty="0" err="1"/>
              <a:t>pQCD</a:t>
            </a:r>
            <a:r>
              <a:rPr lang="en-US" sz="2000" dirty="0"/>
              <a:t> predictions</a:t>
            </a:r>
          </a:p>
          <a:p>
            <a:r>
              <a:rPr lang="en-US" sz="2000" dirty="0">
                <a:solidFill>
                  <a:srgbClr val="C00000"/>
                </a:solidFill>
              </a:rPr>
              <a:t>Sensitive to new particles decaying into </a:t>
            </a:r>
            <a:r>
              <a:rPr lang="en-US" sz="2000" dirty="0" err="1">
                <a:solidFill>
                  <a:srgbClr val="C00000"/>
                </a:solidFill>
              </a:rPr>
              <a:t>dijets</a:t>
            </a:r>
            <a:r>
              <a:rPr lang="en-US" sz="2000" dirty="0">
                <a:solidFill>
                  <a:srgbClr val="C00000"/>
                </a:solidFill>
              </a:rPr>
              <a:t>: excited quarks, heavy gluons, </a:t>
            </a:r>
            <a:r>
              <a:rPr lang="en-US" sz="2000" dirty="0" err="1">
                <a:solidFill>
                  <a:srgbClr val="C00000"/>
                </a:solidFill>
              </a:rPr>
              <a:t>techni</a:t>
            </a:r>
            <a:r>
              <a:rPr lang="en-US" sz="2000" dirty="0">
                <a:solidFill>
                  <a:srgbClr val="C00000"/>
                </a:solidFill>
              </a:rPr>
              <a:t>-</a:t>
            </a:r>
            <a:r>
              <a:rPr lang="el-GR" sz="2000" dirty="0">
                <a:solidFill>
                  <a:srgbClr val="C00000"/>
                </a:solidFill>
              </a:rPr>
              <a:t>ρ</a:t>
            </a:r>
            <a:r>
              <a:rPr lang="en-US" sz="2000" dirty="0">
                <a:solidFill>
                  <a:srgbClr val="C00000"/>
                </a:solidFill>
              </a:rPr>
              <a:t>, etc</a:t>
            </a:r>
          </a:p>
          <a:p>
            <a:endParaRPr lang="en-US" sz="1000" dirty="0"/>
          </a:p>
          <a:p>
            <a:pPr algn="ctr">
              <a:buFont typeface="Wingdings" pitchFamily="2" charset="2"/>
              <a:buNone/>
            </a:pPr>
            <a:r>
              <a:rPr lang="en-US" sz="2000" dirty="0" err="1"/>
              <a:t>Dijets</a:t>
            </a:r>
            <a:r>
              <a:rPr lang="en-US" sz="2000" dirty="0"/>
              <a:t> with jets |</a:t>
            </a:r>
            <a:r>
              <a:rPr lang="en-US" sz="2000" dirty="0" err="1"/>
              <a:t>y</a:t>
            </a:r>
            <a:r>
              <a:rPr lang="en-US" sz="2000" baseline="30000" dirty="0" err="1"/>
              <a:t>jet</a:t>
            </a:r>
            <a:r>
              <a:rPr lang="en-US" sz="2000" dirty="0"/>
              <a:t>|&lt;1    </a:t>
            </a:r>
            <a:endParaRPr lang="el-GR" sz="2000" dirty="0"/>
          </a:p>
        </p:txBody>
      </p:sp>
      <p:pic>
        <p:nvPicPr>
          <p:cNvPr id="1833988" name="Picture 6" descr="cdf_ii_logo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888" y="39688"/>
            <a:ext cx="874712" cy="87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33989" name="Group 5"/>
          <p:cNvGrpSpPr>
            <a:grpSpLocks/>
          </p:cNvGrpSpPr>
          <p:nvPr/>
        </p:nvGrpSpPr>
        <p:grpSpPr bwMode="auto">
          <a:xfrm>
            <a:off x="685800" y="3505200"/>
            <a:ext cx="3657600" cy="2895600"/>
            <a:chOff x="192" y="1649"/>
            <a:chExt cx="2784" cy="2287"/>
          </a:xfrm>
        </p:grpSpPr>
        <p:pic>
          <p:nvPicPr>
            <p:cNvPr id="1833990" name="Picture 11" descr="dijetratiogif"/>
            <p:cNvPicPr>
              <a:picLocks noChangeAspect="1" noChangeArrowheads="1"/>
            </p:cNvPicPr>
            <p:nvPr/>
          </p:nvPicPr>
          <p:blipFill>
            <a:blip r:embed="rId3" cstate="print"/>
            <a:srcRect t="5641"/>
            <a:stretch>
              <a:fillRect/>
            </a:stretch>
          </p:blipFill>
          <p:spPr bwMode="auto">
            <a:xfrm>
              <a:off x="192" y="1649"/>
              <a:ext cx="2784" cy="2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33991" name="Rectangle 7"/>
            <p:cNvSpPr>
              <a:spLocks noChangeArrowheads="1"/>
            </p:cNvSpPr>
            <p:nvPr/>
          </p:nvSpPr>
          <p:spPr bwMode="auto">
            <a:xfrm>
              <a:off x="1296" y="3312"/>
              <a:ext cx="576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833998" name="Group 14"/>
          <p:cNvGrpSpPr>
            <a:grpSpLocks/>
          </p:cNvGrpSpPr>
          <p:nvPr/>
        </p:nvGrpSpPr>
        <p:grpSpPr bwMode="auto">
          <a:xfrm>
            <a:off x="4953000" y="1033463"/>
            <a:ext cx="3492500" cy="2263775"/>
            <a:chOff x="3312" y="672"/>
            <a:chExt cx="2200" cy="1426"/>
          </a:xfrm>
        </p:grpSpPr>
        <p:pic>
          <p:nvPicPr>
            <p:cNvPr id="1833993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 b="47826"/>
            <a:stretch>
              <a:fillRect/>
            </a:stretch>
          </p:blipFill>
          <p:spPr bwMode="auto">
            <a:xfrm>
              <a:off x="3312" y="672"/>
              <a:ext cx="2199" cy="1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833994" name="Picture 10"/>
            <p:cNvPicPr>
              <a:picLocks noChangeAspect="1" noChangeArrowheads="1"/>
            </p:cNvPicPr>
            <p:nvPr/>
          </p:nvPicPr>
          <p:blipFill>
            <a:blip r:embed="rId4" cstate="print"/>
            <a:srcRect l="13051" t="87592"/>
            <a:stretch>
              <a:fillRect/>
            </a:stretch>
          </p:blipFill>
          <p:spPr bwMode="auto">
            <a:xfrm>
              <a:off x="3600" y="1824"/>
              <a:ext cx="1912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833995" name="Rectangle 11"/>
            <p:cNvSpPr>
              <a:spLocks noChangeArrowheads="1"/>
            </p:cNvSpPr>
            <p:nvPr/>
          </p:nvSpPr>
          <p:spPr bwMode="auto">
            <a:xfrm>
              <a:off x="3792" y="1584"/>
              <a:ext cx="192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833996" name="Rectangle 12"/>
            <p:cNvSpPr>
              <a:spLocks noChangeArrowheads="1"/>
            </p:cNvSpPr>
            <p:nvPr/>
          </p:nvSpPr>
          <p:spPr bwMode="auto">
            <a:xfrm>
              <a:off x="3792" y="1584"/>
              <a:ext cx="240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833997" name="Rectangle 13"/>
            <p:cNvSpPr>
              <a:spLocks noChangeArrowheads="1"/>
            </p:cNvSpPr>
            <p:nvPr/>
          </p:nvSpPr>
          <p:spPr bwMode="auto">
            <a:xfrm>
              <a:off x="3792" y="1584"/>
              <a:ext cx="240" cy="192"/>
            </a:xfrm>
            <a:prstGeom prst="rect">
              <a:avLst/>
            </a:prstGeom>
            <a:solidFill>
              <a:schemeClr val="bg1"/>
            </a:solidFill>
            <a:ln w="1905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1833999" name="Text Box 15"/>
          <p:cNvSpPr txBox="1">
            <a:spLocks noChangeArrowheads="1"/>
          </p:cNvSpPr>
          <p:nvPr/>
        </p:nvSpPr>
        <p:spPr bwMode="auto">
          <a:xfrm>
            <a:off x="4343400" y="3144838"/>
            <a:ext cx="4572000" cy="101566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en-US" b="0" dirty="0">
                <a:solidFill>
                  <a:srgbClr val="0000FF"/>
                </a:solidFill>
              </a:rPr>
              <a:t> Consistent with </a:t>
            </a:r>
            <a:r>
              <a:rPr lang="en-US" b="0" dirty="0" smtClean="0">
                <a:solidFill>
                  <a:srgbClr val="0000FF"/>
                </a:solidFill>
              </a:rPr>
              <a:t>QCD - no resonance</a:t>
            </a:r>
            <a:endParaRPr lang="en-US" b="0" dirty="0">
              <a:solidFill>
                <a:srgbClr val="0000FF"/>
              </a:solidFill>
            </a:endParaRPr>
          </a:p>
          <a:p>
            <a:pPr>
              <a:buFontTx/>
              <a:buChar char="•"/>
            </a:pPr>
            <a:r>
              <a:rPr lang="en-US" b="0" dirty="0">
                <a:solidFill>
                  <a:srgbClr val="0000FF"/>
                </a:solidFill>
              </a:rPr>
              <a:t> Most stringent limits on many new     </a:t>
            </a:r>
          </a:p>
          <a:p>
            <a:r>
              <a:rPr lang="en-US" b="0" dirty="0">
                <a:solidFill>
                  <a:srgbClr val="0000FF"/>
                </a:solidFill>
              </a:rPr>
              <a:t>   heavy particles</a:t>
            </a:r>
          </a:p>
        </p:txBody>
      </p:sp>
      <p:pic>
        <p:nvPicPr>
          <p:cNvPr id="1834001" name="Picture 7" descr="plot_limit_theory_vs_mass"/>
          <p:cNvPicPr>
            <a:picLocks noChangeAspect="1" noChangeArrowheads="1"/>
          </p:cNvPicPr>
          <p:nvPr/>
        </p:nvPicPr>
        <p:blipFill>
          <a:blip r:embed="rId5" cstate="print"/>
          <a:srcRect t="8118"/>
          <a:stretch>
            <a:fillRect/>
          </a:stretch>
        </p:blipFill>
        <p:spPr bwMode="auto">
          <a:xfrm>
            <a:off x="5367338" y="4191000"/>
            <a:ext cx="3048000" cy="226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34002" name="Oval 18"/>
          <p:cNvSpPr>
            <a:spLocks noChangeArrowheads="1"/>
          </p:cNvSpPr>
          <p:nvPr/>
        </p:nvSpPr>
        <p:spPr bwMode="auto">
          <a:xfrm>
            <a:off x="7162800" y="5638800"/>
            <a:ext cx="1143000" cy="609600"/>
          </a:xfrm>
          <a:prstGeom prst="ellips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834003" name="Oval 19"/>
          <p:cNvSpPr>
            <a:spLocks noChangeArrowheads="1"/>
          </p:cNvSpPr>
          <p:nvPr/>
        </p:nvSpPr>
        <p:spPr bwMode="auto">
          <a:xfrm>
            <a:off x="3124200" y="4267200"/>
            <a:ext cx="1219200" cy="1676400"/>
          </a:xfrm>
          <a:prstGeom prst="ellips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834004" name="Text Box 20"/>
          <p:cNvSpPr txBox="1">
            <a:spLocks noChangeArrowheads="1"/>
          </p:cNvSpPr>
          <p:nvPr/>
        </p:nvSpPr>
        <p:spPr bwMode="auto">
          <a:xfrm>
            <a:off x="3841750" y="6397625"/>
            <a:ext cx="3741738" cy="415925"/>
          </a:xfrm>
          <a:prstGeom prst="rect">
            <a:avLst/>
          </a:prstGeom>
          <a:solidFill>
            <a:schemeClr val="bg1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Mass reach up to ~ 1.2 TeV/c</a:t>
            </a:r>
            <a:r>
              <a:rPr lang="en-US" baseline="30000"/>
              <a:t>2</a:t>
            </a:r>
          </a:p>
        </p:txBody>
      </p:sp>
      <p:sp>
        <p:nvSpPr>
          <p:cNvPr id="1834005" name="Text Box 21"/>
          <p:cNvSpPr txBox="1">
            <a:spLocks noChangeArrowheads="1"/>
          </p:cNvSpPr>
          <p:nvPr/>
        </p:nvSpPr>
        <p:spPr bwMode="auto">
          <a:xfrm rot="16200000">
            <a:off x="4237832" y="4896644"/>
            <a:ext cx="2014537" cy="581025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0"/>
              <a:t>Limits:</a:t>
            </a:r>
          </a:p>
          <a:p>
            <a:r>
              <a:rPr lang="en-US" sz="1600" b="0"/>
              <a:t> </a:t>
            </a:r>
            <a:r>
              <a:rPr lang="el-GR" sz="1600" b="0"/>
              <a:t>σ</a:t>
            </a:r>
            <a:r>
              <a:rPr lang="en-US" sz="1600" b="0"/>
              <a:t> B A(|y</a:t>
            </a:r>
            <a:r>
              <a:rPr lang="en-US" sz="1600" b="0" baseline="30000"/>
              <a:t>jet</a:t>
            </a:r>
            <a:r>
              <a:rPr lang="en-US" sz="1600" b="0"/>
              <a:t>|&lt;1) (pb)</a:t>
            </a:r>
            <a:endParaRPr lang="el-GR" sz="1600" b="0"/>
          </a:p>
        </p:txBody>
      </p:sp>
      <p:sp>
        <p:nvSpPr>
          <p:cNvPr id="1834006" name="Text Box 22"/>
          <p:cNvSpPr txBox="1">
            <a:spLocks noChangeArrowheads="1"/>
          </p:cNvSpPr>
          <p:nvPr/>
        </p:nvSpPr>
        <p:spPr bwMode="auto">
          <a:xfrm>
            <a:off x="6781800" y="657225"/>
            <a:ext cx="2368550" cy="3365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0"/>
              <a:t>Phys. Rev. D 79, 112002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A57D-C2D4-4C39-9BD9-1FAD30B5B4DC}" type="slidenum">
              <a:rPr lang="en-US"/>
              <a:pPr/>
              <a:t>11</a:t>
            </a:fld>
            <a:endParaRPr lang="en-US"/>
          </a:p>
        </p:txBody>
      </p:sp>
      <p:sp>
        <p:nvSpPr>
          <p:cNvPr id="1835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Dijet Mass Spectrum</a:t>
            </a:r>
          </a:p>
        </p:txBody>
      </p:sp>
      <p:sp>
        <p:nvSpPr>
          <p:cNvPr id="183501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524000"/>
            <a:ext cx="3962400" cy="4953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000" dirty="0" smtClean="0">
                <a:sym typeface="Wingdings" pitchFamily="2" charset="2"/>
              </a:rPr>
              <a:t>D0 measurement goes to </a:t>
            </a:r>
            <a:r>
              <a:rPr lang="en-US" sz="2000" dirty="0">
                <a:sym typeface="Wingdings" pitchFamily="2" charset="2"/>
              </a:rPr>
              <a:t>forward rapidity regions</a:t>
            </a:r>
          </a:p>
          <a:p>
            <a:r>
              <a:rPr lang="en-US" sz="2000" dirty="0">
                <a:sym typeface="Wingdings" pitchFamily="2" charset="2"/>
              </a:rPr>
              <a:t>six |</a:t>
            </a:r>
            <a:r>
              <a:rPr lang="en-US" sz="2000" dirty="0" err="1">
                <a:sym typeface="Wingdings" pitchFamily="2" charset="2"/>
              </a:rPr>
              <a:t>y</a:t>
            </a:r>
            <a:r>
              <a:rPr lang="en-US" sz="2000" baseline="-25000" dirty="0" err="1">
                <a:sym typeface="Wingdings" pitchFamily="2" charset="2"/>
              </a:rPr>
              <a:t>max</a:t>
            </a:r>
            <a:r>
              <a:rPr lang="en-US" sz="2000" dirty="0">
                <a:sym typeface="Wingdings" pitchFamily="2" charset="2"/>
              </a:rPr>
              <a:t>| regions  (0&lt;|</a:t>
            </a:r>
            <a:r>
              <a:rPr lang="en-US" sz="2000" dirty="0" err="1">
                <a:sym typeface="Wingdings" pitchFamily="2" charset="2"/>
              </a:rPr>
              <a:t>y</a:t>
            </a:r>
            <a:r>
              <a:rPr lang="en-US" sz="2000" baseline="-25000" dirty="0" err="1">
                <a:sym typeface="Wingdings" pitchFamily="2" charset="2"/>
              </a:rPr>
              <a:t>max</a:t>
            </a:r>
            <a:r>
              <a:rPr lang="en-US" sz="2000" dirty="0">
                <a:sym typeface="Wingdings" pitchFamily="2" charset="2"/>
              </a:rPr>
              <a:t>|&lt;2.4)</a:t>
            </a:r>
          </a:p>
          <a:p>
            <a:endParaRPr lang="en-US" sz="2000" dirty="0" smtClean="0">
              <a:sym typeface="Wingdings" pitchFamily="2" charset="2"/>
            </a:endParaRPr>
          </a:p>
          <a:p>
            <a:pPr>
              <a:buNone/>
            </a:pPr>
            <a:endParaRPr lang="en-US" sz="2000" dirty="0">
              <a:sym typeface="Wingdings" pitchFamily="2" charset="2"/>
            </a:endParaRPr>
          </a:p>
          <a:p>
            <a:r>
              <a:rPr lang="en-US" sz="2000" dirty="0" smtClean="0">
                <a:sym typeface="Wingdings" pitchFamily="2" charset="2"/>
              </a:rPr>
              <a:t>PDF </a:t>
            </a:r>
            <a:r>
              <a:rPr lang="en-US" sz="2000" dirty="0">
                <a:sym typeface="Wingdings" pitchFamily="2" charset="2"/>
              </a:rPr>
              <a:t>sensitivity at large |</a:t>
            </a:r>
            <a:r>
              <a:rPr lang="en-US" sz="2000" dirty="0" err="1">
                <a:sym typeface="Wingdings" pitchFamily="2" charset="2"/>
              </a:rPr>
              <a:t>y</a:t>
            </a:r>
            <a:r>
              <a:rPr lang="en-US" sz="2000" baseline="-25000" dirty="0" err="1">
                <a:sym typeface="Wingdings" pitchFamily="2" charset="2"/>
              </a:rPr>
              <a:t>max</a:t>
            </a:r>
            <a:r>
              <a:rPr lang="en-US" sz="2000" dirty="0">
                <a:sym typeface="Wingdings" pitchFamily="2" charset="2"/>
              </a:rPr>
              <a:t>|</a:t>
            </a:r>
            <a:endParaRPr lang="en-US" sz="2000" dirty="0"/>
          </a:p>
          <a:p>
            <a:r>
              <a:rPr lang="en-US" sz="2000" dirty="0"/>
              <a:t>Favor softer high-x gluons</a:t>
            </a:r>
          </a:p>
          <a:p>
            <a:r>
              <a:rPr lang="en-US" sz="2000" dirty="0">
                <a:sym typeface="Wingdings" pitchFamily="2" charset="2"/>
              </a:rPr>
              <a:t>No</a:t>
            </a:r>
            <a:r>
              <a:rPr lang="en-US" sz="2000" dirty="0"/>
              <a:t> indications for resonances</a:t>
            </a:r>
            <a:endParaRPr lang="en-US" sz="2000" dirty="0">
              <a:sym typeface="Wingdings" pitchFamily="2" charset="2"/>
            </a:endParaRPr>
          </a:p>
          <a:p>
            <a:endParaRPr lang="en-US" sz="2000" dirty="0">
              <a:sym typeface="Wingdings" pitchFamily="2" charset="2"/>
            </a:endParaRPr>
          </a:p>
          <a:p>
            <a:endParaRPr lang="en-US" sz="2000" dirty="0">
              <a:sym typeface="Wingdings" pitchFamily="2" charset="2"/>
            </a:endParaRPr>
          </a:p>
        </p:txBody>
      </p:sp>
      <p:pic>
        <p:nvPicPr>
          <p:cNvPr id="183501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4700" y="1076325"/>
            <a:ext cx="4413250" cy="517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35015" name="Text Box 7"/>
          <p:cNvSpPr txBox="1">
            <a:spLocks noChangeArrowheads="1"/>
          </p:cNvSpPr>
          <p:nvPr/>
        </p:nvSpPr>
        <p:spPr bwMode="auto">
          <a:xfrm>
            <a:off x="7381875" y="6084888"/>
            <a:ext cx="1541463" cy="396875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M</a:t>
            </a:r>
            <a:r>
              <a:rPr lang="en-US" baseline="-25000"/>
              <a:t>jj</a:t>
            </a:r>
            <a:r>
              <a:rPr lang="en-US"/>
              <a:t> (TeV/c</a:t>
            </a:r>
            <a:r>
              <a:rPr lang="en-US" baseline="30000"/>
              <a:t>2</a:t>
            </a:r>
            <a:r>
              <a:rPr lang="en-US"/>
              <a:t>)</a:t>
            </a:r>
          </a:p>
        </p:txBody>
      </p:sp>
      <p:sp>
        <p:nvSpPr>
          <p:cNvPr id="1835016" name="Text Box 8"/>
          <p:cNvSpPr txBox="1">
            <a:spLocks noChangeArrowheads="1"/>
          </p:cNvSpPr>
          <p:nvPr/>
        </p:nvSpPr>
        <p:spPr bwMode="auto">
          <a:xfrm rot="16200000">
            <a:off x="3580606" y="1912144"/>
            <a:ext cx="1808163" cy="396875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Data / Theory</a:t>
            </a:r>
          </a:p>
        </p:txBody>
      </p:sp>
      <p:pic>
        <p:nvPicPr>
          <p:cNvPr id="1835017" name="Picture 9" descr="D0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"/>
            <a:ext cx="15621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35018" name="Text Box 10"/>
          <p:cNvSpPr txBox="1">
            <a:spLocks noChangeArrowheads="1"/>
          </p:cNvSpPr>
          <p:nvPr/>
        </p:nvSpPr>
        <p:spPr bwMode="auto">
          <a:xfrm>
            <a:off x="2955925" y="6056313"/>
            <a:ext cx="2103461" cy="36933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0" dirty="0"/>
              <a:t>D0 </a:t>
            </a:r>
            <a:r>
              <a:rPr lang="en-US" sz="1800" b="0" dirty="0" smtClean="0"/>
              <a:t>Conf Note </a:t>
            </a:r>
            <a:r>
              <a:rPr lang="en-US" sz="1800" b="0" dirty="0"/>
              <a:t>5919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D9AC9-5095-4A52-9AD8-938F9852F5D2}" type="slidenum">
              <a:rPr lang="en-US"/>
              <a:pPr/>
              <a:t>12</a:t>
            </a:fld>
            <a:endParaRPr lang="en-US"/>
          </a:p>
        </p:txBody>
      </p:sp>
      <p:sp>
        <p:nvSpPr>
          <p:cNvPr id="163533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           Dijet Angular Distribution</a:t>
            </a:r>
          </a:p>
        </p:txBody>
      </p:sp>
      <p:pic>
        <p:nvPicPr>
          <p:cNvPr id="1635332" name="Picture 9" descr="D0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" y="152400"/>
            <a:ext cx="15621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5333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22825" y="1176338"/>
            <a:ext cx="3989388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5338" name="Rectangle 10"/>
          <p:cNvSpPr>
            <a:spLocks noChangeArrowheads="1"/>
          </p:cNvSpPr>
          <p:nvPr/>
        </p:nvSpPr>
        <p:spPr bwMode="auto">
          <a:xfrm>
            <a:off x="304800" y="4191000"/>
            <a:ext cx="4572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b="0">
                <a:solidFill>
                  <a:schemeClr val="tx1"/>
                </a:solidFill>
              </a:rPr>
              <a:t>Consistent with NLO pQCD</a:t>
            </a:r>
          </a:p>
          <a:p>
            <a:pPr marL="469900" indent="-469900"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b="0">
                <a:solidFill>
                  <a:schemeClr val="tx1"/>
                </a:solidFill>
              </a:rPr>
              <a:t>Limits on Compositeness &amp; LED</a:t>
            </a:r>
          </a:p>
          <a:p>
            <a:pPr marL="908050" lvl="1" indent="-436563"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</a:pPr>
            <a:r>
              <a:rPr lang="en-US" sz="1800" b="0">
                <a:solidFill>
                  <a:schemeClr val="tx1"/>
                </a:solidFill>
              </a:rPr>
              <a:t>Quark Compositeness</a:t>
            </a:r>
            <a:r>
              <a:rPr lang="el-GR" sz="1800" b="0">
                <a:solidFill>
                  <a:schemeClr val="tx1"/>
                </a:solidFill>
              </a:rPr>
              <a:t> Λ</a:t>
            </a:r>
            <a:r>
              <a:rPr lang="en-US" sz="1800" b="0">
                <a:solidFill>
                  <a:schemeClr val="tx1"/>
                </a:solidFill>
              </a:rPr>
              <a:t> &gt; 2.9TeV</a:t>
            </a:r>
          </a:p>
          <a:p>
            <a:pPr marL="908050" lvl="1" indent="-436563"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</a:pPr>
            <a:r>
              <a:rPr lang="en-US" sz="1800" b="0">
                <a:solidFill>
                  <a:schemeClr val="tx1"/>
                </a:solidFill>
              </a:rPr>
              <a:t>ADD LED (GRW) Ms &gt; 1.6 TeV </a:t>
            </a:r>
          </a:p>
          <a:p>
            <a:pPr marL="908050" lvl="1" indent="-436563"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</a:pPr>
            <a:r>
              <a:rPr lang="en-US" sz="1800" b="0">
                <a:solidFill>
                  <a:schemeClr val="tx1"/>
                </a:solidFill>
              </a:rPr>
              <a:t>TeV-1 ED          Mc &gt; 1.6 TeV</a:t>
            </a:r>
          </a:p>
          <a:p>
            <a:pPr marL="469900" indent="-469900"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endParaRPr lang="en-US" b="0">
              <a:solidFill>
                <a:schemeClr val="tx1"/>
              </a:solidFill>
            </a:endParaRPr>
          </a:p>
        </p:txBody>
      </p:sp>
      <p:sp>
        <p:nvSpPr>
          <p:cNvPr id="1635341" name="Text Box 13"/>
          <p:cNvSpPr txBox="1">
            <a:spLocks noChangeArrowheads="1"/>
          </p:cNvSpPr>
          <p:nvPr/>
        </p:nvSpPr>
        <p:spPr bwMode="auto">
          <a:xfrm>
            <a:off x="3824407" y="6134100"/>
            <a:ext cx="3401893" cy="36933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 smtClean="0"/>
              <a:t>Phys. Rev. </a:t>
            </a:r>
            <a:r>
              <a:rPr lang="en-US" sz="1800" dirty="0" err="1" smtClean="0"/>
              <a:t>Lett</a:t>
            </a:r>
            <a:r>
              <a:rPr lang="en-US" sz="1800" dirty="0" smtClean="0"/>
              <a:t>. </a:t>
            </a:r>
            <a:r>
              <a:rPr lang="en-US" sz="1800" dirty="0"/>
              <a:t>103</a:t>
            </a:r>
            <a:r>
              <a:rPr lang="en-US" sz="1800" dirty="0" smtClean="0"/>
              <a:t>, 191803.</a:t>
            </a:r>
            <a:endParaRPr lang="en-US" sz="1800" b="0" dirty="0"/>
          </a:p>
        </p:txBody>
      </p:sp>
      <p:pic>
        <p:nvPicPr>
          <p:cNvPr id="14" name="Picture 2" descr="C:\Markus\Dzero\MyTalks\Plots-ICHEP08\Q11F1.jpeg"/>
          <p:cNvPicPr>
            <a:picLocks noChangeAspect="1" noChangeArrowheads="1"/>
          </p:cNvPicPr>
          <p:nvPr/>
        </p:nvPicPr>
        <p:blipFill>
          <a:blip r:embed="rId5" cstate="print"/>
          <a:srcRect l="2039" b="18069"/>
          <a:stretch>
            <a:fillRect/>
          </a:stretch>
        </p:blipFill>
        <p:spPr bwMode="auto">
          <a:xfrm>
            <a:off x="678682" y="1066800"/>
            <a:ext cx="3723198" cy="2074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" name="Group 41"/>
          <p:cNvGrpSpPr>
            <a:grpSpLocks/>
          </p:cNvGrpSpPr>
          <p:nvPr/>
        </p:nvGrpSpPr>
        <p:grpSpPr bwMode="auto">
          <a:xfrm>
            <a:off x="3135542" y="3397827"/>
            <a:ext cx="1207858" cy="640773"/>
            <a:chOff x="4758" y="2160"/>
            <a:chExt cx="852" cy="480"/>
          </a:xfrm>
        </p:grpSpPr>
        <p:sp>
          <p:nvSpPr>
            <p:cNvPr id="25" name="Line 42"/>
            <p:cNvSpPr>
              <a:spLocks noChangeShapeType="1"/>
            </p:cNvSpPr>
            <p:nvPr/>
          </p:nvSpPr>
          <p:spPr bwMode="auto">
            <a:xfrm>
              <a:off x="4758" y="2400"/>
              <a:ext cx="38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43"/>
            <p:cNvSpPr>
              <a:spLocks noChangeShapeType="1"/>
            </p:cNvSpPr>
            <p:nvPr/>
          </p:nvSpPr>
          <p:spPr bwMode="auto">
            <a:xfrm flipH="1" flipV="1">
              <a:off x="5226" y="2400"/>
              <a:ext cx="38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Line 44"/>
            <p:cNvSpPr>
              <a:spLocks noChangeShapeType="1"/>
            </p:cNvSpPr>
            <p:nvPr/>
          </p:nvSpPr>
          <p:spPr bwMode="auto">
            <a:xfrm flipV="1">
              <a:off x="5232" y="2160"/>
              <a:ext cx="240" cy="19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Line 45"/>
            <p:cNvSpPr>
              <a:spLocks noChangeShapeType="1"/>
            </p:cNvSpPr>
            <p:nvPr/>
          </p:nvSpPr>
          <p:spPr bwMode="auto">
            <a:xfrm flipH="1">
              <a:off x="4896" y="2448"/>
              <a:ext cx="240" cy="19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46"/>
            <p:cNvSpPr>
              <a:spLocks/>
            </p:cNvSpPr>
            <p:nvPr/>
          </p:nvSpPr>
          <p:spPr bwMode="auto">
            <a:xfrm>
              <a:off x="5310" y="2304"/>
              <a:ext cx="48" cy="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2" y="144"/>
                </a:cxn>
                <a:cxn ang="0">
                  <a:pos x="192" y="384"/>
                </a:cxn>
              </a:cxnLst>
              <a:rect l="0" t="0" r="r" b="b"/>
              <a:pathLst>
                <a:path w="224" h="384">
                  <a:moveTo>
                    <a:pt x="0" y="0"/>
                  </a:moveTo>
                  <a:cubicBezTo>
                    <a:pt x="80" y="40"/>
                    <a:pt x="160" y="80"/>
                    <a:pt x="192" y="144"/>
                  </a:cubicBezTo>
                  <a:cubicBezTo>
                    <a:pt x="224" y="208"/>
                    <a:pt x="208" y="296"/>
                    <a:pt x="192" y="38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Text Box 47"/>
            <p:cNvSpPr txBox="1">
              <a:spLocks noChangeArrowheads="1"/>
            </p:cNvSpPr>
            <p:nvPr/>
          </p:nvSpPr>
          <p:spPr bwMode="auto">
            <a:xfrm>
              <a:off x="5312" y="2215"/>
              <a:ext cx="22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l-GR" sz="1400" b="0">
                  <a:solidFill>
                    <a:schemeClr val="tx1"/>
                  </a:solidFill>
                  <a:latin typeface=""/>
                </a:rPr>
                <a:t>θ</a:t>
              </a:r>
              <a:r>
                <a:rPr lang="en-US" sz="1400" b="0">
                  <a:solidFill>
                    <a:schemeClr val="tx1"/>
                  </a:solidFill>
                  <a:latin typeface=""/>
                </a:rPr>
                <a:t>*</a:t>
              </a:r>
              <a:endParaRPr lang="el-GR" sz="1400" b="0">
                <a:solidFill>
                  <a:schemeClr val="tx1"/>
                </a:solidFill>
                <a:latin typeface=""/>
              </a:endParaRPr>
            </a:p>
          </p:txBody>
        </p:sp>
      </p:grpSp>
      <p:sp>
        <p:nvSpPr>
          <p:cNvPr id="16" name="Line 49"/>
          <p:cNvSpPr>
            <a:spLocks noChangeShapeType="1"/>
          </p:cNvSpPr>
          <p:nvPr/>
        </p:nvSpPr>
        <p:spPr bwMode="auto">
          <a:xfrm>
            <a:off x="685801" y="3654136"/>
            <a:ext cx="54438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" name="Line 50"/>
          <p:cNvSpPr>
            <a:spLocks noChangeShapeType="1"/>
          </p:cNvSpPr>
          <p:nvPr/>
        </p:nvSpPr>
        <p:spPr bwMode="auto">
          <a:xfrm flipH="1" flipV="1">
            <a:off x="1349272" y="3654136"/>
            <a:ext cx="54438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" name="Line 51"/>
          <p:cNvSpPr>
            <a:spLocks noChangeShapeType="1"/>
          </p:cNvSpPr>
          <p:nvPr/>
        </p:nvSpPr>
        <p:spPr bwMode="auto">
          <a:xfrm flipV="1">
            <a:off x="1308160" y="3205595"/>
            <a:ext cx="126173" cy="38446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" name="Line 52"/>
          <p:cNvSpPr>
            <a:spLocks noChangeShapeType="1"/>
          </p:cNvSpPr>
          <p:nvPr/>
        </p:nvSpPr>
        <p:spPr bwMode="auto">
          <a:xfrm flipH="1">
            <a:off x="1133786" y="3718214"/>
            <a:ext cx="127591" cy="32038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" name="Freeform 53"/>
          <p:cNvSpPr>
            <a:spLocks/>
          </p:cNvSpPr>
          <p:nvPr/>
        </p:nvSpPr>
        <p:spPr bwMode="auto">
          <a:xfrm>
            <a:off x="1366285" y="3461905"/>
            <a:ext cx="136097" cy="19223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2" y="144"/>
              </a:cxn>
              <a:cxn ang="0">
                <a:pos x="192" y="384"/>
              </a:cxn>
            </a:cxnLst>
            <a:rect l="0" t="0" r="r" b="b"/>
            <a:pathLst>
              <a:path w="224" h="384">
                <a:moveTo>
                  <a:pt x="0" y="0"/>
                </a:moveTo>
                <a:cubicBezTo>
                  <a:pt x="80" y="40"/>
                  <a:pt x="160" y="80"/>
                  <a:pt x="192" y="144"/>
                </a:cubicBezTo>
                <a:cubicBezTo>
                  <a:pt x="224" y="208"/>
                  <a:pt x="208" y="296"/>
                  <a:pt x="192" y="38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" name="Text Box 54"/>
          <p:cNvSpPr txBox="1">
            <a:spLocks noChangeArrowheads="1"/>
          </p:cNvSpPr>
          <p:nvPr/>
        </p:nvSpPr>
        <p:spPr bwMode="auto">
          <a:xfrm>
            <a:off x="1434333" y="3369793"/>
            <a:ext cx="314724" cy="25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sz="1400" b="0">
                <a:solidFill>
                  <a:schemeClr val="tx1"/>
                </a:solidFill>
                <a:latin typeface=""/>
              </a:rPr>
              <a:t>θ</a:t>
            </a:r>
            <a:r>
              <a:rPr lang="en-US" sz="1400" b="0">
                <a:solidFill>
                  <a:schemeClr val="tx1"/>
                </a:solidFill>
                <a:latin typeface=""/>
              </a:rPr>
              <a:t>*</a:t>
            </a:r>
            <a:endParaRPr lang="el-GR" sz="1400" b="0">
              <a:solidFill>
                <a:schemeClr val="tx1"/>
              </a:solidFill>
              <a:latin typeface=""/>
            </a:endParaRPr>
          </a:p>
        </p:txBody>
      </p:sp>
      <p:pic>
        <p:nvPicPr>
          <p:cNvPr id="22" name="Picture 2" descr="C:\Markus\Dzero\MyTalks\Plots-ICHEP08\Q11F1.jpeg"/>
          <p:cNvPicPr>
            <a:picLocks noChangeAspect="1" noChangeArrowheads="1"/>
          </p:cNvPicPr>
          <p:nvPr/>
        </p:nvPicPr>
        <p:blipFill>
          <a:blip r:embed="rId5" cstate="print"/>
          <a:srcRect l="54018" t="84756"/>
          <a:stretch>
            <a:fillRect/>
          </a:stretch>
        </p:blipFill>
        <p:spPr bwMode="auto">
          <a:xfrm>
            <a:off x="1978720" y="3141518"/>
            <a:ext cx="1565112" cy="34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Line 56"/>
          <p:cNvSpPr>
            <a:spLocks noChangeShapeType="1"/>
          </p:cNvSpPr>
          <p:nvPr/>
        </p:nvSpPr>
        <p:spPr bwMode="auto">
          <a:xfrm flipV="1">
            <a:off x="1511300" y="2692400"/>
            <a:ext cx="272193" cy="448541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4" name="Line 57"/>
          <p:cNvSpPr>
            <a:spLocks noChangeShapeType="1"/>
          </p:cNvSpPr>
          <p:nvPr/>
        </p:nvSpPr>
        <p:spPr bwMode="auto">
          <a:xfrm flipV="1">
            <a:off x="3797300" y="2756477"/>
            <a:ext cx="0" cy="57669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778000" y="1803400"/>
            <a:ext cx="2832100" cy="56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8050" lvl="1" indent="-436563" eaLnBrk="1" hangingPunct="1">
              <a:spcBef>
                <a:spcPct val="20000"/>
              </a:spcBef>
              <a:buClr>
                <a:schemeClr val="accent2"/>
              </a:buClr>
            </a:pPr>
            <a:r>
              <a:rPr lang="en-US" sz="1400" b="0" dirty="0" smtClean="0">
                <a:solidFill>
                  <a:schemeClr val="tx1"/>
                </a:solidFill>
              </a:rPr>
              <a:t>quark compositeness</a:t>
            </a:r>
          </a:p>
          <a:p>
            <a:pPr marL="908050" lvl="1" indent="-436563" eaLnBrk="1" hangingPunct="1">
              <a:spcBef>
                <a:spcPct val="20000"/>
              </a:spcBef>
              <a:buClr>
                <a:schemeClr val="accent2"/>
              </a:buClr>
            </a:pPr>
            <a:r>
              <a:rPr lang="en-US" sz="1400" b="0" dirty="0" smtClean="0">
                <a:solidFill>
                  <a:schemeClr val="tx1"/>
                </a:solidFill>
              </a:rPr>
              <a:t>extra dimensions</a:t>
            </a:r>
            <a:endParaRPr lang="en-US" sz="1400" b="0" dirty="0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971800" y="6470590"/>
            <a:ext cx="50754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Also CDF results in CDF public note 9609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84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57200"/>
            <a:ext cx="7772400" cy="1752600"/>
          </a:xfrm>
        </p:spPr>
        <p:txBody>
          <a:bodyPr/>
          <a:lstStyle/>
          <a:p>
            <a:r>
              <a:rPr lang="en-US" sz="4000" dirty="0" smtClean="0"/>
              <a:t>Photons</a:t>
            </a:r>
            <a:endParaRPr lang="en-US" sz="4000" dirty="0"/>
          </a:p>
        </p:txBody>
      </p:sp>
      <p:sp>
        <p:nvSpPr>
          <p:cNvPr id="15984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429000"/>
            <a:ext cx="7696200" cy="2286000"/>
          </a:xfrm>
        </p:spPr>
        <p:txBody>
          <a:bodyPr/>
          <a:lstStyle/>
          <a:p>
            <a:pPr eaLnBrk="0" hangingPunct="0">
              <a:spcBef>
                <a:spcPct val="0"/>
              </a:spcBef>
            </a:pPr>
            <a:endParaRPr lang="en-US" sz="2800" b="1"/>
          </a:p>
          <a:p>
            <a:pPr eaLnBrk="0" hangingPunct="0">
              <a:spcBef>
                <a:spcPct val="0"/>
              </a:spcBef>
            </a:pPr>
            <a:r>
              <a:rPr lang="en-US" sz="2800" b="1"/>
              <a:t>Photons: “direct” probes of hard scattering</a:t>
            </a:r>
          </a:p>
          <a:p>
            <a:pPr eaLnBrk="0" hangingPunct="0">
              <a:spcBef>
                <a:spcPct val="0"/>
              </a:spcBef>
            </a:pPr>
            <a:endParaRPr lang="en-US" sz="2800" b="1"/>
          </a:p>
          <a:p>
            <a:pPr eaLnBrk="0" hangingPunct="0">
              <a:spcBef>
                <a:spcPct val="0"/>
              </a:spcBef>
            </a:pPr>
            <a:r>
              <a:rPr lang="en-US" sz="2800" b="1"/>
              <a:t>Test perturbative QCD, PDFs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B1CFF-FAE0-48B9-A866-9D6BA96D90B5}" type="slidenum">
              <a:rPr lang="en-US"/>
              <a:pPr/>
              <a:t>14</a:t>
            </a:fld>
            <a:endParaRPr lang="en-US"/>
          </a:p>
        </p:txBody>
      </p:sp>
      <p:sp>
        <p:nvSpPr>
          <p:cNvPr id="164966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95400" y="152400"/>
            <a:ext cx="6705600" cy="850900"/>
          </a:xfrm>
        </p:spPr>
        <p:txBody>
          <a:bodyPr/>
          <a:lstStyle/>
          <a:p>
            <a:r>
              <a:rPr lang="en-US" sz="3200" dirty="0"/>
              <a:t>Inclusive Photon Cross Sections </a:t>
            </a:r>
          </a:p>
        </p:txBody>
      </p:sp>
      <p:pic>
        <p:nvPicPr>
          <p:cNvPr id="1649669" name="Picture 14" descr="cdf_ii_logo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762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9674" name="Picture 11"/>
          <p:cNvPicPr>
            <a:picLocks noChangeAspect="1" noChangeArrowheads="1"/>
          </p:cNvPicPr>
          <p:nvPr/>
        </p:nvPicPr>
        <p:blipFill>
          <a:blip r:embed="rId5" cstate="print"/>
          <a:srcRect b="26880"/>
          <a:stretch>
            <a:fillRect/>
          </a:stretch>
        </p:blipFill>
        <p:spPr bwMode="auto">
          <a:xfrm>
            <a:off x="4578350" y="1260475"/>
            <a:ext cx="4235450" cy="33988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1649675" name="Picture 11"/>
          <p:cNvPicPr>
            <a:picLocks noChangeAspect="1" noChangeArrowheads="1"/>
          </p:cNvPicPr>
          <p:nvPr/>
        </p:nvPicPr>
        <p:blipFill>
          <a:blip r:embed="rId5" cstate="print"/>
          <a:srcRect t="93440"/>
          <a:stretch>
            <a:fillRect/>
          </a:stretch>
        </p:blipFill>
        <p:spPr bwMode="auto">
          <a:xfrm>
            <a:off x="4578350" y="4597400"/>
            <a:ext cx="42354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9678" name="Rectangle 14"/>
          <p:cNvSpPr>
            <a:spLocks noChangeArrowheads="1"/>
          </p:cNvSpPr>
          <p:nvPr/>
        </p:nvSpPr>
        <p:spPr bwMode="auto">
          <a:xfrm>
            <a:off x="254000" y="5016500"/>
            <a:ext cx="86868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b="0" dirty="0" smtClean="0">
                <a:solidFill>
                  <a:schemeClr val="tx1"/>
                </a:solidFill>
              </a:rPr>
              <a:t>Data/NLO </a:t>
            </a:r>
            <a:r>
              <a:rPr lang="en-US" b="0" dirty="0" err="1">
                <a:solidFill>
                  <a:schemeClr val="tx1"/>
                </a:solidFill>
              </a:rPr>
              <a:t>pQCD</a:t>
            </a:r>
            <a:r>
              <a:rPr lang="en-US" b="0" dirty="0">
                <a:solidFill>
                  <a:schemeClr val="tx1"/>
                </a:solidFill>
              </a:rPr>
              <a:t>: In agreement at high </a:t>
            </a:r>
            <a:r>
              <a:rPr lang="en-US" b="0" dirty="0" err="1">
                <a:solidFill>
                  <a:schemeClr val="tx1"/>
                </a:solidFill>
              </a:rPr>
              <a:t>p</a:t>
            </a:r>
            <a:r>
              <a:rPr lang="en-US" b="0" baseline="-25000" dirty="0" err="1">
                <a:solidFill>
                  <a:schemeClr val="tx1"/>
                </a:solidFill>
              </a:rPr>
              <a:t>T</a:t>
            </a:r>
            <a:r>
              <a:rPr lang="en-US" b="0" dirty="0">
                <a:solidFill>
                  <a:schemeClr val="tx1"/>
                </a:solidFill>
              </a:rPr>
              <a:t>, but enhancement at low </a:t>
            </a:r>
            <a:r>
              <a:rPr lang="en-US" b="0" dirty="0" err="1" smtClean="0">
                <a:solidFill>
                  <a:schemeClr val="tx1"/>
                </a:solidFill>
                <a:sym typeface="Wingdings" pitchFamily="2" charset="2"/>
              </a:rPr>
              <a:t>p</a:t>
            </a:r>
            <a:r>
              <a:rPr lang="en-US" b="0" baseline="-25000" dirty="0" err="1" smtClean="0">
                <a:solidFill>
                  <a:schemeClr val="tx1"/>
                </a:solidFill>
                <a:sym typeface="Wingdings" pitchFamily="2" charset="2"/>
              </a:rPr>
              <a:t>T</a:t>
            </a:r>
            <a:endParaRPr lang="en-US" b="0" baseline="-25000" dirty="0" smtClean="0">
              <a:solidFill>
                <a:schemeClr val="tx1"/>
              </a:solidFill>
              <a:sym typeface="Wingdings" pitchFamily="2" charset="2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b="0" dirty="0" smtClean="0">
                <a:solidFill>
                  <a:schemeClr val="tx1"/>
                </a:solidFill>
              </a:rPr>
              <a:t>D0 measurement shows similar trends (Phys. </a:t>
            </a:r>
            <a:r>
              <a:rPr lang="en-US" b="0" dirty="0" err="1" smtClean="0">
                <a:solidFill>
                  <a:schemeClr val="tx1"/>
                </a:solidFill>
              </a:rPr>
              <a:t>Lett</a:t>
            </a:r>
            <a:r>
              <a:rPr lang="en-US" b="0" dirty="0" smtClean="0">
                <a:solidFill>
                  <a:schemeClr val="tx1"/>
                </a:solidFill>
              </a:rPr>
              <a:t>. B 639, 151)</a:t>
            </a:r>
            <a:endParaRPr lang="en-US" b="0" baseline="-25000" dirty="0">
              <a:solidFill>
                <a:schemeClr val="tx1"/>
              </a:solidFill>
            </a:endParaRPr>
          </a:p>
          <a:p>
            <a:pPr marL="908050" lvl="1" indent="-436563"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</a:pPr>
            <a:r>
              <a:rPr lang="en-US" sz="1800" b="0" dirty="0">
                <a:solidFill>
                  <a:schemeClr val="tx1"/>
                </a:solidFill>
              </a:rPr>
              <a:t>Similar shape also in Run 1 analyses – need to be understood</a:t>
            </a: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457200" y="3581400"/>
            <a:ext cx="4030270" cy="101566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 dirty="0"/>
              <a:t>Directly sensitive to hard scatter </a:t>
            </a:r>
            <a:endParaRPr lang="en-US" b="0" dirty="0" smtClean="0"/>
          </a:p>
          <a:p>
            <a:endParaRPr lang="en-US" b="0" dirty="0"/>
          </a:p>
          <a:p>
            <a:endParaRPr lang="en-US" b="0" dirty="0"/>
          </a:p>
        </p:txBody>
      </p:sp>
      <p:sp>
        <p:nvSpPr>
          <p:cNvPr id="62" name="Freeform 20"/>
          <p:cNvSpPr>
            <a:spLocks/>
          </p:cNvSpPr>
          <p:nvPr/>
        </p:nvSpPr>
        <p:spPr bwMode="auto">
          <a:xfrm rot="9597267" flipV="1">
            <a:off x="3419291" y="2244028"/>
            <a:ext cx="652462" cy="34925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192" y="0"/>
              </a:cxn>
              <a:cxn ang="0">
                <a:pos x="384" y="192"/>
              </a:cxn>
              <a:cxn ang="0">
                <a:pos x="576" y="0"/>
              </a:cxn>
              <a:cxn ang="0">
                <a:pos x="768" y="192"/>
              </a:cxn>
              <a:cxn ang="0">
                <a:pos x="960" y="0"/>
              </a:cxn>
              <a:cxn ang="0">
                <a:pos x="1152" y="192"/>
              </a:cxn>
              <a:cxn ang="0">
                <a:pos x="1344" y="0"/>
              </a:cxn>
              <a:cxn ang="0">
                <a:pos x="1536" y="192"/>
              </a:cxn>
              <a:cxn ang="0">
                <a:pos x="1728" y="0"/>
              </a:cxn>
              <a:cxn ang="0">
                <a:pos x="1920" y="192"/>
              </a:cxn>
              <a:cxn ang="0">
                <a:pos x="2112" y="0"/>
              </a:cxn>
              <a:cxn ang="0">
                <a:pos x="2304" y="192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chemeClr val="accent2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3" name="Group 21"/>
          <p:cNvGrpSpPr>
            <a:grpSpLocks/>
          </p:cNvGrpSpPr>
          <p:nvPr/>
        </p:nvGrpSpPr>
        <p:grpSpPr bwMode="auto">
          <a:xfrm rot="1306987" flipH="1" flipV="1">
            <a:off x="2831916" y="2096391"/>
            <a:ext cx="655637" cy="180975"/>
            <a:chOff x="1392" y="1488"/>
            <a:chExt cx="1584" cy="0"/>
          </a:xfrm>
        </p:grpSpPr>
        <p:sp>
          <p:nvSpPr>
            <p:cNvPr id="64" name="Line 22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" name="Line 23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6" name="Group 24"/>
          <p:cNvGrpSpPr>
            <a:grpSpLocks/>
          </p:cNvGrpSpPr>
          <p:nvPr/>
        </p:nvGrpSpPr>
        <p:grpSpPr bwMode="auto">
          <a:xfrm rot="5400000" flipH="1" flipV="1">
            <a:off x="3211328" y="2601216"/>
            <a:ext cx="588963" cy="150812"/>
            <a:chOff x="1392" y="1488"/>
            <a:chExt cx="1584" cy="0"/>
          </a:xfrm>
        </p:grpSpPr>
        <p:sp>
          <p:nvSpPr>
            <p:cNvPr id="67" name="Line 25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" name="Line 26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9" name="Group 27"/>
          <p:cNvGrpSpPr>
            <a:grpSpLocks noChangeAspect="1"/>
          </p:cNvGrpSpPr>
          <p:nvPr/>
        </p:nvGrpSpPr>
        <p:grpSpPr bwMode="auto">
          <a:xfrm rot="1505608">
            <a:off x="3429000" y="3009203"/>
            <a:ext cx="638175" cy="90488"/>
            <a:chOff x="804" y="3206"/>
            <a:chExt cx="2344" cy="314"/>
          </a:xfrm>
        </p:grpSpPr>
        <p:sp>
          <p:nvSpPr>
            <p:cNvPr id="70" name="Freeform 28"/>
            <p:cNvSpPr>
              <a:spLocks noChangeAspect="1"/>
            </p:cNvSpPr>
            <p:nvPr/>
          </p:nvSpPr>
          <p:spPr bwMode="auto">
            <a:xfrm>
              <a:off x="804" y="3218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" name="Freeform 29"/>
            <p:cNvSpPr>
              <a:spLocks noChangeAspect="1"/>
            </p:cNvSpPr>
            <p:nvPr/>
          </p:nvSpPr>
          <p:spPr bwMode="auto">
            <a:xfrm>
              <a:off x="1136" y="3216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" name="Freeform 30"/>
            <p:cNvSpPr>
              <a:spLocks noChangeAspect="1"/>
            </p:cNvSpPr>
            <p:nvPr/>
          </p:nvSpPr>
          <p:spPr bwMode="auto">
            <a:xfrm>
              <a:off x="1468" y="3214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" name="Freeform 31"/>
            <p:cNvSpPr>
              <a:spLocks noChangeAspect="1"/>
            </p:cNvSpPr>
            <p:nvPr/>
          </p:nvSpPr>
          <p:spPr bwMode="auto">
            <a:xfrm>
              <a:off x="1800" y="3212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" name="Freeform 32"/>
            <p:cNvSpPr>
              <a:spLocks noChangeAspect="1"/>
            </p:cNvSpPr>
            <p:nvPr/>
          </p:nvSpPr>
          <p:spPr bwMode="auto">
            <a:xfrm>
              <a:off x="2132" y="3210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Freeform 33"/>
            <p:cNvSpPr>
              <a:spLocks noChangeAspect="1"/>
            </p:cNvSpPr>
            <p:nvPr/>
          </p:nvSpPr>
          <p:spPr bwMode="auto">
            <a:xfrm>
              <a:off x="2464" y="3208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" name="Freeform 34"/>
            <p:cNvSpPr>
              <a:spLocks noChangeAspect="1"/>
            </p:cNvSpPr>
            <p:nvPr/>
          </p:nvSpPr>
          <p:spPr bwMode="auto">
            <a:xfrm>
              <a:off x="2796" y="3206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77" name="Object 35"/>
          <p:cNvGraphicFramePr>
            <a:graphicFrameLocks noChangeAspect="1"/>
          </p:cNvGraphicFramePr>
          <p:nvPr/>
        </p:nvGraphicFramePr>
        <p:xfrm>
          <a:off x="3798703" y="2251966"/>
          <a:ext cx="225425" cy="292100"/>
        </p:xfrm>
        <a:graphic>
          <a:graphicData uri="http://schemas.openxmlformats.org/presentationml/2006/ole">
            <p:oleObj spid="_x0000_s1649685" name="Equation" r:id="rId6" imgW="126720" imgH="164880" progId="Equation.3">
              <p:embed/>
            </p:oleObj>
          </a:graphicData>
        </a:graphic>
      </p:graphicFrame>
      <p:graphicFrame>
        <p:nvGraphicFramePr>
          <p:cNvPr id="78" name="Object 36"/>
          <p:cNvGraphicFramePr>
            <a:graphicFrameLocks noChangeAspect="1"/>
          </p:cNvGraphicFramePr>
          <p:nvPr/>
        </p:nvGraphicFramePr>
        <p:xfrm>
          <a:off x="3004953" y="2307528"/>
          <a:ext cx="247650" cy="314325"/>
        </p:xfrm>
        <a:graphic>
          <a:graphicData uri="http://schemas.openxmlformats.org/presentationml/2006/ole">
            <p:oleObj spid="_x0000_s1649686" name="Equation" r:id="rId7" imgW="139680" imgH="177480" progId="Equation.3">
              <p:embed/>
            </p:oleObj>
          </a:graphicData>
        </a:graphic>
      </p:graphicFrame>
      <p:graphicFrame>
        <p:nvGraphicFramePr>
          <p:cNvPr id="79" name="Object 37"/>
          <p:cNvGraphicFramePr>
            <a:graphicFrameLocks noChangeAspect="1"/>
          </p:cNvGraphicFramePr>
          <p:nvPr/>
        </p:nvGraphicFramePr>
        <p:xfrm>
          <a:off x="4095750" y="2828228"/>
          <a:ext cx="247650" cy="314325"/>
        </p:xfrm>
        <a:graphic>
          <a:graphicData uri="http://schemas.openxmlformats.org/presentationml/2006/ole">
            <p:oleObj spid="_x0000_s1649687" name="Equation" r:id="rId8" imgW="139680" imgH="177480" progId="Equation.3">
              <p:embed/>
            </p:oleObj>
          </a:graphicData>
        </a:graphic>
      </p:graphicFrame>
      <p:sp>
        <p:nvSpPr>
          <p:cNvPr id="80" name="Freeform 42"/>
          <p:cNvSpPr>
            <a:spLocks/>
          </p:cNvSpPr>
          <p:nvPr/>
        </p:nvSpPr>
        <p:spPr bwMode="auto">
          <a:xfrm rot="8394534" flipV="1">
            <a:off x="1847666" y="2340866"/>
            <a:ext cx="652463" cy="34925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192" y="0"/>
              </a:cxn>
              <a:cxn ang="0">
                <a:pos x="384" y="192"/>
              </a:cxn>
              <a:cxn ang="0">
                <a:pos x="576" y="0"/>
              </a:cxn>
              <a:cxn ang="0">
                <a:pos x="768" y="192"/>
              </a:cxn>
              <a:cxn ang="0">
                <a:pos x="960" y="0"/>
              </a:cxn>
              <a:cxn ang="0">
                <a:pos x="1152" y="192"/>
              </a:cxn>
              <a:cxn ang="0">
                <a:pos x="1344" y="0"/>
              </a:cxn>
              <a:cxn ang="0">
                <a:pos x="1536" y="192"/>
              </a:cxn>
              <a:cxn ang="0">
                <a:pos x="1728" y="0"/>
              </a:cxn>
              <a:cxn ang="0">
                <a:pos x="1920" y="192"/>
              </a:cxn>
              <a:cxn ang="0">
                <a:pos x="2112" y="0"/>
              </a:cxn>
              <a:cxn ang="0">
                <a:pos x="2304" y="192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chemeClr val="accent2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1" name="Group 43"/>
          <p:cNvGrpSpPr>
            <a:grpSpLocks/>
          </p:cNvGrpSpPr>
          <p:nvPr/>
        </p:nvGrpSpPr>
        <p:grpSpPr bwMode="auto">
          <a:xfrm rot="13478292" flipH="1" flipV="1">
            <a:off x="622906" y="2273513"/>
            <a:ext cx="719138" cy="338138"/>
            <a:chOff x="1392" y="1488"/>
            <a:chExt cx="1584" cy="0"/>
          </a:xfrm>
        </p:grpSpPr>
        <p:sp>
          <p:nvSpPr>
            <p:cNvPr id="82" name="Line 44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" name="Line 45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4" name="Group 46"/>
          <p:cNvGrpSpPr>
            <a:grpSpLocks/>
          </p:cNvGrpSpPr>
          <p:nvPr/>
        </p:nvGrpSpPr>
        <p:grpSpPr bwMode="auto">
          <a:xfrm rot="10800000" flipH="1" flipV="1">
            <a:off x="1341253" y="2567878"/>
            <a:ext cx="588963" cy="150813"/>
            <a:chOff x="1392" y="1488"/>
            <a:chExt cx="1584" cy="0"/>
          </a:xfrm>
        </p:grpSpPr>
        <p:sp>
          <p:nvSpPr>
            <p:cNvPr id="85" name="Line 47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" name="Line 48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7" name="Group 49"/>
          <p:cNvGrpSpPr>
            <a:grpSpLocks noChangeAspect="1"/>
          </p:cNvGrpSpPr>
          <p:nvPr/>
        </p:nvGrpSpPr>
        <p:grpSpPr bwMode="auto">
          <a:xfrm rot="19098008">
            <a:off x="747528" y="2711532"/>
            <a:ext cx="638175" cy="90488"/>
            <a:chOff x="804" y="3206"/>
            <a:chExt cx="2344" cy="314"/>
          </a:xfrm>
        </p:grpSpPr>
        <p:sp>
          <p:nvSpPr>
            <p:cNvPr id="88" name="Freeform 50"/>
            <p:cNvSpPr>
              <a:spLocks noChangeAspect="1"/>
            </p:cNvSpPr>
            <p:nvPr/>
          </p:nvSpPr>
          <p:spPr bwMode="auto">
            <a:xfrm>
              <a:off x="804" y="3218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" name="Freeform 51"/>
            <p:cNvSpPr>
              <a:spLocks noChangeAspect="1"/>
            </p:cNvSpPr>
            <p:nvPr/>
          </p:nvSpPr>
          <p:spPr bwMode="auto">
            <a:xfrm>
              <a:off x="1136" y="3216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" name="Freeform 52"/>
            <p:cNvSpPr>
              <a:spLocks noChangeAspect="1"/>
            </p:cNvSpPr>
            <p:nvPr/>
          </p:nvSpPr>
          <p:spPr bwMode="auto">
            <a:xfrm>
              <a:off x="1468" y="3214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" name="Freeform 53"/>
            <p:cNvSpPr>
              <a:spLocks noChangeAspect="1"/>
            </p:cNvSpPr>
            <p:nvPr/>
          </p:nvSpPr>
          <p:spPr bwMode="auto">
            <a:xfrm>
              <a:off x="1800" y="3212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" name="Freeform 54"/>
            <p:cNvSpPr>
              <a:spLocks noChangeAspect="1"/>
            </p:cNvSpPr>
            <p:nvPr/>
          </p:nvSpPr>
          <p:spPr bwMode="auto">
            <a:xfrm>
              <a:off x="2132" y="3210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" name="Freeform 55"/>
            <p:cNvSpPr>
              <a:spLocks noChangeAspect="1"/>
            </p:cNvSpPr>
            <p:nvPr/>
          </p:nvSpPr>
          <p:spPr bwMode="auto">
            <a:xfrm>
              <a:off x="2464" y="3208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" name="Freeform 56"/>
            <p:cNvSpPr>
              <a:spLocks noChangeAspect="1"/>
            </p:cNvSpPr>
            <p:nvPr/>
          </p:nvSpPr>
          <p:spPr bwMode="auto">
            <a:xfrm>
              <a:off x="2796" y="3206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95" name="Object 57"/>
          <p:cNvGraphicFramePr>
            <a:graphicFrameLocks noChangeAspect="1"/>
          </p:cNvGraphicFramePr>
          <p:nvPr/>
        </p:nvGraphicFramePr>
        <p:xfrm>
          <a:off x="2028641" y="2059878"/>
          <a:ext cx="203200" cy="292100"/>
        </p:xfrm>
        <a:graphic>
          <a:graphicData uri="http://schemas.openxmlformats.org/presentationml/2006/ole">
            <p:oleObj spid="_x0000_s1649688" name="Equation" r:id="rId9" imgW="114120" imgH="164880" progId="Equation.3">
              <p:embed/>
            </p:oleObj>
          </a:graphicData>
        </a:graphic>
      </p:graphicFrame>
      <p:graphicFrame>
        <p:nvGraphicFramePr>
          <p:cNvPr id="96" name="Object 58"/>
          <p:cNvGraphicFramePr>
            <a:graphicFrameLocks noChangeAspect="1"/>
          </p:cNvGraphicFramePr>
          <p:nvPr/>
        </p:nvGraphicFramePr>
        <p:xfrm>
          <a:off x="843569" y="2283038"/>
          <a:ext cx="247650" cy="312738"/>
        </p:xfrm>
        <a:graphic>
          <a:graphicData uri="http://schemas.openxmlformats.org/presentationml/2006/ole">
            <p:oleObj spid="_x0000_s1649689" name="Equation" r:id="rId10" imgW="139680" imgH="177480" progId="Equation.3">
              <p:embed/>
            </p:oleObj>
          </a:graphicData>
        </a:graphic>
      </p:graphicFrame>
      <p:graphicFrame>
        <p:nvGraphicFramePr>
          <p:cNvPr id="97" name="Object 59"/>
          <p:cNvGraphicFramePr>
            <a:graphicFrameLocks noChangeAspect="1"/>
          </p:cNvGraphicFramePr>
          <p:nvPr/>
        </p:nvGraphicFramePr>
        <p:xfrm>
          <a:off x="1085666" y="2760745"/>
          <a:ext cx="247650" cy="314325"/>
        </p:xfrm>
        <a:graphic>
          <a:graphicData uri="http://schemas.openxmlformats.org/presentationml/2006/ole">
            <p:oleObj spid="_x0000_s1649690" name="Equation" r:id="rId11" imgW="139680" imgH="177480" progId="Equation.3">
              <p:embed/>
            </p:oleObj>
          </a:graphicData>
        </a:graphic>
      </p:graphicFrame>
      <p:grpSp>
        <p:nvGrpSpPr>
          <p:cNvPr id="98" name="Group 60"/>
          <p:cNvGrpSpPr>
            <a:grpSpLocks/>
          </p:cNvGrpSpPr>
          <p:nvPr/>
        </p:nvGrpSpPr>
        <p:grpSpPr bwMode="auto">
          <a:xfrm rot="13438191" flipH="1" flipV="1">
            <a:off x="1777816" y="2804416"/>
            <a:ext cx="731838" cy="193675"/>
            <a:chOff x="1392" y="1488"/>
            <a:chExt cx="1584" cy="0"/>
          </a:xfrm>
        </p:grpSpPr>
        <p:sp>
          <p:nvSpPr>
            <p:cNvPr id="99" name="Line 61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" name="Line 62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1" name="Group 38"/>
          <p:cNvGrpSpPr>
            <a:grpSpLocks/>
          </p:cNvGrpSpPr>
          <p:nvPr/>
        </p:nvGrpSpPr>
        <p:grpSpPr bwMode="auto">
          <a:xfrm rot="9156537" flipH="1" flipV="1">
            <a:off x="2824163" y="3108253"/>
            <a:ext cx="674687" cy="161925"/>
            <a:chOff x="1392" y="1488"/>
            <a:chExt cx="1584" cy="0"/>
          </a:xfrm>
        </p:grpSpPr>
        <p:sp>
          <p:nvSpPr>
            <p:cNvPr id="102" name="Line 39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" name="Line 40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6" name="Oval 105"/>
          <p:cNvSpPr/>
          <p:nvPr/>
        </p:nvSpPr>
        <p:spPr bwMode="auto">
          <a:xfrm>
            <a:off x="4699000" y="3632200"/>
            <a:ext cx="990600" cy="762000"/>
          </a:xfrm>
          <a:prstGeom prst="ellipse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Trebuchet MS" pitchFamily="34" charset="0"/>
            </a:endParaRPr>
          </a:p>
        </p:txBody>
      </p:sp>
      <p:sp>
        <p:nvSpPr>
          <p:cNvPr id="107" name="Rectangle 106"/>
          <p:cNvSpPr/>
          <p:nvPr/>
        </p:nvSpPr>
        <p:spPr bwMode="auto">
          <a:xfrm>
            <a:off x="7010400" y="1066800"/>
            <a:ext cx="1447800" cy="304800"/>
          </a:xfrm>
          <a:prstGeom prst="rect">
            <a:avLst/>
          </a:prstGeom>
          <a:noFill/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Trebuchet MS" pitchFamily="34" charset="0"/>
            </a:endParaRPr>
          </a:p>
        </p:txBody>
      </p:sp>
      <p:sp>
        <p:nvSpPr>
          <p:cNvPr id="108" name="Rectangle 107"/>
          <p:cNvSpPr/>
          <p:nvPr/>
        </p:nvSpPr>
        <p:spPr bwMode="auto">
          <a:xfrm>
            <a:off x="7086600" y="1066800"/>
            <a:ext cx="1447800" cy="400110"/>
          </a:xfrm>
          <a:prstGeom prst="rect">
            <a:avLst/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Trebuchet MS" pitchFamily="34" charset="0"/>
            </a:endParaRPr>
          </a:p>
        </p:txBody>
      </p:sp>
      <p:sp>
        <p:nvSpPr>
          <p:cNvPr id="109" name="Rectangle 108"/>
          <p:cNvSpPr/>
          <p:nvPr/>
        </p:nvSpPr>
        <p:spPr>
          <a:xfrm>
            <a:off x="4991100" y="1041400"/>
            <a:ext cx="37432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Phys. Rev. D80, 11106 (2009)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6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90B55-4D35-4674-AA5E-C4FFD88F9C3B}" type="slidenum">
              <a:rPr lang="en-US"/>
              <a:pPr/>
              <a:t>15</a:t>
            </a:fld>
            <a:endParaRPr lang="en-US"/>
          </a:p>
        </p:txBody>
      </p:sp>
      <p:sp>
        <p:nvSpPr>
          <p:cNvPr id="1694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52400"/>
            <a:ext cx="7508875" cy="815975"/>
          </a:xfrm>
          <a:ln/>
        </p:spPr>
        <p:txBody>
          <a:bodyPr/>
          <a:lstStyle/>
          <a:p>
            <a:r>
              <a:rPr lang="en-US"/>
              <a:t>Photon + HF Jet</a:t>
            </a:r>
            <a:r>
              <a:rPr lang="en-US" altLang="ja-JP">
                <a:ea typeface="MS PGothic" pitchFamily="34" charset="-128"/>
              </a:rPr>
              <a:t> Production</a:t>
            </a:r>
            <a:endParaRPr lang="en-US"/>
          </a:p>
        </p:txBody>
      </p:sp>
      <p:sp>
        <p:nvSpPr>
          <p:cNvPr id="1694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9875" y="2865438"/>
            <a:ext cx="4606925" cy="372586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ja-JP" sz="1800">
                <a:ea typeface="MS PGothic" pitchFamily="34" charset="-128"/>
              </a:rPr>
              <a:t>S</a:t>
            </a:r>
            <a:r>
              <a:rPr lang="en-US" sz="1800"/>
              <a:t>ensitive to HF</a:t>
            </a:r>
            <a:r>
              <a:rPr lang="en-US" altLang="ja-JP" sz="1800">
                <a:ea typeface="MS PGothic" pitchFamily="34" charset="-128"/>
              </a:rPr>
              <a:t>-content of proton</a:t>
            </a:r>
          </a:p>
          <a:p>
            <a:pPr>
              <a:lnSpc>
                <a:spcPct val="80000"/>
              </a:lnSpc>
            </a:pPr>
            <a:r>
              <a:rPr lang="en-US" altLang="ja-JP" sz="1800">
                <a:ea typeface="MS PGothic" pitchFamily="34" charset="-128"/>
              </a:rPr>
              <a:t>Bkgd for many BSMs</a:t>
            </a:r>
          </a:p>
          <a:p>
            <a:pPr>
              <a:lnSpc>
                <a:spcPct val="80000"/>
              </a:lnSpc>
            </a:pPr>
            <a:endParaRPr lang="en-US" altLang="ja-JP" sz="1800">
              <a:ea typeface="MS PGothic" pitchFamily="34" charset="-128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ja-JP" sz="1800">
                <a:ea typeface="MS PGothic" pitchFamily="34" charset="-128"/>
              </a:rPr>
              <a:t>Photon p</a:t>
            </a:r>
            <a:r>
              <a:rPr lang="en-US" altLang="ja-JP" sz="1800" baseline="-25000">
                <a:ea typeface="MS PGothic" pitchFamily="34" charset="-128"/>
              </a:rPr>
              <a:t>T</a:t>
            </a:r>
            <a:r>
              <a:rPr lang="en-US" altLang="ja-JP" sz="1800">
                <a:ea typeface="MS PGothic" pitchFamily="34" charset="-128"/>
              </a:rPr>
              <a:t>: 30 </a:t>
            </a:r>
            <a:r>
              <a:rPr lang="en-US" altLang="ja-JP" sz="1800">
                <a:latin typeface="Times New Roman"/>
                <a:ea typeface="MS PGothic" pitchFamily="34" charset="-128"/>
              </a:rPr>
              <a:t>–</a:t>
            </a:r>
            <a:r>
              <a:rPr lang="en-US" altLang="ja-JP" sz="1800">
                <a:ea typeface="MS PGothic" pitchFamily="34" charset="-128"/>
              </a:rPr>
              <a:t> 150 GeV/c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ja-JP" sz="1800">
                <a:ea typeface="MS PGothic" pitchFamily="34" charset="-128"/>
              </a:rPr>
              <a:t>Rapidities: |y</a:t>
            </a:r>
            <a:r>
              <a:rPr lang="en-US" altLang="ja-JP" sz="1800" baseline="30000">
                <a:latin typeface="Symbol" pitchFamily="18" charset="2"/>
                <a:ea typeface="MS PGothic" pitchFamily="34" charset="-128"/>
              </a:rPr>
              <a:t>g</a:t>
            </a:r>
            <a:r>
              <a:rPr lang="en-US" altLang="ja-JP" sz="1800">
                <a:ea typeface="MS PGothic" pitchFamily="34" charset="-128"/>
              </a:rPr>
              <a:t>|&lt;1.0, |y</a:t>
            </a:r>
            <a:r>
              <a:rPr lang="en-US" altLang="ja-JP" sz="1800" baseline="30000">
                <a:ea typeface="MS PGothic" pitchFamily="34" charset="-128"/>
              </a:rPr>
              <a:t>jet</a:t>
            </a:r>
            <a:r>
              <a:rPr lang="en-US" altLang="ja-JP" sz="1800">
                <a:ea typeface="MS PGothic" pitchFamily="34" charset="-128"/>
              </a:rPr>
              <a:t>|&lt;0.8</a:t>
            </a:r>
          </a:p>
          <a:p>
            <a:pPr>
              <a:lnSpc>
                <a:spcPct val="80000"/>
              </a:lnSpc>
            </a:pPr>
            <a:endParaRPr lang="en-US" altLang="ja-JP" sz="1800">
              <a:ea typeface="MS PGothic" pitchFamily="34" charset="-128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ja-JP" sz="1800" u="sng">
                <a:ea typeface="MS PGothic" pitchFamily="34" charset="-128"/>
              </a:rPr>
              <a:t>Photon+</a:t>
            </a:r>
            <a:r>
              <a:rPr lang="en-US" altLang="ja-JP" sz="1800" i="1" u="sng">
                <a:ea typeface="MS PGothic" pitchFamily="34" charset="-128"/>
              </a:rPr>
              <a:t>b</a:t>
            </a:r>
            <a:r>
              <a:rPr lang="en-US" altLang="ja-JP" sz="1800" u="sng">
                <a:ea typeface="MS PGothic" pitchFamily="34" charset="-128"/>
              </a:rPr>
              <a:t>:</a:t>
            </a:r>
          </a:p>
          <a:p>
            <a:pPr>
              <a:lnSpc>
                <a:spcPct val="80000"/>
              </a:lnSpc>
            </a:pPr>
            <a:r>
              <a:rPr lang="en-US" altLang="ja-JP" sz="1800">
                <a:ea typeface="MS PGothic" pitchFamily="34" charset="-128"/>
              </a:rPr>
              <a:t>Agreement over full p</a:t>
            </a:r>
            <a:r>
              <a:rPr lang="en-US" altLang="ja-JP" sz="1800" baseline="-25000">
                <a:ea typeface="MS PGothic" pitchFamily="34" charset="-128"/>
              </a:rPr>
              <a:t>T</a:t>
            </a:r>
            <a:r>
              <a:rPr lang="en-US" altLang="ja-JP" sz="1800" baseline="30000">
                <a:latin typeface="Symbol" pitchFamily="18" charset="2"/>
                <a:ea typeface="MS PGothic" pitchFamily="34" charset="-128"/>
              </a:rPr>
              <a:t>g</a:t>
            </a:r>
            <a:r>
              <a:rPr lang="en-US" altLang="ja-JP" sz="1800">
                <a:ea typeface="MS PGothic" pitchFamily="34" charset="-128"/>
              </a:rPr>
              <a:t> range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ja-JP" sz="1800" u="sng">
                <a:ea typeface="MS PGothic" pitchFamily="34" charset="-128"/>
              </a:rPr>
              <a:t>Photon+</a:t>
            </a:r>
            <a:r>
              <a:rPr lang="en-US" altLang="ja-JP" sz="1800" i="1" u="sng">
                <a:ea typeface="MS PGothic" pitchFamily="34" charset="-128"/>
              </a:rPr>
              <a:t>c</a:t>
            </a:r>
            <a:r>
              <a:rPr lang="en-US" altLang="ja-JP" sz="1800" u="sng">
                <a:ea typeface="MS PGothic" pitchFamily="34" charset="-128"/>
              </a:rPr>
              <a:t>:</a:t>
            </a:r>
          </a:p>
          <a:p>
            <a:pPr>
              <a:lnSpc>
                <a:spcPct val="80000"/>
              </a:lnSpc>
            </a:pPr>
            <a:r>
              <a:rPr lang="en-US" altLang="ja-JP" sz="1800">
                <a:ea typeface="MS PGothic" pitchFamily="34" charset="-128"/>
              </a:rPr>
              <a:t>Agree only at p</a:t>
            </a:r>
            <a:r>
              <a:rPr lang="en-US" altLang="ja-JP" sz="1800" baseline="-25000">
                <a:ea typeface="MS PGothic" pitchFamily="34" charset="-128"/>
              </a:rPr>
              <a:t>T</a:t>
            </a:r>
            <a:r>
              <a:rPr lang="en-US" altLang="ja-JP" sz="1800" baseline="30000">
                <a:latin typeface="Symbol" pitchFamily="18" charset="2"/>
                <a:ea typeface="MS PGothic" pitchFamily="34" charset="-128"/>
              </a:rPr>
              <a:t>g</a:t>
            </a:r>
            <a:r>
              <a:rPr lang="en-US" altLang="ja-JP" sz="1800">
                <a:ea typeface="MS PGothic" pitchFamily="34" charset="-128"/>
              </a:rPr>
              <a:t>&lt;50 GeV/c.</a:t>
            </a:r>
          </a:p>
          <a:p>
            <a:pPr>
              <a:lnSpc>
                <a:spcPct val="80000"/>
              </a:lnSpc>
            </a:pPr>
            <a:r>
              <a:rPr lang="en-US" altLang="ja-JP" sz="1800">
                <a:ea typeface="MS PGothic" pitchFamily="34" charset="-128"/>
              </a:rPr>
              <a:t>Disagreement increases with p</a:t>
            </a:r>
            <a:r>
              <a:rPr lang="en-US" altLang="ja-JP" sz="1800" baseline="-25000">
                <a:ea typeface="MS PGothic" pitchFamily="34" charset="-128"/>
              </a:rPr>
              <a:t>T</a:t>
            </a:r>
            <a:r>
              <a:rPr lang="en-US" altLang="ja-JP" sz="1800" baseline="30000">
                <a:latin typeface="Symbol" pitchFamily="18" charset="2"/>
                <a:ea typeface="MS PGothic" pitchFamily="34" charset="-128"/>
              </a:rPr>
              <a:t>g</a:t>
            </a:r>
            <a:r>
              <a:rPr lang="en-US" altLang="ja-JP" sz="1800" baseline="-25000">
                <a:ea typeface="MS PGothic" pitchFamily="34" charset="-128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en-US" altLang="ja-JP" sz="1800">
                <a:ea typeface="MS PGothic" pitchFamily="34" charset="-128"/>
              </a:rPr>
              <a:t>Using PDF including the intrinsic charm (IC) improves, but </a:t>
            </a:r>
            <a:endParaRPr lang="en-US" sz="1800">
              <a:ea typeface="MS PGothic" pitchFamily="34" charset="-128"/>
            </a:endParaRPr>
          </a:p>
        </p:txBody>
      </p:sp>
      <p:grpSp>
        <p:nvGrpSpPr>
          <p:cNvPr id="1694724" name="Group 4"/>
          <p:cNvGrpSpPr>
            <a:grpSpLocks/>
          </p:cNvGrpSpPr>
          <p:nvPr/>
        </p:nvGrpSpPr>
        <p:grpSpPr bwMode="auto">
          <a:xfrm>
            <a:off x="4572000" y="1350963"/>
            <a:ext cx="4572000" cy="4821237"/>
            <a:chOff x="2333" y="758"/>
            <a:chExt cx="3182" cy="3261"/>
          </a:xfrm>
        </p:grpSpPr>
        <p:grpSp>
          <p:nvGrpSpPr>
            <p:cNvPr id="1694725" name="Group 5"/>
            <p:cNvGrpSpPr>
              <a:grpSpLocks/>
            </p:cNvGrpSpPr>
            <p:nvPr/>
          </p:nvGrpSpPr>
          <p:grpSpPr bwMode="auto">
            <a:xfrm>
              <a:off x="2333" y="758"/>
              <a:ext cx="3043" cy="3204"/>
              <a:chOff x="2208" y="768"/>
              <a:chExt cx="3456" cy="3384"/>
            </a:xfrm>
          </p:grpSpPr>
          <p:pic>
            <p:nvPicPr>
              <p:cNvPr id="1694726" name="Picture 3" descr="C:\Markus\Dzero\MyTalks\Plots-ICHEP08\Q10F13.jpe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786" y="768"/>
                <a:ext cx="1878" cy="17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94727" name="Picture 2" descr="C:\Markus\Dzero\MyTalks\Plots-ICHEP08\Q10F12.jpe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208" y="768"/>
                <a:ext cx="1872" cy="17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94728" name="Picture 3" descr="C:\Markus\Dzero\MyTalks\Plots-ICHEP08\Q10F15.jpe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792" y="2352"/>
                <a:ext cx="1872" cy="1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94729" name="Picture 2" descr="C:\Markus\Dzero\MyTalks\Plots-ICHEP08\Q10F14.jpeg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2208" y="2352"/>
                <a:ext cx="1872" cy="1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694730" name="Text Box 7"/>
            <p:cNvSpPr txBox="1">
              <a:spLocks noChangeArrowheads="1"/>
            </p:cNvSpPr>
            <p:nvPr/>
          </p:nvSpPr>
          <p:spPr bwMode="auto">
            <a:xfrm>
              <a:off x="2395" y="3751"/>
              <a:ext cx="3120" cy="268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>
                  <a:solidFill>
                    <a:schemeClr val="tx1"/>
                  </a:solidFill>
                  <a:latin typeface="Tahoma" pitchFamily="34" charset="0"/>
                </a:rPr>
                <a:t>p</a:t>
              </a:r>
              <a:r>
                <a:rPr lang="en-US" baseline="-25000">
                  <a:solidFill>
                    <a:schemeClr val="tx1"/>
                  </a:solidFill>
                  <a:latin typeface="Tahoma" pitchFamily="34" charset="0"/>
                </a:rPr>
                <a:t>T</a:t>
              </a:r>
              <a:r>
                <a:rPr lang="en-US" baseline="30000">
                  <a:solidFill>
                    <a:schemeClr val="tx1"/>
                  </a:solidFill>
                  <a:latin typeface="Symbol" pitchFamily="18" charset="2"/>
                </a:rPr>
                <a:t>g</a:t>
              </a:r>
              <a:r>
                <a:rPr lang="en-US">
                  <a:solidFill>
                    <a:schemeClr val="tx1"/>
                  </a:solidFill>
                  <a:latin typeface="Tahoma" pitchFamily="34" charset="0"/>
                </a:rPr>
                <a:t> (GeV</a:t>
              </a:r>
              <a:r>
                <a:rPr lang="en-US" altLang="ja-JP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rPr>
                <a:t>/c</a:t>
              </a:r>
              <a:r>
                <a:rPr lang="en-US">
                  <a:solidFill>
                    <a:schemeClr val="tx1"/>
                  </a:solidFill>
                  <a:latin typeface="Tahoma" pitchFamily="34" charset="0"/>
                </a:rPr>
                <a:t>)</a:t>
              </a:r>
            </a:p>
          </p:txBody>
        </p:sp>
      </p:grpSp>
      <p:pic>
        <p:nvPicPr>
          <p:cNvPr id="1694731" name="Picture 11" descr="d0logo_white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225" y="33338"/>
            <a:ext cx="1044575" cy="893762"/>
          </a:xfrm>
          <a:prstGeom prst="rect">
            <a:avLst/>
          </a:prstGeom>
          <a:noFill/>
        </p:spPr>
      </p:pic>
      <p:sp>
        <p:nvSpPr>
          <p:cNvPr id="1694778" name="Text Box 58"/>
          <p:cNvSpPr txBox="1">
            <a:spLocks noChangeArrowheads="1"/>
          </p:cNvSpPr>
          <p:nvPr/>
        </p:nvSpPr>
        <p:spPr bwMode="auto">
          <a:xfrm>
            <a:off x="3394075" y="6072188"/>
            <a:ext cx="3889375" cy="3667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0">
                <a:solidFill>
                  <a:schemeClr val="tx1"/>
                </a:solidFill>
              </a:rPr>
              <a:t>data and theory still not compatible</a:t>
            </a:r>
          </a:p>
        </p:txBody>
      </p:sp>
      <p:sp>
        <p:nvSpPr>
          <p:cNvPr id="1694781" name="Text Box 61"/>
          <p:cNvSpPr txBox="1">
            <a:spLocks noChangeArrowheads="1"/>
          </p:cNvSpPr>
          <p:nvPr/>
        </p:nvSpPr>
        <p:spPr bwMode="auto">
          <a:xfrm>
            <a:off x="5791200" y="990600"/>
            <a:ext cx="3130550" cy="36671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0"/>
              <a:t>Phys. Rev. Lett. 102, 192002</a:t>
            </a:r>
          </a:p>
        </p:txBody>
      </p:sp>
      <p:sp>
        <p:nvSpPr>
          <p:cNvPr id="1694782" name="Rectangle 62"/>
          <p:cNvSpPr>
            <a:spLocks noChangeArrowheads="1"/>
          </p:cNvSpPr>
          <p:nvPr/>
        </p:nvSpPr>
        <p:spPr bwMode="auto">
          <a:xfrm>
            <a:off x="5791200" y="1371600"/>
            <a:ext cx="1143000" cy="152400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94783" name="Rectangle 63"/>
          <p:cNvSpPr>
            <a:spLocks noChangeArrowheads="1"/>
          </p:cNvSpPr>
          <p:nvPr/>
        </p:nvSpPr>
        <p:spPr bwMode="auto">
          <a:xfrm>
            <a:off x="7734300" y="1371600"/>
            <a:ext cx="1143000" cy="152400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66" name="Object 29"/>
          <p:cNvGraphicFramePr>
            <a:graphicFrameLocks noChangeAspect="1"/>
          </p:cNvGraphicFramePr>
          <p:nvPr/>
        </p:nvGraphicFramePr>
        <p:xfrm>
          <a:off x="850900" y="1365250"/>
          <a:ext cx="495300" cy="314325"/>
        </p:xfrm>
        <a:graphic>
          <a:graphicData uri="http://schemas.openxmlformats.org/presentationml/2006/ole">
            <p:oleObj spid="_x0000_s1694784" name="Equation" r:id="rId9" imgW="279360" imgH="177480" progId="Equation.3">
              <p:embed/>
            </p:oleObj>
          </a:graphicData>
        </a:graphic>
      </p:graphicFrame>
      <p:sp>
        <p:nvSpPr>
          <p:cNvPr id="67" name="Freeform 31"/>
          <p:cNvSpPr>
            <a:spLocks/>
          </p:cNvSpPr>
          <p:nvPr/>
        </p:nvSpPr>
        <p:spPr bwMode="auto">
          <a:xfrm rot="9597267" flipV="1">
            <a:off x="3060459" y="1371600"/>
            <a:ext cx="652463" cy="34925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192" y="0"/>
              </a:cxn>
              <a:cxn ang="0">
                <a:pos x="384" y="192"/>
              </a:cxn>
              <a:cxn ang="0">
                <a:pos x="576" y="0"/>
              </a:cxn>
              <a:cxn ang="0">
                <a:pos x="768" y="192"/>
              </a:cxn>
              <a:cxn ang="0">
                <a:pos x="960" y="0"/>
              </a:cxn>
              <a:cxn ang="0">
                <a:pos x="1152" y="192"/>
              </a:cxn>
              <a:cxn ang="0">
                <a:pos x="1344" y="0"/>
              </a:cxn>
              <a:cxn ang="0">
                <a:pos x="1536" y="192"/>
              </a:cxn>
              <a:cxn ang="0">
                <a:pos x="1728" y="0"/>
              </a:cxn>
              <a:cxn ang="0">
                <a:pos x="1920" y="192"/>
              </a:cxn>
              <a:cxn ang="0">
                <a:pos x="2112" y="0"/>
              </a:cxn>
              <a:cxn ang="0">
                <a:pos x="2304" y="192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chemeClr val="accent2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8" name="Group 32"/>
          <p:cNvGrpSpPr>
            <a:grpSpLocks/>
          </p:cNvGrpSpPr>
          <p:nvPr/>
        </p:nvGrpSpPr>
        <p:grpSpPr bwMode="auto">
          <a:xfrm rot="1306987" flipH="1" flipV="1">
            <a:off x="2485784" y="1223963"/>
            <a:ext cx="655638" cy="180975"/>
            <a:chOff x="1392" y="1488"/>
            <a:chExt cx="1584" cy="0"/>
          </a:xfrm>
        </p:grpSpPr>
        <p:sp>
          <p:nvSpPr>
            <p:cNvPr id="69" name="Line 3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" name="Line 3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" name="Group 35"/>
          <p:cNvGrpSpPr>
            <a:grpSpLocks/>
          </p:cNvGrpSpPr>
          <p:nvPr/>
        </p:nvGrpSpPr>
        <p:grpSpPr bwMode="auto">
          <a:xfrm rot="9074255" flipH="1" flipV="1">
            <a:off x="2492134" y="2227263"/>
            <a:ext cx="674688" cy="161925"/>
            <a:chOff x="1392" y="1488"/>
            <a:chExt cx="1584" cy="0"/>
          </a:xfrm>
        </p:grpSpPr>
        <p:sp>
          <p:nvSpPr>
            <p:cNvPr id="72" name="Line 36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" name="Line 37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4" name="Group 38"/>
          <p:cNvGrpSpPr>
            <a:grpSpLocks/>
          </p:cNvGrpSpPr>
          <p:nvPr/>
        </p:nvGrpSpPr>
        <p:grpSpPr bwMode="auto">
          <a:xfrm rot="5400000" flipH="1" flipV="1">
            <a:off x="2852496" y="1716088"/>
            <a:ext cx="588963" cy="150813"/>
            <a:chOff x="1392" y="1488"/>
            <a:chExt cx="1584" cy="0"/>
          </a:xfrm>
        </p:grpSpPr>
        <p:sp>
          <p:nvSpPr>
            <p:cNvPr id="75" name="Line 39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" name="Line 40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7" name="Group 41"/>
          <p:cNvGrpSpPr>
            <a:grpSpLocks/>
          </p:cNvGrpSpPr>
          <p:nvPr/>
        </p:nvGrpSpPr>
        <p:grpSpPr bwMode="auto">
          <a:xfrm>
            <a:off x="3089033" y="2022475"/>
            <a:ext cx="404813" cy="273050"/>
            <a:chOff x="2551" y="1318"/>
            <a:chExt cx="255" cy="172"/>
          </a:xfrm>
        </p:grpSpPr>
        <p:sp>
          <p:nvSpPr>
            <p:cNvPr id="78" name="Freeform 42"/>
            <p:cNvSpPr>
              <a:spLocks noChangeAspect="1"/>
            </p:cNvSpPr>
            <p:nvPr/>
          </p:nvSpPr>
          <p:spPr bwMode="auto">
            <a:xfrm rot="1865043">
              <a:off x="2551" y="1318"/>
              <a:ext cx="60" cy="55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" name="Freeform 43"/>
            <p:cNvSpPr>
              <a:spLocks noChangeAspect="1"/>
            </p:cNvSpPr>
            <p:nvPr/>
          </p:nvSpPr>
          <p:spPr bwMode="auto">
            <a:xfrm rot="1865043">
              <a:off x="2599" y="1347"/>
              <a:ext cx="60" cy="55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" name="Freeform 44"/>
            <p:cNvSpPr>
              <a:spLocks noChangeAspect="1"/>
            </p:cNvSpPr>
            <p:nvPr/>
          </p:nvSpPr>
          <p:spPr bwMode="auto">
            <a:xfrm rot="1865043">
              <a:off x="2649" y="1376"/>
              <a:ext cx="60" cy="55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" name="Freeform 45"/>
            <p:cNvSpPr>
              <a:spLocks noChangeAspect="1"/>
            </p:cNvSpPr>
            <p:nvPr/>
          </p:nvSpPr>
          <p:spPr bwMode="auto">
            <a:xfrm rot="1865043">
              <a:off x="2698" y="1406"/>
              <a:ext cx="60" cy="55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" name="Freeform 46"/>
            <p:cNvSpPr>
              <a:spLocks noChangeAspect="1"/>
            </p:cNvSpPr>
            <p:nvPr/>
          </p:nvSpPr>
          <p:spPr bwMode="auto">
            <a:xfrm rot="1865043">
              <a:off x="2746" y="1435"/>
              <a:ext cx="60" cy="55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83" name="Object 47"/>
          <p:cNvGraphicFramePr>
            <a:graphicFrameLocks noChangeAspect="1"/>
          </p:cNvGraphicFramePr>
          <p:nvPr/>
        </p:nvGraphicFramePr>
        <p:xfrm>
          <a:off x="3579572" y="1366838"/>
          <a:ext cx="225425" cy="292100"/>
        </p:xfrm>
        <a:graphic>
          <a:graphicData uri="http://schemas.openxmlformats.org/presentationml/2006/ole">
            <p:oleObj spid="_x0000_s1694785" name="Equation" r:id="rId10" imgW="126720" imgH="164880" progId="Equation.3">
              <p:embed/>
            </p:oleObj>
          </a:graphicData>
        </a:graphic>
      </p:graphicFrame>
      <p:graphicFrame>
        <p:nvGraphicFramePr>
          <p:cNvPr id="84" name="Object 48"/>
          <p:cNvGraphicFramePr>
            <a:graphicFrameLocks noChangeAspect="1"/>
          </p:cNvGraphicFramePr>
          <p:nvPr/>
        </p:nvGraphicFramePr>
        <p:xfrm>
          <a:off x="3476626" y="1866900"/>
          <a:ext cx="415925" cy="263525"/>
        </p:xfrm>
        <a:graphic>
          <a:graphicData uri="http://schemas.openxmlformats.org/presentationml/2006/ole">
            <p:oleObj spid="_x0000_s1694786" name="Equation" r:id="rId11" imgW="279360" imgH="177480" progId="Equation.3">
              <p:embed/>
            </p:oleObj>
          </a:graphicData>
        </a:graphic>
      </p:graphicFrame>
      <p:grpSp>
        <p:nvGrpSpPr>
          <p:cNvPr id="85" name="Group 49"/>
          <p:cNvGrpSpPr>
            <a:grpSpLocks/>
          </p:cNvGrpSpPr>
          <p:nvPr/>
        </p:nvGrpSpPr>
        <p:grpSpPr bwMode="auto">
          <a:xfrm rot="9291030" flipH="1" flipV="1">
            <a:off x="3460629" y="2172959"/>
            <a:ext cx="573088" cy="150813"/>
            <a:chOff x="1392" y="1488"/>
            <a:chExt cx="1584" cy="0"/>
          </a:xfrm>
        </p:grpSpPr>
        <p:sp>
          <p:nvSpPr>
            <p:cNvPr id="86" name="Line 50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" name="Line 51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88" name="Line 52"/>
          <p:cNvSpPr>
            <a:spLocks noChangeShapeType="1"/>
          </p:cNvSpPr>
          <p:nvPr/>
        </p:nvSpPr>
        <p:spPr bwMode="auto">
          <a:xfrm rot="1915327" flipH="1" flipV="1">
            <a:off x="3635376" y="2516188"/>
            <a:ext cx="312738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89" name="Line 53"/>
          <p:cNvSpPr>
            <a:spLocks noChangeShapeType="1"/>
          </p:cNvSpPr>
          <p:nvPr/>
        </p:nvSpPr>
        <p:spPr bwMode="auto">
          <a:xfrm rot="1915327" flipH="1" flipV="1">
            <a:off x="3403601" y="2452688"/>
            <a:ext cx="573088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90" name="Object 54"/>
          <p:cNvGraphicFramePr>
            <a:graphicFrameLocks noChangeAspect="1"/>
          </p:cNvGraphicFramePr>
          <p:nvPr/>
        </p:nvGraphicFramePr>
        <p:xfrm>
          <a:off x="3213101" y="2357438"/>
          <a:ext cx="484188" cy="311150"/>
        </p:xfrm>
        <a:graphic>
          <a:graphicData uri="http://schemas.openxmlformats.org/presentationml/2006/ole">
            <p:oleObj spid="_x0000_s1694787" name="Equation" r:id="rId12" imgW="317160" imgH="203040" progId="Equation.3">
              <p:embed/>
            </p:oleObj>
          </a:graphicData>
        </a:graphic>
      </p:graphicFrame>
      <p:sp>
        <p:nvSpPr>
          <p:cNvPr id="91" name="Freeform 13"/>
          <p:cNvSpPr>
            <a:spLocks/>
          </p:cNvSpPr>
          <p:nvPr/>
        </p:nvSpPr>
        <p:spPr bwMode="auto">
          <a:xfrm rot="9597267" flipV="1">
            <a:off x="1389063" y="1365250"/>
            <a:ext cx="652463" cy="34925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192" y="0"/>
              </a:cxn>
              <a:cxn ang="0">
                <a:pos x="384" y="192"/>
              </a:cxn>
              <a:cxn ang="0">
                <a:pos x="576" y="0"/>
              </a:cxn>
              <a:cxn ang="0">
                <a:pos x="768" y="192"/>
              </a:cxn>
              <a:cxn ang="0">
                <a:pos x="960" y="0"/>
              </a:cxn>
              <a:cxn ang="0">
                <a:pos x="1152" y="192"/>
              </a:cxn>
              <a:cxn ang="0">
                <a:pos x="1344" y="0"/>
              </a:cxn>
              <a:cxn ang="0">
                <a:pos x="1536" y="192"/>
              </a:cxn>
              <a:cxn ang="0">
                <a:pos x="1728" y="0"/>
              </a:cxn>
              <a:cxn ang="0">
                <a:pos x="1920" y="192"/>
              </a:cxn>
              <a:cxn ang="0">
                <a:pos x="2112" y="0"/>
              </a:cxn>
              <a:cxn ang="0">
                <a:pos x="2304" y="192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chemeClr val="accent2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2" name="Group 17"/>
          <p:cNvGrpSpPr>
            <a:grpSpLocks/>
          </p:cNvGrpSpPr>
          <p:nvPr/>
        </p:nvGrpSpPr>
        <p:grpSpPr bwMode="auto">
          <a:xfrm rot="5400000" flipH="1" flipV="1">
            <a:off x="1181100" y="1722438"/>
            <a:ext cx="588963" cy="150813"/>
            <a:chOff x="1392" y="1488"/>
            <a:chExt cx="1584" cy="0"/>
          </a:xfrm>
        </p:grpSpPr>
        <p:sp>
          <p:nvSpPr>
            <p:cNvPr id="93" name="Line 18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" name="Line 19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5" name="Group 20"/>
          <p:cNvGrpSpPr>
            <a:grpSpLocks noChangeAspect="1"/>
          </p:cNvGrpSpPr>
          <p:nvPr/>
        </p:nvGrpSpPr>
        <p:grpSpPr bwMode="auto">
          <a:xfrm rot="20277237">
            <a:off x="755650" y="2117725"/>
            <a:ext cx="638175" cy="90488"/>
            <a:chOff x="804" y="3206"/>
            <a:chExt cx="2344" cy="314"/>
          </a:xfrm>
        </p:grpSpPr>
        <p:sp>
          <p:nvSpPr>
            <p:cNvPr id="96" name="Freeform 21"/>
            <p:cNvSpPr>
              <a:spLocks noChangeAspect="1"/>
            </p:cNvSpPr>
            <p:nvPr/>
          </p:nvSpPr>
          <p:spPr bwMode="auto">
            <a:xfrm>
              <a:off x="804" y="3218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" name="Freeform 22"/>
            <p:cNvSpPr>
              <a:spLocks noChangeAspect="1"/>
            </p:cNvSpPr>
            <p:nvPr/>
          </p:nvSpPr>
          <p:spPr bwMode="auto">
            <a:xfrm>
              <a:off x="1136" y="3216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" name="Freeform 23"/>
            <p:cNvSpPr>
              <a:spLocks noChangeAspect="1"/>
            </p:cNvSpPr>
            <p:nvPr/>
          </p:nvSpPr>
          <p:spPr bwMode="auto">
            <a:xfrm>
              <a:off x="1468" y="3214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9" name="Freeform 24"/>
            <p:cNvSpPr>
              <a:spLocks noChangeAspect="1"/>
            </p:cNvSpPr>
            <p:nvPr/>
          </p:nvSpPr>
          <p:spPr bwMode="auto">
            <a:xfrm>
              <a:off x="1800" y="3212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" name="Freeform 25"/>
            <p:cNvSpPr>
              <a:spLocks noChangeAspect="1"/>
            </p:cNvSpPr>
            <p:nvPr/>
          </p:nvSpPr>
          <p:spPr bwMode="auto">
            <a:xfrm>
              <a:off x="2132" y="3210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" name="Freeform 26"/>
            <p:cNvSpPr>
              <a:spLocks noChangeAspect="1"/>
            </p:cNvSpPr>
            <p:nvPr/>
          </p:nvSpPr>
          <p:spPr bwMode="auto">
            <a:xfrm>
              <a:off x="2464" y="3208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" name="Freeform 27"/>
            <p:cNvSpPr>
              <a:spLocks noChangeAspect="1"/>
            </p:cNvSpPr>
            <p:nvPr/>
          </p:nvSpPr>
          <p:spPr bwMode="auto">
            <a:xfrm>
              <a:off x="2796" y="3206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103" name="Object 28"/>
          <p:cNvGraphicFramePr>
            <a:graphicFrameLocks noChangeAspect="1"/>
          </p:cNvGraphicFramePr>
          <p:nvPr/>
        </p:nvGraphicFramePr>
        <p:xfrm>
          <a:off x="1908175" y="1373188"/>
          <a:ext cx="225425" cy="292100"/>
        </p:xfrm>
        <a:graphic>
          <a:graphicData uri="http://schemas.openxmlformats.org/presentationml/2006/ole">
            <p:oleObj spid="_x0000_s1694788" name="Equation" r:id="rId13" imgW="126720" imgH="164880" progId="Equation.3">
              <p:embed/>
            </p:oleObj>
          </a:graphicData>
        </a:graphic>
      </p:graphicFrame>
      <p:graphicFrame>
        <p:nvGraphicFramePr>
          <p:cNvPr id="104" name="Object 30"/>
          <p:cNvGraphicFramePr>
            <a:graphicFrameLocks noChangeAspect="1"/>
          </p:cNvGraphicFramePr>
          <p:nvPr/>
        </p:nvGraphicFramePr>
        <p:xfrm>
          <a:off x="974725" y="1849438"/>
          <a:ext cx="247650" cy="292100"/>
        </p:xfrm>
        <a:graphic>
          <a:graphicData uri="http://schemas.openxmlformats.org/presentationml/2006/ole">
            <p:oleObj spid="_x0000_s1694789" name="Equation" r:id="rId14" imgW="139680" imgH="164880" progId="Equation.3">
              <p:embed/>
            </p:oleObj>
          </a:graphicData>
        </a:graphic>
      </p:graphicFrame>
      <p:sp>
        <p:nvSpPr>
          <p:cNvPr id="106" name="Line 56"/>
          <p:cNvSpPr>
            <a:spLocks noChangeShapeType="1"/>
          </p:cNvSpPr>
          <p:nvPr/>
        </p:nvSpPr>
        <p:spPr bwMode="auto">
          <a:xfrm rot="1485278" flipH="1" flipV="1">
            <a:off x="1669972" y="2282911"/>
            <a:ext cx="368012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07" name="Line 57"/>
          <p:cNvSpPr>
            <a:spLocks noChangeShapeType="1"/>
          </p:cNvSpPr>
          <p:nvPr/>
        </p:nvSpPr>
        <p:spPr bwMode="auto">
          <a:xfrm rot="1485278" flipH="1" flipV="1">
            <a:off x="1340601" y="2198657"/>
            <a:ext cx="674688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0" name="Line 57"/>
          <p:cNvSpPr>
            <a:spLocks noChangeShapeType="1"/>
          </p:cNvSpPr>
          <p:nvPr/>
        </p:nvSpPr>
        <p:spPr bwMode="auto">
          <a:xfrm rot="1485278" flipH="1" flipV="1">
            <a:off x="743702" y="1360457"/>
            <a:ext cx="674688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2" name="Line 56"/>
          <p:cNvSpPr>
            <a:spLocks noChangeShapeType="1"/>
          </p:cNvSpPr>
          <p:nvPr/>
        </p:nvSpPr>
        <p:spPr bwMode="auto">
          <a:xfrm rot="1485278" flipH="1" flipV="1">
            <a:off x="1037193" y="1423250"/>
            <a:ext cx="368012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9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6325" y="457200"/>
            <a:ext cx="7010400" cy="1752600"/>
          </a:xfrm>
        </p:spPr>
        <p:txBody>
          <a:bodyPr/>
          <a:lstStyle/>
          <a:p>
            <a:r>
              <a:rPr lang="en-US" sz="4000" dirty="0" smtClean="0"/>
              <a:t>Vector Boson </a:t>
            </a:r>
            <a:r>
              <a:rPr lang="en-US" sz="4000" dirty="0"/>
              <a:t>+ </a:t>
            </a:r>
            <a:r>
              <a:rPr lang="en-US" sz="4000" dirty="0" smtClean="0"/>
              <a:t>Jets</a:t>
            </a:r>
            <a:endParaRPr lang="en-US" sz="5400" b="0" dirty="0"/>
          </a:p>
        </p:txBody>
      </p:sp>
      <p:sp>
        <p:nvSpPr>
          <p:cNvPr id="1599494" name="Rectangle 6"/>
          <p:cNvSpPr>
            <a:spLocks noChangeArrowheads="1"/>
          </p:cNvSpPr>
          <p:nvPr/>
        </p:nvSpPr>
        <p:spPr bwMode="auto">
          <a:xfrm>
            <a:off x="5505450" y="4994275"/>
            <a:ext cx="182563" cy="165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b="0" baseline="-250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599496" name="Rectangle 8"/>
          <p:cNvSpPr>
            <a:spLocks noChangeArrowheads="1"/>
          </p:cNvSpPr>
          <p:nvPr/>
        </p:nvSpPr>
        <p:spPr bwMode="auto">
          <a:xfrm>
            <a:off x="5497513" y="3352800"/>
            <a:ext cx="879475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99499" name="Rectangle 11"/>
          <p:cNvSpPr>
            <a:spLocks noChangeArrowheads="1"/>
          </p:cNvSpPr>
          <p:nvPr/>
        </p:nvSpPr>
        <p:spPr bwMode="auto">
          <a:xfrm>
            <a:off x="5632450" y="6284913"/>
            <a:ext cx="879475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99500" name="Text Box 12"/>
          <p:cNvSpPr txBox="1">
            <a:spLocks noChangeArrowheads="1"/>
          </p:cNvSpPr>
          <p:nvPr/>
        </p:nvSpPr>
        <p:spPr bwMode="auto">
          <a:xfrm>
            <a:off x="914400" y="3048000"/>
            <a:ext cx="7543800" cy="230832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400" dirty="0">
              <a:solidFill>
                <a:schemeClr val="tx1"/>
              </a:solidFill>
              <a:latin typeface="Arial" pitchFamily="34" charset="0"/>
            </a:endParaRPr>
          </a:p>
          <a:p>
            <a:pPr algn="ctr"/>
            <a:r>
              <a:rPr lang="en-US" sz="2400" dirty="0">
                <a:solidFill>
                  <a:schemeClr val="tx1"/>
                </a:solidFill>
                <a:latin typeface="Arial" pitchFamily="34" charset="0"/>
              </a:rPr>
              <a:t>Prerequisites for top, Higgs, SUSY, BSM</a:t>
            </a:r>
          </a:p>
          <a:p>
            <a:pPr algn="ctr"/>
            <a:endParaRPr lang="en-US" sz="2400" dirty="0">
              <a:solidFill>
                <a:schemeClr val="tx1"/>
              </a:solidFill>
              <a:latin typeface="Arial" pitchFamily="34" charset="0"/>
            </a:endParaRPr>
          </a:p>
          <a:p>
            <a:pPr algn="ctr"/>
            <a:r>
              <a:rPr lang="en-US" sz="2400" dirty="0">
                <a:solidFill>
                  <a:schemeClr val="tx1"/>
                </a:solidFill>
                <a:latin typeface="Arial" pitchFamily="34" charset="0"/>
              </a:rPr>
              <a:t>Test </a:t>
            </a:r>
            <a:r>
              <a:rPr lang="en-US" sz="2400" dirty="0" err="1">
                <a:solidFill>
                  <a:schemeClr val="tx1"/>
                </a:solidFill>
                <a:latin typeface="Arial" pitchFamily="34" charset="0"/>
              </a:rPr>
              <a:t>perturbative</a:t>
            </a:r>
            <a:r>
              <a:rPr lang="en-US" sz="2400" dirty="0">
                <a:solidFill>
                  <a:schemeClr val="tx1"/>
                </a:solidFill>
                <a:latin typeface="Arial" pitchFamily="34" charset="0"/>
              </a:rPr>
              <a:t> QCD 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</a:rPr>
              <a:t>calculations </a:t>
            </a:r>
            <a:endParaRPr lang="en-US" sz="2400" dirty="0">
              <a:solidFill>
                <a:schemeClr val="tx1"/>
              </a:solidFill>
              <a:latin typeface="Arial" pitchFamily="34" charset="0"/>
            </a:endParaRPr>
          </a:p>
          <a:p>
            <a:pPr algn="ctr"/>
            <a:r>
              <a:rPr lang="en-US" sz="2400" dirty="0" smtClean="0">
                <a:solidFill>
                  <a:schemeClr val="tx1"/>
                </a:solidFill>
                <a:latin typeface="Arial" pitchFamily="34" charset="0"/>
              </a:rPr>
              <a:t>&amp; Monte </a:t>
            </a:r>
            <a:r>
              <a:rPr lang="en-US" sz="2400" dirty="0">
                <a:solidFill>
                  <a:schemeClr val="tx1"/>
                </a:solidFill>
                <a:latin typeface="Arial" pitchFamily="34" charset="0"/>
              </a:rPr>
              <a:t>Carlo Models</a:t>
            </a:r>
          </a:p>
          <a:p>
            <a:pPr algn="ctr"/>
            <a:endParaRPr lang="en-US" sz="2400" dirty="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A1DD-235A-4273-A4DB-64444C98502B}" type="slidenum">
              <a:rPr lang="en-US"/>
              <a:pPr/>
              <a:t>17</a:t>
            </a:fld>
            <a:endParaRPr lang="en-US"/>
          </a:p>
        </p:txBody>
      </p:sp>
      <p:sp>
        <p:nvSpPr>
          <p:cNvPr id="1704097" name="Line 161"/>
          <p:cNvSpPr>
            <a:spLocks noChangeShapeType="1"/>
          </p:cNvSpPr>
          <p:nvPr/>
        </p:nvSpPr>
        <p:spPr bwMode="auto">
          <a:xfrm rot="1915327" flipH="1">
            <a:off x="7433344" y="1643319"/>
            <a:ext cx="533400" cy="119063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703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>
                <a:ea typeface="ＭＳ Ｐゴシック" pitchFamily="34" charset="-128"/>
              </a:rPr>
              <a:t>W/Z+Jets Production</a:t>
            </a:r>
            <a:endParaRPr lang="en-US"/>
          </a:p>
        </p:txBody>
      </p:sp>
      <p:sp>
        <p:nvSpPr>
          <p:cNvPr id="1703940" name="Rectangle 4"/>
          <p:cNvSpPr>
            <a:spLocks noChangeArrowheads="1"/>
          </p:cNvSpPr>
          <p:nvPr/>
        </p:nvSpPr>
        <p:spPr bwMode="auto">
          <a:xfrm>
            <a:off x="7378700" y="6276975"/>
            <a:ext cx="1049338" cy="1682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03949" name="Rectangle 13"/>
          <p:cNvSpPr>
            <a:spLocks noChangeArrowheads="1"/>
          </p:cNvSpPr>
          <p:nvPr/>
        </p:nvSpPr>
        <p:spPr bwMode="auto">
          <a:xfrm>
            <a:off x="8250238" y="3182938"/>
            <a:ext cx="503237" cy="4175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03985" name="Freeform 49"/>
          <p:cNvSpPr>
            <a:spLocks/>
          </p:cNvSpPr>
          <p:nvPr/>
        </p:nvSpPr>
        <p:spPr bwMode="auto">
          <a:xfrm rot="10915314" flipV="1">
            <a:off x="2060575" y="2676525"/>
            <a:ext cx="652463" cy="34925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192" y="0"/>
              </a:cxn>
              <a:cxn ang="0">
                <a:pos x="384" y="192"/>
              </a:cxn>
              <a:cxn ang="0">
                <a:pos x="576" y="0"/>
              </a:cxn>
              <a:cxn ang="0">
                <a:pos x="768" y="192"/>
              </a:cxn>
              <a:cxn ang="0">
                <a:pos x="960" y="0"/>
              </a:cxn>
              <a:cxn ang="0">
                <a:pos x="1152" y="192"/>
              </a:cxn>
              <a:cxn ang="0">
                <a:pos x="1344" y="0"/>
              </a:cxn>
              <a:cxn ang="0">
                <a:pos x="1536" y="192"/>
              </a:cxn>
              <a:cxn ang="0">
                <a:pos x="1728" y="0"/>
              </a:cxn>
              <a:cxn ang="0">
                <a:pos x="1920" y="192"/>
              </a:cxn>
              <a:cxn ang="0">
                <a:pos x="2112" y="0"/>
              </a:cxn>
              <a:cxn ang="0">
                <a:pos x="2304" y="192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chemeClr val="accent2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50"/>
          <p:cNvGrpSpPr>
            <a:grpSpLocks/>
          </p:cNvGrpSpPr>
          <p:nvPr/>
        </p:nvGrpSpPr>
        <p:grpSpPr bwMode="auto">
          <a:xfrm flipH="1" flipV="1">
            <a:off x="2038350" y="1711325"/>
            <a:ext cx="655638" cy="180975"/>
            <a:chOff x="1392" y="1488"/>
            <a:chExt cx="1584" cy="0"/>
          </a:xfrm>
        </p:grpSpPr>
        <p:sp>
          <p:nvSpPr>
            <p:cNvPr id="1703987" name="Line 51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3988" name="Line 52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53"/>
          <p:cNvGrpSpPr>
            <a:grpSpLocks/>
          </p:cNvGrpSpPr>
          <p:nvPr/>
        </p:nvGrpSpPr>
        <p:grpSpPr bwMode="auto">
          <a:xfrm rot="5400000" flipH="1" flipV="1">
            <a:off x="1693863" y="2214563"/>
            <a:ext cx="828675" cy="152400"/>
            <a:chOff x="1392" y="1488"/>
            <a:chExt cx="1584" cy="0"/>
          </a:xfrm>
        </p:grpSpPr>
        <p:sp>
          <p:nvSpPr>
            <p:cNvPr id="1703990" name="Line 54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3991" name="Line 55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" name="Group 56"/>
          <p:cNvGrpSpPr>
            <a:grpSpLocks noChangeAspect="1"/>
          </p:cNvGrpSpPr>
          <p:nvPr/>
        </p:nvGrpSpPr>
        <p:grpSpPr bwMode="auto">
          <a:xfrm rot="10800000">
            <a:off x="1381125" y="1889125"/>
            <a:ext cx="638175" cy="90488"/>
            <a:chOff x="804" y="3206"/>
            <a:chExt cx="2344" cy="314"/>
          </a:xfrm>
        </p:grpSpPr>
        <p:sp>
          <p:nvSpPr>
            <p:cNvPr id="1703993" name="Freeform 57"/>
            <p:cNvSpPr>
              <a:spLocks noChangeAspect="1"/>
            </p:cNvSpPr>
            <p:nvPr/>
          </p:nvSpPr>
          <p:spPr bwMode="auto">
            <a:xfrm>
              <a:off x="804" y="3218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3994" name="Freeform 58"/>
            <p:cNvSpPr>
              <a:spLocks noChangeAspect="1"/>
            </p:cNvSpPr>
            <p:nvPr/>
          </p:nvSpPr>
          <p:spPr bwMode="auto">
            <a:xfrm>
              <a:off x="1136" y="3216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3995" name="Freeform 59"/>
            <p:cNvSpPr>
              <a:spLocks noChangeAspect="1"/>
            </p:cNvSpPr>
            <p:nvPr/>
          </p:nvSpPr>
          <p:spPr bwMode="auto">
            <a:xfrm>
              <a:off x="1468" y="3214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3996" name="Freeform 60"/>
            <p:cNvSpPr>
              <a:spLocks noChangeAspect="1"/>
            </p:cNvSpPr>
            <p:nvPr/>
          </p:nvSpPr>
          <p:spPr bwMode="auto">
            <a:xfrm>
              <a:off x="1800" y="3212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3997" name="Freeform 61"/>
            <p:cNvSpPr>
              <a:spLocks noChangeAspect="1"/>
            </p:cNvSpPr>
            <p:nvPr/>
          </p:nvSpPr>
          <p:spPr bwMode="auto">
            <a:xfrm>
              <a:off x="2132" y="3210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3998" name="Freeform 62"/>
            <p:cNvSpPr>
              <a:spLocks noChangeAspect="1"/>
            </p:cNvSpPr>
            <p:nvPr/>
          </p:nvSpPr>
          <p:spPr bwMode="auto">
            <a:xfrm>
              <a:off x="2464" y="3208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3999" name="Freeform 63"/>
            <p:cNvSpPr>
              <a:spLocks noChangeAspect="1"/>
            </p:cNvSpPr>
            <p:nvPr/>
          </p:nvSpPr>
          <p:spPr bwMode="auto">
            <a:xfrm>
              <a:off x="2796" y="3206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1704000" name="Object 64"/>
          <p:cNvGraphicFramePr>
            <a:graphicFrameLocks noChangeAspect="1"/>
          </p:cNvGraphicFramePr>
          <p:nvPr/>
        </p:nvGraphicFramePr>
        <p:xfrm>
          <a:off x="2413000" y="2771775"/>
          <a:ext cx="676275" cy="314325"/>
        </p:xfrm>
        <a:graphic>
          <a:graphicData uri="http://schemas.openxmlformats.org/presentationml/2006/ole">
            <p:oleObj spid="_x0000_s1854473" name="Equation" r:id="rId3" imgW="380880" imgH="177480" progId="Equation.3">
              <p:embed/>
            </p:oleObj>
          </a:graphicData>
        </a:graphic>
      </p:graphicFrame>
      <p:graphicFrame>
        <p:nvGraphicFramePr>
          <p:cNvPr id="1704002" name="Object 66"/>
          <p:cNvGraphicFramePr>
            <a:graphicFrameLocks noChangeAspect="1"/>
          </p:cNvGraphicFramePr>
          <p:nvPr/>
        </p:nvGraphicFramePr>
        <p:xfrm>
          <a:off x="1117600" y="1866900"/>
          <a:ext cx="247650" cy="314325"/>
        </p:xfrm>
        <a:graphic>
          <a:graphicData uri="http://schemas.openxmlformats.org/presentationml/2006/ole">
            <p:oleObj spid="_x0000_s1854474" name="Equation" r:id="rId4" imgW="139680" imgH="177480" progId="Equation.3">
              <p:embed/>
            </p:oleObj>
          </a:graphicData>
        </a:graphic>
      </p:graphicFrame>
      <p:grpSp>
        <p:nvGrpSpPr>
          <p:cNvPr id="5" name="Group 67"/>
          <p:cNvGrpSpPr>
            <a:grpSpLocks/>
          </p:cNvGrpSpPr>
          <p:nvPr/>
        </p:nvGrpSpPr>
        <p:grpSpPr bwMode="auto">
          <a:xfrm rot="10800000" flipH="1" flipV="1">
            <a:off x="1346201" y="2695574"/>
            <a:ext cx="674688" cy="161925"/>
            <a:chOff x="1392" y="1488"/>
            <a:chExt cx="1584" cy="0"/>
          </a:xfrm>
        </p:grpSpPr>
        <p:sp>
          <p:nvSpPr>
            <p:cNvPr id="1704004" name="Line 68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4005" name="Line 69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704009" name="Freeform 73"/>
          <p:cNvSpPr>
            <a:spLocks/>
          </p:cNvSpPr>
          <p:nvPr/>
        </p:nvSpPr>
        <p:spPr bwMode="auto">
          <a:xfrm rot="10915314" flipV="1">
            <a:off x="4410075" y="2667000"/>
            <a:ext cx="652463" cy="34925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192" y="0"/>
              </a:cxn>
              <a:cxn ang="0">
                <a:pos x="384" y="192"/>
              </a:cxn>
              <a:cxn ang="0">
                <a:pos x="576" y="0"/>
              </a:cxn>
              <a:cxn ang="0">
                <a:pos x="768" y="192"/>
              </a:cxn>
              <a:cxn ang="0">
                <a:pos x="960" y="0"/>
              </a:cxn>
              <a:cxn ang="0">
                <a:pos x="1152" y="192"/>
              </a:cxn>
              <a:cxn ang="0">
                <a:pos x="1344" y="0"/>
              </a:cxn>
              <a:cxn ang="0">
                <a:pos x="1536" y="192"/>
              </a:cxn>
              <a:cxn ang="0">
                <a:pos x="1728" y="0"/>
              </a:cxn>
              <a:cxn ang="0">
                <a:pos x="1920" y="192"/>
              </a:cxn>
              <a:cxn ang="0">
                <a:pos x="2112" y="0"/>
              </a:cxn>
              <a:cxn ang="0">
                <a:pos x="2304" y="192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chemeClr val="accent2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" name="Group 74"/>
          <p:cNvGrpSpPr>
            <a:grpSpLocks/>
          </p:cNvGrpSpPr>
          <p:nvPr/>
        </p:nvGrpSpPr>
        <p:grpSpPr bwMode="auto">
          <a:xfrm flipH="1" flipV="1">
            <a:off x="4406900" y="1698625"/>
            <a:ext cx="655638" cy="180975"/>
            <a:chOff x="1392" y="1488"/>
            <a:chExt cx="1584" cy="0"/>
          </a:xfrm>
        </p:grpSpPr>
        <p:sp>
          <p:nvSpPr>
            <p:cNvPr id="1704011" name="Line 75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4012" name="Line 76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" name="Group 77"/>
          <p:cNvGrpSpPr>
            <a:grpSpLocks/>
          </p:cNvGrpSpPr>
          <p:nvPr/>
        </p:nvGrpSpPr>
        <p:grpSpPr bwMode="auto">
          <a:xfrm rot="5400000" flipH="1" flipV="1">
            <a:off x="4056063" y="2205038"/>
            <a:ext cx="828675" cy="152400"/>
            <a:chOff x="1392" y="1488"/>
            <a:chExt cx="1584" cy="0"/>
          </a:xfrm>
        </p:grpSpPr>
        <p:sp>
          <p:nvSpPr>
            <p:cNvPr id="1704014" name="Line 78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4015" name="Line 79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" name="Group 80"/>
          <p:cNvGrpSpPr>
            <a:grpSpLocks noChangeAspect="1"/>
          </p:cNvGrpSpPr>
          <p:nvPr/>
        </p:nvGrpSpPr>
        <p:grpSpPr bwMode="auto">
          <a:xfrm rot="10800000">
            <a:off x="3759200" y="1879600"/>
            <a:ext cx="638175" cy="90488"/>
            <a:chOff x="804" y="3206"/>
            <a:chExt cx="2344" cy="314"/>
          </a:xfrm>
        </p:grpSpPr>
        <p:sp>
          <p:nvSpPr>
            <p:cNvPr id="1704017" name="Freeform 81"/>
            <p:cNvSpPr>
              <a:spLocks noChangeAspect="1"/>
            </p:cNvSpPr>
            <p:nvPr/>
          </p:nvSpPr>
          <p:spPr bwMode="auto">
            <a:xfrm>
              <a:off x="804" y="3218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4018" name="Freeform 82"/>
            <p:cNvSpPr>
              <a:spLocks noChangeAspect="1"/>
            </p:cNvSpPr>
            <p:nvPr/>
          </p:nvSpPr>
          <p:spPr bwMode="auto">
            <a:xfrm>
              <a:off x="1136" y="3216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4019" name="Freeform 83"/>
            <p:cNvSpPr>
              <a:spLocks noChangeAspect="1"/>
            </p:cNvSpPr>
            <p:nvPr/>
          </p:nvSpPr>
          <p:spPr bwMode="auto">
            <a:xfrm>
              <a:off x="1468" y="3214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4020" name="Freeform 84"/>
            <p:cNvSpPr>
              <a:spLocks noChangeAspect="1"/>
            </p:cNvSpPr>
            <p:nvPr/>
          </p:nvSpPr>
          <p:spPr bwMode="auto">
            <a:xfrm>
              <a:off x="1800" y="3212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4021" name="Freeform 85"/>
            <p:cNvSpPr>
              <a:spLocks noChangeAspect="1"/>
            </p:cNvSpPr>
            <p:nvPr/>
          </p:nvSpPr>
          <p:spPr bwMode="auto">
            <a:xfrm>
              <a:off x="2132" y="3210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4022" name="Freeform 86"/>
            <p:cNvSpPr>
              <a:spLocks noChangeAspect="1"/>
            </p:cNvSpPr>
            <p:nvPr/>
          </p:nvSpPr>
          <p:spPr bwMode="auto">
            <a:xfrm>
              <a:off x="2464" y="3208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4023" name="Freeform 87"/>
            <p:cNvSpPr>
              <a:spLocks noChangeAspect="1"/>
            </p:cNvSpPr>
            <p:nvPr/>
          </p:nvSpPr>
          <p:spPr bwMode="auto">
            <a:xfrm>
              <a:off x="2796" y="3206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1704024" name="Object 88"/>
          <p:cNvGraphicFramePr>
            <a:graphicFrameLocks noChangeAspect="1"/>
          </p:cNvGraphicFramePr>
          <p:nvPr/>
        </p:nvGraphicFramePr>
        <p:xfrm>
          <a:off x="4937125" y="2762250"/>
          <a:ext cx="676275" cy="314325"/>
        </p:xfrm>
        <a:graphic>
          <a:graphicData uri="http://schemas.openxmlformats.org/presentationml/2006/ole">
            <p:oleObj spid="_x0000_s1854469" name="Equation" r:id="rId5" imgW="380880" imgH="177480" progId="Equation.3">
              <p:embed/>
            </p:oleObj>
          </a:graphicData>
        </a:graphic>
      </p:graphicFrame>
      <p:graphicFrame>
        <p:nvGraphicFramePr>
          <p:cNvPr id="1704025" name="Object 89"/>
          <p:cNvGraphicFramePr>
            <a:graphicFrameLocks noChangeAspect="1"/>
          </p:cNvGraphicFramePr>
          <p:nvPr/>
        </p:nvGraphicFramePr>
        <p:xfrm>
          <a:off x="5156200" y="1714500"/>
          <a:ext cx="247650" cy="314325"/>
        </p:xfrm>
        <a:graphic>
          <a:graphicData uri="http://schemas.openxmlformats.org/presentationml/2006/ole">
            <p:oleObj spid="_x0000_s1854470" name="Equation" r:id="rId6" imgW="139680" imgH="177480" progId="Equation.3">
              <p:embed/>
            </p:oleObj>
          </a:graphicData>
        </a:graphic>
      </p:graphicFrame>
      <p:graphicFrame>
        <p:nvGraphicFramePr>
          <p:cNvPr id="1704026" name="Object 90"/>
          <p:cNvGraphicFramePr>
            <a:graphicFrameLocks noChangeAspect="1"/>
          </p:cNvGraphicFramePr>
          <p:nvPr/>
        </p:nvGraphicFramePr>
        <p:xfrm>
          <a:off x="3479800" y="1714500"/>
          <a:ext cx="247650" cy="314325"/>
        </p:xfrm>
        <a:graphic>
          <a:graphicData uri="http://schemas.openxmlformats.org/presentationml/2006/ole">
            <p:oleObj spid="_x0000_s1854471" name="Equation" r:id="rId7" imgW="139680" imgH="177480" progId="Equation.3">
              <p:embed/>
            </p:oleObj>
          </a:graphicData>
        </a:graphic>
      </p:graphicFrame>
      <p:grpSp>
        <p:nvGrpSpPr>
          <p:cNvPr id="9" name="Group 91"/>
          <p:cNvGrpSpPr>
            <a:grpSpLocks/>
          </p:cNvGrpSpPr>
          <p:nvPr/>
        </p:nvGrpSpPr>
        <p:grpSpPr bwMode="auto">
          <a:xfrm rot="10800000" flipH="1" flipV="1">
            <a:off x="3725863" y="2695574"/>
            <a:ext cx="674688" cy="161925"/>
            <a:chOff x="1392" y="1488"/>
            <a:chExt cx="1584" cy="0"/>
          </a:xfrm>
        </p:grpSpPr>
        <p:sp>
          <p:nvSpPr>
            <p:cNvPr id="1704028" name="Line 92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4029" name="Line 93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" name="Group 94"/>
          <p:cNvGrpSpPr>
            <a:grpSpLocks noChangeAspect="1"/>
          </p:cNvGrpSpPr>
          <p:nvPr/>
        </p:nvGrpSpPr>
        <p:grpSpPr bwMode="auto">
          <a:xfrm rot="19513293">
            <a:off x="4518025" y="1602485"/>
            <a:ext cx="638175" cy="90488"/>
            <a:chOff x="804" y="3206"/>
            <a:chExt cx="2344" cy="314"/>
          </a:xfrm>
        </p:grpSpPr>
        <p:sp>
          <p:nvSpPr>
            <p:cNvPr id="1704031" name="Freeform 95"/>
            <p:cNvSpPr>
              <a:spLocks noChangeAspect="1"/>
            </p:cNvSpPr>
            <p:nvPr/>
          </p:nvSpPr>
          <p:spPr bwMode="auto">
            <a:xfrm>
              <a:off x="804" y="3218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4032" name="Freeform 96"/>
            <p:cNvSpPr>
              <a:spLocks noChangeAspect="1"/>
            </p:cNvSpPr>
            <p:nvPr/>
          </p:nvSpPr>
          <p:spPr bwMode="auto">
            <a:xfrm>
              <a:off x="1136" y="3216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4033" name="Freeform 97"/>
            <p:cNvSpPr>
              <a:spLocks noChangeAspect="1"/>
            </p:cNvSpPr>
            <p:nvPr/>
          </p:nvSpPr>
          <p:spPr bwMode="auto">
            <a:xfrm>
              <a:off x="1468" y="3214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4034" name="Freeform 98"/>
            <p:cNvSpPr>
              <a:spLocks noChangeAspect="1"/>
            </p:cNvSpPr>
            <p:nvPr/>
          </p:nvSpPr>
          <p:spPr bwMode="auto">
            <a:xfrm>
              <a:off x="1800" y="3212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4035" name="Freeform 99"/>
            <p:cNvSpPr>
              <a:spLocks noChangeAspect="1"/>
            </p:cNvSpPr>
            <p:nvPr/>
          </p:nvSpPr>
          <p:spPr bwMode="auto">
            <a:xfrm>
              <a:off x="2132" y="3210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4036" name="Freeform 100"/>
            <p:cNvSpPr>
              <a:spLocks noChangeAspect="1"/>
            </p:cNvSpPr>
            <p:nvPr/>
          </p:nvSpPr>
          <p:spPr bwMode="auto">
            <a:xfrm>
              <a:off x="2464" y="3208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4037" name="Freeform 101"/>
            <p:cNvSpPr>
              <a:spLocks noChangeAspect="1"/>
            </p:cNvSpPr>
            <p:nvPr/>
          </p:nvSpPr>
          <p:spPr bwMode="auto">
            <a:xfrm>
              <a:off x="2796" y="3206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1704038" name="Object 102"/>
          <p:cNvGraphicFramePr>
            <a:graphicFrameLocks noChangeAspect="1"/>
          </p:cNvGraphicFramePr>
          <p:nvPr/>
        </p:nvGraphicFramePr>
        <p:xfrm>
          <a:off x="5156200" y="1333500"/>
          <a:ext cx="247650" cy="314325"/>
        </p:xfrm>
        <a:graphic>
          <a:graphicData uri="http://schemas.openxmlformats.org/presentationml/2006/ole">
            <p:oleObj spid="_x0000_s1854472" name="Equation" r:id="rId8" imgW="139680" imgH="177480" progId="Equation.3">
              <p:embed/>
            </p:oleObj>
          </a:graphicData>
        </a:graphic>
      </p:graphicFrame>
      <p:sp>
        <p:nvSpPr>
          <p:cNvPr id="1704041" name="Freeform 105"/>
          <p:cNvSpPr>
            <a:spLocks/>
          </p:cNvSpPr>
          <p:nvPr/>
        </p:nvSpPr>
        <p:spPr bwMode="auto">
          <a:xfrm rot="10915314" flipV="1">
            <a:off x="6750050" y="2657475"/>
            <a:ext cx="652463" cy="34925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192" y="0"/>
              </a:cxn>
              <a:cxn ang="0">
                <a:pos x="384" y="192"/>
              </a:cxn>
              <a:cxn ang="0">
                <a:pos x="576" y="0"/>
              </a:cxn>
              <a:cxn ang="0">
                <a:pos x="768" y="192"/>
              </a:cxn>
              <a:cxn ang="0">
                <a:pos x="960" y="0"/>
              </a:cxn>
              <a:cxn ang="0">
                <a:pos x="1152" y="192"/>
              </a:cxn>
              <a:cxn ang="0">
                <a:pos x="1344" y="0"/>
              </a:cxn>
              <a:cxn ang="0">
                <a:pos x="1536" y="192"/>
              </a:cxn>
              <a:cxn ang="0">
                <a:pos x="1728" y="0"/>
              </a:cxn>
              <a:cxn ang="0">
                <a:pos x="1920" y="192"/>
              </a:cxn>
              <a:cxn ang="0">
                <a:pos x="2112" y="0"/>
              </a:cxn>
              <a:cxn ang="0">
                <a:pos x="2304" y="192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chemeClr val="accent2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1" name="Group 106"/>
          <p:cNvGrpSpPr>
            <a:grpSpLocks/>
          </p:cNvGrpSpPr>
          <p:nvPr/>
        </p:nvGrpSpPr>
        <p:grpSpPr bwMode="auto">
          <a:xfrm flipH="1" flipV="1">
            <a:off x="6756400" y="1689100"/>
            <a:ext cx="655638" cy="180975"/>
            <a:chOff x="1392" y="1488"/>
            <a:chExt cx="1584" cy="0"/>
          </a:xfrm>
        </p:grpSpPr>
        <p:sp>
          <p:nvSpPr>
            <p:cNvPr id="1704043" name="Line 107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4044" name="Line 108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2" name="Group 109"/>
          <p:cNvGrpSpPr>
            <a:grpSpLocks/>
          </p:cNvGrpSpPr>
          <p:nvPr/>
        </p:nvGrpSpPr>
        <p:grpSpPr bwMode="auto">
          <a:xfrm rot="5400000" flipH="1" flipV="1">
            <a:off x="6408737" y="2195513"/>
            <a:ext cx="828675" cy="152400"/>
            <a:chOff x="1392" y="1488"/>
            <a:chExt cx="1584" cy="0"/>
          </a:xfrm>
        </p:grpSpPr>
        <p:sp>
          <p:nvSpPr>
            <p:cNvPr id="1704046" name="Line 110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4047" name="Line 111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3" name="Group 162"/>
          <p:cNvGrpSpPr>
            <a:grpSpLocks/>
          </p:cNvGrpSpPr>
          <p:nvPr/>
        </p:nvGrpSpPr>
        <p:grpSpPr bwMode="auto">
          <a:xfrm rot="8744165">
            <a:off x="6970353" y="1657011"/>
            <a:ext cx="457200" cy="88900"/>
            <a:chOff x="4371" y="1051"/>
            <a:chExt cx="288" cy="56"/>
          </a:xfrm>
        </p:grpSpPr>
        <p:sp>
          <p:nvSpPr>
            <p:cNvPr id="1704051" name="Freeform 115"/>
            <p:cNvSpPr>
              <a:spLocks noChangeAspect="1"/>
            </p:cNvSpPr>
            <p:nvPr/>
          </p:nvSpPr>
          <p:spPr bwMode="auto">
            <a:xfrm rot="10800000">
              <a:off x="4599" y="1051"/>
              <a:ext cx="60" cy="55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4052" name="Freeform 116"/>
            <p:cNvSpPr>
              <a:spLocks noChangeAspect="1"/>
            </p:cNvSpPr>
            <p:nvPr/>
          </p:nvSpPr>
          <p:spPr bwMode="auto">
            <a:xfrm rot="10800000">
              <a:off x="4542" y="1051"/>
              <a:ext cx="60" cy="55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4053" name="Freeform 117"/>
            <p:cNvSpPr>
              <a:spLocks noChangeAspect="1"/>
            </p:cNvSpPr>
            <p:nvPr/>
          </p:nvSpPr>
          <p:spPr bwMode="auto">
            <a:xfrm rot="10800000">
              <a:off x="4485" y="1051"/>
              <a:ext cx="60" cy="55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4054" name="Freeform 118"/>
            <p:cNvSpPr>
              <a:spLocks noChangeAspect="1"/>
            </p:cNvSpPr>
            <p:nvPr/>
          </p:nvSpPr>
          <p:spPr bwMode="auto">
            <a:xfrm rot="10800000">
              <a:off x="4428" y="1052"/>
              <a:ext cx="60" cy="55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4055" name="Freeform 119"/>
            <p:cNvSpPr>
              <a:spLocks noChangeAspect="1"/>
            </p:cNvSpPr>
            <p:nvPr/>
          </p:nvSpPr>
          <p:spPr bwMode="auto">
            <a:xfrm rot="10800000">
              <a:off x="4371" y="1052"/>
              <a:ext cx="60" cy="55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1704056" name="Object 120"/>
          <p:cNvGraphicFramePr>
            <a:graphicFrameLocks noChangeAspect="1"/>
          </p:cNvGraphicFramePr>
          <p:nvPr/>
        </p:nvGraphicFramePr>
        <p:xfrm>
          <a:off x="7137400" y="2781300"/>
          <a:ext cx="676275" cy="314325"/>
        </p:xfrm>
        <a:graphic>
          <a:graphicData uri="http://schemas.openxmlformats.org/presentationml/2006/ole">
            <p:oleObj spid="_x0000_s1854466" name="Equation" r:id="rId9" imgW="380880" imgH="177480" progId="Equation.3">
              <p:embed/>
            </p:oleObj>
          </a:graphicData>
        </a:graphic>
      </p:graphicFrame>
      <p:graphicFrame>
        <p:nvGraphicFramePr>
          <p:cNvPr id="1704057" name="Object 121"/>
          <p:cNvGraphicFramePr>
            <a:graphicFrameLocks noChangeAspect="1"/>
          </p:cNvGraphicFramePr>
          <p:nvPr/>
        </p:nvGraphicFramePr>
        <p:xfrm>
          <a:off x="7315200" y="1905000"/>
          <a:ext cx="247650" cy="314325"/>
        </p:xfrm>
        <a:graphic>
          <a:graphicData uri="http://schemas.openxmlformats.org/presentationml/2006/ole">
            <p:oleObj spid="_x0000_s1854467" name="Equation" r:id="rId10" imgW="139680" imgH="177480" progId="Equation.3">
              <p:embed/>
            </p:oleObj>
          </a:graphicData>
        </a:graphic>
      </p:graphicFrame>
      <p:grpSp>
        <p:nvGrpSpPr>
          <p:cNvPr id="14" name="Group 123"/>
          <p:cNvGrpSpPr>
            <a:grpSpLocks/>
          </p:cNvGrpSpPr>
          <p:nvPr/>
        </p:nvGrpSpPr>
        <p:grpSpPr bwMode="auto">
          <a:xfrm rot="10800000" flipH="1" flipV="1">
            <a:off x="6078538" y="2695575"/>
            <a:ext cx="674687" cy="161925"/>
            <a:chOff x="1392" y="1488"/>
            <a:chExt cx="1584" cy="0"/>
          </a:xfrm>
        </p:grpSpPr>
        <p:sp>
          <p:nvSpPr>
            <p:cNvPr id="1704060" name="Line 124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4061" name="Line 125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5" name="Group 126"/>
          <p:cNvGrpSpPr>
            <a:grpSpLocks noChangeAspect="1"/>
          </p:cNvGrpSpPr>
          <p:nvPr/>
        </p:nvGrpSpPr>
        <p:grpSpPr bwMode="auto">
          <a:xfrm rot="10800000">
            <a:off x="6096000" y="1866900"/>
            <a:ext cx="638175" cy="90488"/>
            <a:chOff x="804" y="3206"/>
            <a:chExt cx="2344" cy="314"/>
          </a:xfrm>
        </p:grpSpPr>
        <p:sp>
          <p:nvSpPr>
            <p:cNvPr id="1704063" name="Freeform 127"/>
            <p:cNvSpPr>
              <a:spLocks noChangeAspect="1"/>
            </p:cNvSpPr>
            <p:nvPr/>
          </p:nvSpPr>
          <p:spPr bwMode="auto">
            <a:xfrm>
              <a:off x="804" y="3218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4064" name="Freeform 128"/>
            <p:cNvSpPr>
              <a:spLocks noChangeAspect="1"/>
            </p:cNvSpPr>
            <p:nvPr/>
          </p:nvSpPr>
          <p:spPr bwMode="auto">
            <a:xfrm>
              <a:off x="1136" y="3216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4065" name="Freeform 129"/>
            <p:cNvSpPr>
              <a:spLocks noChangeAspect="1"/>
            </p:cNvSpPr>
            <p:nvPr/>
          </p:nvSpPr>
          <p:spPr bwMode="auto">
            <a:xfrm>
              <a:off x="1468" y="3214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4066" name="Freeform 130"/>
            <p:cNvSpPr>
              <a:spLocks noChangeAspect="1"/>
            </p:cNvSpPr>
            <p:nvPr/>
          </p:nvSpPr>
          <p:spPr bwMode="auto">
            <a:xfrm>
              <a:off x="1800" y="3212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4067" name="Freeform 131"/>
            <p:cNvSpPr>
              <a:spLocks noChangeAspect="1"/>
            </p:cNvSpPr>
            <p:nvPr/>
          </p:nvSpPr>
          <p:spPr bwMode="auto">
            <a:xfrm>
              <a:off x="2132" y="3210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4068" name="Freeform 132"/>
            <p:cNvSpPr>
              <a:spLocks noChangeAspect="1"/>
            </p:cNvSpPr>
            <p:nvPr/>
          </p:nvSpPr>
          <p:spPr bwMode="auto">
            <a:xfrm>
              <a:off x="2464" y="3208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4069" name="Freeform 133"/>
            <p:cNvSpPr>
              <a:spLocks noChangeAspect="1"/>
            </p:cNvSpPr>
            <p:nvPr/>
          </p:nvSpPr>
          <p:spPr bwMode="auto">
            <a:xfrm>
              <a:off x="2796" y="3206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1704070" name="Object 134"/>
          <p:cNvGraphicFramePr>
            <a:graphicFrameLocks noChangeAspect="1"/>
          </p:cNvGraphicFramePr>
          <p:nvPr/>
        </p:nvGraphicFramePr>
        <p:xfrm>
          <a:off x="5842000" y="1714500"/>
          <a:ext cx="247650" cy="314325"/>
        </p:xfrm>
        <a:graphic>
          <a:graphicData uri="http://schemas.openxmlformats.org/presentationml/2006/ole">
            <p:oleObj spid="_x0000_s1854468" name="Equation" r:id="rId11" imgW="139680" imgH="177480" progId="Equation.3">
              <p:embed/>
            </p:oleObj>
          </a:graphicData>
        </a:graphic>
      </p:graphicFrame>
      <p:grpSp>
        <p:nvGrpSpPr>
          <p:cNvPr id="16" name="Group 154"/>
          <p:cNvGrpSpPr>
            <a:grpSpLocks/>
          </p:cNvGrpSpPr>
          <p:nvPr/>
        </p:nvGrpSpPr>
        <p:grpSpPr bwMode="auto">
          <a:xfrm rot="9291030" flipH="1" flipV="1">
            <a:off x="7410330" y="1486228"/>
            <a:ext cx="573087" cy="150813"/>
            <a:chOff x="1392" y="1488"/>
            <a:chExt cx="1584" cy="0"/>
          </a:xfrm>
        </p:grpSpPr>
        <p:sp>
          <p:nvSpPr>
            <p:cNvPr id="1704091" name="Line 155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4092" name="Line 156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704093" name="Line 157"/>
          <p:cNvSpPr>
            <a:spLocks noChangeShapeType="1"/>
          </p:cNvSpPr>
          <p:nvPr/>
        </p:nvSpPr>
        <p:spPr bwMode="auto">
          <a:xfrm rot="1915327" flipH="1">
            <a:off x="7640397" y="1702200"/>
            <a:ext cx="307975" cy="7302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704099" name="Rectangle 163"/>
          <p:cNvSpPr>
            <a:spLocks noChangeArrowheads="1"/>
          </p:cNvSpPr>
          <p:nvPr/>
        </p:nvSpPr>
        <p:spPr bwMode="auto">
          <a:xfrm>
            <a:off x="457200" y="3314700"/>
            <a:ext cx="8458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b="0" dirty="0">
                <a:solidFill>
                  <a:schemeClr val="tx1"/>
                </a:solidFill>
              </a:rPr>
              <a:t>W/</a:t>
            </a:r>
            <a:r>
              <a:rPr lang="en-US" b="0" dirty="0" err="1">
                <a:solidFill>
                  <a:schemeClr val="tx1"/>
                </a:solidFill>
              </a:rPr>
              <a:t>Z+jets</a:t>
            </a:r>
            <a:r>
              <a:rPr lang="en-US" b="0" dirty="0">
                <a:solidFill>
                  <a:schemeClr val="tx1"/>
                </a:solidFill>
              </a:rPr>
              <a:t> are critical for physics at the </a:t>
            </a:r>
            <a:r>
              <a:rPr lang="en-US" b="0" dirty="0" err="1">
                <a:solidFill>
                  <a:schemeClr val="tx1"/>
                </a:solidFill>
              </a:rPr>
              <a:t>Tevatron</a:t>
            </a:r>
            <a:r>
              <a:rPr lang="en-US" b="0" dirty="0">
                <a:solidFill>
                  <a:schemeClr val="tx1"/>
                </a:solidFill>
              </a:rPr>
              <a:t> and LHC: top, Higgs, SUSY, and other BSM </a:t>
            </a:r>
          </a:p>
          <a:p>
            <a:pPr marL="469900" indent="-469900"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b="0" dirty="0">
                <a:solidFill>
                  <a:schemeClr val="tx1"/>
                </a:solidFill>
              </a:rPr>
              <a:t>NLO </a:t>
            </a:r>
            <a:r>
              <a:rPr lang="en-US" b="0" dirty="0" err="1">
                <a:solidFill>
                  <a:schemeClr val="tx1"/>
                </a:solidFill>
              </a:rPr>
              <a:t>pQCD</a:t>
            </a:r>
            <a:r>
              <a:rPr lang="en-US" b="0" dirty="0">
                <a:solidFill>
                  <a:schemeClr val="tx1"/>
                </a:solidFill>
              </a:rPr>
              <a:t> calculations are available up to </a:t>
            </a:r>
            <a:r>
              <a:rPr lang="en-US" b="0" dirty="0" smtClean="0">
                <a:solidFill>
                  <a:schemeClr val="tx1"/>
                </a:solidFill>
              </a:rPr>
              <a:t>2(3</a:t>
            </a:r>
            <a:r>
              <a:rPr lang="en-US" b="0" dirty="0">
                <a:solidFill>
                  <a:schemeClr val="tx1"/>
                </a:solidFill>
              </a:rPr>
              <a:t>) jets</a:t>
            </a:r>
          </a:p>
          <a:p>
            <a:pPr marL="469900" indent="-469900"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b="0" dirty="0">
                <a:solidFill>
                  <a:schemeClr val="tx1"/>
                </a:solidFill>
              </a:rPr>
              <a:t>Many Monte Carlo tools are available</a:t>
            </a:r>
          </a:p>
          <a:p>
            <a:pPr marL="908050" lvl="1" indent="-436563"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</a:pPr>
            <a:r>
              <a:rPr lang="en-US" sz="1800" b="0" dirty="0">
                <a:solidFill>
                  <a:schemeClr val="tx1"/>
                </a:solidFill>
              </a:rPr>
              <a:t>LO + Parton shower Monte Carlo (</a:t>
            </a:r>
            <a:r>
              <a:rPr lang="en-US" sz="1800" b="0" dirty="0" err="1">
                <a:solidFill>
                  <a:schemeClr val="tx1"/>
                </a:solidFill>
              </a:rPr>
              <a:t>Pythia</a:t>
            </a:r>
            <a:r>
              <a:rPr lang="en-US" sz="1800" b="0" dirty="0">
                <a:solidFill>
                  <a:schemeClr val="tx1"/>
                </a:solidFill>
              </a:rPr>
              <a:t>, </a:t>
            </a:r>
            <a:r>
              <a:rPr lang="en-US" sz="1800" b="0" dirty="0" err="1">
                <a:solidFill>
                  <a:schemeClr val="tx1"/>
                </a:solidFill>
              </a:rPr>
              <a:t>Herwig</a:t>
            </a:r>
            <a:r>
              <a:rPr lang="en-US" sz="1800" b="0" dirty="0">
                <a:solidFill>
                  <a:schemeClr val="tx1"/>
                </a:solidFill>
              </a:rPr>
              <a:t>, )</a:t>
            </a:r>
          </a:p>
          <a:p>
            <a:pPr marL="908050" lvl="1" indent="-436563"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</a:pPr>
            <a:r>
              <a:rPr lang="en-US" sz="1800" b="0" dirty="0" smtClean="0">
                <a:solidFill>
                  <a:schemeClr val="tx1"/>
                </a:solidFill>
              </a:rPr>
              <a:t>MC based on tree </a:t>
            </a:r>
            <a:r>
              <a:rPr lang="en-US" sz="1800" b="0" dirty="0">
                <a:solidFill>
                  <a:schemeClr val="tx1"/>
                </a:solidFill>
              </a:rPr>
              <a:t>level matrix element + </a:t>
            </a:r>
            <a:r>
              <a:rPr lang="en-US" sz="1800" b="0" dirty="0" err="1">
                <a:solidFill>
                  <a:schemeClr val="tx1"/>
                </a:solidFill>
              </a:rPr>
              <a:t>parton</a:t>
            </a:r>
            <a:r>
              <a:rPr lang="en-US" sz="1800" b="0" dirty="0">
                <a:solidFill>
                  <a:schemeClr val="tx1"/>
                </a:solidFill>
              </a:rPr>
              <a:t> </a:t>
            </a:r>
            <a:r>
              <a:rPr lang="en-US" sz="1800" b="0" dirty="0" smtClean="0">
                <a:solidFill>
                  <a:schemeClr val="tx1"/>
                </a:solidFill>
              </a:rPr>
              <a:t>showers, matched to remove double counting: </a:t>
            </a:r>
            <a:r>
              <a:rPr lang="en-US" sz="1800" b="0" dirty="0" err="1" smtClean="0">
                <a:solidFill>
                  <a:schemeClr val="tx1"/>
                </a:solidFill>
              </a:rPr>
              <a:t>Alpgen</a:t>
            </a:r>
            <a:r>
              <a:rPr lang="en-US" sz="1800" b="0" dirty="0">
                <a:solidFill>
                  <a:schemeClr val="tx1"/>
                </a:solidFill>
              </a:rPr>
              <a:t>, </a:t>
            </a:r>
            <a:r>
              <a:rPr lang="en-US" sz="1800" b="0" dirty="0" err="1">
                <a:solidFill>
                  <a:schemeClr val="tx1"/>
                </a:solidFill>
              </a:rPr>
              <a:t>Sharpa</a:t>
            </a:r>
            <a:r>
              <a:rPr lang="en-US" sz="1800" b="0" dirty="0">
                <a:solidFill>
                  <a:schemeClr val="tx1"/>
                </a:solidFill>
              </a:rPr>
              <a:t>, </a:t>
            </a:r>
            <a:r>
              <a:rPr lang="en-US" sz="1800" b="0" dirty="0" smtClean="0">
                <a:solidFill>
                  <a:schemeClr val="tx1"/>
                </a:solidFill>
              </a:rPr>
              <a:t>…</a:t>
            </a:r>
            <a:endParaRPr lang="en-US" sz="1800" b="0" dirty="0">
              <a:solidFill>
                <a:schemeClr val="tx1"/>
              </a:solidFill>
            </a:endParaRPr>
          </a:p>
          <a:p>
            <a:pPr marL="469900" indent="-469900"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b="0" dirty="0">
                <a:solidFill>
                  <a:schemeClr val="tx1"/>
                </a:solidFill>
              </a:rPr>
              <a:t>These calculations and tools need “validation” by experimental measurements</a:t>
            </a:r>
          </a:p>
        </p:txBody>
      </p:sp>
      <p:graphicFrame>
        <p:nvGraphicFramePr>
          <p:cNvPr id="1704101" name="Object 165"/>
          <p:cNvGraphicFramePr>
            <a:graphicFrameLocks noChangeAspect="1"/>
          </p:cNvGraphicFramePr>
          <p:nvPr/>
        </p:nvGraphicFramePr>
        <p:xfrm>
          <a:off x="2717800" y="1866900"/>
          <a:ext cx="247650" cy="314325"/>
        </p:xfrm>
        <a:graphic>
          <a:graphicData uri="http://schemas.openxmlformats.org/presentationml/2006/ole">
            <p:oleObj spid="_x0000_s1854475" name="Equation" r:id="rId12" imgW="139680" imgH="177480" progId="Equation.3">
              <p:embed/>
            </p:oleObj>
          </a:graphicData>
        </a:graphic>
      </p:graphicFrame>
      <p:sp>
        <p:nvSpPr>
          <p:cNvPr id="92" name="Date Placeholder 9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18, 2010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6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8BAF0-8A6F-47C0-BF7D-F5FE6679C78A}" type="slidenum">
              <a:rPr lang="en-US"/>
              <a:pPr/>
              <a:t>18</a:t>
            </a:fld>
            <a:endParaRPr lang="en-US"/>
          </a:p>
        </p:txBody>
      </p:sp>
      <p:sp>
        <p:nvSpPr>
          <p:cNvPr id="179814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117475"/>
            <a:ext cx="7585075" cy="850900"/>
          </a:xfrm>
        </p:spPr>
        <p:txBody>
          <a:bodyPr/>
          <a:lstStyle/>
          <a:p>
            <a:r>
              <a:rPr lang="en-US"/>
              <a:t>Z+Jets Production</a:t>
            </a:r>
          </a:p>
        </p:txBody>
      </p:sp>
      <p:pic>
        <p:nvPicPr>
          <p:cNvPr id="1798149" name="Imagen 16" descr="Njets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060700"/>
            <a:ext cx="3581400" cy="337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98150" name="Imagen 17" descr="Pt_jet12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447800"/>
            <a:ext cx="39941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98151" name="Text Box 17"/>
          <p:cNvSpPr txBox="1">
            <a:spLocks noChangeArrowheads="1"/>
          </p:cNvSpPr>
          <p:nvPr/>
        </p:nvSpPr>
        <p:spPr bwMode="auto">
          <a:xfrm>
            <a:off x="4572000" y="5562600"/>
            <a:ext cx="441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b="0">
                <a:solidFill>
                  <a:schemeClr val="tx1"/>
                </a:solidFill>
                <a:cs typeface="Arial" pitchFamily="34" charset="0"/>
              </a:rPr>
              <a:t>Data and NLO pQCD in agreement</a:t>
            </a:r>
          </a:p>
        </p:txBody>
      </p:sp>
      <p:pic>
        <p:nvPicPr>
          <p:cNvPr id="1798152" name="Picture 7" descr="cdfii_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5" y="381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98153" name="Imagen 18" descr="Picture 20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23975" y="4600575"/>
            <a:ext cx="1524000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98213" name="Rectangle 69"/>
          <p:cNvSpPr>
            <a:spLocks noChangeArrowheads="1"/>
          </p:cNvSpPr>
          <p:nvPr/>
        </p:nvSpPr>
        <p:spPr bwMode="auto">
          <a:xfrm>
            <a:off x="2819400" y="3038475"/>
            <a:ext cx="1143000" cy="228600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798214" name="Rectangle 70"/>
          <p:cNvSpPr>
            <a:spLocks noChangeArrowheads="1"/>
          </p:cNvSpPr>
          <p:nvPr/>
        </p:nvSpPr>
        <p:spPr bwMode="auto">
          <a:xfrm>
            <a:off x="6924675" y="1409700"/>
            <a:ext cx="1219200" cy="228600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798215" name="Text Box 71"/>
          <p:cNvSpPr txBox="1">
            <a:spLocks noChangeArrowheads="1"/>
          </p:cNvSpPr>
          <p:nvPr/>
        </p:nvSpPr>
        <p:spPr bwMode="auto">
          <a:xfrm>
            <a:off x="4622800" y="1143000"/>
            <a:ext cx="4060825" cy="36671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0"/>
              <a:t>Phys. Rev. Lett 100, 102001 &amp; update</a:t>
            </a:r>
          </a:p>
        </p:txBody>
      </p:sp>
      <p:sp>
        <p:nvSpPr>
          <p:cNvPr id="1798217" name="Text Box 17"/>
          <p:cNvSpPr txBox="1">
            <a:spLocks noChangeArrowheads="1"/>
          </p:cNvSpPr>
          <p:nvPr/>
        </p:nvSpPr>
        <p:spPr bwMode="auto">
          <a:xfrm>
            <a:off x="4572000" y="6019800"/>
            <a:ext cx="441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b="0">
                <a:solidFill>
                  <a:schemeClr val="tx1"/>
                </a:solidFill>
                <a:cs typeface="Arial" pitchFamily="34" charset="0"/>
              </a:rPr>
              <a:t>Good control sample for SUSY search</a:t>
            </a:r>
          </a:p>
        </p:txBody>
      </p:sp>
      <p:sp>
        <p:nvSpPr>
          <p:cNvPr id="103" name="Freeform 15"/>
          <p:cNvSpPr>
            <a:spLocks/>
          </p:cNvSpPr>
          <p:nvPr/>
        </p:nvSpPr>
        <p:spPr bwMode="auto">
          <a:xfrm rot="10915314" flipV="1">
            <a:off x="1295401" y="2641600"/>
            <a:ext cx="652463" cy="34925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192" y="0"/>
              </a:cxn>
              <a:cxn ang="0">
                <a:pos x="384" y="192"/>
              </a:cxn>
              <a:cxn ang="0">
                <a:pos x="576" y="0"/>
              </a:cxn>
              <a:cxn ang="0">
                <a:pos x="768" y="192"/>
              </a:cxn>
              <a:cxn ang="0">
                <a:pos x="960" y="0"/>
              </a:cxn>
              <a:cxn ang="0">
                <a:pos x="1152" y="192"/>
              </a:cxn>
              <a:cxn ang="0">
                <a:pos x="1344" y="0"/>
              </a:cxn>
              <a:cxn ang="0">
                <a:pos x="1536" y="192"/>
              </a:cxn>
              <a:cxn ang="0">
                <a:pos x="1728" y="0"/>
              </a:cxn>
              <a:cxn ang="0">
                <a:pos x="1920" y="192"/>
              </a:cxn>
              <a:cxn ang="0">
                <a:pos x="2112" y="0"/>
              </a:cxn>
              <a:cxn ang="0">
                <a:pos x="2304" y="192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chemeClr val="accent2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4" name="Group 16"/>
          <p:cNvGrpSpPr>
            <a:grpSpLocks/>
          </p:cNvGrpSpPr>
          <p:nvPr/>
        </p:nvGrpSpPr>
        <p:grpSpPr bwMode="auto">
          <a:xfrm flipH="1" flipV="1">
            <a:off x="1308100" y="1857375"/>
            <a:ext cx="655638" cy="0"/>
            <a:chOff x="1392" y="1488"/>
            <a:chExt cx="1585" cy="0"/>
          </a:xfrm>
        </p:grpSpPr>
        <p:sp>
          <p:nvSpPr>
            <p:cNvPr id="105" name="Line 17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" name="Line 18"/>
            <p:cNvSpPr>
              <a:spLocks noChangeShapeType="1"/>
            </p:cNvSpPr>
            <p:nvPr/>
          </p:nvSpPr>
          <p:spPr bwMode="auto">
            <a:xfrm>
              <a:off x="1392" y="1488"/>
              <a:ext cx="1585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7" name="Group 19"/>
          <p:cNvGrpSpPr>
            <a:grpSpLocks/>
          </p:cNvGrpSpPr>
          <p:nvPr/>
        </p:nvGrpSpPr>
        <p:grpSpPr bwMode="auto">
          <a:xfrm rot="5400000" flipH="1" flipV="1">
            <a:off x="966788" y="2179638"/>
            <a:ext cx="828675" cy="152400"/>
            <a:chOff x="1392" y="1488"/>
            <a:chExt cx="1584" cy="0"/>
          </a:xfrm>
        </p:grpSpPr>
        <p:sp>
          <p:nvSpPr>
            <p:cNvPr id="108" name="Line 20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" name="Line 21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10" name="Group 22"/>
          <p:cNvGrpSpPr>
            <a:grpSpLocks noChangeAspect="1"/>
          </p:cNvGrpSpPr>
          <p:nvPr/>
        </p:nvGrpSpPr>
        <p:grpSpPr bwMode="auto">
          <a:xfrm rot="10800000">
            <a:off x="660400" y="1857375"/>
            <a:ext cx="638175" cy="90488"/>
            <a:chOff x="804" y="3206"/>
            <a:chExt cx="2344" cy="314"/>
          </a:xfrm>
        </p:grpSpPr>
        <p:sp>
          <p:nvSpPr>
            <p:cNvPr id="111" name="Freeform 23"/>
            <p:cNvSpPr>
              <a:spLocks noChangeAspect="1"/>
            </p:cNvSpPr>
            <p:nvPr/>
          </p:nvSpPr>
          <p:spPr bwMode="auto">
            <a:xfrm>
              <a:off x="804" y="3218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" name="Freeform 24"/>
            <p:cNvSpPr>
              <a:spLocks noChangeAspect="1"/>
            </p:cNvSpPr>
            <p:nvPr/>
          </p:nvSpPr>
          <p:spPr bwMode="auto">
            <a:xfrm>
              <a:off x="1136" y="3216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" name="Freeform 25"/>
            <p:cNvSpPr>
              <a:spLocks noChangeAspect="1"/>
            </p:cNvSpPr>
            <p:nvPr/>
          </p:nvSpPr>
          <p:spPr bwMode="auto">
            <a:xfrm>
              <a:off x="1468" y="3214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4" name="Freeform 26"/>
            <p:cNvSpPr>
              <a:spLocks noChangeAspect="1"/>
            </p:cNvSpPr>
            <p:nvPr/>
          </p:nvSpPr>
          <p:spPr bwMode="auto">
            <a:xfrm>
              <a:off x="1800" y="3212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5" name="Freeform 27"/>
            <p:cNvSpPr>
              <a:spLocks noChangeAspect="1"/>
            </p:cNvSpPr>
            <p:nvPr/>
          </p:nvSpPr>
          <p:spPr bwMode="auto">
            <a:xfrm>
              <a:off x="2132" y="3210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6" name="Freeform 28"/>
            <p:cNvSpPr>
              <a:spLocks noChangeAspect="1"/>
            </p:cNvSpPr>
            <p:nvPr/>
          </p:nvSpPr>
          <p:spPr bwMode="auto">
            <a:xfrm>
              <a:off x="2464" y="3208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7" name="Freeform 29"/>
            <p:cNvSpPr>
              <a:spLocks noChangeAspect="1"/>
            </p:cNvSpPr>
            <p:nvPr/>
          </p:nvSpPr>
          <p:spPr bwMode="auto">
            <a:xfrm>
              <a:off x="2796" y="3206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19" name="Freeform 37"/>
          <p:cNvSpPr>
            <a:spLocks/>
          </p:cNvSpPr>
          <p:nvPr/>
        </p:nvSpPr>
        <p:spPr bwMode="auto">
          <a:xfrm rot="10915314" flipV="1">
            <a:off x="3188103" y="2689225"/>
            <a:ext cx="652463" cy="34925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192" y="0"/>
              </a:cxn>
              <a:cxn ang="0">
                <a:pos x="384" y="192"/>
              </a:cxn>
              <a:cxn ang="0">
                <a:pos x="576" y="0"/>
              </a:cxn>
              <a:cxn ang="0">
                <a:pos x="768" y="192"/>
              </a:cxn>
              <a:cxn ang="0">
                <a:pos x="960" y="0"/>
              </a:cxn>
              <a:cxn ang="0">
                <a:pos x="1152" y="192"/>
              </a:cxn>
              <a:cxn ang="0">
                <a:pos x="1344" y="0"/>
              </a:cxn>
              <a:cxn ang="0">
                <a:pos x="1536" y="192"/>
              </a:cxn>
              <a:cxn ang="0">
                <a:pos x="1728" y="0"/>
              </a:cxn>
              <a:cxn ang="0">
                <a:pos x="1920" y="192"/>
              </a:cxn>
              <a:cxn ang="0">
                <a:pos x="2112" y="0"/>
              </a:cxn>
              <a:cxn ang="0">
                <a:pos x="2304" y="192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chemeClr val="accent2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20" name="Group 41"/>
          <p:cNvGrpSpPr>
            <a:grpSpLocks/>
          </p:cNvGrpSpPr>
          <p:nvPr/>
        </p:nvGrpSpPr>
        <p:grpSpPr bwMode="auto">
          <a:xfrm rot="5400000" flipH="1" flipV="1">
            <a:off x="2852738" y="2189163"/>
            <a:ext cx="828675" cy="152400"/>
            <a:chOff x="1392" y="1488"/>
            <a:chExt cx="1584" cy="0"/>
          </a:xfrm>
        </p:grpSpPr>
        <p:sp>
          <p:nvSpPr>
            <p:cNvPr id="121" name="Line 42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" name="Line 43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23" name="Group 44"/>
          <p:cNvGrpSpPr>
            <a:grpSpLocks noChangeAspect="1"/>
          </p:cNvGrpSpPr>
          <p:nvPr/>
        </p:nvGrpSpPr>
        <p:grpSpPr bwMode="auto">
          <a:xfrm rot="10800000">
            <a:off x="2540000" y="1863725"/>
            <a:ext cx="638175" cy="90488"/>
            <a:chOff x="804" y="3206"/>
            <a:chExt cx="2344" cy="314"/>
          </a:xfrm>
        </p:grpSpPr>
        <p:sp>
          <p:nvSpPr>
            <p:cNvPr id="124" name="Freeform 45"/>
            <p:cNvSpPr>
              <a:spLocks noChangeAspect="1"/>
            </p:cNvSpPr>
            <p:nvPr/>
          </p:nvSpPr>
          <p:spPr bwMode="auto">
            <a:xfrm>
              <a:off x="804" y="3218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5" name="Freeform 46"/>
            <p:cNvSpPr>
              <a:spLocks noChangeAspect="1"/>
            </p:cNvSpPr>
            <p:nvPr/>
          </p:nvSpPr>
          <p:spPr bwMode="auto">
            <a:xfrm>
              <a:off x="1136" y="3216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6" name="Freeform 47"/>
            <p:cNvSpPr>
              <a:spLocks noChangeAspect="1"/>
            </p:cNvSpPr>
            <p:nvPr/>
          </p:nvSpPr>
          <p:spPr bwMode="auto">
            <a:xfrm>
              <a:off x="1468" y="3214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" name="Freeform 48"/>
            <p:cNvSpPr>
              <a:spLocks noChangeAspect="1"/>
            </p:cNvSpPr>
            <p:nvPr/>
          </p:nvSpPr>
          <p:spPr bwMode="auto">
            <a:xfrm>
              <a:off x="1800" y="3212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" name="Freeform 49"/>
            <p:cNvSpPr>
              <a:spLocks noChangeAspect="1"/>
            </p:cNvSpPr>
            <p:nvPr/>
          </p:nvSpPr>
          <p:spPr bwMode="auto">
            <a:xfrm>
              <a:off x="2132" y="3210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9" name="Freeform 50"/>
            <p:cNvSpPr>
              <a:spLocks noChangeAspect="1"/>
            </p:cNvSpPr>
            <p:nvPr/>
          </p:nvSpPr>
          <p:spPr bwMode="auto">
            <a:xfrm>
              <a:off x="2464" y="3208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0" name="Freeform 51"/>
            <p:cNvSpPr>
              <a:spLocks noChangeAspect="1"/>
            </p:cNvSpPr>
            <p:nvPr/>
          </p:nvSpPr>
          <p:spPr bwMode="auto">
            <a:xfrm>
              <a:off x="2796" y="3206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32" name="Group 55"/>
          <p:cNvGrpSpPr>
            <a:grpSpLocks/>
          </p:cNvGrpSpPr>
          <p:nvPr/>
        </p:nvGrpSpPr>
        <p:grpSpPr bwMode="auto">
          <a:xfrm rot="10800000" flipH="1" flipV="1">
            <a:off x="2522538" y="2693988"/>
            <a:ext cx="674688" cy="1588"/>
            <a:chOff x="1092" y="1593"/>
            <a:chExt cx="1584" cy="1"/>
          </a:xfrm>
        </p:grpSpPr>
        <p:sp>
          <p:nvSpPr>
            <p:cNvPr id="133" name="Line 56"/>
            <p:cNvSpPr>
              <a:spLocks noChangeShapeType="1"/>
            </p:cNvSpPr>
            <p:nvPr/>
          </p:nvSpPr>
          <p:spPr bwMode="auto">
            <a:xfrm>
              <a:off x="1152" y="1593"/>
              <a:ext cx="86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" name="Line 57"/>
            <p:cNvSpPr>
              <a:spLocks noChangeShapeType="1"/>
            </p:cNvSpPr>
            <p:nvPr/>
          </p:nvSpPr>
          <p:spPr bwMode="auto">
            <a:xfrm>
              <a:off x="1092" y="1594"/>
              <a:ext cx="158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35" name="Group 58"/>
          <p:cNvGrpSpPr>
            <a:grpSpLocks noChangeAspect="1"/>
          </p:cNvGrpSpPr>
          <p:nvPr/>
        </p:nvGrpSpPr>
        <p:grpSpPr bwMode="auto">
          <a:xfrm rot="19791646">
            <a:off x="3306545" y="1617774"/>
            <a:ext cx="638175" cy="90488"/>
            <a:chOff x="804" y="3206"/>
            <a:chExt cx="2344" cy="314"/>
          </a:xfrm>
        </p:grpSpPr>
        <p:sp>
          <p:nvSpPr>
            <p:cNvPr id="136" name="Freeform 59"/>
            <p:cNvSpPr>
              <a:spLocks noChangeAspect="1"/>
            </p:cNvSpPr>
            <p:nvPr/>
          </p:nvSpPr>
          <p:spPr bwMode="auto">
            <a:xfrm>
              <a:off x="804" y="3218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7" name="Freeform 60"/>
            <p:cNvSpPr>
              <a:spLocks noChangeAspect="1"/>
            </p:cNvSpPr>
            <p:nvPr/>
          </p:nvSpPr>
          <p:spPr bwMode="auto">
            <a:xfrm>
              <a:off x="1136" y="3216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8" name="Freeform 61"/>
            <p:cNvSpPr>
              <a:spLocks noChangeAspect="1"/>
            </p:cNvSpPr>
            <p:nvPr/>
          </p:nvSpPr>
          <p:spPr bwMode="auto">
            <a:xfrm>
              <a:off x="1468" y="3214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9" name="Freeform 62"/>
            <p:cNvSpPr>
              <a:spLocks noChangeAspect="1"/>
            </p:cNvSpPr>
            <p:nvPr/>
          </p:nvSpPr>
          <p:spPr bwMode="auto">
            <a:xfrm>
              <a:off x="1800" y="3212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0" name="Freeform 63"/>
            <p:cNvSpPr>
              <a:spLocks noChangeAspect="1"/>
            </p:cNvSpPr>
            <p:nvPr/>
          </p:nvSpPr>
          <p:spPr bwMode="auto">
            <a:xfrm>
              <a:off x="2132" y="3210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1" name="Freeform 64"/>
            <p:cNvSpPr>
              <a:spLocks noChangeAspect="1"/>
            </p:cNvSpPr>
            <p:nvPr/>
          </p:nvSpPr>
          <p:spPr bwMode="auto">
            <a:xfrm>
              <a:off x="2464" y="3208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2" name="Freeform 65"/>
            <p:cNvSpPr>
              <a:spLocks noChangeAspect="1"/>
            </p:cNvSpPr>
            <p:nvPr/>
          </p:nvSpPr>
          <p:spPr bwMode="auto">
            <a:xfrm>
              <a:off x="2796" y="3206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43" name="Line 35"/>
          <p:cNvSpPr>
            <a:spLocks noChangeShapeType="1"/>
          </p:cNvSpPr>
          <p:nvPr/>
        </p:nvSpPr>
        <p:spPr bwMode="auto">
          <a:xfrm rot="10800000" flipH="1" flipV="1">
            <a:off x="636709" y="2632075"/>
            <a:ext cx="674567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44" name="Line 35"/>
          <p:cNvSpPr>
            <a:spLocks noChangeShapeType="1"/>
          </p:cNvSpPr>
          <p:nvPr/>
        </p:nvSpPr>
        <p:spPr bwMode="auto">
          <a:xfrm rot="10800000" flipH="1" flipV="1">
            <a:off x="3200400" y="1870075"/>
            <a:ext cx="674567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45" name="Line 39"/>
          <p:cNvSpPr>
            <a:spLocks noChangeShapeType="1"/>
          </p:cNvSpPr>
          <p:nvPr/>
        </p:nvSpPr>
        <p:spPr bwMode="auto">
          <a:xfrm flipH="1" flipV="1">
            <a:off x="3479754" y="1870075"/>
            <a:ext cx="357573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798222" name="Object 78"/>
          <p:cNvGraphicFramePr>
            <a:graphicFrameLocks noChangeAspect="1"/>
          </p:cNvGraphicFramePr>
          <p:nvPr/>
        </p:nvGraphicFramePr>
        <p:xfrm>
          <a:off x="3948113" y="2757488"/>
          <a:ext cx="247650" cy="290512"/>
        </p:xfrm>
        <a:graphic>
          <a:graphicData uri="http://schemas.openxmlformats.org/presentationml/2006/ole">
            <p:oleObj spid="_x0000_s1798222" name="Equation" r:id="rId7" imgW="139680" imgH="164880" progId="Equation.3">
              <p:embed/>
            </p:oleObj>
          </a:graphicData>
        </a:graphic>
      </p:graphicFrame>
      <p:graphicFrame>
        <p:nvGraphicFramePr>
          <p:cNvPr id="1798223" name="Object 79"/>
          <p:cNvGraphicFramePr>
            <a:graphicFrameLocks noChangeAspect="1"/>
          </p:cNvGraphicFramePr>
          <p:nvPr/>
        </p:nvGraphicFramePr>
        <p:xfrm>
          <a:off x="2060575" y="2747963"/>
          <a:ext cx="249238" cy="292100"/>
        </p:xfrm>
        <a:graphic>
          <a:graphicData uri="http://schemas.openxmlformats.org/presentationml/2006/ole">
            <p:oleObj spid="_x0000_s1798223" name="Equation" r:id="rId8" imgW="139680" imgH="16488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D59C2-9BF3-439C-B595-F71F57479840}" type="slidenum">
              <a:rPr lang="en-US"/>
              <a:pPr/>
              <a:t>19</a:t>
            </a:fld>
            <a:endParaRPr lang="en-US"/>
          </a:p>
        </p:txBody>
      </p:sp>
      <p:sp>
        <p:nvSpPr>
          <p:cNvPr id="1797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117475"/>
            <a:ext cx="7051675" cy="850900"/>
          </a:xfrm>
        </p:spPr>
        <p:txBody>
          <a:bodyPr/>
          <a:lstStyle/>
          <a:p>
            <a:r>
              <a:rPr lang="en-US"/>
              <a:t>Z + (1, 2, 3) Jets</a:t>
            </a:r>
            <a:endParaRPr lang="en-US">
              <a:sym typeface="Wingdings" pitchFamily="2" charset="2"/>
            </a:endParaRPr>
          </a:p>
        </p:txBody>
      </p:sp>
      <p:sp>
        <p:nvSpPr>
          <p:cNvPr id="1797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42950" y="1233488"/>
            <a:ext cx="7867650" cy="4254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000"/>
              <a:t>Testing Monte Carlo Models: favor Alpgen with low scale</a:t>
            </a:r>
          </a:p>
        </p:txBody>
      </p:sp>
      <p:pic>
        <p:nvPicPr>
          <p:cNvPr id="1797124" name="Picture 9" descr="D0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38" y="74613"/>
            <a:ext cx="15621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97125" name="Text Box 5"/>
          <p:cNvSpPr txBox="1">
            <a:spLocks noChangeArrowheads="1"/>
          </p:cNvSpPr>
          <p:nvPr/>
        </p:nvSpPr>
        <p:spPr bwMode="auto">
          <a:xfrm>
            <a:off x="582613" y="1633538"/>
            <a:ext cx="2693987" cy="323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0820" rIns="81639" bIns="40820"/>
          <a:lstStyle/>
          <a:p>
            <a:pPr eaLnBrk="1" hangingPunct="1">
              <a:tabLst>
                <a:tab pos="655638" algn="l"/>
                <a:tab pos="1312863" algn="l"/>
                <a:tab pos="1968500" algn="l"/>
                <a:tab pos="2625725" algn="l"/>
              </a:tabLst>
            </a:pPr>
            <a:r>
              <a:rPr lang="en-US" sz="1600" b="0">
                <a:solidFill>
                  <a:srgbClr val="000080"/>
                </a:solidFill>
                <a:latin typeface="Tahoma" pitchFamily="34" charset="0"/>
              </a:rPr>
              <a:t>Leading jet in Z + jet + X</a:t>
            </a:r>
          </a:p>
        </p:txBody>
      </p:sp>
      <p:sp>
        <p:nvSpPr>
          <p:cNvPr id="1797126" name="Text Box 6"/>
          <p:cNvSpPr txBox="1">
            <a:spLocks noChangeArrowheads="1"/>
          </p:cNvSpPr>
          <p:nvPr/>
        </p:nvSpPr>
        <p:spPr bwMode="auto">
          <a:xfrm>
            <a:off x="3417888" y="1633538"/>
            <a:ext cx="3379787" cy="323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0820" rIns="81639" bIns="40820"/>
          <a:lstStyle/>
          <a:p>
            <a:pPr eaLnBrk="1" hangingPunct="1">
              <a:tabLst>
                <a:tab pos="655638" algn="l"/>
                <a:tab pos="1312863" algn="l"/>
                <a:tab pos="1968500" algn="l"/>
                <a:tab pos="2625725" algn="l"/>
              </a:tabLst>
            </a:pPr>
            <a:r>
              <a:rPr lang="en-US" sz="1600" b="0">
                <a:solidFill>
                  <a:srgbClr val="000080"/>
                </a:solidFill>
                <a:latin typeface="Tahoma" pitchFamily="34" charset="0"/>
              </a:rPr>
              <a:t>Second jet in Z + 2jet + X</a:t>
            </a:r>
          </a:p>
        </p:txBody>
      </p:sp>
      <p:sp>
        <p:nvSpPr>
          <p:cNvPr id="1797127" name="Text Box 7"/>
          <p:cNvSpPr txBox="1">
            <a:spLocks noChangeArrowheads="1"/>
          </p:cNvSpPr>
          <p:nvPr/>
        </p:nvSpPr>
        <p:spPr bwMode="auto">
          <a:xfrm>
            <a:off x="6110288" y="1633538"/>
            <a:ext cx="2481262" cy="323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0820" rIns="81639" bIns="40820"/>
          <a:lstStyle/>
          <a:p>
            <a:pPr eaLnBrk="1" hangingPunct="1">
              <a:tabLst>
                <a:tab pos="655638" algn="l"/>
                <a:tab pos="1312863" algn="l"/>
                <a:tab pos="1968500" algn="l"/>
              </a:tabLst>
            </a:pPr>
            <a:r>
              <a:rPr lang="en-US" sz="1600" b="0">
                <a:solidFill>
                  <a:srgbClr val="000080"/>
                </a:solidFill>
                <a:latin typeface="Tahoma" pitchFamily="34" charset="0"/>
              </a:rPr>
              <a:t>Third jet in Z + 3jet + X</a:t>
            </a:r>
          </a:p>
        </p:txBody>
      </p:sp>
      <p:pic>
        <p:nvPicPr>
          <p:cNvPr id="179712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69000" y="2030413"/>
            <a:ext cx="2522538" cy="3760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79712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5163" y="2028825"/>
            <a:ext cx="2522537" cy="3760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797130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6250" y="2028825"/>
            <a:ext cx="2516188" cy="3760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797133" name="Text Box 13"/>
          <p:cNvSpPr txBox="1">
            <a:spLocks noChangeArrowheads="1"/>
          </p:cNvSpPr>
          <p:nvPr/>
        </p:nvSpPr>
        <p:spPr bwMode="auto">
          <a:xfrm>
            <a:off x="1409700" y="5753100"/>
            <a:ext cx="7261475" cy="36933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0" dirty="0"/>
              <a:t>Phys. </a:t>
            </a:r>
            <a:r>
              <a:rPr lang="en-US" sz="1800" b="0" dirty="0" err="1"/>
              <a:t>Lett</a:t>
            </a:r>
            <a:r>
              <a:rPr lang="en-US" sz="1800" b="0" dirty="0"/>
              <a:t>. B 669, </a:t>
            </a:r>
            <a:r>
              <a:rPr lang="en-US" sz="1800" b="0" dirty="0" smtClean="0"/>
              <a:t>278, Phys. </a:t>
            </a:r>
            <a:r>
              <a:rPr lang="en-US" sz="1800" b="0" dirty="0" err="1" smtClean="0"/>
              <a:t>Lett</a:t>
            </a:r>
            <a:r>
              <a:rPr lang="en-US" sz="1800" b="0" dirty="0" smtClean="0"/>
              <a:t>. B 678, 45, Phys. </a:t>
            </a:r>
            <a:r>
              <a:rPr lang="en-US" sz="1800" b="0" dirty="0" err="1" smtClean="0"/>
              <a:t>Lett</a:t>
            </a:r>
            <a:r>
              <a:rPr lang="en-US" sz="1800" b="0" dirty="0" smtClean="0"/>
              <a:t>. B 682, 370.</a:t>
            </a:r>
            <a:endParaRPr lang="en-US" sz="1800" b="0" dirty="0"/>
          </a:p>
        </p:txBody>
      </p:sp>
      <p:sp>
        <p:nvSpPr>
          <p:cNvPr id="1797134" name="Text Box 14"/>
          <p:cNvSpPr txBox="1">
            <a:spLocks noChangeArrowheads="1"/>
          </p:cNvSpPr>
          <p:nvPr/>
        </p:nvSpPr>
        <p:spPr bwMode="auto">
          <a:xfrm>
            <a:off x="609600" y="6096000"/>
            <a:ext cx="5337175" cy="36671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0"/>
              <a:t>See also W+jets, CDF, Phys. Rev. D 77, 011108(R).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B8DBC-DFDA-4769-BEDB-84C3F4FAE708}" type="slidenum">
              <a:rPr lang="en-US"/>
              <a:pPr/>
              <a:t>2</a:t>
            </a:fld>
            <a:endParaRPr lang="en-US"/>
          </a:p>
        </p:txBody>
      </p:sp>
      <p:sp>
        <p:nvSpPr>
          <p:cNvPr id="1601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1601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06500"/>
            <a:ext cx="8458200" cy="495300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Fermilab</a:t>
            </a:r>
            <a:r>
              <a:rPr lang="en-US" dirty="0" smtClean="0"/>
              <a:t> </a:t>
            </a:r>
            <a:r>
              <a:rPr lang="en-US" dirty="0" err="1" smtClean="0"/>
              <a:t>Tevatron</a:t>
            </a:r>
            <a:r>
              <a:rPr lang="en-US" dirty="0" smtClean="0"/>
              <a:t>, CDF and D0 Detectors</a:t>
            </a:r>
            <a:endParaRPr lang="en-US" dirty="0"/>
          </a:p>
          <a:p>
            <a:r>
              <a:rPr lang="en-US" dirty="0" smtClean="0"/>
              <a:t>Inclusive </a:t>
            </a:r>
            <a:r>
              <a:rPr lang="en-US" dirty="0"/>
              <a:t>jets and </a:t>
            </a:r>
            <a:r>
              <a:rPr lang="en-US" dirty="0" err="1" smtClean="0"/>
              <a:t>dijets</a:t>
            </a:r>
            <a:endParaRPr lang="en-US" dirty="0" smtClean="0"/>
          </a:p>
          <a:p>
            <a:r>
              <a:rPr lang="en-US" dirty="0" smtClean="0"/>
              <a:t>Photons </a:t>
            </a:r>
          </a:p>
          <a:p>
            <a:r>
              <a:rPr lang="en-US" dirty="0" smtClean="0"/>
              <a:t>W/</a:t>
            </a:r>
            <a:r>
              <a:rPr lang="en-US" dirty="0" err="1" smtClean="0"/>
              <a:t>Z+jets</a:t>
            </a:r>
            <a:endParaRPr lang="en-US" dirty="0" smtClean="0"/>
          </a:p>
          <a:p>
            <a:r>
              <a:rPr lang="en-US" dirty="0" smtClean="0"/>
              <a:t>Soft QCD and Exclusive Production</a:t>
            </a:r>
          </a:p>
          <a:p>
            <a:r>
              <a:rPr lang="en-US" dirty="0" smtClean="0"/>
              <a:t>Summary </a:t>
            </a:r>
            <a:r>
              <a:rPr lang="en-US" dirty="0"/>
              <a:t>&amp; Remarks</a:t>
            </a:r>
          </a:p>
          <a:p>
            <a:endParaRPr lang="en-US" dirty="0"/>
          </a:p>
          <a:p>
            <a:pPr>
              <a:buFont typeface="Wingdings" pitchFamily="2" charset="2"/>
              <a:buNone/>
            </a:pPr>
            <a:r>
              <a:rPr lang="en-US" sz="2000" dirty="0" smtClean="0"/>
              <a:t>Only a small fraction of extensive QCD results from the </a:t>
            </a:r>
            <a:r>
              <a:rPr lang="en-US" sz="2000" dirty="0" err="1" smtClean="0"/>
              <a:t>Tevatron</a:t>
            </a:r>
            <a:r>
              <a:rPr lang="en-US" sz="2000" dirty="0" smtClean="0"/>
              <a:t> can be covered in 20 minutes. More results can be found on:</a:t>
            </a:r>
          </a:p>
          <a:p>
            <a:r>
              <a:rPr lang="en-US" sz="2000" dirty="0" smtClean="0">
                <a:hlinkClick r:id="rId2"/>
              </a:rPr>
              <a:t>http://www-cdf.fnal.gov/physics/new/qcd/QCD.html</a:t>
            </a:r>
            <a:endParaRPr lang="en-US" sz="2000" dirty="0" smtClean="0"/>
          </a:p>
          <a:p>
            <a:r>
              <a:rPr lang="en-US" sz="2000" dirty="0" smtClean="0">
                <a:hlinkClick r:id="rId3"/>
              </a:rPr>
              <a:t>http://www-d0.fnal.gov/Run2Physics/WWW/results/qcd.htm</a:t>
            </a:r>
            <a:endParaRPr lang="en-US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35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6325" y="457200"/>
            <a:ext cx="7010400" cy="1752600"/>
          </a:xfrm>
        </p:spPr>
        <p:txBody>
          <a:bodyPr/>
          <a:lstStyle/>
          <a:p>
            <a:r>
              <a:rPr lang="en-US" sz="4000" dirty="0" smtClean="0"/>
              <a:t>Soft QCD and Exclusive Production</a:t>
            </a:r>
            <a:endParaRPr lang="en-US" sz="4000" dirty="0"/>
          </a:p>
        </p:txBody>
      </p:sp>
      <p:sp>
        <p:nvSpPr>
          <p:cNvPr id="16035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3200400"/>
            <a:ext cx="8001000" cy="28194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</a:pPr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Prerequisites for High Pt Physics</a:t>
            </a:r>
          </a:p>
          <a:p>
            <a:pPr>
              <a:lnSpc>
                <a:spcPct val="80000"/>
              </a:lnSpc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lnSpc>
                <a:spcPct val="80000"/>
              </a:lnSpc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Monte 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Carlo 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Tuning</a:t>
            </a:r>
          </a:p>
          <a:p>
            <a:pPr>
              <a:lnSpc>
                <a:spcPct val="80000"/>
              </a:lnSpc>
            </a:pPr>
            <a:endParaRPr lang="en-US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Exclusive Higgs Production at the LHC</a:t>
            </a:r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</a:pPr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168275"/>
            <a:ext cx="8001000" cy="850900"/>
          </a:xfrm>
        </p:spPr>
        <p:txBody>
          <a:bodyPr/>
          <a:lstStyle/>
          <a:p>
            <a:r>
              <a:rPr lang="en-US" sz="3200" dirty="0" smtClean="0"/>
              <a:t>Particle Production in Non-Diffractive Inelastic Events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4191000" cy="4724400"/>
          </a:xfrm>
        </p:spPr>
        <p:txBody>
          <a:bodyPr/>
          <a:lstStyle/>
          <a:p>
            <a:r>
              <a:rPr lang="en-US" sz="2000" dirty="0"/>
              <a:t>P</a:t>
            </a:r>
            <a:r>
              <a:rPr lang="en-US" sz="2000" dirty="0" smtClean="0"/>
              <a:t>article production in “soft” collisions</a:t>
            </a:r>
          </a:p>
          <a:p>
            <a:endParaRPr lang="en-US" sz="2000" dirty="0" smtClean="0"/>
          </a:p>
          <a:p>
            <a:r>
              <a:rPr lang="en-US" sz="2000" dirty="0" smtClean="0"/>
              <a:t>Interesting soft QCD</a:t>
            </a:r>
          </a:p>
          <a:p>
            <a:endParaRPr lang="en-US" sz="2000" dirty="0" smtClean="0"/>
          </a:p>
          <a:p>
            <a:r>
              <a:rPr lang="en-US" sz="2000" dirty="0" smtClean="0"/>
              <a:t>Important for MC tunings</a:t>
            </a:r>
          </a:p>
          <a:p>
            <a:pPr lvl="1"/>
            <a:r>
              <a:rPr lang="en-US" dirty="0" smtClean="0"/>
              <a:t>Complement the underlying event study in hard-scattering events</a:t>
            </a:r>
          </a:p>
          <a:p>
            <a:pPr lvl="1"/>
            <a:r>
              <a:rPr lang="en-US" sz="2000" dirty="0" smtClean="0"/>
              <a:t>Actively used for recent MC tunes</a:t>
            </a:r>
          </a:p>
          <a:p>
            <a:endParaRPr lang="en-US" sz="2000" dirty="0"/>
          </a:p>
          <a:p>
            <a:r>
              <a:rPr lang="en-US" sz="2000" dirty="0" smtClean="0"/>
              <a:t>Early physics from the LHC 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18, 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5572C-D0B9-49DD-BF86-A3993FA35434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18524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33900" y="1797543"/>
            <a:ext cx="4219575" cy="3917457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5334000" y="1371600"/>
            <a:ext cx="31020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Phys. Rev. D 79, 112005</a:t>
            </a:r>
            <a:endParaRPr lang="en-US" dirty="0"/>
          </a:p>
        </p:txBody>
      </p:sp>
      <p:pic>
        <p:nvPicPr>
          <p:cNvPr id="18524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828800"/>
            <a:ext cx="4191000" cy="4170405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</p:spPr>
      </p:pic>
      <p:pic>
        <p:nvPicPr>
          <p:cNvPr id="9" name="Picture 7" descr="cdfii_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5" y="381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52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52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Exclusive 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4343400" cy="1752600"/>
          </a:xfrm>
        </p:spPr>
        <p:txBody>
          <a:bodyPr/>
          <a:lstStyle/>
          <a:p>
            <a:r>
              <a:rPr lang="en-US" sz="2000" dirty="0" smtClean="0"/>
              <a:t>Attractive channel for Higgs physics at the LHC</a:t>
            </a:r>
          </a:p>
          <a:p>
            <a:r>
              <a:rPr lang="en-US" sz="2000" dirty="0" smtClean="0"/>
              <a:t>At the </a:t>
            </a:r>
            <a:r>
              <a:rPr lang="en-US" sz="2000" dirty="0" err="1" smtClean="0"/>
              <a:t>Tevatron</a:t>
            </a:r>
            <a:r>
              <a:rPr lang="en-US" sz="2000" dirty="0" smtClean="0"/>
              <a:t>, the cross section too small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tudy similar channels to “calibrate” theory prediction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18, 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5572C-D0B9-49DD-BF86-A3993FA35434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18534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524000"/>
            <a:ext cx="4267200" cy="2862904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</p:spPr>
      </p:pic>
      <p:pic>
        <p:nvPicPr>
          <p:cNvPr id="18534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343400"/>
            <a:ext cx="2540000" cy="190500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</p:spPr>
      </p:pic>
      <p:pic>
        <p:nvPicPr>
          <p:cNvPr id="185344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22600" y="4406900"/>
            <a:ext cx="2515637" cy="175260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5562600" y="4876800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0" dirty="0" smtClean="0"/>
              <a:t>Reliable calculations from </a:t>
            </a:r>
          </a:p>
          <a:p>
            <a:r>
              <a:rPr lang="en-US" b="0" dirty="0" err="1" smtClean="0"/>
              <a:t>Khoze</a:t>
            </a:r>
            <a:r>
              <a:rPr lang="en-US" b="0" dirty="0" smtClean="0"/>
              <a:t>, Martin, and </a:t>
            </a:r>
            <a:r>
              <a:rPr lang="en-US" b="0" dirty="0" err="1" smtClean="0"/>
              <a:t>Ryskin</a:t>
            </a:r>
            <a:r>
              <a:rPr lang="en-US" b="0" dirty="0" smtClean="0"/>
              <a:t>.</a:t>
            </a:r>
          </a:p>
          <a:p>
            <a:r>
              <a:rPr lang="en-US" b="0" i="1" dirty="0" smtClean="0"/>
              <a:t>Eur. Phys. J C14,525(2000</a:t>
            </a:r>
            <a:r>
              <a:rPr lang="en-US" b="0" i="1" dirty="0"/>
              <a:t>).</a:t>
            </a:r>
            <a:endParaRPr lang="en-US" b="0" dirty="0"/>
          </a:p>
        </p:txBody>
      </p:sp>
      <p:sp>
        <p:nvSpPr>
          <p:cNvPr id="10" name="Rectangle 9"/>
          <p:cNvSpPr/>
          <p:nvPr/>
        </p:nvSpPr>
        <p:spPr>
          <a:xfrm>
            <a:off x="5181600" y="1066800"/>
            <a:ext cx="31020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Phys. Rev. D 77, 052004</a:t>
            </a:r>
            <a:endParaRPr lang="en-US" dirty="0"/>
          </a:p>
        </p:txBody>
      </p:sp>
      <p:pic>
        <p:nvPicPr>
          <p:cNvPr id="11" name="Picture 7" descr="cdfii_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5" y="381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E66FA-A872-40CA-A0A0-80010641EC1A}" type="slidenum">
              <a:rPr lang="en-US"/>
              <a:pPr/>
              <a:t>23</a:t>
            </a:fld>
            <a:endParaRPr lang="en-US"/>
          </a:p>
        </p:txBody>
      </p:sp>
      <p:sp>
        <p:nvSpPr>
          <p:cNvPr id="931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 &amp; Remarks</a:t>
            </a:r>
          </a:p>
        </p:txBody>
      </p:sp>
      <p:sp>
        <p:nvSpPr>
          <p:cNvPr id="931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09738"/>
            <a:ext cx="8101012" cy="5300662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dirty="0">
                <a:solidFill>
                  <a:srgbClr val="990000"/>
                </a:solidFill>
              </a:rPr>
              <a:t>Tremendous </a:t>
            </a:r>
            <a:r>
              <a:rPr lang="en-US" dirty="0" smtClean="0">
                <a:solidFill>
                  <a:srgbClr val="990000"/>
                </a:solidFill>
              </a:rPr>
              <a:t>progress </a:t>
            </a:r>
            <a:r>
              <a:rPr lang="en-US" dirty="0">
                <a:solidFill>
                  <a:srgbClr val="990000"/>
                </a:solidFill>
              </a:rPr>
              <a:t>has been made to advance understanding of QCD </a:t>
            </a:r>
            <a:r>
              <a:rPr lang="en-US" dirty="0" smtClean="0">
                <a:solidFill>
                  <a:srgbClr val="990000"/>
                </a:solidFill>
              </a:rPr>
              <a:t>at the </a:t>
            </a:r>
            <a:r>
              <a:rPr lang="en-US" dirty="0" err="1" smtClean="0">
                <a:solidFill>
                  <a:srgbClr val="990000"/>
                </a:solidFill>
              </a:rPr>
              <a:t>Tevatron</a:t>
            </a:r>
            <a:endParaRPr lang="en-US" dirty="0">
              <a:solidFill>
                <a:srgbClr val="99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000" dirty="0"/>
              <a:t>Determination of </a:t>
            </a:r>
            <a:r>
              <a:rPr lang="el-GR" sz="2000" dirty="0"/>
              <a:t>α</a:t>
            </a:r>
            <a:r>
              <a:rPr lang="en-US" sz="2000" baseline="-25000" dirty="0"/>
              <a:t>s</a:t>
            </a:r>
            <a:r>
              <a:rPr lang="en-US" sz="2000" dirty="0"/>
              <a:t> and PDFs from jet x-section measurements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Photon + c-jet measurement challenge theorists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Z/</a:t>
            </a:r>
            <a:r>
              <a:rPr lang="en-US" sz="2000" dirty="0" err="1" smtClean="0"/>
              <a:t>W+jet</a:t>
            </a:r>
            <a:r>
              <a:rPr lang="en-US" sz="2000" dirty="0" smtClean="0"/>
              <a:t>(s</a:t>
            </a:r>
            <a:r>
              <a:rPr lang="en-US" sz="2000" dirty="0"/>
              <a:t>) measurements test </a:t>
            </a:r>
            <a:r>
              <a:rPr lang="en-US" sz="2000" dirty="0" err="1"/>
              <a:t>pQCD</a:t>
            </a:r>
            <a:r>
              <a:rPr lang="en-US" sz="2000" dirty="0"/>
              <a:t>, help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000" dirty="0"/>
              <a:t>	MC </a:t>
            </a:r>
            <a:r>
              <a:rPr lang="en-US" sz="2000" dirty="0" smtClean="0"/>
              <a:t>modeling and Higgs/BSM </a:t>
            </a:r>
            <a:r>
              <a:rPr lang="en-US" sz="2000" dirty="0"/>
              <a:t>searches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Soft QCD interactions and Underlying event</a:t>
            </a:r>
          </a:p>
          <a:p>
            <a:pPr>
              <a:lnSpc>
                <a:spcPct val="90000"/>
              </a:lnSpc>
              <a:buNone/>
            </a:pPr>
            <a:r>
              <a:rPr lang="en-US" sz="2000" dirty="0" smtClean="0"/>
              <a:t>	measurements important for </a:t>
            </a:r>
            <a:r>
              <a:rPr lang="en-US" sz="2000" dirty="0"/>
              <a:t>MC </a:t>
            </a:r>
            <a:r>
              <a:rPr lang="en-US" sz="2000" dirty="0" smtClean="0"/>
              <a:t>tuning</a:t>
            </a:r>
          </a:p>
          <a:p>
            <a:pPr>
              <a:lnSpc>
                <a:spcPct val="90000"/>
              </a:lnSpc>
            </a:pPr>
            <a:r>
              <a:rPr lang="en-US" sz="2000" dirty="0" err="1" smtClean="0"/>
              <a:t>Tevatron</a:t>
            </a:r>
            <a:r>
              <a:rPr lang="en-US" sz="2000" dirty="0" smtClean="0"/>
              <a:t> exclusive production measurements</a:t>
            </a:r>
          </a:p>
          <a:p>
            <a:pPr>
              <a:lnSpc>
                <a:spcPct val="90000"/>
              </a:lnSpc>
              <a:buNone/>
            </a:pPr>
            <a:r>
              <a:rPr lang="en-US" sz="2000" dirty="0"/>
              <a:t>	</a:t>
            </a:r>
            <a:r>
              <a:rPr lang="en-US" sz="2000" dirty="0" smtClean="0"/>
              <a:t>provide basis to LHC exclusive Higgs studies </a:t>
            </a:r>
            <a:endParaRPr lang="en-US" sz="2000" dirty="0"/>
          </a:p>
          <a:p>
            <a:pPr>
              <a:lnSpc>
                <a:spcPct val="90000"/>
              </a:lnSpc>
            </a:pPr>
            <a:r>
              <a:rPr lang="en-US" sz="2000" dirty="0">
                <a:solidFill>
                  <a:srgbClr val="0000FF"/>
                </a:solidFill>
              </a:rPr>
              <a:t>Much more to come - </a:t>
            </a:r>
            <a:r>
              <a:rPr lang="en-US" sz="2000" dirty="0" err="1">
                <a:solidFill>
                  <a:srgbClr val="0000FF"/>
                </a:solidFill>
              </a:rPr>
              <a:t>Tevatron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expects</a:t>
            </a:r>
          </a:p>
          <a:p>
            <a:pPr>
              <a:lnSpc>
                <a:spcPct val="90000"/>
              </a:lnSpc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	~12 fb</a:t>
            </a:r>
            <a:r>
              <a:rPr lang="en-US" sz="2000" baseline="30000" dirty="0" smtClean="0">
                <a:solidFill>
                  <a:srgbClr val="0000FF"/>
                </a:solidFill>
              </a:rPr>
              <a:t>-1</a:t>
            </a:r>
            <a:r>
              <a:rPr lang="en-US" sz="2000" dirty="0" smtClean="0">
                <a:solidFill>
                  <a:srgbClr val="0000FF"/>
                </a:solidFill>
              </a:rPr>
              <a:t> by </a:t>
            </a:r>
            <a:r>
              <a:rPr lang="en-US" sz="2000" dirty="0">
                <a:solidFill>
                  <a:srgbClr val="0000FF"/>
                </a:solidFill>
              </a:rPr>
              <a:t>2011</a:t>
            </a:r>
            <a:r>
              <a:rPr lang="en-US" sz="2000" dirty="0"/>
              <a:t> </a:t>
            </a:r>
          </a:p>
        </p:txBody>
      </p:sp>
      <p:pic>
        <p:nvPicPr>
          <p:cNvPr id="93184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37300" y="4267200"/>
            <a:ext cx="2654300" cy="209550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3502A-DE3A-451F-A5B2-F0C7E1993062}" type="slidenum">
              <a:rPr lang="en-US"/>
              <a:pPr/>
              <a:t>24</a:t>
            </a:fld>
            <a:endParaRPr lang="en-US"/>
          </a:p>
        </p:txBody>
      </p:sp>
      <p:sp>
        <p:nvSpPr>
          <p:cNvPr id="1702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Acknowledgement</a:t>
            </a:r>
          </a:p>
        </p:txBody>
      </p:sp>
      <p:sp>
        <p:nvSpPr>
          <p:cNvPr id="1702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Many thanks to:</a:t>
            </a:r>
          </a:p>
          <a:p>
            <a:pPr>
              <a:buNone/>
            </a:pPr>
            <a:r>
              <a:rPr lang="en-US" dirty="0"/>
              <a:t>	S. </a:t>
            </a:r>
            <a:r>
              <a:rPr lang="en-US" dirty="0" err="1"/>
              <a:t>Pronko</a:t>
            </a:r>
            <a:r>
              <a:rPr lang="en-US" dirty="0"/>
              <a:t>, C. </a:t>
            </a:r>
            <a:r>
              <a:rPr lang="en-US" dirty="0" err="1"/>
              <a:t>Mesropian</a:t>
            </a:r>
            <a:r>
              <a:rPr lang="en-US" dirty="0"/>
              <a:t>, </a:t>
            </a:r>
            <a:r>
              <a:rPr lang="it-IT" dirty="0" smtClean="0"/>
              <a:t>D. Bandurin, S. Lammers</a:t>
            </a:r>
            <a:r>
              <a:rPr lang="it-IT" smtClean="0"/>
              <a:t>, D. </a:t>
            </a:r>
            <a:r>
              <a:rPr lang="it-IT" dirty="0" smtClean="0"/>
              <a:t>Lincoln, </a:t>
            </a:r>
            <a:r>
              <a:rPr lang="en-US" dirty="0" smtClean="0"/>
              <a:t>A</a:t>
            </a:r>
            <a:r>
              <a:rPr lang="en-US" dirty="0"/>
              <a:t>. </a:t>
            </a:r>
            <a:r>
              <a:rPr lang="en-US" dirty="0" err="1"/>
              <a:t>Bhatti</a:t>
            </a:r>
            <a:r>
              <a:rPr lang="en-US" dirty="0"/>
              <a:t>, J. Dittmann</a:t>
            </a:r>
            <a:r>
              <a:rPr lang="en-US" dirty="0" smtClean="0"/>
              <a:t>, …</a:t>
            </a:r>
            <a:endParaRPr lang="en-US" dirty="0"/>
          </a:p>
          <a:p>
            <a:pPr>
              <a:buFont typeface="Wingdings" pitchFamily="2" charset="2"/>
              <a:buNone/>
            </a:pPr>
            <a:endParaRPr lang="en-US" dirty="0"/>
          </a:p>
          <a:p>
            <a:pPr>
              <a:buFont typeface="Wingdings" pitchFamily="2" charset="2"/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87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6325" y="457200"/>
            <a:ext cx="7010400" cy="1752600"/>
          </a:xfrm>
        </p:spPr>
        <p:txBody>
          <a:bodyPr/>
          <a:lstStyle/>
          <a:p>
            <a:r>
              <a:rPr lang="en-US" sz="4000"/>
              <a:t>Backup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8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17BE5-1CFE-43C5-9688-430652DD521D}" type="slidenum">
              <a:rPr lang="en-US"/>
              <a:pPr/>
              <a:t>26</a:t>
            </a:fld>
            <a:endParaRPr lang="en-US"/>
          </a:p>
        </p:txBody>
      </p:sp>
      <p:sp>
        <p:nvSpPr>
          <p:cNvPr id="1785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i="1"/>
              <a:t>Z+b</a:t>
            </a:r>
            <a:r>
              <a:rPr lang="en-US"/>
              <a:t>-jets Production</a:t>
            </a:r>
          </a:p>
        </p:txBody>
      </p:sp>
      <p:sp>
        <p:nvSpPr>
          <p:cNvPr id="1785955" name="Rectangle 99"/>
          <p:cNvSpPr>
            <a:spLocks noGrp="1" noChangeArrowheads="1"/>
          </p:cNvSpPr>
          <p:nvPr>
            <p:ph type="body" sz="half" idx="1"/>
          </p:nvPr>
        </p:nvSpPr>
        <p:spPr>
          <a:xfrm>
            <a:off x="419100" y="2532063"/>
            <a:ext cx="4686300" cy="2514600"/>
          </a:xfrm>
        </p:spPr>
        <p:txBody>
          <a:bodyPr/>
          <a:lstStyle/>
          <a:p>
            <a:r>
              <a:rPr lang="en-US" sz="1800"/>
              <a:t>Probe the not well-known b-content of the proton</a:t>
            </a:r>
          </a:p>
          <a:p>
            <a:r>
              <a:rPr lang="en-US" sz="1800"/>
              <a:t>Backgrounds for SM Higgs Search (ZH</a:t>
            </a:r>
            <a:r>
              <a:rPr lang="en-US" sz="1800">
                <a:sym typeface="Wingdings" pitchFamily="2" charset="2"/>
              </a:rPr>
              <a:t></a:t>
            </a:r>
            <a:r>
              <a:rPr lang="el-GR" sz="1800">
                <a:cs typeface="Times New Roman" pitchFamily="18" charset="0"/>
                <a:sym typeface="Wingdings" pitchFamily="2" charset="2"/>
              </a:rPr>
              <a:t>νν</a:t>
            </a:r>
            <a:r>
              <a:rPr lang="en-US" sz="1800">
                <a:cs typeface="Times New Roman" pitchFamily="18" charset="0"/>
                <a:sym typeface="Wingdings" pitchFamily="2" charset="2"/>
              </a:rPr>
              <a:t>bb</a:t>
            </a:r>
            <a:r>
              <a:rPr lang="en-US" sz="1800"/>
              <a:t>) and SUSY</a:t>
            </a:r>
          </a:p>
          <a:p>
            <a:endParaRPr lang="en-US" sz="1800"/>
          </a:p>
          <a:p>
            <a:endParaRPr lang="en-US" sz="1800"/>
          </a:p>
          <a:p>
            <a:endParaRPr lang="en-US" sz="2000"/>
          </a:p>
        </p:txBody>
      </p:sp>
      <p:pic>
        <p:nvPicPr>
          <p:cNvPr id="1786008" name="Imagen 12" descr="Picture 14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92763" y="3544888"/>
            <a:ext cx="3429000" cy="230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86009" name="Imagen 8" descr="Picture 1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92763" y="1030288"/>
            <a:ext cx="3429000" cy="253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86010" name="CuadroTexto 7"/>
          <p:cNvSpPr txBox="1">
            <a:spLocks noChangeArrowheads="1"/>
          </p:cNvSpPr>
          <p:nvPr/>
        </p:nvSpPr>
        <p:spPr bwMode="auto">
          <a:xfrm>
            <a:off x="381000" y="3817938"/>
            <a:ext cx="3981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 b="0">
                <a:solidFill>
                  <a:schemeClr val="tx1"/>
                </a:solidFill>
                <a:cs typeface="Arial" pitchFamily="34" charset="0"/>
              </a:rPr>
              <a:t>Both electron and muon channels</a:t>
            </a:r>
          </a:p>
          <a:p>
            <a:pPr eaLnBrk="1" hangingPunct="1"/>
            <a:r>
              <a:rPr lang="en-US" sz="1800" b="0">
                <a:solidFill>
                  <a:schemeClr val="tx1"/>
                </a:solidFill>
                <a:cs typeface="Arial" pitchFamily="34" charset="0"/>
              </a:rPr>
              <a:t>Jets with Et &gt; 20 GeV and |</a:t>
            </a:r>
            <a:r>
              <a:rPr lang="en-US" sz="1800" b="0">
                <a:solidFill>
                  <a:schemeClr val="tx1"/>
                </a:solidFill>
                <a:cs typeface="Arial" pitchFamily="34" charset="0"/>
                <a:sym typeface="Symbol" pitchFamily="18" charset="2"/>
              </a:rPr>
              <a:t></a:t>
            </a:r>
            <a:r>
              <a:rPr lang="en-US" sz="1800" b="0">
                <a:solidFill>
                  <a:schemeClr val="tx1"/>
                </a:solidFill>
                <a:cs typeface="Arial" pitchFamily="34" charset="0"/>
              </a:rPr>
              <a:t>| &lt; 1.5</a:t>
            </a:r>
            <a:r>
              <a:rPr lang="en-US" sz="1800" b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</a:t>
            </a:r>
          </a:p>
        </p:txBody>
      </p:sp>
      <p:sp>
        <p:nvSpPr>
          <p:cNvPr id="1786011" name="CuadroTexto 9"/>
          <p:cNvSpPr txBox="1">
            <a:spLocks noChangeArrowheads="1"/>
          </p:cNvSpPr>
          <p:nvPr/>
        </p:nvSpPr>
        <p:spPr bwMode="auto">
          <a:xfrm>
            <a:off x="381000" y="5575300"/>
            <a:ext cx="50292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800" b="0">
                <a:solidFill>
                  <a:schemeClr val="tx1"/>
                </a:solidFill>
                <a:cs typeface="Arial" pitchFamily="34" charset="0"/>
              </a:rPr>
              <a:t>Data and theory in agreement but both</a:t>
            </a:r>
          </a:p>
          <a:p>
            <a:pPr eaLnBrk="1" hangingPunct="1"/>
            <a:r>
              <a:rPr lang="en-US" sz="1800" b="0">
                <a:solidFill>
                  <a:schemeClr val="tx1"/>
                </a:solidFill>
                <a:cs typeface="Arial" pitchFamily="34" charset="0"/>
              </a:rPr>
              <a:t>have sizable uncertainties (</a:t>
            </a:r>
            <a:r>
              <a:rPr lang="en-US" sz="1800" b="0">
                <a:solidFill>
                  <a:schemeClr val="tx1"/>
                </a:solidFill>
                <a:cs typeface="Arial" pitchFamily="34" charset="0"/>
                <a:sym typeface="Wingdings" pitchFamily="2" charset="2"/>
              </a:rPr>
              <a:t>No complete NLO prediction for Z+bb)</a:t>
            </a:r>
          </a:p>
        </p:txBody>
      </p:sp>
      <p:graphicFrame>
        <p:nvGraphicFramePr>
          <p:cNvPr id="1786012" name="Object 156"/>
          <p:cNvGraphicFramePr>
            <a:graphicFrameLocks noChangeAspect="1"/>
          </p:cNvGraphicFramePr>
          <p:nvPr/>
        </p:nvGraphicFramePr>
        <p:xfrm>
          <a:off x="228600" y="4505325"/>
          <a:ext cx="5492750" cy="1066800"/>
        </p:xfrm>
        <a:graphic>
          <a:graphicData uri="http://schemas.openxmlformats.org/presentationml/2006/ole">
            <p:oleObj spid="_x0000_s1786012" name="Equation" r:id="rId5" imgW="3822480" imgH="685800" progId="Equation.3">
              <p:embed/>
            </p:oleObj>
          </a:graphicData>
        </a:graphic>
      </p:graphicFrame>
      <p:sp>
        <p:nvSpPr>
          <p:cNvPr id="1786013" name="Text Box 157"/>
          <p:cNvSpPr txBox="1">
            <a:spLocks noChangeArrowheads="1"/>
          </p:cNvSpPr>
          <p:nvPr/>
        </p:nvSpPr>
        <p:spPr bwMode="auto">
          <a:xfrm>
            <a:off x="5041900" y="5748338"/>
            <a:ext cx="3937000" cy="6413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0">
                <a:solidFill>
                  <a:srgbClr val="0000FF"/>
                </a:solidFill>
              </a:rPr>
              <a:t>Large variations between MC models</a:t>
            </a:r>
          </a:p>
          <a:p>
            <a:r>
              <a:rPr lang="en-US" sz="1800" b="0">
                <a:solidFill>
                  <a:srgbClr val="0000FF"/>
                </a:solidFill>
              </a:rPr>
              <a:t>(important inputs for tuning)</a:t>
            </a:r>
          </a:p>
        </p:txBody>
      </p:sp>
      <p:pic>
        <p:nvPicPr>
          <p:cNvPr id="1786014" name="Picture 7" descr="cdfii_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5" y="381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86015" name="Text Box 159"/>
          <p:cNvSpPr txBox="1">
            <a:spLocks noChangeArrowheads="1"/>
          </p:cNvSpPr>
          <p:nvPr/>
        </p:nvSpPr>
        <p:spPr bwMode="auto">
          <a:xfrm>
            <a:off x="5562600" y="850900"/>
            <a:ext cx="3510898" cy="369332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 smtClean="0"/>
              <a:t>Phys. Rev. D79, 052008 (2009)</a:t>
            </a:r>
            <a:endParaRPr lang="en-US" sz="1800" b="0" dirty="0"/>
          </a:p>
        </p:txBody>
      </p:sp>
      <p:graphicFrame>
        <p:nvGraphicFramePr>
          <p:cNvPr id="85" name="Object 144"/>
          <p:cNvGraphicFramePr>
            <a:graphicFrameLocks noChangeAspect="1"/>
          </p:cNvGraphicFramePr>
          <p:nvPr/>
        </p:nvGraphicFramePr>
        <p:xfrm>
          <a:off x="5334000" y="1981200"/>
          <a:ext cx="188913" cy="263525"/>
        </p:xfrm>
        <a:graphic>
          <a:graphicData uri="http://schemas.openxmlformats.org/presentationml/2006/ole">
            <p:oleObj spid="_x0000_s1786016" name="Equation" r:id="rId7" imgW="126720" imgH="177480" progId="Equation.3">
              <p:embed/>
            </p:oleObj>
          </a:graphicData>
        </a:graphic>
      </p:graphicFrame>
      <p:sp>
        <p:nvSpPr>
          <p:cNvPr id="86" name="Line 147"/>
          <p:cNvSpPr>
            <a:spLocks noChangeShapeType="1"/>
          </p:cNvSpPr>
          <p:nvPr/>
        </p:nvSpPr>
        <p:spPr bwMode="auto">
          <a:xfrm rot="9291030" flipH="1" flipV="1">
            <a:off x="4760737" y="2128376"/>
            <a:ext cx="573088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87" name="Line 146"/>
          <p:cNvSpPr>
            <a:spLocks noChangeShapeType="1"/>
          </p:cNvSpPr>
          <p:nvPr/>
        </p:nvSpPr>
        <p:spPr bwMode="auto">
          <a:xfrm rot="9291030" flipH="1" flipV="1">
            <a:off x="4768201" y="2184989"/>
            <a:ext cx="312594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88" name="Freeform 6"/>
          <p:cNvSpPr>
            <a:spLocks/>
          </p:cNvSpPr>
          <p:nvPr/>
        </p:nvSpPr>
        <p:spPr bwMode="auto">
          <a:xfrm rot="9597267" flipV="1">
            <a:off x="2935288" y="1266464"/>
            <a:ext cx="652462" cy="34925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192" y="0"/>
              </a:cxn>
              <a:cxn ang="0">
                <a:pos x="384" y="192"/>
              </a:cxn>
              <a:cxn ang="0">
                <a:pos x="576" y="0"/>
              </a:cxn>
              <a:cxn ang="0">
                <a:pos x="768" y="192"/>
              </a:cxn>
              <a:cxn ang="0">
                <a:pos x="960" y="0"/>
              </a:cxn>
              <a:cxn ang="0">
                <a:pos x="1152" y="192"/>
              </a:cxn>
              <a:cxn ang="0">
                <a:pos x="1344" y="0"/>
              </a:cxn>
              <a:cxn ang="0">
                <a:pos x="1536" y="192"/>
              </a:cxn>
              <a:cxn ang="0">
                <a:pos x="1728" y="0"/>
              </a:cxn>
              <a:cxn ang="0">
                <a:pos x="1920" y="192"/>
              </a:cxn>
              <a:cxn ang="0">
                <a:pos x="2112" y="0"/>
              </a:cxn>
              <a:cxn ang="0">
                <a:pos x="2304" y="192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chemeClr val="accent2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9" name="Group 10"/>
          <p:cNvGrpSpPr>
            <a:grpSpLocks/>
          </p:cNvGrpSpPr>
          <p:nvPr/>
        </p:nvGrpSpPr>
        <p:grpSpPr bwMode="auto">
          <a:xfrm rot="5400000" flipH="1" flipV="1">
            <a:off x="2740025" y="1638300"/>
            <a:ext cx="588963" cy="150812"/>
            <a:chOff x="1392" y="1488"/>
            <a:chExt cx="1584" cy="0"/>
          </a:xfrm>
        </p:grpSpPr>
        <p:sp>
          <p:nvSpPr>
            <p:cNvPr id="90" name="Line 11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" name="Line 12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2" name="Group 13"/>
          <p:cNvGrpSpPr>
            <a:grpSpLocks noChangeAspect="1"/>
          </p:cNvGrpSpPr>
          <p:nvPr/>
        </p:nvGrpSpPr>
        <p:grpSpPr bwMode="auto">
          <a:xfrm rot="20277237">
            <a:off x="2317752" y="2047875"/>
            <a:ext cx="638175" cy="90488"/>
            <a:chOff x="804" y="3206"/>
            <a:chExt cx="2344" cy="314"/>
          </a:xfrm>
        </p:grpSpPr>
        <p:sp>
          <p:nvSpPr>
            <p:cNvPr id="93" name="Freeform 14"/>
            <p:cNvSpPr>
              <a:spLocks noChangeAspect="1"/>
            </p:cNvSpPr>
            <p:nvPr/>
          </p:nvSpPr>
          <p:spPr bwMode="auto">
            <a:xfrm>
              <a:off x="804" y="3218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" name="Freeform 15"/>
            <p:cNvSpPr>
              <a:spLocks noChangeAspect="1"/>
            </p:cNvSpPr>
            <p:nvPr/>
          </p:nvSpPr>
          <p:spPr bwMode="auto">
            <a:xfrm>
              <a:off x="1136" y="3216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" name="Freeform 16"/>
            <p:cNvSpPr>
              <a:spLocks noChangeAspect="1"/>
            </p:cNvSpPr>
            <p:nvPr/>
          </p:nvSpPr>
          <p:spPr bwMode="auto">
            <a:xfrm>
              <a:off x="1468" y="3214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" name="Freeform 17"/>
            <p:cNvSpPr>
              <a:spLocks noChangeAspect="1"/>
            </p:cNvSpPr>
            <p:nvPr/>
          </p:nvSpPr>
          <p:spPr bwMode="auto">
            <a:xfrm>
              <a:off x="1800" y="3212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" name="Freeform 18"/>
            <p:cNvSpPr>
              <a:spLocks noChangeAspect="1"/>
            </p:cNvSpPr>
            <p:nvPr/>
          </p:nvSpPr>
          <p:spPr bwMode="auto">
            <a:xfrm>
              <a:off x="2132" y="3210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" name="Freeform 19"/>
            <p:cNvSpPr>
              <a:spLocks noChangeAspect="1"/>
            </p:cNvSpPr>
            <p:nvPr/>
          </p:nvSpPr>
          <p:spPr bwMode="auto">
            <a:xfrm>
              <a:off x="2464" y="3208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9" name="Freeform 20"/>
            <p:cNvSpPr>
              <a:spLocks noChangeAspect="1"/>
            </p:cNvSpPr>
            <p:nvPr/>
          </p:nvSpPr>
          <p:spPr bwMode="auto">
            <a:xfrm>
              <a:off x="2796" y="3206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100" name="Object 21"/>
          <p:cNvGraphicFramePr>
            <a:graphicFrameLocks noChangeAspect="1"/>
          </p:cNvGraphicFramePr>
          <p:nvPr/>
        </p:nvGraphicFramePr>
        <p:xfrm>
          <a:off x="3292475" y="1285514"/>
          <a:ext cx="271462" cy="269875"/>
        </p:xfrm>
        <a:graphic>
          <a:graphicData uri="http://schemas.openxmlformats.org/presentationml/2006/ole">
            <p:oleObj spid="_x0000_s1786017" name="Equation" r:id="rId8" imgW="152280" imgH="152280" progId="Equation.3">
              <p:embed/>
            </p:oleObj>
          </a:graphicData>
        </a:graphic>
      </p:graphicFrame>
      <p:graphicFrame>
        <p:nvGraphicFramePr>
          <p:cNvPr id="101" name="Object 22"/>
          <p:cNvGraphicFramePr>
            <a:graphicFrameLocks noChangeAspect="1"/>
          </p:cNvGraphicFramePr>
          <p:nvPr/>
        </p:nvGraphicFramePr>
        <p:xfrm>
          <a:off x="2544763" y="1281112"/>
          <a:ext cx="225425" cy="312738"/>
        </p:xfrm>
        <a:graphic>
          <a:graphicData uri="http://schemas.openxmlformats.org/presentationml/2006/ole">
            <p:oleObj spid="_x0000_s1786018" name="Equation" r:id="rId9" imgW="126720" imgH="177480" progId="Equation.3">
              <p:embed/>
            </p:oleObj>
          </a:graphicData>
        </a:graphic>
      </p:graphicFrame>
      <p:graphicFrame>
        <p:nvGraphicFramePr>
          <p:cNvPr id="102" name="Object 23"/>
          <p:cNvGraphicFramePr>
            <a:graphicFrameLocks noChangeAspect="1"/>
          </p:cNvGraphicFramePr>
          <p:nvPr/>
        </p:nvGraphicFramePr>
        <p:xfrm>
          <a:off x="2533650" y="1765300"/>
          <a:ext cx="247650" cy="292100"/>
        </p:xfrm>
        <a:graphic>
          <a:graphicData uri="http://schemas.openxmlformats.org/presentationml/2006/ole">
            <p:oleObj spid="_x0000_s1786019" name="Equation" r:id="rId10" imgW="139680" imgH="164880" progId="Equation.3">
              <p:embed/>
            </p:oleObj>
          </a:graphicData>
        </a:graphic>
      </p:graphicFrame>
      <p:grpSp>
        <p:nvGrpSpPr>
          <p:cNvPr id="103" name="Group 24"/>
          <p:cNvGrpSpPr>
            <a:grpSpLocks/>
          </p:cNvGrpSpPr>
          <p:nvPr/>
        </p:nvGrpSpPr>
        <p:grpSpPr bwMode="auto">
          <a:xfrm rot="1485278" flipH="1" flipV="1">
            <a:off x="2944813" y="2000718"/>
            <a:ext cx="674687" cy="161925"/>
            <a:chOff x="1392" y="1488"/>
            <a:chExt cx="1584" cy="0"/>
          </a:xfrm>
        </p:grpSpPr>
        <p:sp>
          <p:nvSpPr>
            <p:cNvPr id="104" name="Line 25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" name="Line 26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6" name="Freeform 28"/>
          <p:cNvSpPr>
            <a:spLocks/>
          </p:cNvSpPr>
          <p:nvPr/>
        </p:nvSpPr>
        <p:spPr bwMode="auto">
          <a:xfrm rot="8394534" flipV="1">
            <a:off x="1458913" y="1438275"/>
            <a:ext cx="652463" cy="34925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192" y="0"/>
              </a:cxn>
              <a:cxn ang="0">
                <a:pos x="384" y="192"/>
              </a:cxn>
              <a:cxn ang="0">
                <a:pos x="576" y="0"/>
              </a:cxn>
              <a:cxn ang="0">
                <a:pos x="768" y="192"/>
              </a:cxn>
              <a:cxn ang="0">
                <a:pos x="960" y="0"/>
              </a:cxn>
              <a:cxn ang="0">
                <a:pos x="1152" y="192"/>
              </a:cxn>
              <a:cxn ang="0">
                <a:pos x="1344" y="0"/>
              </a:cxn>
              <a:cxn ang="0">
                <a:pos x="1536" y="192"/>
              </a:cxn>
              <a:cxn ang="0">
                <a:pos x="1728" y="0"/>
              </a:cxn>
              <a:cxn ang="0">
                <a:pos x="1920" y="192"/>
              </a:cxn>
              <a:cxn ang="0">
                <a:pos x="2112" y="0"/>
              </a:cxn>
              <a:cxn ang="0">
                <a:pos x="2304" y="192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chemeClr val="accent2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7" name="Group 29"/>
          <p:cNvGrpSpPr>
            <a:grpSpLocks/>
          </p:cNvGrpSpPr>
          <p:nvPr/>
        </p:nvGrpSpPr>
        <p:grpSpPr bwMode="auto">
          <a:xfrm rot="13478292" flipH="1" flipV="1">
            <a:off x="230978" y="1388385"/>
            <a:ext cx="719138" cy="338138"/>
            <a:chOff x="1392" y="1488"/>
            <a:chExt cx="1584" cy="0"/>
          </a:xfrm>
        </p:grpSpPr>
        <p:sp>
          <p:nvSpPr>
            <p:cNvPr id="108" name="Line 30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" name="Line 31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10" name="Group 32"/>
          <p:cNvGrpSpPr>
            <a:grpSpLocks/>
          </p:cNvGrpSpPr>
          <p:nvPr/>
        </p:nvGrpSpPr>
        <p:grpSpPr bwMode="auto">
          <a:xfrm rot="10800000" flipH="1" flipV="1">
            <a:off x="965200" y="1685925"/>
            <a:ext cx="588963" cy="150813"/>
            <a:chOff x="1392" y="1488"/>
            <a:chExt cx="1584" cy="0"/>
          </a:xfrm>
        </p:grpSpPr>
        <p:sp>
          <p:nvSpPr>
            <p:cNvPr id="111" name="Line 3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" name="Line 3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13" name="Group 35"/>
          <p:cNvGrpSpPr>
            <a:grpSpLocks noChangeAspect="1"/>
          </p:cNvGrpSpPr>
          <p:nvPr/>
        </p:nvGrpSpPr>
        <p:grpSpPr bwMode="auto">
          <a:xfrm rot="19098008">
            <a:off x="358775" y="1813704"/>
            <a:ext cx="638175" cy="90488"/>
            <a:chOff x="804" y="3206"/>
            <a:chExt cx="2344" cy="314"/>
          </a:xfrm>
        </p:grpSpPr>
        <p:sp>
          <p:nvSpPr>
            <p:cNvPr id="114" name="Freeform 36"/>
            <p:cNvSpPr>
              <a:spLocks noChangeAspect="1"/>
            </p:cNvSpPr>
            <p:nvPr/>
          </p:nvSpPr>
          <p:spPr bwMode="auto">
            <a:xfrm>
              <a:off x="804" y="3218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5" name="Freeform 37"/>
            <p:cNvSpPr>
              <a:spLocks noChangeAspect="1"/>
            </p:cNvSpPr>
            <p:nvPr/>
          </p:nvSpPr>
          <p:spPr bwMode="auto">
            <a:xfrm>
              <a:off x="1136" y="3216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6" name="Freeform 38"/>
            <p:cNvSpPr>
              <a:spLocks noChangeAspect="1"/>
            </p:cNvSpPr>
            <p:nvPr/>
          </p:nvSpPr>
          <p:spPr bwMode="auto">
            <a:xfrm>
              <a:off x="1468" y="3214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7" name="Freeform 39"/>
            <p:cNvSpPr>
              <a:spLocks noChangeAspect="1"/>
            </p:cNvSpPr>
            <p:nvPr/>
          </p:nvSpPr>
          <p:spPr bwMode="auto">
            <a:xfrm>
              <a:off x="1800" y="3212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8" name="Freeform 40"/>
            <p:cNvSpPr>
              <a:spLocks noChangeAspect="1"/>
            </p:cNvSpPr>
            <p:nvPr/>
          </p:nvSpPr>
          <p:spPr bwMode="auto">
            <a:xfrm>
              <a:off x="2132" y="3210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9" name="Freeform 41"/>
            <p:cNvSpPr>
              <a:spLocks noChangeAspect="1"/>
            </p:cNvSpPr>
            <p:nvPr/>
          </p:nvSpPr>
          <p:spPr bwMode="auto">
            <a:xfrm>
              <a:off x="2464" y="3208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" name="Freeform 42"/>
            <p:cNvSpPr>
              <a:spLocks noChangeAspect="1"/>
            </p:cNvSpPr>
            <p:nvPr/>
          </p:nvSpPr>
          <p:spPr bwMode="auto">
            <a:xfrm>
              <a:off x="2796" y="3206"/>
              <a:ext cx="352" cy="302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121" name="Object 43"/>
          <p:cNvGraphicFramePr>
            <a:graphicFrameLocks noChangeAspect="1"/>
          </p:cNvGraphicFramePr>
          <p:nvPr/>
        </p:nvGraphicFramePr>
        <p:xfrm>
          <a:off x="1606550" y="1168400"/>
          <a:ext cx="271463" cy="269875"/>
        </p:xfrm>
        <a:graphic>
          <a:graphicData uri="http://schemas.openxmlformats.org/presentationml/2006/ole">
            <p:oleObj spid="_x0000_s1786020" name="Equation" r:id="rId11" imgW="152280" imgH="152280" progId="Equation.3">
              <p:embed/>
            </p:oleObj>
          </a:graphicData>
        </a:graphic>
      </p:graphicFrame>
      <p:graphicFrame>
        <p:nvGraphicFramePr>
          <p:cNvPr id="122" name="Object 44"/>
          <p:cNvGraphicFramePr>
            <a:graphicFrameLocks noChangeAspect="1"/>
          </p:cNvGraphicFramePr>
          <p:nvPr/>
        </p:nvGraphicFramePr>
        <p:xfrm>
          <a:off x="752475" y="1168400"/>
          <a:ext cx="225425" cy="312738"/>
        </p:xfrm>
        <a:graphic>
          <a:graphicData uri="http://schemas.openxmlformats.org/presentationml/2006/ole">
            <p:oleObj spid="_x0000_s1786021" name="Equation" r:id="rId12" imgW="126720" imgH="177480" progId="Equation.3">
              <p:embed/>
            </p:oleObj>
          </a:graphicData>
        </a:graphic>
      </p:graphicFrame>
      <p:graphicFrame>
        <p:nvGraphicFramePr>
          <p:cNvPr id="123" name="Object 45"/>
          <p:cNvGraphicFramePr>
            <a:graphicFrameLocks noChangeAspect="1"/>
          </p:cNvGraphicFramePr>
          <p:nvPr/>
        </p:nvGraphicFramePr>
        <p:xfrm>
          <a:off x="709613" y="1905000"/>
          <a:ext cx="247650" cy="292100"/>
        </p:xfrm>
        <a:graphic>
          <a:graphicData uri="http://schemas.openxmlformats.org/presentationml/2006/ole">
            <p:oleObj spid="_x0000_s1786022" name="Equation" r:id="rId13" imgW="139680" imgH="164880" progId="Equation.3">
              <p:embed/>
            </p:oleObj>
          </a:graphicData>
        </a:graphic>
      </p:graphicFrame>
      <p:grpSp>
        <p:nvGrpSpPr>
          <p:cNvPr id="124" name="Group 46"/>
          <p:cNvGrpSpPr>
            <a:grpSpLocks/>
          </p:cNvGrpSpPr>
          <p:nvPr/>
        </p:nvGrpSpPr>
        <p:grpSpPr bwMode="auto">
          <a:xfrm rot="13438191" flipH="1" flipV="1">
            <a:off x="1374368" y="1909763"/>
            <a:ext cx="731838" cy="193675"/>
            <a:chOff x="1392" y="1488"/>
            <a:chExt cx="1584" cy="0"/>
          </a:xfrm>
        </p:grpSpPr>
        <p:sp>
          <p:nvSpPr>
            <p:cNvPr id="125" name="Line 47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6" name="Line 48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7" name="Freeform 126"/>
          <p:cNvSpPr>
            <a:spLocks/>
          </p:cNvSpPr>
          <p:nvPr/>
        </p:nvSpPr>
        <p:spPr bwMode="auto">
          <a:xfrm rot="9597267" flipV="1">
            <a:off x="4367723" y="1323975"/>
            <a:ext cx="652462" cy="34925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192" y="0"/>
              </a:cxn>
              <a:cxn ang="0">
                <a:pos x="384" y="192"/>
              </a:cxn>
              <a:cxn ang="0">
                <a:pos x="576" y="0"/>
              </a:cxn>
              <a:cxn ang="0">
                <a:pos x="768" y="192"/>
              </a:cxn>
              <a:cxn ang="0">
                <a:pos x="960" y="0"/>
              </a:cxn>
              <a:cxn ang="0">
                <a:pos x="1152" y="192"/>
              </a:cxn>
              <a:cxn ang="0">
                <a:pos x="1344" y="0"/>
              </a:cxn>
              <a:cxn ang="0">
                <a:pos x="1536" y="192"/>
              </a:cxn>
              <a:cxn ang="0">
                <a:pos x="1728" y="0"/>
              </a:cxn>
              <a:cxn ang="0">
                <a:pos x="1920" y="192"/>
              </a:cxn>
              <a:cxn ang="0">
                <a:pos x="2112" y="0"/>
              </a:cxn>
              <a:cxn ang="0">
                <a:pos x="2304" y="192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chemeClr val="accent2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28" name="Group 127"/>
          <p:cNvGrpSpPr>
            <a:grpSpLocks/>
          </p:cNvGrpSpPr>
          <p:nvPr/>
        </p:nvGrpSpPr>
        <p:grpSpPr bwMode="auto">
          <a:xfrm rot="1306987" flipH="1" flipV="1">
            <a:off x="3792538" y="1169291"/>
            <a:ext cx="655637" cy="180975"/>
            <a:chOff x="1392" y="1488"/>
            <a:chExt cx="1584" cy="0"/>
          </a:xfrm>
        </p:grpSpPr>
        <p:sp>
          <p:nvSpPr>
            <p:cNvPr id="129" name="Line 128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0" name="Line 129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31" name="Group 130"/>
          <p:cNvGrpSpPr>
            <a:grpSpLocks/>
          </p:cNvGrpSpPr>
          <p:nvPr/>
        </p:nvGrpSpPr>
        <p:grpSpPr bwMode="auto">
          <a:xfrm rot="9074255" flipH="1" flipV="1">
            <a:off x="3781937" y="2174941"/>
            <a:ext cx="674687" cy="161925"/>
            <a:chOff x="1392" y="1488"/>
            <a:chExt cx="1584" cy="0"/>
          </a:xfrm>
        </p:grpSpPr>
        <p:sp>
          <p:nvSpPr>
            <p:cNvPr id="132" name="Line 131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" name="Line 132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34" name="Group 133"/>
          <p:cNvGrpSpPr>
            <a:grpSpLocks/>
          </p:cNvGrpSpPr>
          <p:nvPr/>
        </p:nvGrpSpPr>
        <p:grpSpPr bwMode="auto">
          <a:xfrm rot="5400000" flipH="1" flipV="1">
            <a:off x="4159250" y="1668463"/>
            <a:ext cx="588963" cy="150812"/>
            <a:chOff x="1392" y="1488"/>
            <a:chExt cx="1584" cy="0"/>
          </a:xfrm>
        </p:grpSpPr>
        <p:sp>
          <p:nvSpPr>
            <p:cNvPr id="135" name="Line 134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6" name="Line 135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37" name="Group 136"/>
          <p:cNvGrpSpPr>
            <a:grpSpLocks/>
          </p:cNvGrpSpPr>
          <p:nvPr/>
        </p:nvGrpSpPr>
        <p:grpSpPr bwMode="auto">
          <a:xfrm>
            <a:off x="4406900" y="1962150"/>
            <a:ext cx="404812" cy="273050"/>
            <a:chOff x="2551" y="1318"/>
            <a:chExt cx="255" cy="172"/>
          </a:xfrm>
        </p:grpSpPr>
        <p:sp>
          <p:nvSpPr>
            <p:cNvPr id="138" name="Freeform 137"/>
            <p:cNvSpPr>
              <a:spLocks noChangeAspect="1"/>
            </p:cNvSpPr>
            <p:nvPr/>
          </p:nvSpPr>
          <p:spPr bwMode="auto">
            <a:xfrm rot="1865043">
              <a:off x="2551" y="1318"/>
              <a:ext cx="60" cy="55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9" name="Freeform 138"/>
            <p:cNvSpPr>
              <a:spLocks noChangeAspect="1"/>
            </p:cNvSpPr>
            <p:nvPr/>
          </p:nvSpPr>
          <p:spPr bwMode="auto">
            <a:xfrm rot="1865043">
              <a:off x="2599" y="1347"/>
              <a:ext cx="60" cy="55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0" name="Freeform 139"/>
            <p:cNvSpPr>
              <a:spLocks noChangeAspect="1"/>
            </p:cNvSpPr>
            <p:nvPr/>
          </p:nvSpPr>
          <p:spPr bwMode="auto">
            <a:xfrm rot="1865043">
              <a:off x="2649" y="1376"/>
              <a:ext cx="60" cy="55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1" name="Freeform 140"/>
            <p:cNvSpPr>
              <a:spLocks noChangeAspect="1"/>
            </p:cNvSpPr>
            <p:nvPr/>
          </p:nvSpPr>
          <p:spPr bwMode="auto">
            <a:xfrm rot="1865043">
              <a:off x="2698" y="1406"/>
              <a:ext cx="60" cy="55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2" name="Freeform 141"/>
            <p:cNvSpPr>
              <a:spLocks noChangeAspect="1"/>
            </p:cNvSpPr>
            <p:nvPr/>
          </p:nvSpPr>
          <p:spPr bwMode="auto">
            <a:xfrm rot="1865043">
              <a:off x="2746" y="1435"/>
              <a:ext cx="60" cy="55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143" name="Object 142"/>
          <p:cNvGraphicFramePr>
            <a:graphicFrameLocks noChangeAspect="1"/>
          </p:cNvGraphicFramePr>
          <p:nvPr/>
        </p:nvGraphicFramePr>
        <p:xfrm>
          <a:off x="4841875" y="1319213"/>
          <a:ext cx="314325" cy="292100"/>
        </p:xfrm>
        <a:graphic>
          <a:graphicData uri="http://schemas.openxmlformats.org/presentationml/2006/ole">
            <p:oleObj spid="_x0000_s1786023" name="Equation" r:id="rId14" imgW="152280" imgH="152280" progId="Equation.3">
              <p:embed/>
            </p:oleObj>
          </a:graphicData>
        </a:graphic>
      </p:graphicFrame>
      <p:sp>
        <p:nvSpPr>
          <p:cNvPr id="144" name="Line 148"/>
          <p:cNvSpPr>
            <a:spLocks noChangeShapeType="1"/>
          </p:cNvSpPr>
          <p:nvPr/>
        </p:nvSpPr>
        <p:spPr bwMode="auto">
          <a:xfrm rot="1915327" flipH="1" flipV="1">
            <a:off x="5018088" y="2495683"/>
            <a:ext cx="312738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45" name="Line 149"/>
          <p:cNvSpPr>
            <a:spLocks noChangeShapeType="1"/>
          </p:cNvSpPr>
          <p:nvPr/>
        </p:nvSpPr>
        <p:spPr bwMode="auto">
          <a:xfrm rot="1915327" flipH="1" flipV="1">
            <a:off x="4760913" y="2412115"/>
            <a:ext cx="573088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46" name="Object 150"/>
          <p:cNvGraphicFramePr>
            <a:graphicFrameLocks noChangeAspect="1"/>
          </p:cNvGraphicFramePr>
          <p:nvPr/>
        </p:nvGraphicFramePr>
        <p:xfrm>
          <a:off x="5133975" y="2579688"/>
          <a:ext cx="200025" cy="290513"/>
        </p:xfrm>
        <a:graphic>
          <a:graphicData uri="http://schemas.openxmlformats.org/presentationml/2006/ole">
            <p:oleObj spid="_x0000_s1786024" name="Equation" r:id="rId15" imgW="139680" imgH="20304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1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64601-2869-4AA8-9C79-360060EE92B0}" type="slidenum">
              <a:rPr lang="en-US"/>
              <a:pPr/>
              <a:t>27</a:t>
            </a:fld>
            <a:endParaRPr lang="en-US"/>
          </a:p>
        </p:txBody>
      </p:sp>
      <p:sp>
        <p:nvSpPr>
          <p:cNvPr id="1820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Jet Production and Measuremnt</a:t>
            </a:r>
          </a:p>
        </p:txBody>
      </p:sp>
      <p:grpSp>
        <p:nvGrpSpPr>
          <p:cNvPr id="1820675" name="Group 3"/>
          <p:cNvGrpSpPr>
            <a:grpSpLocks/>
          </p:cNvGrpSpPr>
          <p:nvPr/>
        </p:nvGrpSpPr>
        <p:grpSpPr bwMode="auto">
          <a:xfrm>
            <a:off x="798513" y="1066800"/>
            <a:ext cx="3621087" cy="5402263"/>
            <a:chOff x="96" y="629"/>
            <a:chExt cx="2281" cy="3403"/>
          </a:xfrm>
        </p:grpSpPr>
        <p:grpSp>
          <p:nvGrpSpPr>
            <p:cNvPr id="1820676" name="Group 4"/>
            <p:cNvGrpSpPr>
              <a:grpSpLocks/>
            </p:cNvGrpSpPr>
            <p:nvPr/>
          </p:nvGrpSpPr>
          <p:grpSpPr bwMode="auto">
            <a:xfrm>
              <a:off x="96" y="629"/>
              <a:ext cx="2261" cy="1035"/>
              <a:chOff x="2878" y="912"/>
              <a:chExt cx="2261" cy="1035"/>
            </a:xfrm>
          </p:grpSpPr>
          <p:sp>
            <p:nvSpPr>
              <p:cNvPr id="1820677" name="Line 5"/>
              <p:cNvSpPr>
                <a:spLocks noChangeShapeType="1"/>
              </p:cNvSpPr>
              <p:nvPr/>
            </p:nvSpPr>
            <p:spPr bwMode="auto">
              <a:xfrm>
                <a:off x="2880" y="1680"/>
                <a:ext cx="2256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0678" name="Rectangle 6"/>
              <p:cNvSpPr>
                <a:spLocks noChangeArrowheads="1"/>
              </p:cNvSpPr>
              <p:nvPr/>
            </p:nvSpPr>
            <p:spPr bwMode="auto">
              <a:xfrm>
                <a:off x="2880" y="1632"/>
                <a:ext cx="2256" cy="294"/>
              </a:xfrm>
              <a:prstGeom prst="rect">
                <a:avLst/>
              </a:prstGeom>
              <a:solidFill>
                <a:srgbClr val="FF0000">
                  <a:alpha val="25000"/>
                </a:srgbClr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20679" name="Rectangle 7"/>
              <p:cNvSpPr>
                <a:spLocks noChangeArrowheads="1"/>
              </p:cNvSpPr>
              <p:nvPr/>
            </p:nvSpPr>
            <p:spPr bwMode="auto">
              <a:xfrm>
                <a:off x="2880" y="912"/>
                <a:ext cx="2256" cy="720"/>
              </a:xfrm>
              <a:prstGeom prst="rect">
                <a:avLst/>
              </a:prstGeom>
              <a:solidFill>
                <a:srgbClr val="3366FF">
                  <a:alpha val="14999"/>
                </a:srgbClr>
              </a:solidFill>
              <a:ln w="19050">
                <a:solidFill>
                  <a:schemeClr val="folHlink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20680" name="Text Box 8"/>
              <p:cNvSpPr txBox="1">
                <a:spLocks noChangeArrowheads="1"/>
              </p:cNvSpPr>
              <p:nvPr/>
            </p:nvSpPr>
            <p:spPr bwMode="auto">
              <a:xfrm rot="5400000">
                <a:off x="4777" y="1175"/>
                <a:ext cx="469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800">
                    <a:solidFill>
                      <a:schemeClr val="folHlink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Verdana" pitchFamily="34" charset="0"/>
                  </a:rPr>
                  <a:t>HAD</a:t>
                </a:r>
              </a:p>
            </p:txBody>
          </p:sp>
          <p:sp>
            <p:nvSpPr>
              <p:cNvPr id="1820681" name="Line 9"/>
              <p:cNvSpPr>
                <a:spLocks noChangeShapeType="1"/>
              </p:cNvSpPr>
              <p:nvPr/>
            </p:nvSpPr>
            <p:spPr bwMode="auto">
              <a:xfrm flipV="1">
                <a:off x="3168" y="912"/>
                <a:ext cx="0" cy="720"/>
              </a:xfrm>
              <a:prstGeom prst="line">
                <a:avLst/>
              </a:prstGeom>
              <a:noFill/>
              <a:ln w="1905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0682" name="Line 10"/>
              <p:cNvSpPr>
                <a:spLocks noChangeShapeType="1"/>
              </p:cNvSpPr>
              <p:nvPr/>
            </p:nvSpPr>
            <p:spPr bwMode="auto">
              <a:xfrm>
                <a:off x="3168" y="1632"/>
                <a:ext cx="0" cy="29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0683" name="Line 11"/>
              <p:cNvSpPr>
                <a:spLocks noChangeShapeType="1"/>
              </p:cNvSpPr>
              <p:nvPr/>
            </p:nvSpPr>
            <p:spPr bwMode="auto">
              <a:xfrm flipV="1">
                <a:off x="3456" y="912"/>
                <a:ext cx="0" cy="720"/>
              </a:xfrm>
              <a:prstGeom prst="line">
                <a:avLst/>
              </a:prstGeom>
              <a:noFill/>
              <a:ln w="1905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0684" name="Line 12"/>
              <p:cNvSpPr>
                <a:spLocks noChangeShapeType="1"/>
              </p:cNvSpPr>
              <p:nvPr/>
            </p:nvSpPr>
            <p:spPr bwMode="auto">
              <a:xfrm flipV="1">
                <a:off x="3744" y="912"/>
                <a:ext cx="0" cy="720"/>
              </a:xfrm>
              <a:prstGeom prst="line">
                <a:avLst/>
              </a:prstGeom>
              <a:noFill/>
              <a:ln w="1905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0685" name="Line 13"/>
              <p:cNvSpPr>
                <a:spLocks noChangeShapeType="1"/>
              </p:cNvSpPr>
              <p:nvPr/>
            </p:nvSpPr>
            <p:spPr bwMode="auto">
              <a:xfrm flipV="1">
                <a:off x="4032" y="912"/>
                <a:ext cx="0" cy="720"/>
              </a:xfrm>
              <a:prstGeom prst="line">
                <a:avLst/>
              </a:prstGeom>
              <a:noFill/>
              <a:ln w="1905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0686" name="Line 14"/>
              <p:cNvSpPr>
                <a:spLocks noChangeShapeType="1"/>
              </p:cNvSpPr>
              <p:nvPr/>
            </p:nvSpPr>
            <p:spPr bwMode="auto">
              <a:xfrm flipV="1">
                <a:off x="4320" y="912"/>
                <a:ext cx="0" cy="720"/>
              </a:xfrm>
              <a:prstGeom prst="line">
                <a:avLst/>
              </a:prstGeom>
              <a:noFill/>
              <a:ln w="1905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0687" name="Line 15"/>
              <p:cNvSpPr>
                <a:spLocks noChangeShapeType="1"/>
              </p:cNvSpPr>
              <p:nvPr/>
            </p:nvSpPr>
            <p:spPr bwMode="auto">
              <a:xfrm>
                <a:off x="2880" y="1056"/>
                <a:ext cx="2256" cy="0"/>
              </a:xfrm>
              <a:prstGeom prst="line">
                <a:avLst/>
              </a:prstGeom>
              <a:noFill/>
              <a:ln w="127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0688" name="Line 16"/>
              <p:cNvSpPr>
                <a:spLocks noChangeShapeType="1"/>
              </p:cNvSpPr>
              <p:nvPr/>
            </p:nvSpPr>
            <p:spPr bwMode="auto">
              <a:xfrm flipV="1">
                <a:off x="4608" y="912"/>
                <a:ext cx="0" cy="720"/>
              </a:xfrm>
              <a:prstGeom prst="line">
                <a:avLst/>
              </a:prstGeom>
              <a:noFill/>
              <a:ln w="1905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0689" name="Line 17"/>
              <p:cNvSpPr>
                <a:spLocks noChangeShapeType="1"/>
              </p:cNvSpPr>
              <p:nvPr/>
            </p:nvSpPr>
            <p:spPr bwMode="auto">
              <a:xfrm flipV="1">
                <a:off x="4896" y="912"/>
                <a:ext cx="0" cy="720"/>
              </a:xfrm>
              <a:prstGeom prst="line">
                <a:avLst/>
              </a:prstGeom>
              <a:noFill/>
              <a:ln w="1905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0690" name="Line 18"/>
              <p:cNvSpPr>
                <a:spLocks noChangeShapeType="1"/>
              </p:cNvSpPr>
              <p:nvPr/>
            </p:nvSpPr>
            <p:spPr bwMode="auto">
              <a:xfrm>
                <a:off x="2887" y="1152"/>
                <a:ext cx="2247" cy="0"/>
              </a:xfrm>
              <a:prstGeom prst="line">
                <a:avLst/>
              </a:prstGeom>
              <a:noFill/>
              <a:ln w="127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0691" name="Line 19"/>
              <p:cNvSpPr>
                <a:spLocks noChangeShapeType="1"/>
              </p:cNvSpPr>
              <p:nvPr/>
            </p:nvSpPr>
            <p:spPr bwMode="auto">
              <a:xfrm>
                <a:off x="2880" y="1248"/>
                <a:ext cx="2256" cy="0"/>
              </a:xfrm>
              <a:prstGeom prst="line">
                <a:avLst/>
              </a:prstGeom>
              <a:noFill/>
              <a:ln w="127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0692" name="Line 20"/>
              <p:cNvSpPr>
                <a:spLocks noChangeShapeType="1"/>
              </p:cNvSpPr>
              <p:nvPr/>
            </p:nvSpPr>
            <p:spPr bwMode="auto">
              <a:xfrm>
                <a:off x="2880" y="1344"/>
                <a:ext cx="2256" cy="0"/>
              </a:xfrm>
              <a:prstGeom prst="line">
                <a:avLst/>
              </a:prstGeom>
              <a:noFill/>
              <a:ln w="127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0693" name="Line 21"/>
              <p:cNvSpPr>
                <a:spLocks noChangeShapeType="1"/>
              </p:cNvSpPr>
              <p:nvPr/>
            </p:nvSpPr>
            <p:spPr bwMode="auto">
              <a:xfrm>
                <a:off x="2878" y="1440"/>
                <a:ext cx="2256" cy="0"/>
              </a:xfrm>
              <a:prstGeom prst="line">
                <a:avLst/>
              </a:prstGeom>
              <a:noFill/>
              <a:ln w="127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0694" name="Line 22"/>
              <p:cNvSpPr>
                <a:spLocks noChangeShapeType="1"/>
              </p:cNvSpPr>
              <p:nvPr/>
            </p:nvSpPr>
            <p:spPr bwMode="auto">
              <a:xfrm>
                <a:off x="2883" y="1536"/>
                <a:ext cx="2256" cy="0"/>
              </a:xfrm>
              <a:prstGeom prst="line">
                <a:avLst/>
              </a:prstGeom>
              <a:noFill/>
              <a:ln w="127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0695" name="Line 23"/>
              <p:cNvSpPr>
                <a:spLocks noChangeShapeType="1"/>
              </p:cNvSpPr>
              <p:nvPr/>
            </p:nvSpPr>
            <p:spPr bwMode="auto">
              <a:xfrm>
                <a:off x="2881" y="1632"/>
                <a:ext cx="2256" cy="0"/>
              </a:xfrm>
              <a:prstGeom prst="line">
                <a:avLst/>
              </a:prstGeom>
              <a:noFill/>
              <a:ln w="127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0696" name="Line 24"/>
              <p:cNvSpPr>
                <a:spLocks noChangeShapeType="1"/>
              </p:cNvSpPr>
              <p:nvPr/>
            </p:nvSpPr>
            <p:spPr bwMode="auto">
              <a:xfrm>
                <a:off x="3456" y="1632"/>
                <a:ext cx="0" cy="29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0697" name="Line 25"/>
              <p:cNvSpPr>
                <a:spLocks noChangeShapeType="1"/>
              </p:cNvSpPr>
              <p:nvPr/>
            </p:nvSpPr>
            <p:spPr bwMode="auto">
              <a:xfrm>
                <a:off x="3744" y="1632"/>
                <a:ext cx="0" cy="29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0698" name="Line 26"/>
              <p:cNvSpPr>
                <a:spLocks noChangeShapeType="1"/>
              </p:cNvSpPr>
              <p:nvPr/>
            </p:nvSpPr>
            <p:spPr bwMode="auto">
              <a:xfrm>
                <a:off x="4032" y="1632"/>
                <a:ext cx="0" cy="29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0699" name="Line 27"/>
              <p:cNvSpPr>
                <a:spLocks noChangeShapeType="1"/>
              </p:cNvSpPr>
              <p:nvPr/>
            </p:nvSpPr>
            <p:spPr bwMode="auto">
              <a:xfrm>
                <a:off x="4320" y="1632"/>
                <a:ext cx="0" cy="29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0700" name="Line 28"/>
              <p:cNvSpPr>
                <a:spLocks noChangeShapeType="1"/>
              </p:cNvSpPr>
              <p:nvPr/>
            </p:nvSpPr>
            <p:spPr bwMode="auto">
              <a:xfrm>
                <a:off x="4608" y="1632"/>
                <a:ext cx="0" cy="29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0701" name="Line 29"/>
              <p:cNvSpPr>
                <a:spLocks noChangeShapeType="1"/>
              </p:cNvSpPr>
              <p:nvPr/>
            </p:nvSpPr>
            <p:spPr bwMode="auto">
              <a:xfrm>
                <a:off x="4896" y="1632"/>
                <a:ext cx="0" cy="29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0702" name="Line 30"/>
              <p:cNvSpPr>
                <a:spLocks noChangeShapeType="1"/>
              </p:cNvSpPr>
              <p:nvPr/>
            </p:nvSpPr>
            <p:spPr bwMode="auto">
              <a:xfrm>
                <a:off x="2880" y="1824"/>
                <a:ext cx="2256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0703" name="Line 31"/>
              <p:cNvSpPr>
                <a:spLocks noChangeShapeType="1"/>
              </p:cNvSpPr>
              <p:nvPr/>
            </p:nvSpPr>
            <p:spPr bwMode="auto">
              <a:xfrm>
                <a:off x="2880" y="1728"/>
                <a:ext cx="2256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0704" name="Line 32"/>
              <p:cNvSpPr>
                <a:spLocks noChangeShapeType="1"/>
              </p:cNvSpPr>
              <p:nvPr/>
            </p:nvSpPr>
            <p:spPr bwMode="auto">
              <a:xfrm>
                <a:off x="2880" y="1776"/>
                <a:ext cx="2256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0705" name="Line 33"/>
              <p:cNvSpPr>
                <a:spLocks noChangeShapeType="1"/>
              </p:cNvSpPr>
              <p:nvPr/>
            </p:nvSpPr>
            <p:spPr bwMode="auto">
              <a:xfrm>
                <a:off x="2878" y="1872"/>
                <a:ext cx="2256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0706" name="Text Box 34"/>
              <p:cNvSpPr txBox="1">
                <a:spLocks noChangeArrowheads="1"/>
              </p:cNvSpPr>
              <p:nvPr/>
            </p:nvSpPr>
            <p:spPr bwMode="auto">
              <a:xfrm rot="5400000">
                <a:off x="4844" y="1656"/>
                <a:ext cx="35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800">
                    <a:solidFill>
                      <a:schemeClr val="accent2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Verdana" pitchFamily="34" charset="0"/>
                  </a:rPr>
                  <a:t>EM</a:t>
                </a:r>
              </a:p>
            </p:txBody>
          </p:sp>
        </p:grpSp>
        <p:sp>
          <p:nvSpPr>
            <p:cNvPr id="1820707" name="Freeform 35"/>
            <p:cNvSpPr>
              <a:spLocks/>
            </p:cNvSpPr>
            <p:nvPr/>
          </p:nvSpPr>
          <p:spPr bwMode="auto">
            <a:xfrm rot="203743">
              <a:off x="960" y="3360"/>
              <a:ext cx="336" cy="384"/>
            </a:xfrm>
            <a:custGeom>
              <a:avLst/>
              <a:gdLst/>
              <a:ahLst/>
              <a:cxnLst>
                <a:cxn ang="0">
                  <a:pos x="334" y="7"/>
                </a:cxn>
                <a:cxn ang="0">
                  <a:pos x="114" y="97"/>
                </a:cxn>
                <a:cxn ang="0">
                  <a:pos x="40" y="148"/>
                </a:cxn>
                <a:cxn ang="0">
                  <a:pos x="23" y="193"/>
                </a:cxn>
                <a:cxn ang="0">
                  <a:pos x="18" y="335"/>
                </a:cxn>
                <a:cxn ang="0">
                  <a:pos x="40" y="352"/>
                </a:cxn>
                <a:cxn ang="0">
                  <a:pos x="159" y="402"/>
                </a:cxn>
                <a:cxn ang="0">
                  <a:pos x="244" y="436"/>
                </a:cxn>
                <a:cxn ang="0">
                  <a:pos x="543" y="408"/>
                </a:cxn>
                <a:cxn ang="0">
                  <a:pos x="695" y="425"/>
                </a:cxn>
                <a:cxn ang="0">
                  <a:pos x="769" y="448"/>
                </a:cxn>
                <a:cxn ang="0">
                  <a:pos x="854" y="498"/>
                </a:cxn>
                <a:cxn ang="0">
                  <a:pos x="882" y="515"/>
                </a:cxn>
                <a:cxn ang="0">
                  <a:pos x="916" y="527"/>
                </a:cxn>
                <a:cxn ang="0">
                  <a:pos x="1000" y="566"/>
                </a:cxn>
                <a:cxn ang="0">
                  <a:pos x="1113" y="555"/>
                </a:cxn>
                <a:cxn ang="0">
                  <a:pos x="1147" y="532"/>
                </a:cxn>
                <a:cxn ang="0">
                  <a:pos x="1170" y="515"/>
                </a:cxn>
                <a:cxn ang="0">
                  <a:pos x="1198" y="459"/>
                </a:cxn>
                <a:cxn ang="0">
                  <a:pos x="1215" y="391"/>
                </a:cxn>
                <a:cxn ang="0">
                  <a:pos x="1181" y="312"/>
                </a:cxn>
                <a:cxn ang="0">
                  <a:pos x="1051" y="154"/>
                </a:cxn>
                <a:cxn ang="0">
                  <a:pos x="983" y="97"/>
                </a:cxn>
                <a:cxn ang="0">
                  <a:pos x="848" y="35"/>
                </a:cxn>
                <a:cxn ang="0">
                  <a:pos x="797" y="18"/>
                </a:cxn>
                <a:cxn ang="0">
                  <a:pos x="374" y="24"/>
                </a:cxn>
                <a:cxn ang="0">
                  <a:pos x="351" y="1"/>
                </a:cxn>
                <a:cxn ang="0">
                  <a:pos x="334" y="7"/>
                </a:cxn>
              </a:cxnLst>
              <a:rect l="0" t="0" r="r" b="b"/>
              <a:pathLst>
                <a:path w="1219" h="574">
                  <a:moveTo>
                    <a:pt x="334" y="7"/>
                  </a:moveTo>
                  <a:cubicBezTo>
                    <a:pt x="258" y="34"/>
                    <a:pt x="196" y="85"/>
                    <a:pt x="114" y="97"/>
                  </a:cubicBezTo>
                  <a:cubicBezTo>
                    <a:pt x="84" y="110"/>
                    <a:pt x="55" y="116"/>
                    <a:pt x="40" y="148"/>
                  </a:cubicBezTo>
                  <a:cubicBezTo>
                    <a:pt x="33" y="163"/>
                    <a:pt x="23" y="193"/>
                    <a:pt x="23" y="193"/>
                  </a:cubicBezTo>
                  <a:cubicBezTo>
                    <a:pt x="13" y="249"/>
                    <a:pt x="0" y="263"/>
                    <a:pt x="18" y="335"/>
                  </a:cubicBezTo>
                  <a:cubicBezTo>
                    <a:pt x="20" y="344"/>
                    <a:pt x="33" y="346"/>
                    <a:pt x="40" y="352"/>
                  </a:cubicBezTo>
                  <a:cubicBezTo>
                    <a:pt x="73" y="379"/>
                    <a:pt x="117" y="393"/>
                    <a:pt x="159" y="402"/>
                  </a:cubicBezTo>
                  <a:cubicBezTo>
                    <a:pt x="187" y="423"/>
                    <a:pt x="211" y="430"/>
                    <a:pt x="244" y="436"/>
                  </a:cubicBezTo>
                  <a:cubicBezTo>
                    <a:pt x="371" y="433"/>
                    <a:pt x="441" y="444"/>
                    <a:pt x="543" y="408"/>
                  </a:cubicBezTo>
                  <a:cubicBezTo>
                    <a:pt x="607" y="412"/>
                    <a:pt x="638" y="416"/>
                    <a:pt x="695" y="425"/>
                  </a:cubicBezTo>
                  <a:cubicBezTo>
                    <a:pt x="722" y="438"/>
                    <a:pt x="739" y="443"/>
                    <a:pt x="769" y="448"/>
                  </a:cubicBezTo>
                  <a:cubicBezTo>
                    <a:pt x="801" y="461"/>
                    <a:pt x="822" y="489"/>
                    <a:pt x="854" y="498"/>
                  </a:cubicBezTo>
                  <a:cubicBezTo>
                    <a:pt x="870" y="516"/>
                    <a:pt x="859" y="507"/>
                    <a:pt x="882" y="515"/>
                  </a:cubicBezTo>
                  <a:cubicBezTo>
                    <a:pt x="893" y="519"/>
                    <a:pt x="916" y="527"/>
                    <a:pt x="916" y="527"/>
                  </a:cubicBezTo>
                  <a:cubicBezTo>
                    <a:pt x="940" y="545"/>
                    <a:pt x="971" y="561"/>
                    <a:pt x="1000" y="566"/>
                  </a:cubicBezTo>
                  <a:cubicBezTo>
                    <a:pt x="1038" y="564"/>
                    <a:pt x="1080" y="574"/>
                    <a:pt x="1113" y="555"/>
                  </a:cubicBezTo>
                  <a:cubicBezTo>
                    <a:pt x="1125" y="548"/>
                    <a:pt x="1136" y="540"/>
                    <a:pt x="1147" y="532"/>
                  </a:cubicBezTo>
                  <a:cubicBezTo>
                    <a:pt x="1155" y="527"/>
                    <a:pt x="1170" y="515"/>
                    <a:pt x="1170" y="515"/>
                  </a:cubicBezTo>
                  <a:cubicBezTo>
                    <a:pt x="1184" y="492"/>
                    <a:pt x="1190" y="485"/>
                    <a:pt x="1198" y="459"/>
                  </a:cubicBezTo>
                  <a:cubicBezTo>
                    <a:pt x="1205" y="437"/>
                    <a:pt x="1215" y="391"/>
                    <a:pt x="1215" y="391"/>
                  </a:cubicBezTo>
                  <a:cubicBezTo>
                    <a:pt x="1206" y="327"/>
                    <a:pt x="1219" y="362"/>
                    <a:pt x="1181" y="312"/>
                  </a:cubicBezTo>
                  <a:cubicBezTo>
                    <a:pt x="1139" y="257"/>
                    <a:pt x="1094" y="207"/>
                    <a:pt x="1051" y="154"/>
                  </a:cubicBezTo>
                  <a:cubicBezTo>
                    <a:pt x="1030" y="129"/>
                    <a:pt x="1015" y="108"/>
                    <a:pt x="983" y="97"/>
                  </a:cubicBezTo>
                  <a:cubicBezTo>
                    <a:pt x="959" y="62"/>
                    <a:pt x="887" y="47"/>
                    <a:pt x="848" y="35"/>
                  </a:cubicBezTo>
                  <a:cubicBezTo>
                    <a:pt x="831" y="30"/>
                    <a:pt x="797" y="18"/>
                    <a:pt x="797" y="18"/>
                  </a:cubicBezTo>
                  <a:cubicBezTo>
                    <a:pt x="769" y="18"/>
                    <a:pt x="493" y="40"/>
                    <a:pt x="374" y="24"/>
                  </a:cubicBezTo>
                  <a:cubicBezTo>
                    <a:pt x="366" y="17"/>
                    <a:pt x="362" y="3"/>
                    <a:pt x="351" y="1"/>
                  </a:cubicBezTo>
                  <a:cubicBezTo>
                    <a:pt x="345" y="0"/>
                    <a:pt x="334" y="7"/>
                    <a:pt x="334" y="7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0"/>
                    <a:invGamma/>
                    <a:alpha val="0"/>
                  </a:schemeClr>
                </a:gs>
              </a:gsLst>
              <a:path path="rect">
                <a:fillToRect l="50000" t="50000" r="50000" b="50000"/>
              </a:path>
            </a:gradFill>
            <a:ln w="9525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20708" name="Oval 36"/>
            <p:cNvSpPr>
              <a:spLocks noChangeArrowheads="1"/>
            </p:cNvSpPr>
            <p:nvPr/>
          </p:nvSpPr>
          <p:spPr bwMode="auto">
            <a:xfrm>
              <a:off x="1052" y="3087"/>
              <a:ext cx="431" cy="376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FFFF00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20709" name="Oval 37"/>
            <p:cNvSpPr>
              <a:spLocks noChangeArrowheads="1"/>
            </p:cNvSpPr>
            <p:nvPr/>
          </p:nvSpPr>
          <p:spPr bwMode="auto">
            <a:xfrm>
              <a:off x="597" y="2971"/>
              <a:ext cx="369" cy="62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20710" name="Line 38"/>
            <p:cNvSpPr>
              <a:spLocks noChangeShapeType="1"/>
            </p:cNvSpPr>
            <p:nvPr/>
          </p:nvSpPr>
          <p:spPr bwMode="auto">
            <a:xfrm>
              <a:off x="161" y="3287"/>
              <a:ext cx="436" cy="0"/>
            </a:xfrm>
            <a:prstGeom prst="line">
              <a:avLst/>
            </a:prstGeom>
            <a:noFill/>
            <a:ln w="76200" cmpd="tri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20711" name="Oval 39"/>
            <p:cNvSpPr>
              <a:spLocks noChangeArrowheads="1"/>
            </p:cNvSpPr>
            <p:nvPr/>
          </p:nvSpPr>
          <p:spPr bwMode="auto">
            <a:xfrm>
              <a:off x="671" y="3104"/>
              <a:ext cx="68" cy="61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20712" name="Oval 40"/>
            <p:cNvSpPr>
              <a:spLocks noChangeArrowheads="1"/>
            </p:cNvSpPr>
            <p:nvPr/>
          </p:nvSpPr>
          <p:spPr bwMode="auto">
            <a:xfrm>
              <a:off x="790" y="3209"/>
              <a:ext cx="69" cy="6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20713" name="Oval 41"/>
            <p:cNvSpPr>
              <a:spLocks noChangeArrowheads="1"/>
            </p:cNvSpPr>
            <p:nvPr/>
          </p:nvSpPr>
          <p:spPr bwMode="auto">
            <a:xfrm>
              <a:off x="769" y="3420"/>
              <a:ext cx="69" cy="61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20714" name="Freeform 42"/>
            <p:cNvSpPr>
              <a:spLocks/>
            </p:cNvSpPr>
            <p:nvPr/>
          </p:nvSpPr>
          <p:spPr bwMode="auto">
            <a:xfrm rot="-956723">
              <a:off x="688" y="3278"/>
              <a:ext cx="66" cy="78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18" y="16"/>
                </a:cxn>
                <a:cxn ang="0">
                  <a:pos x="32" y="38"/>
                </a:cxn>
                <a:cxn ang="0">
                  <a:pos x="34" y="28"/>
                </a:cxn>
                <a:cxn ang="0">
                  <a:pos x="14" y="40"/>
                </a:cxn>
                <a:cxn ang="0">
                  <a:pos x="24" y="68"/>
                </a:cxn>
                <a:cxn ang="0">
                  <a:pos x="34" y="58"/>
                </a:cxn>
                <a:cxn ang="0">
                  <a:pos x="8" y="66"/>
                </a:cxn>
                <a:cxn ang="0">
                  <a:pos x="14" y="86"/>
                </a:cxn>
                <a:cxn ang="0">
                  <a:pos x="32" y="94"/>
                </a:cxn>
                <a:cxn ang="0">
                  <a:pos x="34" y="84"/>
                </a:cxn>
                <a:cxn ang="0">
                  <a:pos x="0" y="92"/>
                </a:cxn>
              </a:cxnLst>
              <a:rect l="0" t="0" r="r" b="b"/>
              <a:pathLst>
                <a:path w="52" h="94">
                  <a:moveTo>
                    <a:pt x="36" y="0"/>
                  </a:moveTo>
                  <a:cubicBezTo>
                    <a:pt x="26" y="3"/>
                    <a:pt x="24" y="6"/>
                    <a:pt x="18" y="16"/>
                  </a:cubicBezTo>
                  <a:cubicBezTo>
                    <a:pt x="14" y="32"/>
                    <a:pt x="18" y="34"/>
                    <a:pt x="32" y="38"/>
                  </a:cubicBezTo>
                  <a:cubicBezTo>
                    <a:pt x="40" y="35"/>
                    <a:pt x="44" y="31"/>
                    <a:pt x="34" y="28"/>
                  </a:cubicBezTo>
                  <a:cubicBezTo>
                    <a:pt x="23" y="30"/>
                    <a:pt x="20" y="31"/>
                    <a:pt x="14" y="40"/>
                  </a:cubicBezTo>
                  <a:cubicBezTo>
                    <a:pt x="16" y="54"/>
                    <a:pt x="13" y="61"/>
                    <a:pt x="24" y="68"/>
                  </a:cubicBezTo>
                  <a:cubicBezTo>
                    <a:pt x="36" y="67"/>
                    <a:pt x="52" y="64"/>
                    <a:pt x="34" y="58"/>
                  </a:cubicBezTo>
                  <a:cubicBezTo>
                    <a:pt x="22" y="60"/>
                    <a:pt x="17" y="60"/>
                    <a:pt x="8" y="66"/>
                  </a:cubicBezTo>
                  <a:cubicBezTo>
                    <a:pt x="9" y="75"/>
                    <a:pt x="8" y="80"/>
                    <a:pt x="14" y="86"/>
                  </a:cubicBezTo>
                  <a:cubicBezTo>
                    <a:pt x="19" y="91"/>
                    <a:pt x="32" y="94"/>
                    <a:pt x="32" y="94"/>
                  </a:cubicBezTo>
                  <a:cubicBezTo>
                    <a:pt x="40" y="91"/>
                    <a:pt x="44" y="87"/>
                    <a:pt x="34" y="84"/>
                  </a:cubicBezTo>
                  <a:cubicBezTo>
                    <a:pt x="10" y="86"/>
                    <a:pt x="15" y="85"/>
                    <a:pt x="0" y="92"/>
                  </a:cubicBezTo>
                </a:path>
              </a:pathLst>
            </a:custGeom>
            <a:noFill/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20715" name="Freeform 43"/>
            <p:cNvSpPr>
              <a:spLocks/>
            </p:cNvSpPr>
            <p:nvPr/>
          </p:nvSpPr>
          <p:spPr bwMode="auto">
            <a:xfrm rot="2288693">
              <a:off x="829" y="3320"/>
              <a:ext cx="67" cy="79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18" y="16"/>
                </a:cxn>
                <a:cxn ang="0">
                  <a:pos x="32" y="38"/>
                </a:cxn>
                <a:cxn ang="0">
                  <a:pos x="34" y="28"/>
                </a:cxn>
                <a:cxn ang="0">
                  <a:pos x="14" y="40"/>
                </a:cxn>
                <a:cxn ang="0">
                  <a:pos x="24" y="68"/>
                </a:cxn>
                <a:cxn ang="0">
                  <a:pos x="34" y="58"/>
                </a:cxn>
                <a:cxn ang="0">
                  <a:pos x="8" y="66"/>
                </a:cxn>
                <a:cxn ang="0">
                  <a:pos x="14" y="86"/>
                </a:cxn>
                <a:cxn ang="0">
                  <a:pos x="32" y="94"/>
                </a:cxn>
                <a:cxn ang="0">
                  <a:pos x="34" y="84"/>
                </a:cxn>
                <a:cxn ang="0">
                  <a:pos x="0" y="92"/>
                </a:cxn>
              </a:cxnLst>
              <a:rect l="0" t="0" r="r" b="b"/>
              <a:pathLst>
                <a:path w="52" h="94">
                  <a:moveTo>
                    <a:pt x="36" y="0"/>
                  </a:moveTo>
                  <a:cubicBezTo>
                    <a:pt x="26" y="3"/>
                    <a:pt x="24" y="6"/>
                    <a:pt x="18" y="16"/>
                  </a:cubicBezTo>
                  <a:cubicBezTo>
                    <a:pt x="14" y="32"/>
                    <a:pt x="18" y="34"/>
                    <a:pt x="32" y="38"/>
                  </a:cubicBezTo>
                  <a:cubicBezTo>
                    <a:pt x="40" y="35"/>
                    <a:pt x="44" y="31"/>
                    <a:pt x="34" y="28"/>
                  </a:cubicBezTo>
                  <a:cubicBezTo>
                    <a:pt x="23" y="30"/>
                    <a:pt x="20" y="31"/>
                    <a:pt x="14" y="40"/>
                  </a:cubicBezTo>
                  <a:cubicBezTo>
                    <a:pt x="16" y="54"/>
                    <a:pt x="13" y="61"/>
                    <a:pt x="24" y="68"/>
                  </a:cubicBezTo>
                  <a:cubicBezTo>
                    <a:pt x="36" y="67"/>
                    <a:pt x="52" y="64"/>
                    <a:pt x="34" y="58"/>
                  </a:cubicBezTo>
                  <a:cubicBezTo>
                    <a:pt x="22" y="60"/>
                    <a:pt x="17" y="60"/>
                    <a:pt x="8" y="66"/>
                  </a:cubicBezTo>
                  <a:cubicBezTo>
                    <a:pt x="9" y="75"/>
                    <a:pt x="8" y="80"/>
                    <a:pt x="14" y="86"/>
                  </a:cubicBezTo>
                  <a:cubicBezTo>
                    <a:pt x="19" y="91"/>
                    <a:pt x="32" y="94"/>
                    <a:pt x="32" y="94"/>
                  </a:cubicBezTo>
                  <a:cubicBezTo>
                    <a:pt x="40" y="91"/>
                    <a:pt x="44" y="87"/>
                    <a:pt x="34" y="84"/>
                  </a:cubicBezTo>
                  <a:cubicBezTo>
                    <a:pt x="10" y="86"/>
                    <a:pt x="15" y="85"/>
                    <a:pt x="0" y="92"/>
                  </a:cubicBezTo>
                </a:path>
              </a:pathLst>
            </a:custGeom>
            <a:noFill/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20716" name="Freeform 44"/>
            <p:cNvSpPr>
              <a:spLocks/>
            </p:cNvSpPr>
            <p:nvPr/>
          </p:nvSpPr>
          <p:spPr bwMode="auto">
            <a:xfrm rot="2288693">
              <a:off x="789" y="3487"/>
              <a:ext cx="66" cy="79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18" y="16"/>
                </a:cxn>
                <a:cxn ang="0">
                  <a:pos x="32" y="38"/>
                </a:cxn>
                <a:cxn ang="0">
                  <a:pos x="34" y="28"/>
                </a:cxn>
                <a:cxn ang="0">
                  <a:pos x="14" y="40"/>
                </a:cxn>
                <a:cxn ang="0">
                  <a:pos x="24" y="68"/>
                </a:cxn>
                <a:cxn ang="0">
                  <a:pos x="34" y="58"/>
                </a:cxn>
                <a:cxn ang="0">
                  <a:pos x="8" y="66"/>
                </a:cxn>
                <a:cxn ang="0">
                  <a:pos x="14" y="86"/>
                </a:cxn>
                <a:cxn ang="0">
                  <a:pos x="32" y="94"/>
                </a:cxn>
                <a:cxn ang="0">
                  <a:pos x="34" y="84"/>
                </a:cxn>
                <a:cxn ang="0">
                  <a:pos x="0" y="92"/>
                </a:cxn>
              </a:cxnLst>
              <a:rect l="0" t="0" r="r" b="b"/>
              <a:pathLst>
                <a:path w="52" h="94">
                  <a:moveTo>
                    <a:pt x="36" y="0"/>
                  </a:moveTo>
                  <a:cubicBezTo>
                    <a:pt x="26" y="3"/>
                    <a:pt x="24" y="6"/>
                    <a:pt x="18" y="16"/>
                  </a:cubicBezTo>
                  <a:cubicBezTo>
                    <a:pt x="14" y="32"/>
                    <a:pt x="18" y="34"/>
                    <a:pt x="32" y="38"/>
                  </a:cubicBezTo>
                  <a:cubicBezTo>
                    <a:pt x="40" y="35"/>
                    <a:pt x="44" y="31"/>
                    <a:pt x="34" y="28"/>
                  </a:cubicBezTo>
                  <a:cubicBezTo>
                    <a:pt x="23" y="30"/>
                    <a:pt x="20" y="31"/>
                    <a:pt x="14" y="40"/>
                  </a:cubicBezTo>
                  <a:cubicBezTo>
                    <a:pt x="16" y="54"/>
                    <a:pt x="13" y="61"/>
                    <a:pt x="24" y="68"/>
                  </a:cubicBezTo>
                  <a:cubicBezTo>
                    <a:pt x="36" y="67"/>
                    <a:pt x="52" y="64"/>
                    <a:pt x="34" y="58"/>
                  </a:cubicBezTo>
                  <a:cubicBezTo>
                    <a:pt x="22" y="60"/>
                    <a:pt x="17" y="60"/>
                    <a:pt x="8" y="66"/>
                  </a:cubicBezTo>
                  <a:cubicBezTo>
                    <a:pt x="9" y="75"/>
                    <a:pt x="8" y="80"/>
                    <a:pt x="14" y="86"/>
                  </a:cubicBezTo>
                  <a:cubicBezTo>
                    <a:pt x="19" y="91"/>
                    <a:pt x="32" y="94"/>
                    <a:pt x="32" y="94"/>
                  </a:cubicBezTo>
                  <a:cubicBezTo>
                    <a:pt x="40" y="91"/>
                    <a:pt x="44" y="87"/>
                    <a:pt x="34" y="84"/>
                  </a:cubicBezTo>
                  <a:cubicBezTo>
                    <a:pt x="10" y="86"/>
                    <a:pt x="15" y="85"/>
                    <a:pt x="0" y="92"/>
                  </a:cubicBezTo>
                </a:path>
              </a:pathLst>
            </a:custGeom>
            <a:noFill/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20717" name="Freeform 45"/>
            <p:cNvSpPr>
              <a:spLocks/>
            </p:cNvSpPr>
            <p:nvPr/>
          </p:nvSpPr>
          <p:spPr bwMode="auto">
            <a:xfrm rot="8483124">
              <a:off x="805" y="3085"/>
              <a:ext cx="66" cy="79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18" y="16"/>
                </a:cxn>
                <a:cxn ang="0">
                  <a:pos x="32" y="38"/>
                </a:cxn>
                <a:cxn ang="0">
                  <a:pos x="34" y="28"/>
                </a:cxn>
                <a:cxn ang="0">
                  <a:pos x="14" y="40"/>
                </a:cxn>
                <a:cxn ang="0">
                  <a:pos x="24" y="68"/>
                </a:cxn>
                <a:cxn ang="0">
                  <a:pos x="34" y="58"/>
                </a:cxn>
                <a:cxn ang="0">
                  <a:pos x="8" y="66"/>
                </a:cxn>
                <a:cxn ang="0">
                  <a:pos x="14" y="86"/>
                </a:cxn>
                <a:cxn ang="0">
                  <a:pos x="32" y="94"/>
                </a:cxn>
                <a:cxn ang="0">
                  <a:pos x="34" y="84"/>
                </a:cxn>
                <a:cxn ang="0">
                  <a:pos x="0" y="92"/>
                </a:cxn>
              </a:cxnLst>
              <a:rect l="0" t="0" r="r" b="b"/>
              <a:pathLst>
                <a:path w="52" h="94">
                  <a:moveTo>
                    <a:pt x="36" y="0"/>
                  </a:moveTo>
                  <a:cubicBezTo>
                    <a:pt x="26" y="3"/>
                    <a:pt x="24" y="6"/>
                    <a:pt x="18" y="16"/>
                  </a:cubicBezTo>
                  <a:cubicBezTo>
                    <a:pt x="14" y="32"/>
                    <a:pt x="18" y="34"/>
                    <a:pt x="32" y="38"/>
                  </a:cubicBezTo>
                  <a:cubicBezTo>
                    <a:pt x="40" y="35"/>
                    <a:pt x="44" y="31"/>
                    <a:pt x="34" y="28"/>
                  </a:cubicBezTo>
                  <a:cubicBezTo>
                    <a:pt x="23" y="30"/>
                    <a:pt x="20" y="31"/>
                    <a:pt x="14" y="40"/>
                  </a:cubicBezTo>
                  <a:cubicBezTo>
                    <a:pt x="16" y="54"/>
                    <a:pt x="13" y="61"/>
                    <a:pt x="24" y="68"/>
                  </a:cubicBezTo>
                  <a:cubicBezTo>
                    <a:pt x="36" y="67"/>
                    <a:pt x="52" y="64"/>
                    <a:pt x="34" y="58"/>
                  </a:cubicBezTo>
                  <a:cubicBezTo>
                    <a:pt x="22" y="60"/>
                    <a:pt x="17" y="60"/>
                    <a:pt x="8" y="66"/>
                  </a:cubicBezTo>
                  <a:cubicBezTo>
                    <a:pt x="9" y="75"/>
                    <a:pt x="8" y="80"/>
                    <a:pt x="14" y="86"/>
                  </a:cubicBezTo>
                  <a:cubicBezTo>
                    <a:pt x="19" y="91"/>
                    <a:pt x="32" y="94"/>
                    <a:pt x="32" y="94"/>
                  </a:cubicBezTo>
                  <a:cubicBezTo>
                    <a:pt x="40" y="91"/>
                    <a:pt x="44" y="87"/>
                    <a:pt x="34" y="84"/>
                  </a:cubicBezTo>
                  <a:cubicBezTo>
                    <a:pt x="10" y="86"/>
                    <a:pt x="15" y="85"/>
                    <a:pt x="0" y="92"/>
                  </a:cubicBezTo>
                </a:path>
              </a:pathLst>
            </a:custGeom>
            <a:noFill/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20718" name="Oval 46"/>
            <p:cNvSpPr>
              <a:spLocks noChangeArrowheads="1"/>
            </p:cNvSpPr>
            <p:nvPr/>
          </p:nvSpPr>
          <p:spPr bwMode="auto">
            <a:xfrm flipH="1">
              <a:off x="1573" y="3044"/>
              <a:ext cx="369" cy="62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20719" name="Line 47"/>
            <p:cNvSpPr>
              <a:spLocks noChangeShapeType="1"/>
            </p:cNvSpPr>
            <p:nvPr/>
          </p:nvSpPr>
          <p:spPr bwMode="auto">
            <a:xfrm flipH="1">
              <a:off x="1942" y="3360"/>
              <a:ext cx="435" cy="0"/>
            </a:xfrm>
            <a:prstGeom prst="line">
              <a:avLst/>
            </a:prstGeom>
            <a:noFill/>
            <a:ln w="76200" cmpd="tri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20720" name="Oval 48"/>
            <p:cNvSpPr>
              <a:spLocks noChangeArrowheads="1"/>
            </p:cNvSpPr>
            <p:nvPr/>
          </p:nvSpPr>
          <p:spPr bwMode="auto">
            <a:xfrm flipH="1">
              <a:off x="1799" y="3177"/>
              <a:ext cx="69" cy="61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20721" name="Oval 49"/>
            <p:cNvSpPr>
              <a:spLocks noChangeArrowheads="1"/>
            </p:cNvSpPr>
            <p:nvPr/>
          </p:nvSpPr>
          <p:spPr bwMode="auto">
            <a:xfrm flipH="1">
              <a:off x="1680" y="3282"/>
              <a:ext cx="68" cy="6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20722" name="Oval 50"/>
            <p:cNvSpPr>
              <a:spLocks noChangeArrowheads="1"/>
            </p:cNvSpPr>
            <p:nvPr/>
          </p:nvSpPr>
          <p:spPr bwMode="auto">
            <a:xfrm flipH="1">
              <a:off x="1700" y="3493"/>
              <a:ext cx="69" cy="61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20723" name="Freeform 51"/>
            <p:cNvSpPr>
              <a:spLocks/>
            </p:cNvSpPr>
            <p:nvPr/>
          </p:nvSpPr>
          <p:spPr bwMode="auto">
            <a:xfrm rot="956723" flipH="1">
              <a:off x="1784" y="3351"/>
              <a:ext cx="67" cy="78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18" y="16"/>
                </a:cxn>
                <a:cxn ang="0">
                  <a:pos x="32" y="38"/>
                </a:cxn>
                <a:cxn ang="0">
                  <a:pos x="34" y="28"/>
                </a:cxn>
                <a:cxn ang="0">
                  <a:pos x="14" y="40"/>
                </a:cxn>
                <a:cxn ang="0">
                  <a:pos x="24" y="68"/>
                </a:cxn>
                <a:cxn ang="0">
                  <a:pos x="34" y="58"/>
                </a:cxn>
                <a:cxn ang="0">
                  <a:pos x="8" y="66"/>
                </a:cxn>
                <a:cxn ang="0">
                  <a:pos x="14" y="86"/>
                </a:cxn>
                <a:cxn ang="0">
                  <a:pos x="32" y="94"/>
                </a:cxn>
                <a:cxn ang="0">
                  <a:pos x="34" y="84"/>
                </a:cxn>
                <a:cxn ang="0">
                  <a:pos x="0" y="92"/>
                </a:cxn>
              </a:cxnLst>
              <a:rect l="0" t="0" r="r" b="b"/>
              <a:pathLst>
                <a:path w="52" h="94">
                  <a:moveTo>
                    <a:pt x="36" y="0"/>
                  </a:moveTo>
                  <a:cubicBezTo>
                    <a:pt x="26" y="3"/>
                    <a:pt x="24" y="6"/>
                    <a:pt x="18" y="16"/>
                  </a:cubicBezTo>
                  <a:cubicBezTo>
                    <a:pt x="14" y="32"/>
                    <a:pt x="18" y="34"/>
                    <a:pt x="32" y="38"/>
                  </a:cubicBezTo>
                  <a:cubicBezTo>
                    <a:pt x="40" y="35"/>
                    <a:pt x="44" y="31"/>
                    <a:pt x="34" y="28"/>
                  </a:cubicBezTo>
                  <a:cubicBezTo>
                    <a:pt x="23" y="30"/>
                    <a:pt x="20" y="31"/>
                    <a:pt x="14" y="40"/>
                  </a:cubicBezTo>
                  <a:cubicBezTo>
                    <a:pt x="16" y="54"/>
                    <a:pt x="13" y="61"/>
                    <a:pt x="24" y="68"/>
                  </a:cubicBezTo>
                  <a:cubicBezTo>
                    <a:pt x="36" y="67"/>
                    <a:pt x="52" y="64"/>
                    <a:pt x="34" y="58"/>
                  </a:cubicBezTo>
                  <a:cubicBezTo>
                    <a:pt x="22" y="60"/>
                    <a:pt x="17" y="60"/>
                    <a:pt x="8" y="66"/>
                  </a:cubicBezTo>
                  <a:cubicBezTo>
                    <a:pt x="9" y="75"/>
                    <a:pt x="8" y="80"/>
                    <a:pt x="14" y="86"/>
                  </a:cubicBezTo>
                  <a:cubicBezTo>
                    <a:pt x="19" y="91"/>
                    <a:pt x="32" y="94"/>
                    <a:pt x="32" y="94"/>
                  </a:cubicBezTo>
                  <a:cubicBezTo>
                    <a:pt x="40" y="91"/>
                    <a:pt x="44" y="87"/>
                    <a:pt x="34" y="84"/>
                  </a:cubicBezTo>
                  <a:cubicBezTo>
                    <a:pt x="10" y="86"/>
                    <a:pt x="15" y="85"/>
                    <a:pt x="0" y="92"/>
                  </a:cubicBezTo>
                </a:path>
              </a:pathLst>
            </a:custGeom>
            <a:noFill/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20724" name="Freeform 52"/>
            <p:cNvSpPr>
              <a:spLocks/>
            </p:cNvSpPr>
            <p:nvPr/>
          </p:nvSpPr>
          <p:spPr bwMode="auto">
            <a:xfrm rot="19311307" flipH="1">
              <a:off x="1643" y="3393"/>
              <a:ext cx="66" cy="79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18" y="16"/>
                </a:cxn>
                <a:cxn ang="0">
                  <a:pos x="32" y="38"/>
                </a:cxn>
                <a:cxn ang="0">
                  <a:pos x="34" y="28"/>
                </a:cxn>
                <a:cxn ang="0">
                  <a:pos x="14" y="40"/>
                </a:cxn>
                <a:cxn ang="0">
                  <a:pos x="24" y="68"/>
                </a:cxn>
                <a:cxn ang="0">
                  <a:pos x="34" y="58"/>
                </a:cxn>
                <a:cxn ang="0">
                  <a:pos x="8" y="66"/>
                </a:cxn>
                <a:cxn ang="0">
                  <a:pos x="14" y="86"/>
                </a:cxn>
                <a:cxn ang="0">
                  <a:pos x="32" y="94"/>
                </a:cxn>
                <a:cxn ang="0">
                  <a:pos x="34" y="84"/>
                </a:cxn>
                <a:cxn ang="0">
                  <a:pos x="0" y="92"/>
                </a:cxn>
              </a:cxnLst>
              <a:rect l="0" t="0" r="r" b="b"/>
              <a:pathLst>
                <a:path w="52" h="94">
                  <a:moveTo>
                    <a:pt x="36" y="0"/>
                  </a:moveTo>
                  <a:cubicBezTo>
                    <a:pt x="26" y="3"/>
                    <a:pt x="24" y="6"/>
                    <a:pt x="18" y="16"/>
                  </a:cubicBezTo>
                  <a:cubicBezTo>
                    <a:pt x="14" y="32"/>
                    <a:pt x="18" y="34"/>
                    <a:pt x="32" y="38"/>
                  </a:cubicBezTo>
                  <a:cubicBezTo>
                    <a:pt x="40" y="35"/>
                    <a:pt x="44" y="31"/>
                    <a:pt x="34" y="28"/>
                  </a:cubicBezTo>
                  <a:cubicBezTo>
                    <a:pt x="23" y="30"/>
                    <a:pt x="20" y="31"/>
                    <a:pt x="14" y="40"/>
                  </a:cubicBezTo>
                  <a:cubicBezTo>
                    <a:pt x="16" y="54"/>
                    <a:pt x="13" y="61"/>
                    <a:pt x="24" y="68"/>
                  </a:cubicBezTo>
                  <a:cubicBezTo>
                    <a:pt x="36" y="67"/>
                    <a:pt x="52" y="64"/>
                    <a:pt x="34" y="58"/>
                  </a:cubicBezTo>
                  <a:cubicBezTo>
                    <a:pt x="22" y="60"/>
                    <a:pt x="17" y="60"/>
                    <a:pt x="8" y="66"/>
                  </a:cubicBezTo>
                  <a:cubicBezTo>
                    <a:pt x="9" y="75"/>
                    <a:pt x="8" y="80"/>
                    <a:pt x="14" y="86"/>
                  </a:cubicBezTo>
                  <a:cubicBezTo>
                    <a:pt x="19" y="91"/>
                    <a:pt x="32" y="94"/>
                    <a:pt x="32" y="94"/>
                  </a:cubicBezTo>
                  <a:cubicBezTo>
                    <a:pt x="40" y="91"/>
                    <a:pt x="44" y="87"/>
                    <a:pt x="34" y="84"/>
                  </a:cubicBezTo>
                  <a:cubicBezTo>
                    <a:pt x="10" y="86"/>
                    <a:pt x="15" y="85"/>
                    <a:pt x="0" y="92"/>
                  </a:cubicBezTo>
                </a:path>
              </a:pathLst>
            </a:custGeom>
            <a:noFill/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20725" name="Freeform 53"/>
            <p:cNvSpPr>
              <a:spLocks/>
            </p:cNvSpPr>
            <p:nvPr/>
          </p:nvSpPr>
          <p:spPr bwMode="auto">
            <a:xfrm rot="19311307" flipH="1">
              <a:off x="1683" y="3560"/>
              <a:ext cx="67" cy="79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18" y="16"/>
                </a:cxn>
                <a:cxn ang="0">
                  <a:pos x="32" y="38"/>
                </a:cxn>
                <a:cxn ang="0">
                  <a:pos x="34" y="28"/>
                </a:cxn>
                <a:cxn ang="0">
                  <a:pos x="14" y="40"/>
                </a:cxn>
                <a:cxn ang="0">
                  <a:pos x="24" y="68"/>
                </a:cxn>
                <a:cxn ang="0">
                  <a:pos x="34" y="58"/>
                </a:cxn>
                <a:cxn ang="0">
                  <a:pos x="8" y="66"/>
                </a:cxn>
                <a:cxn ang="0">
                  <a:pos x="14" y="86"/>
                </a:cxn>
                <a:cxn ang="0">
                  <a:pos x="32" y="94"/>
                </a:cxn>
                <a:cxn ang="0">
                  <a:pos x="34" y="84"/>
                </a:cxn>
                <a:cxn ang="0">
                  <a:pos x="0" y="92"/>
                </a:cxn>
              </a:cxnLst>
              <a:rect l="0" t="0" r="r" b="b"/>
              <a:pathLst>
                <a:path w="52" h="94">
                  <a:moveTo>
                    <a:pt x="36" y="0"/>
                  </a:moveTo>
                  <a:cubicBezTo>
                    <a:pt x="26" y="3"/>
                    <a:pt x="24" y="6"/>
                    <a:pt x="18" y="16"/>
                  </a:cubicBezTo>
                  <a:cubicBezTo>
                    <a:pt x="14" y="32"/>
                    <a:pt x="18" y="34"/>
                    <a:pt x="32" y="38"/>
                  </a:cubicBezTo>
                  <a:cubicBezTo>
                    <a:pt x="40" y="35"/>
                    <a:pt x="44" y="31"/>
                    <a:pt x="34" y="28"/>
                  </a:cubicBezTo>
                  <a:cubicBezTo>
                    <a:pt x="23" y="30"/>
                    <a:pt x="20" y="31"/>
                    <a:pt x="14" y="40"/>
                  </a:cubicBezTo>
                  <a:cubicBezTo>
                    <a:pt x="16" y="54"/>
                    <a:pt x="13" y="61"/>
                    <a:pt x="24" y="68"/>
                  </a:cubicBezTo>
                  <a:cubicBezTo>
                    <a:pt x="36" y="67"/>
                    <a:pt x="52" y="64"/>
                    <a:pt x="34" y="58"/>
                  </a:cubicBezTo>
                  <a:cubicBezTo>
                    <a:pt x="22" y="60"/>
                    <a:pt x="17" y="60"/>
                    <a:pt x="8" y="66"/>
                  </a:cubicBezTo>
                  <a:cubicBezTo>
                    <a:pt x="9" y="75"/>
                    <a:pt x="8" y="80"/>
                    <a:pt x="14" y="86"/>
                  </a:cubicBezTo>
                  <a:cubicBezTo>
                    <a:pt x="19" y="91"/>
                    <a:pt x="32" y="94"/>
                    <a:pt x="32" y="94"/>
                  </a:cubicBezTo>
                  <a:cubicBezTo>
                    <a:pt x="40" y="91"/>
                    <a:pt x="44" y="87"/>
                    <a:pt x="34" y="84"/>
                  </a:cubicBezTo>
                  <a:cubicBezTo>
                    <a:pt x="10" y="86"/>
                    <a:pt x="15" y="85"/>
                    <a:pt x="0" y="92"/>
                  </a:cubicBezTo>
                </a:path>
              </a:pathLst>
            </a:custGeom>
            <a:noFill/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20726" name="Freeform 54"/>
            <p:cNvSpPr>
              <a:spLocks/>
            </p:cNvSpPr>
            <p:nvPr/>
          </p:nvSpPr>
          <p:spPr bwMode="auto">
            <a:xfrm rot="13116876" flipH="1">
              <a:off x="1667" y="3158"/>
              <a:ext cx="67" cy="79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18" y="16"/>
                </a:cxn>
                <a:cxn ang="0">
                  <a:pos x="32" y="38"/>
                </a:cxn>
                <a:cxn ang="0">
                  <a:pos x="34" y="28"/>
                </a:cxn>
                <a:cxn ang="0">
                  <a:pos x="14" y="40"/>
                </a:cxn>
                <a:cxn ang="0">
                  <a:pos x="24" y="68"/>
                </a:cxn>
                <a:cxn ang="0">
                  <a:pos x="34" y="58"/>
                </a:cxn>
                <a:cxn ang="0">
                  <a:pos x="8" y="66"/>
                </a:cxn>
                <a:cxn ang="0">
                  <a:pos x="14" y="86"/>
                </a:cxn>
                <a:cxn ang="0">
                  <a:pos x="32" y="94"/>
                </a:cxn>
                <a:cxn ang="0">
                  <a:pos x="34" y="84"/>
                </a:cxn>
                <a:cxn ang="0">
                  <a:pos x="0" y="92"/>
                </a:cxn>
              </a:cxnLst>
              <a:rect l="0" t="0" r="r" b="b"/>
              <a:pathLst>
                <a:path w="52" h="94">
                  <a:moveTo>
                    <a:pt x="36" y="0"/>
                  </a:moveTo>
                  <a:cubicBezTo>
                    <a:pt x="26" y="3"/>
                    <a:pt x="24" y="6"/>
                    <a:pt x="18" y="16"/>
                  </a:cubicBezTo>
                  <a:cubicBezTo>
                    <a:pt x="14" y="32"/>
                    <a:pt x="18" y="34"/>
                    <a:pt x="32" y="38"/>
                  </a:cubicBezTo>
                  <a:cubicBezTo>
                    <a:pt x="40" y="35"/>
                    <a:pt x="44" y="31"/>
                    <a:pt x="34" y="28"/>
                  </a:cubicBezTo>
                  <a:cubicBezTo>
                    <a:pt x="23" y="30"/>
                    <a:pt x="20" y="31"/>
                    <a:pt x="14" y="40"/>
                  </a:cubicBezTo>
                  <a:cubicBezTo>
                    <a:pt x="16" y="54"/>
                    <a:pt x="13" y="61"/>
                    <a:pt x="24" y="68"/>
                  </a:cubicBezTo>
                  <a:cubicBezTo>
                    <a:pt x="36" y="67"/>
                    <a:pt x="52" y="64"/>
                    <a:pt x="34" y="58"/>
                  </a:cubicBezTo>
                  <a:cubicBezTo>
                    <a:pt x="22" y="60"/>
                    <a:pt x="17" y="60"/>
                    <a:pt x="8" y="66"/>
                  </a:cubicBezTo>
                  <a:cubicBezTo>
                    <a:pt x="9" y="75"/>
                    <a:pt x="8" y="80"/>
                    <a:pt x="14" y="86"/>
                  </a:cubicBezTo>
                  <a:cubicBezTo>
                    <a:pt x="19" y="91"/>
                    <a:pt x="32" y="94"/>
                    <a:pt x="32" y="94"/>
                  </a:cubicBezTo>
                  <a:cubicBezTo>
                    <a:pt x="40" y="91"/>
                    <a:pt x="44" y="87"/>
                    <a:pt x="34" y="84"/>
                  </a:cubicBezTo>
                  <a:cubicBezTo>
                    <a:pt x="10" y="86"/>
                    <a:pt x="15" y="85"/>
                    <a:pt x="0" y="92"/>
                  </a:cubicBezTo>
                </a:path>
              </a:pathLst>
            </a:custGeom>
            <a:noFill/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20727" name="Line 55"/>
            <p:cNvSpPr>
              <a:spLocks noChangeShapeType="1"/>
            </p:cNvSpPr>
            <p:nvPr/>
          </p:nvSpPr>
          <p:spPr bwMode="auto">
            <a:xfrm>
              <a:off x="826" y="3237"/>
              <a:ext cx="379" cy="0"/>
            </a:xfrm>
            <a:prstGeom prst="line">
              <a:avLst/>
            </a:prstGeom>
            <a:noFill/>
            <a:ln w="28575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20728" name="Line 56"/>
            <p:cNvSpPr>
              <a:spLocks noChangeShapeType="1"/>
            </p:cNvSpPr>
            <p:nvPr/>
          </p:nvSpPr>
          <p:spPr bwMode="auto">
            <a:xfrm flipH="1">
              <a:off x="1320" y="3313"/>
              <a:ext cx="392" cy="0"/>
            </a:xfrm>
            <a:prstGeom prst="line">
              <a:avLst/>
            </a:prstGeom>
            <a:noFill/>
            <a:ln w="28575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20729" name="Freeform 57"/>
            <p:cNvSpPr>
              <a:spLocks/>
            </p:cNvSpPr>
            <p:nvPr/>
          </p:nvSpPr>
          <p:spPr bwMode="auto">
            <a:xfrm rot="19311307" flipH="1">
              <a:off x="1223" y="3217"/>
              <a:ext cx="66" cy="124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18" y="16"/>
                </a:cxn>
                <a:cxn ang="0">
                  <a:pos x="32" y="38"/>
                </a:cxn>
                <a:cxn ang="0">
                  <a:pos x="34" y="28"/>
                </a:cxn>
                <a:cxn ang="0">
                  <a:pos x="14" y="40"/>
                </a:cxn>
                <a:cxn ang="0">
                  <a:pos x="24" y="68"/>
                </a:cxn>
                <a:cxn ang="0">
                  <a:pos x="34" y="58"/>
                </a:cxn>
                <a:cxn ang="0">
                  <a:pos x="8" y="66"/>
                </a:cxn>
                <a:cxn ang="0">
                  <a:pos x="14" y="86"/>
                </a:cxn>
                <a:cxn ang="0">
                  <a:pos x="32" y="94"/>
                </a:cxn>
                <a:cxn ang="0">
                  <a:pos x="34" y="84"/>
                </a:cxn>
                <a:cxn ang="0">
                  <a:pos x="0" y="92"/>
                </a:cxn>
              </a:cxnLst>
              <a:rect l="0" t="0" r="r" b="b"/>
              <a:pathLst>
                <a:path w="52" h="94">
                  <a:moveTo>
                    <a:pt x="36" y="0"/>
                  </a:moveTo>
                  <a:cubicBezTo>
                    <a:pt x="26" y="3"/>
                    <a:pt x="24" y="6"/>
                    <a:pt x="18" y="16"/>
                  </a:cubicBezTo>
                  <a:cubicBezTo>
                    <a:pt x="14" y="32"/>
                    <a:pt x="18" y="34"/>
                    <a:pt x="32" y="38"/>
                  </a:cubicBezTo>
                  <a:cubicBezTo>
                    <a:pt x="40" y="35"/>
                    <a:pt x="44" y="31"/>
                    <a:pt x="34" y="28"/>
                  </a:cubicBezTo>
                  <a:cubicBezTo>
                    <a:pt x="23" y="30"/>
                    <a:pt x="20" y="31"/>
                    <a:pt x="14" y="40"/>
                  </a:cubicBezTo>
                  <a:cubicBezTo>
                    <a:pt x="16" y="54"/>
                    <a:pt x="13" y="61"/>
                    <a:pt x="24" y="68"/>
                  </a:cubicBezTo>
                  <a:cubicBezTo>
                    <a:pt x="36" y="67"/>
                    <a:pt x="52" y="64"/>
                    <a:pt x="34" y="58"/>
                  </a:cubicBezTo>
                  <a:cubicBezTo>
                    <a:pt x="22" y="60"/>
                    <a:pt x="17" y="60"/>
                    <a:pt x="8" y="66"/>
                  </a:cubicBezTo>
                  <a:cubicBezTo>
                    <a:pt x="9" y="75"/>
                    <a:pt x="8" y="80"/>
                    <a:pt x="14" y="86"/>
                  </a:cubicBezTo>
                  <a:cubicBezTo>
                    <a:pt x="19" y="91"/>
                    <a:pt x="32" y="94"/>
                    <a:pt x="32" y="94"/>
                  </a:cubicBezTo>
                  <a:cubicBezTo>
                    <a:pt x="40" y="91"/>
                    <a:pt x="44" y="87"/>
                    <a:pt x="34" y="84"/>
                  </a:cubicBezTo>
                  <a:cubicBezTo>
                    <a:pt x="10" y="86"/>
                    <a:pt x="15" y="85"/>
                    <a:pt x="0" y="92"/>
                  </a:cubicBezTo>
                </a:path>
              </a:pathLst>
            </a:custGeom>
            <a:noFill/>
            <a:ln w="19050" cmpd="sng">
              <a:solidFill>
                <a:srgbClr val="0000CC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20730" name="Line 58"/>
            <p:cNvSpPr>
              <a:spLocks noChangeShapeType="1"/>
            </p:cNvSpPr>
            <p:nvPr/>
          </p:nvSpPr>
          <p:spPr bwMode="auto">
            <a:xfrm>
              <a:off x="1318" y="3339"/>
              <a:ext cx="133" cy="440"/>
            </a:xfrm>
            <a:prstGeom prst="line">
              <a:avLst/>
            </a:prstGeom>
            <a:noFill/>
            <a:ln w="28575">
              <a:solidFill>
                <a:srgbClr val="0000CC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20731" name="Line 59"/>
            <p:cNvSpPr>
              <a:spLocks noChangeShapeType="1"/>
            </p:cNvSpPr>
            <p:nvPr/>
          </p:nvSpPr>
          <p:spPr bwMode="auto">
            <a:xfrm flipV="1">
              <a:off x="1214" y="2728"/>
              <a:ext cx="169" cy="502"/>
            </a:xfrm>
            <a:prstGeom prst="line">
              <a:avLst/>
            </a:prstGeom>
            <a:noFill/>
            <a:ln w="28575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20732" name="Freeform 60"/>
            <p:cNvSpPr>
              <a:spLocks/>
            </p:cNvSpPr>
            <p:nvPr/>
          </p:nvSpPr>
          <p:spPr bwMode="auto">
            <a:xfrm rot="-4843391">
              <a:off x="1120" y="2815"/>
              <a:ext cx="220" cy="154"/>
            </a:xfrm>
            <a:custGeom>
              <a:avLst/>
              <a:gdLst/>
              <a:ahLst/>
              <a:cxnLst>
                <a:cxn ang="0">
                  <a:pos x="2" y="525"/>
                </a:cxn>
                <a:cxn ang="0">
                  <a:pos x="17" y="435"/>
                </a:cxn>
                <a:cxn ang="0">
                  <a:pos x="107" y="375"/>
                </a:cxn>
                <a:cxn ang="0">
                  <a:pos x="182" y="480"/>
                </a:cxn>
                <a:cxn ang="0">
                  <a:pos x="137" y="495"/>
                </a:cxn>
                <a:cxn ang="0">
                  <a:pos x="152" y="390"/>
                </a:cxn>
                <a:cxn ang="0">
                  <a:pos x="302" y="255"/>
                </a:cxn>
                <a:cxn ang="0">
                  <a:pos x="392" y="360"/>
                </a:cxn>
                <a:cxn ang="0">
                  <a:pos x="377" y="405"/>
                </a:cxn>
                <a:cxn ang="0">
                  <a:pos x="302" y="285"/>
                </a:cxn>
                <a:cxn ang="0">
                  <a:pos x="362" y="210"/>
                </a:cxn>
                <a:cxn ang="0">
                  <a:pos x="452" y="180"/>
                </a:cxn>
                <a:cxn ang="0">
                  <a:pos x="557" y="240"/>
                </a:cxn>
                <a:cxn ang="0">
                  <a:pos x="527" y="285"/>
                </a:cxn>
                <a:cxn ang="0">
                  <a:pos x="482" y="270"/>
                </a:cxn>
                <a:cxn ang="0">
                  <a:pos x="527" y="105"/>
                </a:cxn>
                <a:cxn ang="0">
                  <a:pos x="617" y="75"/>
                </a:cxn>
                <a:cxn ang="0">
                  <a:pos x="722" y="165"/>
                </a:cxn>
                <a:cxn ang="0">
                  <a:pos x="707" y="210"/>
                </a:cxn>
                <a:cxn ang="0">
                  <a:pos x="647" y="150"/>
                </a:cxn>
                <a:cxn ang="0">
                  <a:pos x="662" y="45"/>
                </a:cxn>
                <a:cxn ang="0">
                  <a:pos x="767" y="0"/>
                </a:cxn>
              </a:cxnLst>
              <a:rect l="0" t="0" r="r" b="b"/>
              <a:pathLst>
                <a:path w="767" h="525">
                  <a:moveTo>
                    <a:pt x="2" y="525"/>
                  </a:moveTo>
                  <a:cubicBezTo>
                    <a:pt x="7" y="495"/>
                    <a:pt x="0" y="460"/>
                    <a:pt x="17" y="435"/>
                  </a:cubicBezTo>
                  <a:cubicBezTo>
                    <a:pt x="38" y="405"/>
                    <a:pt x="107" y="375"/>
                    <a:pt x="107" y="375"/>
                  </a:cubicBezTo>
                  <a:cubicBezTo>
                    <a:pt x="145" y="388"/>
                    <a:pt x="239" y="423"/>
                    <a:pt x="182" y="480"/>
                  </a:cubicBezTo>
                  <a:cubicBezTo>
                    <a:pt x="171" y="491"/>
                    <a:pt x="152" y="490"/>
                    <a:pt x="137" y="495"/>
                  </a:cubicBezTo>
                  <a:cubicBezTo>
                    <a:pt x="142" y="460"/>
                    <a:pt x="139" y="423"/>
                    <a:pt x="152" y="390"/>
                  </a:cubicBezTo>
                  <a:cubicBezTo>
                    <a:pt x="183" y="310"/>
                    <a:pt x="228" y="280"/>
                    <a:pt x="302" y="255"/>
                  </a:cubicBezTo>
                  <a:cubicBezTo>
                    <a:pt x="369" y="277"/>
                    <a:pt x="370" y="295"/>
                    <a:pt x="392" y="360"/>
                  </a:cubicBezTo>
                  <a:cubicBezTo>
                    <a:pt x="387" y="375"/>
                    <a:pt x="391" y="398"/>
                    <a:pt x="377" y="405"/>
                  </a:cubicBezTo>
                  <a:cubicBezTo>
                    <a:pt x="322" y="433"/>
                    <a:pt x="307" y="306"/>
                    <a:pt x="302" y="285"/>
                  </a:cubicBezTo>
                  <a:cubicBezTo>
                    <a:pt x="318" y="236"/>
                    <a:pt x="309" y="234"/>
                    <a:pt x="362" y="210"/>
                  </a:cubicBezTo>
                  <a:cubicBezTo>
                    <a:pt x="391" y="197"/>
                    <a:pt x="452" y="180"/>
                    <a:pt x="452" y="180"/>
                  </a:cubicBezTo>
                  <a:cubicBezTo>
                    <a:pt x="482" y="186"/>
                    <a:pt x="557" y="183"/>
                    <a:pt x="557" y="240"/>
                  </a:cubicBezTo>
                  <a:cubicBezTo>
                    <a:pt x="557" y="258"/>
                    <a:pt x="537" y="270"/>
                    <a:pt x="527" y="285"/>
                  </a:cubicBezTo>
                  <a:cubicBezTo>
                    <a:pt x="512" y="280"/>
                    <a:pt x="485" y="285"/>
                    <a:pt x="482" y="270"/>
                  </a:cubicBezTo>
                  <a:cubicBezTo>
                    <a:pt x="477" y="248"/>
                    <a:pt x="485" y="132"/>
                    <a:pt x="527" y="105"/>
                  </a:cubicBezTo>
                  <a:cubicBezTo>
                    <a:pt x="554" y="88"/>
                    <a:pt x="617" y="75"/>
                    <a:pt x="617" y="75"/>
                  </a:cubicBezTo>
                  <a:cubicBezTo>
                    <a:pt x="682" y="97"/>
                    <a:pt x="700" y="98"/>
                    <a:pt x="722" y="165"/>
                  </a:cubicBezTo>
                  <a:cubicBezTo>
                    <a:pt x="717" y="180"/>
                    <a:pt x="721" y="203"/>
                    <a:pt x="707" y="210"/>
                  </a:cubicBezTo>
                  <a:cubicBezTo>
                    <a:pt x="661" y="233"/>
                    <a:pt x="653" y="167"/>
                    <a:pt x="647" y="150"/>
                  </a:cubicBezTo>
                  <a:cubicBezTo>
                    <a:pt x="652" y="115"/>
                    <a:pt x="648" y="77"/>
                    <a:pt x="662" y="45"/>
                  </a:cubicBezTo>
                  <a:cubicBezTo>
                    <a:pt x="677" y="10"/>
                    <a:pt x="767" y="0"/>
                    <a:pt x="767" y="0"/>
                  </a:cubicBezTo>
                </a:path>
              </a:pathLst>
            </a:custGeom>
            <a:noFill/>
            <a:ln w="19050" cmpd="sng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820733" name="Group 61"/>
            <p:cNvGrpSpPr>
              <a:grpSpLocks/>
            </p:cNvGrpSpPr>
            <p:nvPr/>
          </p:nvGrpSpPr>
          <p:grpSpPr bwMode="auto">
            <a:xfrm>
              <a:off x="933" y="2281"/>
              <a:ext cx="758" cy="478"/>
              <a:chOff x="711" y="2455"/>
              <a:chExt cx="616" cy="439"/>
            </a:xfrm>
          </p:grpSpPr>
          <p:sp>
            <p:nvSpPr>
              <p:cNvPr id="1820734" name="Line 62"/>
              <p:cNvSpPr>
                <a:spLocks noChangeShapeType="1"/>
              </p:cNvSpPr>
              <p:nvPr/>
            </p:nvSpPr>
            <p:spPr bwMode="auto">
              <a:xfrm flipV="1">
                <a:off x="1073" y="2501"/>
                <a:ext cx="97" cy="373"/>
              </a:xfrm>
              <a:prstGeom prst="line">
                <a:avLst/>
              </a:prstGeom>
              <a:noFill/>
              <a:ln w="28575">
                <a:solidFill>
                  <a:srgbClr val="00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0735" name="Freeform 63"/>
              <p:cNvSpPr>
                <a:spLocks/>
              </p:cNvSpPr>
              <p:nvPr/>
            </p:nvSpPr>
            <p:spPr bwMode="auto">
              <a:xfrm rot="-25298342">
                <a:off x="1007" y="2530"/>
                <a:ext cx="202" cy="125"/>
              </a:xfrm>
              <a:custGeom>
                <a:avLst/>
                <a:gdLst/>
                <a:ahLst/>
                <a:cxnLst>
                  <a:cxn ang="0">
                    <a:pos x="2" y="525"/>
                  </a:cxn>
                  <a:cxn ang="0">
                    <a:pos x="17" y="435"/>
                  </a:cxn>
                  <a:cxn ang="0">
                    <a:pos x="107" y="375"/>
                  </a:cxn>
                  <a:cxn ang="0">
                    <a:pos x="182" y="480"/>
                  </a:cxn>
                  <a:cxn ang="0">
                    <a:pos x="137" y="495"/>
                  </a:cxn>
                  <a:cxn ang="0">
                    <a:pos x="152" y="390"/>
                  </a:cxn>
                  <a:cxn ang="0">
                    <a:pos x="302" y="255"/>
                  </a:cxn>
                  <a:cxn ang="0">
                    <a:pos x="392" y="360"/>
                  </a:cxn>
                  <a:cxn ang="0">
                    <a:pos x="377" y="405"/>
                  </a:cxn>
                  <a:cxn ang="0">
                    <a:pos x="302" y="285"/>
                  </a:cxn>
                  <a:cxn ang="0">
                    <a:pos x="362" y="210"/>
                  </a:cxn>
                  <a:cxn ang="0">
                    <a:pos x="452" y="180"/>
                  </a:cxn>
                  <a:cxn ang="0">
                    <a:pos x="557" y="240"/>
                  </a:cxn>
                  <a:cxn ang="0">
                    <a:pos x="527" y="285"/>
                  </a:cxn>
                  <a:cxn ang="0">
                    <a:pos x="482" y="270"/>
                  </a:cxn>
                  <a:cxn ang="0">
                    <a:pos x="527" y="105"/>
                  </a:cxn>
                  <a:cxn ang="0">
                    <a:pos x="617" y="75"/>
                  </a:cxn>
                  <a:cxn ang="0">
                    <a:pos x="722" y="165"/>
                  </a:cxn>
                  <a:cxn ang="0">
                    <a:pos x="707" y="210"/>
                  </a:cxn>
                  <a:cxn ang="0">
                    <a:pos x="647" y="150"/>
                  </a:cxn>
                  <a:cxn ang="0">
                    <a:pos x="662" y="45"/>
                  </a:cxn>
                  <a:cxn ang="0">
                    <a:pos x="767" y="0"/>
                  </a:cxn>
                </a:cxnLst>
                <a:rect l="0" t="0" r="r" b="b"/>
                <a:pathLst>
                  <a:path w="767" h="525">
                    <a:moveTo>
                      <a:pt x="2" y="525"/>
                    </a:moveTo>
                    <a:cubicBezTo>
                      <a:pt x="7" y="495"/>
                      <a:pt x="0" y="460"/>
                      <a:pt x="17" y="435"/>
                    </a:cubicBezTo>
                    <a:cubicBezTo>
                      <a:pt x="38" y="405"/>
                      <a:pt x="107" y="375"/>
                      <a:pt x="107" y="375"/>
                    </a:cubicBezTo>
                    <a:cubicBezTo>
                      <a:pt x="145" y="388"/>
                      <a:pt x="239" y="423"/>
                      <a:pt x="182" y="480"/>
                    </a:cubicBezTo>
                    <a:cubicBezTo>
                      <a:pt x="171" y="491"/>
                      <a:pt x="152" y="490"/>
                      <a:pt x="137" y="495"/>
                    </a:cubicBezTo>
                    <a:cubicBezTo>
                      <a:pt x="142" y="460"/>
                      <a:pt x="139" y="423"/>
                      <a:pt x="152" y="390"/>
                    </a:cubicBezTo>
                    <a:cubicBezTo>
                      <a:pt x="183" y="310"/>
                      <a:pt x="228" y="280"/>
                      <a:pt x="302" y="255"/>
                    </a:cubicBezTo>
                    <a:cubicBezTo>
                      <a:pt x="369" y="277"/>
                      <a:pt x="370" y="295"/>
                      <a:pt x="392" y="360"/>
                    </a:cubicBezTo>
                    <a:cubicBezTo>
                      <a:pt x="387" y="375"/>
                      <a:pt x="391" y="398"/>
                      <a:pt x="377" y="405"/>
                    </a:cubicBezTo>
                    <a:cubicBezTo>
                      <a:pt x="322" y="433"/>
                      <a:pt x="307" y="306"/>
                      <a:pt x="302" y="285"/>
                    </a:cubicBezTo>
                    <a:cubicBezTo>
                      <a:pt x="318" y="236"/>
                      <a:pt x="309" y="234"/>
                      <a:pt x="362" y="210"/>
                    </a:cubicBezTo>
                    <a:cubicBezTo>
                      <a:pt x="391" y="197"/>
                      <a:pt x="452" y="180"/>
                      <a:pt x="452" y="180"/>
                    </a:cubicBezTo>
                    <a:cubicBezTo>
                      <a:pt x="482" y="186"/>
                      <a:pt x="557" y="183"/>
                      <a:pt x="557" y="240"/>
                    </a:cubicBezTo>
                    <a:cubicBezTo>
                      <a:pt x="557" y="258"/>
                      <a:pt x="537" y="270"/>
                      <a:pt x="527" y="285"/>
                    </a:cubicBezTo>
                    <a:cubicBezTo>
                      <a:pt x="512" y="280"/>
                      <a:pt x="485" y="285"/>
                      <a:pt x="482" y="270"/>
                    </a:cubicBezTo>
                    <a:cubicBezTo>
                      <a:pt x="477" y="248"/>
                      <a:pt x="485" y="132"/>
                      <a:pt x="527" y="105"/>
                    </a:cubicBezTo>
                    <a:cubicBezTo>
                      <a:pt x="554" y="88"/>
                      <a:pt x="617" y="75"/>
                      <a:pt x="617" y="75"/>
                    </a:cubicBezTo>
                    <a:cubicBezTo>
                      <a:pt x="682" y="97"/>
                      <a:pt x="700" y="98"/>
                      <a:pt x="722" y="165"/>
                    </a:cubicBezTo>
                    <a:cubicBezTo>
                      <a:pt x="717" y="180"/>
                      <a:pt x="721" y="203"/>
                      <a:pt x="707" y="210"/>
                    </a:cubicBezTo>
                    <a:cubicBezTo>
                      <a:pt x="661" y="233"/>
                      <a:pt x="653" y="167"/>
                      <a:pt x="647" y="150"/>
                    </a:cubicBezTo>
                    <a:cubicBezTo>
                      <a:pt x="652" y="115"/>
                      <a:pt x="648" y="77"/>
                      <a:pt x="662" y="45"/>
                    </a:cubicBezTo>
                    <a:cubicBezTo>
                      <a:pt x="677" y="10"/>
                      <a:pt x="767" y="0"/>
                      <a:pt x="767" y="0"/>
                    </a:cubicBezTo>
                  </a:path>
                </a:pathLst>
              </a:custGeom>
              <a:noFill/>
              <a:ln w="19050" cmpd="sng">
                <a:solidFill>
                  <a:srgbClr val="00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0736" name="Freeform 64"/>
              <p:cNvSpPr>
                <a:spLocks/>
              </p:cNvSpPr>
              <p:nvPr/>
            </p:nvSpPr>
            <p:spPr bwMode="auto">
              <a:xfrm rot="-23733512">
                <a:off x="1035" y="2711"/>
                <a:ext cx="202" cy="125"/>
              </a:xfrm>
              <a:custGeom>
                <a:avLst/>
                <a:gdLst/>
                <a:ahLst/>
                <a:cxnLst>
                  <a:cxn ang="0">
                    <a:pos x="2" y="525"/>
                  </a:cxn>
                  <a:cxn ang="0">
                    <a:pos x="17" y="435"/>
                  </a:cxn>
                  <a:cxn ang="0">
                    <a:pos x="107" y="375"/>
                  </a:cxn>
                  <a:cxn ang="0">
                    <a:pos x="182" y="480"/>
                  </a:cxn>
                  <a:cxn ang="0">
                    <a:pos x="137" y="495"/>
                  </a:cxn>
                  <a:cxn ang="0">
                    <a:pos x="152" y="390"/>
                  </a:cxn>
                  <a:cxn ang="0">
                    <a:pos x="302" y="255"/>
                  </a:cxn>
                  <a:cxn ang="0">
                    <a:pos x="392" y="360"/>
                  </a:cxn>
                  <a:cxn ang="0">
                    <a:pos x="377" y="405"/>
                  </a:cxn>
                  <a:cxn ang="0">
                    <a:pos x="302" y="285"/>
                  </a:cxn>
                  <a:cxn ang="0">
                    <a:pos x="362" y="210"/>
                  </a:cxn>
                  <a:cxn ang="0">
                    <a:pos x="452" y="180"/>
                  </a:cxn>
                  <a:cxn ang="0">
                    <a:pos x="557" y="240"/>
                  </a:cxn>
                  <a:cxn ang="0">
                    <a:pos x="527" y="285"/>
                  </a:cxn>
                  <a:cxn ang="0">
                    <a:pos x="482" y="270"/>
                  </a:cxn>
                  <a:cxn ang="0">
                    <a:pos x="527" y="105"/>
                  </a:cxn>
                  <a:cxn ang="0">
                    <a:pos x="617" y="75"/>
                  </a:cxn>
                  <a:cxn ang="0">
                    <a:pos x="722" y="165"/>
                  </a:cxn>
                  <a:cxn ang="0">
                    <a:pos x="707" y="210"/>
                  </a:cxn>
                  <a:cxn ang="0">
                    <a:pos x="647" y="150"/>
                  </a:cxn>
                  <a:cxn ang="0">
                    <a:pos x="662" y="45"/>
                  </a:cxn>
                  <a:cxn ang="0">
                    <a:pos x="767" y="0"/>
                  </a:cxn>
                </a:cxnLst>
                <a:rect l="0" t="0" r="r" b="b"/>
                <a:pathLst>
                  <a:path w="767" h="525">
                    <a:moveTo>
                      <a:pt x="2" y="525"/>
                    </a:moveTo>
                    <a:cubicBezTo>
                      <a:pt x="7" y="495"/>
                      <a:pt x="0" y="460"/>
                      <a:pt x="17" y="435"/>
                    </a:cubicBezTo>
                    <a:cubicBezTo>
                      <a:pt x="38" y="405"/>
                      <a:pt x="107" y="375"/>
                      <a:pt x="107" y="375"/>
                    </a:cubicBezTo>
                    <a:cubicBezTo>
                      <a:pt x="145" y="388"/>
                      <a:pt x="239" y="423"/>
                      <a:pt x="182" y="480"/>
                    </a:cubicBezTo>
                    <a:cubicBezTo>
                      <a:pt x="171" y="491"/>
                      <a:pt x="152" y="490"/>
                      <a:pt x="137" y="495"/>
                    </a:cubicBezTo>
                    <a:cubicBezTo>
                      <a:pt x="142" y="460"/>
                      <a:pt x="139" y="423"/>
                      <a:pt x="152" y="390"/>
                    </a:cubicBezTo>
                    <a:cubicBezTo>
                      <a:pt x="183" y="310"/>
                      <a:pt x="228" y="280"/>
                      <a:pt x="302" y="255"/>
                    </a:cubicBezTo>
                    <a:cubicBezTo>
                      <a:pt x="369" y="277"/>
                      <a:pt x="370" y="295"/>
                      <a:pt x="392" y="360"/>
                    </a:cubicBezTo>
                    <a:cubicBezTo>
                      <a:pt x="387" y="375"/>
                      <a:pt x="391" y="398"/>
                      <a:pt x="377" y="405"/>
                    </a:cubicBezTo>
                    <a:cubicBezTo>
                      <a:pt x="322" y="433"/>
                      <a:pt x="307" y="306"/>
                      <a:pt x="302" y="285"/>
                    </a:cubicBezTo>
                    <a:cubicBezTo>
                      <a:pt x="318" y="236"/>
                      <a:pt x="309" y="234"/>
                      <a:pt x="362" y="210"/>
                    </a:cubicBezTo>
                    <a:cubicBezTo>
                      <a:pt x="391" y="197"/>
                      <a:pt x="452" y="180"/>
                      <a:pt x="452" y="180"/>
                    </a:cubicBezTo>
                    <a:cubicBezTo>
                      <a:pt x="482" y="186"/>
                      <a:pt x="557" y="183"/>
                      <a:pt x="557" y="240"/>
                    </a:cubicBezTo>
                    <a:cubicBezTo>
                      <a:pt x="557" y="258"/>
                      <a:pt x="537" y="270"/>
                      <a:pt x="527" y="285"/>
                    </a:cubicBezTo>
                    <a:cubicBezTo>
                      <a:pt x="512" y="280"/>
                      <a:pt x="485" y="285"/>
                      <a:pt x="482" y="270"/>
                    </a:cubicBezTo>
                    <a:cubicBezTo>
                      <a:pt x="477" y="248"/>
                      <a:pt x="485" y="132"/>
                      <a:pt x="527" y="105"/>
                    </a:cubicBezTo>
                    <a:cubicBezTo>
                      <a:pt x="554" y="88"/>
                      <a:pt x="617" y="75"/>
                      <a:pt x="617" y="75"/>
                    </a:cubicBezTo>
                    <a:cubicBezTo>
                      <a:pt x="682" y="97"/>
                      <a:pt x="700" y="98"/>
                      <a:pt x="722" y="165"/>
                    </a:cubicBezTo>
                    <a:cubicBezTo>
                      <a:pt x="717" y="180"/>
                      <a:pt x="721" y="203"/>
                      <a:pt x="707" y="210"/>
                    </a:cubicBezTo>
                    <a:cubicBezTo>
                      <a:pt x="661" y="233"/>
                      <a:pt x="653" y="167"/>
                      <a:pt x="647" y="150"/>
                    </a:cubicBezTo>
                    <a:cubicBezTo>
                      <a:pt x="652" y="115"/>
                      <a:pt x="648" y="77"/>
                      <a:pt x="662" y="45"/>
                    </a:cubicBezTo>
                    <a:cubicBezTo>
                      <a:pt x="677" y="10"/>
                      <a:pt x="767" y="0"/>
                      <a:pt x="767" y="0"/>
                    </a:cubicBezTo>
                  </a:path>
                </a:pathLst>
              </a:custGeom>
              <a:noFill/>
              <a:ln w="19050" cmpd="sng">
                <a:solidFill>
                  <a:srgbClr val="00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0737" name="Freeform 65"/>
              <p:cNvSpPr>
                <a:spLocks/>
              </p:cNvSpPr>
              <p:nvPr/>
            </p:nvSpPr>
            <p:spPr bwMode="auto">
              <a:xfrm rot="-4896671">
                <a:off x="750" y="2718"/>
                <a:ext cx="202" cy="125"/>
              </a:xfrm>
              <a:custGeom>
                <a:avLst/>
                <a:gdLst/>
                <a:ahLst/>
                <a:cxnLst>
                  <a:cxn ang="0">
                    <a:pos x="2" y="525"/>
                  </a:cxn>
                  <a:cxn ang="0">
                    <a:pos x="17" y="435"/>
                  </a:cxn>
                  <a:cxn ang="0">
                    <a:pos x="107" y="375"/>
                  </a:cxn>
                  <a:cxn ang="0">
                    <a:pos x="182" y="480"/>
                  </a:cxn>
                  <a:cxn ang="0">
                    <a:pos x="137" y="495"/>
                  </a:cxn>
                  <a:cxn ang="0">
                    <a:pos x="152" y="390"/>
                  </a:cxn>
                  <a:cxn ang="0">
                    <a:pos x="302" y="255"/>
                  </a:cxn>
                  <a:cxn ang="0">
                    <a:pos x="392" y="360"/>
                  </a:cxn>
                  <a:cxn ang="0">
                    <a:pos x="377" y="405"/>
                  </a:cxn>
                  <a:cxn ang="0">
                    <a:pos x="302" y="285"/>
                  </a:cxn>
                  <a:cxn ang="0">
                    <a:pos x="362" y="210"/>
                  </a:cxn>
                  <a:cxn ang="0">
                    <a:pos x="452" y="180"/>
                  </a:cxn>
                  <a:cxn ang="0">
                    <a:pos x="557" y="240"/>
                  </a:cxn>
                  <a:cxn ang="0">
                    <a:pos x="527" y="285"/>
                  </a:cxn>
                  <a:cxn ang="0">
                    <a:pos x="482" y="270"/>
                  </a:cxn>
                  <a:cxn ang="0">
                    <a:pos x="527" y="105"/>
                  </a:cxn>
                  <a:cxn ang="0">
                    <a:pos x="617" y="75"/>
                  </a:cxn>
                  <a:cxn ang="0">
                    <a:pos x="722" y="165"/>
                  </a:cxn>
                  <a:cxn ang="0">
                    <a:pos x="707" y="210"/>
                  </a:cxn>
                  <a:cxn ang="0">
                    <a:pos x="647" y="150"/>
                  </a:cxn>
                  <a:cxn ang="0">
                    <a:pos x="662" y="45"/>
                  </a:cxn>
                  <a:cxn ang="0">
                    <a:pos x="767" y="0"/>
                  </a:cxn>
                </a:cxnLst>
                <a:rect l="0" t="0" r="r" b="b"/>
                <a:pathLst>
                  <a:path w="767" h="525">
                    <a:moveTo>
                      <a:pt x="2" y="525"/>
                    </a:moveTo>
                    <a:cubicBezTo>
                      <a:pt x="7" y="495"/>
                      <a:pt x="0" y="460"/>
                      <a:pt x="17" y="435"/>
                    </a:cubicBezTo>
                    <a:cubicBezTo>
                      <a:pt x="38" y="405"/>
                      <a:pt x="107" y="375"/>
                      <a:pt x="107" y="375"/>
                    </a:cubicBezTo>
                    <a:cubicBezTo>
                      <a:pt x="145" y="388"/>
                      <a:pt x="239" y="423"/>
                      <a:pt x="182" y="480"/>
                    </a:cubicBezTo>
                    <a:cubicBezTo>
                      <a:pt x="171" y="491"/>
                      <a:pt x="152" y="490"/>
                      <a:pt x="137" y="495"/>
                    </a:cubicBezTo>
                    <a:cubicBezTo>
                      <a:pt x="142" y="460"/>
                      <a:pt x="139" y="423"/>
                      <a:pt x="152" y="390"/>
                    </a:cubicBezTo>
                    <a:cubicBezTo>
                      <a:pt x="183" y="310"/>
                      <a:pt x="228" y="280"/>
                      <a:pt x="302" y="255"/>
                    </a:cubicBezTo>
                    <a:cubicBezTo>
                      <a:pt x="369" y="277"/>
                      <a:pt x="370" y="295"/>
                      <a:pt x="392" y="360"/>
                    </a:cubicBezTo>
                    <a:cubicBezTo>
                      <a:pt x="387" y="375"/>
                      <a:pt x="391" y="398"/>
                      <a:pt x="377" y="405"/>
                    </a:cubicBezTo>
                    <a:cubicBezTo>
                      <a:pt x="322" y="433"/>
                      <a:pt x="307" y="306"/>
                      <a:pt x="302" y="285"/>
                    </a:cubicBezTo>
                    <a:cubicBezTo>
                      <a:pt x="318" y="236"/>
                      <a:pt x="309" y="234"/>
                      <a:pt x="362" y="210"/>
                    </a:cubicBezTo>
                    <a:cubicBezTo>
                      <a:pt x="391" y="197"/>
                      <a:pt x="452" y="180"/>
                      <a:pt x="452" y="180"/>
                    </a:cubicBezTo>
                    <a:cubicBezTo>
                      <a:pt x="482" y="186"/>
                      <a:pt x="557" y="183"/>
                      <a:pt x="557" y="240"/>
                    </a:cubicBezTo>
                    <a:cubicBezTo>
                      <a:pt x="557" y="258"/>
                      <a:pt x="537" y="270"/>
                      <a:pt x="527" y="285"/>
                    </a:cubicBezTo>
                    <a:cubicBezTo>
                      <a:pt x="512" y="280"/>
                      <a:pt x="485" y="285"/>
                      <a:pt x="482" y="270"/>
                    </a:cubicBezTo>
                    <a:cubicBezTo>
                      <a:pt x="477" y="248"/>
                      <a:pt x="485" y="132"/>
                      <a:pt x="527" y="105"/>
                    </a:cubicBezTo>
                    <a:cubicBezTo>
                      <a:pt x="554" y="88"/>
                      <a:pt x="617" y="75"/>
                      <a:pt x="617" y="75"/>
                    </a:cubicBezTo>
                    <a:cubicBezTo>
                      <a:pt x="682" y="97"/>
                      <a:pt x="700" y="98"/>
                      <a:pt x="722" y="165"/>
                    </a:cubicBezTo>
                    <a:cubicBezTo>
                      <a:pt x="717" y="180"/>
                      <a:pt x="721" y="203"/>
                      <a:pt x="707" y="210"/>
                    </a:cubicBezTo>
                    <a:cubicBezTo>
                      <a:pt x="661" y="233"/>
                      <a:pt x="653" y="167"/>
                      <a:pt x="647" y="150"/>
                    </a:cubicBezTo>
                    <a:cubicBezTo>
                      <a:pt x="652" y="115"/>
                      <a:pt x="648" y="77"/>
                      <a:pt x="662" y="45"/>
                    </a:cubicBezTo>
                    <a:cubicBezTo>
                      <a:pt x="677" y="10"/>
                      <a:pt x="767" y="0"/>
                      <a:pt x="767" y="0"/>
                    </a:cubicBezTo>
                  </a:path>
                </a:pathLst>
              </a:custGeom>
              <a:noFill/>
              <a:ln w="19050" cmpd="sng">
                <a:solidFill>
                  <a:srgbClr val="00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0738" name="Freeform 66"/>
              <p:cNvSpPr>
                <a:spLocks/>
              </p:cNvSpPr>
              <p:nvPr/>
            </p:nvSpPr>
            <p:spPr bwMode="auto">
              <a:xfrm rot="-25210844">
                <a:off x="819" y="2730"/>
                <a:ext cx="202" cy="125"/>
              </a:xfrm>
              <a:custGeom>
                <a:avLst/>
                <a:gdLst/>
                <a:ahLst/>
                <a:cxnLst>
                  <a:cxn ang="0">
                    <a:pos x="2" y="525"/>
                  </a:cxn>
                  <a:cxn ang="0">
                    <a:pos x="17" y="435"/>
                  </a:cxn>
                  <a:cxn ang="0">
                    <a:pos x="107" y="375"/>
                  </a:cxn>
                  <a:cxn ang="0">
                    <a:pos x="182" y="480"/>
                  </a:cxn>
                  <a:cxn ang="0">
                    <a:pos x="137" y="495"/>
                  </a:cxn>
                  <a:cxn ang="0">
                    <a:pos x="152" y="390"/>
                  </a:cxn>
                  <a:cxn ang="0">
                    <a:pos x="302" y="255"/>
                  </a:cxn>
                  <a:cxn ang="0">
                    <a:pos x="392" y="360"/>
                  </a:cxn>
                  <a:cxn ang="0">
                    <a:pos x="377" y="405"/>
                  </a:cxn>
                  <a:cxn ang="0">
                    <a:pos x="302" y="285"/>
                  </a:cxn>
                  <a:cxn ang="0">
                    <a:pos x="362" y="210"/>
                  </a:cxn>
                  <a:cxn ang="0">
                    <a:pos x="452" y="180"/>
                  </a:cxn>
                  <a:cxn ang="0">
                    <a:pos x="557" y="240"/>
                  </a:cxn>
                  <a:cxn ang="0">
                    <a:pos x="527" y="285"/>
                  </a:cxn>
                  <a:cxn ang="0">
                    <a:pos x="482" y="270"/>
                  </a:cxn>
                  <a:cxn ang="0">
                    <a:pos x="527" y="105"/>
                  </a:cxn>
                  <a:cxn ang="0">
                    <a:pos x="617" y="75"/>
                  </a:cxn>
                  <a:cxn ang="0">
                    <a:pos x="722" y="165"/>
                  </a:cxn>
                  <a:cxn ang="0">
                    <a:pos x="707" y="210"/>
                  </a:cxn>
                  <a:cxn ang="0">
                    <a:pos x="647" y="150"/>
                  </a:cxn>
                  <a:cxn ang="0">
                    <a:pos x="662" y="45"/>
                  </a:cxn>
                  <a:cxn ang="0">
                    <a:pos x="767" y="0"/>
                  </a:cxn>
                </a:cxnLst>
                <a:rect l="0" t="0" r="r" b="b"/>
                <a:pathLst>
                  <a:path w="767" h="525">
                    <a:moveTo>
                      <a:pt x="2" y="525"/>
                    </a:moveTo>
                    <a:cubicBezTo>
                      <a:pt x="7" y="495"/>
                      <a:pt x="0" y="460"/>
                      <a:pt x="17" y="435"/>
                    </a:cubicBezTo>
                    <a:cubicBezTo>
                      <a:pt x="38" y="405"/>
                      <a:pt x="107" y="375"/>
                      <a:pt x="107" y="375"/>
                    </a:cubicBezTo>
                    <a:cubicBezTo>
                      <a:pt x="145" y="388"/>
                      <a:pt x="239" y="423"/>
                      <a:pt x="182" y="480"/>
                    </a:cubicBezTo>
                    <a:cubicBezTo>
                      <a:pt x="171" y="491"/>
                      <a:pt x="152" y="490"/>
                      <a:pt x="137" y="495"/>
                    </a:cubicBezTo>
                    <a:cubicBezTo>
                      <a:pt x="142" y="460"/>
                      <a:pt x="139" y="423"/>
                      <a:pt x="152" y="390"/>
                    </a:cubicBezTo>
                    <a:cubicBezTo>
                      <a:pt x="183" y="310"/>
                      <a:pt x="228" y="280"/>
                      <a:pt x="302" y="255"/>
                    </a:cubicBezTo>
                    <a:cubicBezTo>
                      <a:pt x="369" y="277"/>
                      <a:pt x="370" y="295"/>
                      <a:pt x="392" y="360"/>
                    </a:cubicBezTo>
                    <a:cubicBezTo>
                      <a:pt x="387" y="375"/>
                      <a:pt x="391" y="398"/>
                      <a:pt x="377" y="405"/>
                    </a:cubicBezTo>
                    <a:cubicBezTo>
                      <a:pt x="322" y="433"/>
                      <a:pt x="307" y="306"/>
                      <a:pt x="302" y="285"/>
                    </a:cubicBezTo>
                    <a:cubicBezTo>
                      <a:pt x="318" y="236"/>
                      <a:pt x="309" y="234"/>
                      <a:pt x="362" y="210"/>
                    </a:cubicBezTo>
                    <a:cubicBezTo>
                      <a:pt x="391" y="197"/>
                      <a:pt x="452" y="180"/>
                      <a:pt x="452" y="180"/>
                    </a:cubicBezTo>
                    <a:cubicBezTo>
                      <a:pt x="482" y="186"/>
                      <a:pt x="557" y="183"/>
                      <a:pt x="557" y="240"/>
                    </a:cubicBezTo>
                    <a:cubicBezTo>
                      <a:pt x="557" y="258"/>
                      <a:pt x="537" y="270"/>
                      <a:pt x="527" y="285"/>
                    </a:cubicBezTo>
                    <a:cubicBezTo>
                      <a:pt x="512" y="280"/>
                      <a:pt x="485" y="285"/>
                      <a:pt x="482" y="270"/>
                    </a:cubicBezTo>
                    <a:cubicBezTo>
                      <a:pt x="477" y="248"/>
                      <a:pt x="485" y="132"/>
                      <a:pt x="527" y="105"/>
                    </a:cubicBezTo>
                    <a:cubicBezTo>
                      <a:pt x="554" y="88"/>
                      <a:pt x="617" y="75"/>
                      <a:pt x="617" y="75"/>
                    </a:cubicBezTo>
                    <a:cubicBezTo>
                      <a:pt x="682" y="97"/>
                      <a:pt x="700" y="98"/>
                      <a:pt x="722" y="165"/>
                    </a:cubicBezTo>
                    <a:cubicBezTo>
                      <a:pt x="717" y="180"/>
                      <a:pt x="721" y="203"/>
                      <a:pt x="707" y="210"/>
                    </a:cubicBezTo>
                    <a:cubicBezTo>
                      <a:pt x="661" y="233"/>
                      <a:pt x="653" y="167"/>
                      <a:pt x="647" y="150"/>
                    </a:cubicBezTo>
                    <a:cubicBezTo>
                      <a:pt x="652" y="115"/>
                      <a:pt x="648" y="77"/>
                      <a:pt x="662" y="45"/>
                    </a:cubicBezTo>
                    <a:cubicBezTo>
                      <a:pt x="677" y="10"/>
                      <a:pt x="767" y="0"/>
                      <a:pt x="767" y="0"/>
                    </a:cubicBezTo>
                  </a:path>
                </a:pathLst>
              </a:custGeom>
              <a:noFill/>
              <a:ln w="19050" cmpd="sng">
                <a:solidFill>
                  <a:srgbClr val="00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0739" name="Freeform 67"/>
              <p:cNvSpPr>
                <a:spLocks/>
              </p:cNvSpPr>
              <p:nvPr/>
            </p:nvSpPr>
            <p:spPr bwMode="auto">
              <a:xfrm rot="-4896671">
                <a:off x="673" y="2533"/>
                <a:ext cx="202" cy="125"/>
              </a:xfrm>
              <a:custGeom>
                <a:avLst/>
                <a:gdLst/>
                <a:ahLst/>
                <a:cxnLst>
                  <a:cxn ang="0">
                    <a:pos x="2" y="525"/>
                  </a:cxn>
                  <a:cxn ang="0">
                    <a:pos x="17" y="435"/>
                  </a:cxn>
                  <a:cxn ang="0">
                    <a:pos x="107" y="375"/>
                  </a:cxn>
                  <a:cxn ang="0">
                    <a:pos x="182" y="480"/>
                  </a:cxn>
                  <a:cxn ang="0">
                    <a:pos x="137" y="495"/>
                  </a:cxn>
                  <a:cxn ang="0">
                    <a:pos x="152" y="390"/>
                  </a:cxn>
                  <a:cxn ang="0">
                    <a:pos x="302" y="255"/>
                  </a:cxn>
                  <a:cxn ang="0">
                    <a:pos x="392" y="360"/>
                  </a:cxn>
                  <a:cxn ang="0">
                    <a:pos x="377" y="405"/>
                  </a:cxn>
                  <a:cxn ang="0">
                    <a:pos x="302" y="285"/>
                  </a:cxn>
                  <a:cxn ang="0">
                    <a:pos x="362" y="210"/>
                  </a:cxn>
                  <a:cxn ang="0">
                    <a:pos x="452" y="180"/>
                  </a:cxn>
                  <a:cxn ang="0">
                    <a:pos x="557" y="240"/>
                  </a:cxn>
                  <a:cxn ang="0">
                    <a:pos x="527" y="285"/>
                  </a:cxn>
                  <a:cxn ang="0">
                    <a:pos x="482" y="270"/>
                  </a:cxn>
                  <a:cxn ang="0">
                    <a:pos x="527" y="105"/>
                  </a:cxn>
                  <a:cxn ang="0">
                    <a:pos x="617" y="75"/>
                  </a:cxn>
                  <a:cxn ang="0">
                    <a:pos x="722" y="165"/>
                  </a:cxn>
                  <a:cxn ang="0">
                    <a:pos x="707" y="210"/>
                  </a:cxn>
                  <a:cxn ang="0">
                    <a:pos x="647" y="150"/>
                  </a:cxn>
                  <a:cxn ang="0">
                    <a:pos x="662" y="45"/>
                  </a:cxn>
                  <a:cxn ang="0">
                    <a:pos x="767" y="0"/>
                  </a:cxn>
                </a:cxnLst>
                <a:rect l="0" t="0" r="r" b="b"/>
                <a:pathLst>
                  <a:path w="767" h="525">
                    <a:moveTo>
                      <a:pt x="2" y="525"/>
                    </a:moveTo>
                    <a:cubicBezTo>
                      <a:pt x="7" y="495"/>
                      <a:pt x="0" y="460"/>
                      <a:pt x="17" y="435"/>
                    </a:cubicBezTo>
                    <a:cubicBezTo>
                      <a:pt x="38" y="405"/>
                      <a:pt x="107" y="375"/>
                      <a:pt x="107" y="375"/>
                    </a:cubicBezTo>
                    <a:cubicBezTo>
                      <a:pt x="145" y="388"/>
                      <a:pt x="239" y="423"/>
                      <a:pt x="182" y="480"/>
                    </a:cubicBezTo>
                    <a:cubicBezTo>
                      <a:pt x="171" y="491"/>
                      <a:pt x="152" y="490"/>
                      <a:pt x="137" y="495"/>
                    </a:cubicBezTo>
                    <a:cubicBezTo>
                      <a:pt x="142" y="460"/>
                      <a:pt x="139" y="423"/>
                      <a:pt x="152" y="390"/>
                    </a:cubicBezTo>
                    <a:cubicBezTo>
                      <a:pt x="183" y="310"/>
                      <a:pt x="228" y="280"/>
                      <a:pt x="302" y="255"/>
                    </a:cubicBezTo>
                    <a:cubicBezTo>
                      <a:pt x="369" y="277"/>
                      <a:pt x="370" y="295"/>
                      <a:pt x="392" y="360"/>
                    </a:cubicBezTo>
                    <a:cubicBezTo>
                      <a:pt x="387" y="375"/>
                      <a:pt x="391" y="398"/>
                      <a:pt x="377" y="405"/>
                    </a:cubicBezTo>
                    <a:cubicBezTo>
                      <a:pt x="322" y="433"/>
                      <a:pt x="307" y="306"/>
                      <a:pt x="302" y="285"/>
                    </a:cubicBezTo>
                    <a:cubicBezTo>
                      <a:pt x="318" y="236"/>
                      <a:pt x="309" y="234"/>
                      <a:pt x="362" y="210"/>
                    </a:cubicBezTo>
                    <a:cubicBezTo>
                      <a:pt x="391" y="197"/>
                      <a:pt x="452" y="180"/>
                      <a:pt x="452" y="180"/>
                    </a:cubicBezTo>
                    <a:cubicBezTo>
                      <a:pt x="482" y="186"/>
                      <a:pt x="557" y="183"/>
                      <a:pt x="557" y="240"/>
                    </a:cubicBezTo>
                    <a:cubicBezTo>
                      <a:pt x="557" y="258"/>
                      <a:pt x="537" y="270"/>
                      <a:pt x="527" y="285"/>
                    </a:cubicBezTo>
                    <a:cubicBezTo>
                      <a:pt x="512" y="280"/>
                      <a:pt x="485" y="285"/>
                      <a:pt x="482" y="270"/>
                    </a:cubicBezTo>
                    <a:cubicBezTo>
                      <a:pt x="477" y="248"/>
                      <a:pt x="485" y="132"/>
                      <a:pt x="527" y="105"/>
                    </a:cubicBezTo>
                    <a:cubicBezTo>
                      <a:pt x="554" y="88"/>
                      <a:pt x="617" y="75"/>
                      <a:pt x="617" y="75"/>
                    </a:cubicBezTo>
                    <a:cubicBezTo>
                      <a:pt x="682" y="97"/>
                      <a:pt x="700" y="98"/>
                      <a:pt x="722" y="165"/>
                    </a:cubicBezTo>
                    <a:cubicBezTo>
                      <a:pt x="717" y="180"/>
                      <a:pt x="721" y="203"/>
                      <a:pt x="707" y="210"/>
                    </a:cubicBezTo>
                    <a:cubicBezTo>
                      <a:pt x="661" y="233"/>
                      <a:pt x="653" y="167"/>
                      <a:pt x="647" y="150"/>
                    </a:cubicBezTo>
                    <a:cubicBezTo>
                      <a:pt x="652" y="115"/>
                      <a:pt x="648" y="77"/>
                      <a:pt x="662" y="45"/>
                    </a:cubicBezTo>
                    <a:cubicBezTo>
                      <a:pt x="677" y="10"/>
                      <a:pt x="767" y="0"/>
                      <a:pt x="767" y="0"/>
                    </a:cubicBezTo>
                  </a:path>
                </a:pathLst>
              </a:custGeom>
              <a:noFill/>
              <a:ln w="19050" cmpd="sng">
                <a:solidFill>
                  <a:srgbClr val="00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0740" name="Freeform 68"/>
              <p:cNvSpPr>
                <a:spLocks/>
              </p:cNvSpPr>
              <p:nvPr/>
            </p:nvSpPr>
            <p:spPr bwMode="auto">
              <a:xfrm rot="-25210844">
                <a:off x="820" y="2509"/>
                <a:ext cx="202" cy="125"/>
              </a:xfrm>
              <a:custGeom>
                <a:avLst/>
                <a:gdLst/>
                <a:ahLst/>
                <a:cxnLst>
                  <a:cxn ang="0">
                    <a:pos x="2" y="525"/>
                  </a:cxn>
                  <a:cxn ang="0">
                    <a:pos x="17" y="435"/>
                  </a:cxn>
                  <a:cxn ang="0">
                    <a:pos x="107" y="375"/>
                  </a:cxn>
                  <a:cxn ang="0">
                    <a:pos x="182" y="480"/>
                  </a:cxn>
                  <a:cxn ang="0">
                    <a:pos x="137" y="495"/>
                  </a:cxn>
                  <a:cxn ang="0">
                    <a:pos x="152" y="390"/>
                  </a:cxn>
                  <a:cxn ang="0">
                    <a:pos x="302" y="255"/>
                  </a:cxn>
                  <a:cxn ang="0">
                    <a:pos x="392" y="360"/>
                  </a:cxn>
                  <a:cxn ang="0">
                    <a:pos x="377" y="405"/>
                  </a:cxn>
                  <a:cxn ang="0">
                    <a:pos x="302" y="285"/>
                  </a:cxn>
                  <a:cxn ang="0">
                    <a:pos x="362" y="210"/>
                  </a:cxn>
                  <a:cxn ang="0">
                    <a:pos x="452" y="180"/>
                  </a:cxn>
                  <a:cxn ang="0">
                    <a:pos x="557" y="240"/>
                  </a:cxn>
                  <a:cxn ang="0">
                    <a:pos x="527" y="285"/>
                  </a:cxn>
                  <a:cxn ang="0">
                    <a:pos x="482" y="270"/>
                  </a:cxn>
                  <a:cxn ang="0">
                    <a:pos x="527" y="105"/>
                  </a:cxn>
                  <a:cxn ang="0">
                    <a:pos x="617" y="75"/>
                  </a:cxn>
                  <a:cxn ang="0">
                    <a:pos x="722" y="165"/>
                  </a:cxn>
                  <a:cxn ang="0">
                    <a:pos x="707" y="210"/>
                  </a:cxn>
                  <a:cxn ang="0">
                    <a:pos x="647" y="150"/>
                  </a:cxn>
                  <a:cxn ang="0">
                    <a:pos x="662" y="45"/>
                  </a:cxn>
                  <a:cxn ang="0">
                    <a:pos x="767" y="0"/>
                  </a:cxn>
                </a:cxnLst>
                <a:rect l="0" t="0" r="r" b="b"/>
                <a:pathLst>
                  <a:path w="767" h="525">
                    <a:moveTo>
                      <a:pt x="2" y="525"/>
                    </a:moveTo>
                    <a:cubicBezTo>
                      <a:pt x="7" y="495"/>
                      <a:pt x="0" y="460"/>
                      <a:pt x="17" y="435"/>
                    </a:cubicBezTo>
                    <a:cubicBezTo>
                      <a:pt x="38" y="405"/>
                      <a:pt x="107" y="375"/>
                      <a:pt x="107" y="375"/>
                    </a:cubicBezTo>
                    <a:cubicBezTo>
                      <a:pt x="145" y="388"/>
                      <a:pt x="239" y="423"/>
                      <a:pt x="182" y="480"/>
                    </a:cubicBezTo>
                    <a:cubicBezTo>
                      <a:pt x="171" y="491"/>
                      <a:pt x="152" y="490"/>
                      <a:pt x="137" y="495"/>
                    </a:cubicBezTo>
                    <a:cubicBezTo>
                      <a:pt x="142" y="460"/>
                      <a:pt x="139" y="423"/>
                      <a:pt x="152" y="390"/>
                    </a:cubicBezTo>
                    <a:cubicBezTo>
                      <a:pt x="183" y="310"/>
                      <a:pt x="228" y="280"/>
                      <a:pt x="302" y="255"/>
                    </a:cubicBezTo>
                    <a:cubicBezTo>
                      <a:pt x="369" y="277"/>
                      <a:pt x="370" y="295"/>
                      <a:pt x="392" y="360"/>
                    </a:cubicBezTo>
                    <a:cubicBezTo>
                      <a:pt x="387" y="375"/>
                      <a:pt x="391" y="398"/>
                      <a:pt x="377" y="405"/>
                    </a:cubicBezTo>
                    <a:cubicBezTo>
                      <a:pt x="322" y="433"/>
                      <a:pt x="307" y="306"/>
                      <a:pt x="302" y="285"/>
                    </a:cubicBezTo>
                    <a:cubicBezTo>
                      <a:pt x="318" y="236"/>
                      <a:pt x="309" y="234"/>
                      <a:pt x="362" y="210"/>
                    </a:cubicBezTo>
                    <a:cubicBezTo>
                      <a:pt x="391" y="197"/>
                      <a:pt x="452" y="180"/>
                      <a:pt x="452" y="180"/>
                    </a:cubicBezTo>
                    <a:cubicBezTo>
                      <a:pt x="482" y="186"/>
                      <a:pt x="557" y="183"/>
                      <a:pt x="557" y="240"/>
                    </a:cubicBezTo>
                    <a:cubicBezTo>
                      <a:pt x="557" y="258"/>
                      <a:pt x="537" y="270"/>
                      <a:pt x="527" y="285"/>
                    </a:cubicBezTo>
                    <a:cubicBezTo>
                      <a:pt x="512" y="280"/>
                      <a:pt x="485" y="285"/>
                      <a:pt x="482" y="270"/>
                    </a:cubicBezTo>
                    <a:cubicBezTo>
                      <a:pt x="477" y="248"/>
                      <a:pt x="485" y="132"/>
                      <a:pt x="527" y="105"/>
                    </a:cubicBezTo>
                    <a:cubicBezTo>
                      <a:pt x="554" y="88"/>
                      <a:pt x="617" y="75"/>
                      <a:pt x="617" y="75"/>
                    </a:cubicBezTo>
                    <a:cubicBezTo>
                      <a:pt x="682" y="97"/>
                      <a:pt x="700" y="98"/>
                      <a:pt x="722" y="165"/>
                    </a:cubicBezTo>
                    <a:cubicBezTo>
                      <a:pt x="717" y="180"/>
                      <a:pt x="721" y="203"/>
                      <a:pt x="707" y="210"/>
                    </a:cubicBezTo>
                    <a:cubicBezTo>
                      <a:pt x="661" y="233"/>
                      <a:pt x="653" y="167"/>
                      <a:pt x="647" y="150"/>
                    </a:cubicBezTo>
                    <a:cubicBezTo>
                      <a:pt x="652" y="115"/>
                      <a:pt x="648" y="77"/>
                      <a:pt x="662" y="45"/>
                    </a:cubicBezTo>
                    <a:cubicBezTo>
                      <a:pt x="677" y="10"/>
                      <a:pt x="767" y="0"/>
                      <a:pt x="767" y="0"/>
                    </a:cubicBezTo>
                  </a:path>
                </a:pathLst>
              </a:custGeom>
              <a:noFill/>
              <a:ln w="19050" cmpd="sng">
                <a:solidFill>
                  <a:srgbClr val="00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0741" name="Line 69"/>
              <p:cNvSpPr>
                <a:spLocks noChangeShapeType="1"/>
              </p:cNvSpPr>
              <p:nvPr/>
            </p:nvSpPr>
            <p:spPr bwMode="auto">
              <a:xfrm flipV="1">
                <a:off x="1182" y="2501"/>
                <a:ext cx="52" cy="187"/>
              </a:xfrm>
              <a:prstGeom prst="line">
                <a:avLst/>
              </a:prstGeom>
              <a:noFill/>
              <a:ln w="28575">
                <a:solidFill>
                  <a:srgbClr val="00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0742" name="Line 70"/>
              <p:cNvSpPr>
                <a:spLocks noChangeShapeType="1"/>
              </p:cNvSpPr>
              <p:nvPr/>
            </p:nvSpPr>
            <p:spPr bwMode="auto">
              <a:xfrm flipV="1">
                <a:off x="1183" y="2514"/>
                <a:ext cx="144" cy="170"/>
              </a:xfrm>
              <a:prstGeom prst="line">
                <a:avLst/>
              </a:prstGeom>
              <a:noFill/>
              <a:ln w="28575">
                <a:solidFill>
                  <a:srgbClr val="00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0743" name="Freeform 71"/>
              <p:cNvSpPr>
                <a:spLocks/>
              </p:cNvSpPr>
              <p:nvPr/>
            </p:nvSpPr>
            <p:spPr bwMode="auto">
              <a:xfrm rot="-25210844">
                <a:off x="720" y="2493"/>
                <a:ext cx="202" cy="125"/>
              </a:xfrm>
              <a:custGeom>
                <a:avLst/>
                <a:gdLst/>
                <a:ahLst/>
                <a:cxnLst>
                  <a:cxn ang="0">
                    <a:pos x="2" y="525"/>
                  </a:cxn>
                  <a:cxn ang="0">
                    <a:pos x="17" y="435"/>
                  </a:cxn>
                  <a:cxn ang="0">
                    <a:pos x="107" y="375"/>
                  </a:cxn>
                  <a:cxn ang="0">
                    <a:pos x="182" y="480"/>
                  </a:cxn>
                  <a:cxn ang="0">
                    <a:pos x="137" y="495"/>
                  </a:cxn>
                  <a:cxn ang="0">
                    <a:pos x="152" y="390"/>
                  </a:cxn>
                  <a:cxn ang="0">
                    <a:pos x="302" y="255"/>
                  </a:cxn>
                  <a:cxn ang="0">
                    <a:pos x="392" y="360"/>
                  </a:cxn>
                  <a:cxn ang="0">
                    <a:pos x="377" y="405"/>
                  </a:cxn>
                  <a:cxn ang="0">
                    <a:pos x="302" y="285"/>
                  </a:cxn>
                  <a:cxn ang="0">
                    <a:pos x="362" y="210"/>
                  </a:cxn>
                  <a:cxn ang="0">
                    <a:pos x="452" y="180"/>
                  </a:cxn>
                  <a:cxn ang="0">
                    <a:pos x="557" y="240"/>
                  </a:cxn>
                  <a:cxn ang="0">
                    <a:pos x="527" y="285"/>
                  </a:cxn>
                  <a:cxn ang="0">
                    <a:pos x="482" y="270"/>
                  </a:cxn>
                  <a:cxn ang="0">
                    <a:pos x="527" y="105"/>
                  </a:cxn>
                  <a:cxn ang="0">
                    <a:pos x="617" y="75"/>
                  </a:cxn>
                  <a:cxn ang="0">
                    <a:pos x="722" y="165"/>
                  </a:cxn>
                  <a:cxn ang="0">
                    <a:pos x="707" y="210"/>
                  </a:cxn>
                  <a:cxn ang="0">
                    <a:pos x="647" y="150"/>
                  </a:cxn>
                  <a:cxn ang="0">
                    <a:pos x="662" y="45"/>
                  </a:cxn>
                  <a:cxn ang="0">
                    <a:pos x="767" y="0"/>
                  </a:cxn>
                </a:cxnLst>
                <a:rect l="0" t="0" r="r" b="b"/>
                <a:pathLst>
                  <a:path w="767" h="525">
                    <a:moveTo>
                      <a:pt x="2" y="525"/>
                    </a:moveTo>
                    <a:cubicBezTo>
                      <a:pt x="7" y="495"/>
                      <a:pt x="0" y="460"/>
                      <a:pt x="17" y="435"/>
                    </a:cubicBezTo>
                    <a:cubicBezTo>
                      <a:pt x="38" y="405"/>
                      <a:pt x="107" y="375"/>
                      <a:pt x="107" y="375"/>
                    </a:cubicBezTo>
                    <a:cubicBezTo>
                      <a:pt x="145" y="388"/>
                      <a:pt x="239" y="423"/>
                      <a:pt x="182" y="480"/>
                    </a:cubicBezTo>
                    <a:cubicBezTo>
                      <a:pt x="171" y="491"/>
                      <a:pt x="152" y="490"/>
                      <a:pt x="137" y="495"/>
                    </a:cubicBezTo>
                    <a:cubicBezTo>
                      <a:pt x="142" y="460"/>
                      <a:pt x="139" y="423"/>
                      <a:pt x="152" y="390"/>
                    </a:cubicBezTo>
                    <a:cubicBezTo>
                      <a:pt x="183" y="310"/>
                      <a:pt x="228" y="280"/>
                      <a:pt x="302" y="255"/>
                    </a:cubicBezTo>
                    <a:cubicBezTo>
                      <a:pt x="369" y="277"/>
                      <a:pt x="370" y="295"/>
                      <a:pt x="392" y="360"/>
                    </a:cubicBezTo>
                    <a:cubicBezTo>
                      <a:pt x="387" y="375"/>
                      <a:pt x="391" y="398"/>
                      <a:pt x="377" y="405"/>
                    </a:cubicBezTo>
                    <a:cubicBezTo>
                      <a:pt x="322" y="433"/>
                      <a:pt x="307" y="306"/>
                      <a:pt x="302" y="285"/>
                    </a:cubicBezTo>
                    <a:cubicBezTo>
                      <a:pt x="318" y="236"/>
                      <a:pt x="309" y="234"/>
                      <a:pt x="362" y="210"/>
                    </a:cubicBezTo>
                    <a:cubicBezTo>
                      <a:pt x="391" y="197"/>
                      <a:pt x="452" y="180"/>
                      <a:pt x="452" y="180"/>
                    </a:cubicBezTo>
                    <a:cubicBezTo>
                      <a:pt x="482" y="186"/>
                      <a:pt x="557" y="183"/>
                      <a:pt x="557" y="240"/>
                    </a:cubicBezTo>
                    <a:cubicBezTo>
                      <a:pt x="557" y="258"/>
                      <a:pt x="537" y="270"/>
                      <a:pt x="527" y="285"/>
                    </a:cubicBezTo>
                    <a:cubicBezTo>
                      <a:pt x="512" y="280"/>
                      <a:pt x="485" y="285"/>
                      <a:pt x="482" y="270"/>
                    </a:cubicBezTo>
                    <a:cubicBezTo>
                      <a:pt x="477" y="248"/>
                      <a:pt x="485" y="132"/>
                      <a:pt x="527" y="105"/>
                    </a:cubicBezTo>
                    <a:cubicBezTo>
                      <a:pt x="554" y="88"/>
                      <a:pt x="617" y="75"/>
                      <a:pt x="617" y="75"/>
                    </a:cubicBezTo>
                    <a:cubicBezTo>
                      <a:pt x="682" y="97"/>
                      <a:pt x="700" y="98"/>
                      <a:pt x="722" y="165"/>
                    </a:cubicBezTo>
                    <a:cubicBezTo>
                      <a:pt x="717" y="180"/>
                      <a:pt x="721" y="203"/>
                      <a:pt x="707" y="210"/>
                    </a:cubicBezTo>
                    <a:cubicBezTo>
                      <a:pt x="661" y="233"/>
                      <a:pt x="653" y="167"/>
                      <a:pt x="647" y="150"/>
                    </a:cubicBezTo>
                    <a:cubicBezTo>
                      <a:pt x="652" y="115"/>
                      <a:pt x="648" y="77"/>
                      <a:pt x="662" y="45"/>
                    </a:cubicBezTo>
                    <a:cubicBezTo>
                      <a:pt x="677" y="10"/>
                      <a:pt x="767" y="0"/>
                      <a:pt x="767" y="0"/>
                    </a:cubicBezTo>
                  </a:path>
                </a:pathLst>
              </a:custGeom>
              <a:noFill/>
              <a:ln w="19050" cmpd="sng">
                <a:solidFill>
                  <a:srgbClr val="00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820744" name="Line 72"/>
            <p:cNvSpPr>
              <a:spLocks noChangeShapeType="1"/>
            </p:cNvSpPr>
            <p:nvPr/>
          </p:nvSpPr>
          <p:spPr bwMode="auto">
            <a:xfrm flipH="1" flipV="1">
              <a:off x="690" y="1461"/>
              <a:ext cx="264" cy="707"/>
            </a:xfrm>
            <a:prstGeom prst="line">
              <a:avLst/>
            </a:prstGeom>
            <a:noFill/>
            <a:ln w="38100" cmpd="dbl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20745" name="Line 73"/>
            <p:cNvSpPr>
              <a:spLocks noChangeShapeType="1"/>
            </p:cNvSpPr>
            <p:nvPr/>
          </p:nvSpPr>
          <p:spPr bwMode="auto">
            <a:xfrm flipV="1">
              <a:off x="1052" y="1296"/>
              <a:ext cx="100" cy="760"/>
            </a:xfrm>
            <a:prstGeom prst="line">
              <a:avLst/>
            </a:prstGeom>
            <a:noFill/>
            <a:ln w="38100" cmpd="dbl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20746" name="Line 74"/>
            <p:cNvSpPr>
              <a:spLocks noChangeShapeType="1"/>
            </p:cNvSpPr>
            <p:nvPr/>
          </p:nvSpPr>
          <p:spPr bwMode="auto">
            <a:xfrm flipH="1" flipV="1">
              <a:off x="892" y="1497"/>
              <a:ext cx="118" cy="664"/>
            </a:xfrm>
            <a:prstGeom prst="line">
              <a:avLst/>
            </a:prstGeom>
            <a:noFill/>
            <a:ln w="38100" cmpd="dbl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20747" name="Line 75"/>
            <p:cNvSpPr>
              <a:spLocks noChangeShapeType="1"/>
            </p:cNvSpPr>
            <p:nvPr/>
          </p:nvSpPr>
          <p:spPr bwMode="auto">
            <a:xfrm flipV="1">
              <a:off x="1483" y="1620"/>
              <a:ext cx="1" cy="541"/>
            </a:xfrm>
            <a:prstGeom prst="line">
              <a:avLst/>
            </a:prstGeom>
            <a:noFill/>
            <a:ln w="38100" cmpd="dbl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20748" name="Line 76"/>
            <p:cNvSpPr>
              <a:spLocks noChangeShapeType="1"/>
            </p:cNvSpPr>
            <p:nvPr/>
          </p:nvSpPr>
          <p:spPr bwMode="auto">
            <a:xfrm flipH="1" flipV="1">
              <a:off x="1296" y="1982"/>
              <a:ext cx="6" cy="172"/>
            </a:xfrm>
            <a:prstGeom prst="line">
              <a:avLst/>
            </a:prstGeom>
            <a:noFill/>
            <a:ln w="38100" cmpd="dbl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20749" name="Line 77"/>
            <p:cNvSpPr>
              <a:spLocks noChangeShapeType="1"/>
            </p:cNvSpPr>
            <p:nvPr/>
          </p:nvSpPr>
          <p:spPr bwMode="auto">
            <a:xfrm flipV="1">
              <a:off x="1596" y="1973"/>
              <a:ext cx="28" cy="147"/>
            </a:xfrm>
            <a:prstGeom prst="line">
              <a:avLst/>
            </a:prstGeom>
            <a:noFill/>
            <a:ln w="38100" cmpd="dbl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20750" name="Line 78"/>
            <p:cNvSpPr>
              <a:spLocks noChangeShapeType="1"/>
            </p:cNvSpPr>
            <p:nvPr/>
          </p:nvSpPr>
          <p:spPr bwMode="auto">
            <a:xfrm flipH="1" flipV="1">
              <a:off x="1239" y="1600"/>
              <a:ext cx="49" cy="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20751" name="Line 79"/>
            <p:cNvSpPr>
              <a:spLocks noChangeShapeType="1"/>
            </p:cNvSpPr>
            <p:nvPr/>
          </p:nvSpPr>
          <p:spPr bwMode="auto">
            <a:xfrm flipV="1">
              <a:off x="1310" y="1638"/>
              <a:ext cx="21" cy="36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20752" name="Line 80"/>
            <p:cNvSpPr>
              <a:spLocks noChangeShapeType="1"/>
            </p:cNvSpPr>
            <p:nvPr/>
          </p:nvSpPr>
          <p:spPr bwMode="auto">
            <a:xfrm flipH="1" flipV="1">
              <a:off x="1558" y="1595"/>
              <a:ext cx="49" cy="39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20753" name="Line 81"/>
            <p:cNvSpPr>
              <a:spLocks noChangeShapeType="1"/>
            </p:cNvSpPr>
            <p:nvPr/>
          </p:nvSpPr>
          <p:spPr bwMode="auto">
            <a:xfrm flipV="1">
              <a:off x="1622" y="1632"/>
              <a:ext cx="118" cy="3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20754" name="Freeform 82"/>
            <p:cNvSpPr>
              <a:spLocks/>
            </p:cNvSpPr>
            <p:nvPr/>
          </p:nvSpPr>
          <p:spPr bwMode="auto">
            <a:xfrm rot="203743">
              <a:off x="624" y="1968"/>
              <a:ext cx="1500" cy="514"/>
            </a:xfrm>
            <a:custGeom>
              <a:avLst/>
              <a:gdLst/>
              <a:ahLst/>
              <a:cxnLst>
                <a:cxn ang="0">
                  <a:pos x="334" y="7"/>
                </a:cxn>
                <a:cxn ang="0">
                  <a:pos x="114" y="97"/>
                </a:cxn>
                <a:cxn ang="0">
                  <a:pos x="40" y="148"/>
                </a:cxn>
                <a:cxn ang="0">
                  <a:pos x="23" y="193"/>
                </a:cxn>
                <a:cxn ang="0">
                  <a:pos x="18" y="335"/>
                </a:cxn>
                <a:cxn ang="0">
                  <a:pos x="40" y="352"/>
                </a:cxn>
                <a:cxn ang="0">
                  <a:pos x="159" y="402"/>
                </a:cxn>
                <a:cxn ang="0">
                  <a:pos x="244" y="436"/>
                </a:cxn>
                <a:cxn ang="0">
                  <a:pos x="543" y="408"/>
                </a:cxn>
                <a:cxn ang="0">
                  <a:pos x="695" y="425"/>
                </a:cxn>
                <a:cxn ang="0">
                  <a:pos x="769" y="448"/>
                </a:cxn>
                <a:cxn ang="0">
                  <a:pos x="854" y="498"/>
                </a:cxn>
                <a:cxn ang="0">
                  <a:pos x="882" y="515"/>
                </a:cxn>
                <a:cxn ang="0">
                  <a:pos x="916" y="527"/>
                </a:cxn>
                <a:cxn ang="0">
                  <a:pos x="1000" y="566"/>
                </a:cxn>
                <a:cxn ang="0">
                  <a:pos x="1113" y="555"/>
                </a:cxn>
                <a:cxn ang="0">
                  <a:pos x="1147" y="532"/>
                </a:cxn>
                <a:cxn ang="0">
                  <a:pos x="1170" y="515"/>
                </a:cxn>
                <a:cxn ang="0">
                  <a:pos x="1198" y="459"/>
                </a:cxn>
                <a:cxn ang="0">
                  <a:pos x="1215" y="391"/>
                </a:cxn>
                <a:cxn ang="0">
                  <a:pos x="1181" y="312"/>
                </a:cxn>
                <a:cxn ang="0">
                  <a:pos x="1051" y="154"/>
                </a:cxn>
                <a:cxn ang="0">
                  <a:pos x="983" y="97"/>
                </a:cxn>
                <a:cxn ang="0">
                  <a:pos x="848" y="35"/>
                </a:cxn>
                <a:cxn ang="0">
                  <a:pos x="797" y="18"/>
                </a:cxn>
                <a:cxn ang="0">
                  <a:pos x="374" y="24"/>
                </a:cxn>
                <a:cxn ang="0">
                  <a:pos x="351" y="1"/>
                </a:cxn>
                <a:cxn ang="0">
                  <a:pos x="334" y="7"/>
                </a:cxn>
              </a:cxnLst>
              <a:rect l="0" t="0" r="r" b="b"/>
              <a:pathLst>
                <a:path w="1219" h="574">
                  <a:moveTo>
                    <a:pt x="334" y="7"/>
                  </a:moveTo>
                  <a:cubicBezTo>
                    <a:pt x="258" y="34"/>
                    <a:pt x="196" y="85"/>
                    <a:pt x="114" y="97"/>
                  </a:cubicBezTo>
                  <a:cubicBezTo>
                    <a:pt x="84" y="110"/>
                    <a:pt x="55" y="116"/>
                    <a:pt x="40" y="148"/>
                  </a:cubicBezTo>
                  <a:cubicBezTo>
                    <a:pt x="33" y="163"/>
                    <a:pt x="23" y="193"/>
                    <a:pt x="23" y="193"/>
                  </a:cubicBezTo>
                  <a:cubicBezTo>
                    <a:pt x="13" y="249"/>
                    <a:pt x="0" y="263"/>
                    <a:pt x="18" y="335"/>
                  </a:cubicBezTo>
                  <a:cubicBezTo>
                    <a:pt x="20" y="344"/>
                    <a:pt x="33" y="346"/>
                    <a:pt x="40" y="352"/>
                  </a:cubicBezTo>
                  <a:cubicBezTo>
                    <a:pt x="73" y="379"/>
                    <a:pt x="117" y="393"/>
                    <a:pt x="159" y="402"/>
                  </a:cubicBezTo>
                  <a:cubicBezTo>
                    <a:pt x="187" y="423"/>
                    <a:pt x="211" y="430"/>
                    <a:pt x="244" y="436"/>
                  </a:cubicBezTo>
                  <a:cubicBezTo>
                    <a:pt x="371" y="433"/>
                    <a:pt x="441" y="444"/>
                    <a:pt x="543" y="408"/>
                  </a:cubicBezTo>
                  <a:cubicBezTo>
                    <a:pt x="607" y="412"/>
                    <a:pt x="638" y="416"/>
                    <a:pt x="695" y="425"/>
                  </a:cubicBezTo>
                  <a:cubicBezTo>
                    <a:pt x="722" y="438"/>
                    <a:pt x="739" y="443"/>
                    <a:pt x="769" y="448"/>
                  </a:cubicBezTo>
                  <a:cubicBezTo>
                    <a:pt x="801" y="461"/>
                    <a:pt x="822" y="489"/>
                    <a:pt x="854" y="498"/>
                  </a:cubicBezTo>
                  <a:cubicBezTo>
                    <a:pt x="870" y="516"/>
                    <a:pt x="859" y="507"/>
                    <a:pt x="882" y="515"/>
                  </a:cubicBezTo>
                  <a:cubicBezTo>
                    <a:pt x="893" y="519"/>
                    <a:pt x="916" y="527"/>
                    <a:pt x="916" y="527"/>
                  </a:cubicBezTo>
                  <a:cubicBezTo>
                    <a:pt x="940" y="545"/>
                    <a:pt x="971" y="561"/>
                    <a:pt x="1000" y="566"/>
                  </a:cubicBezTo>
                  <a:cubicBezTo>
                    <a:pt x="1038" y="564"/>
                    <a:pt x="1080" y="574"/>
                    <a:pt x="1113" y="555"/>
                  </a:cubicBezTo>
                  <a:cubicBezTo>
                    <a:pt x="1125" y="548"/>
                    <a:pt x="1136" y="540"/>
                    <a:pt x="1147" y="532"/>
                  </a:cubicBezTo>
                  <a:cubicBezTo>
                    <a:pt x="1155" y="527"/>
                    <a:pt x="1170" y="515"/>
                    <a:pt x="1170" y="515"/>
                  </a:cubicBezTo>
                  <a:cubicBezTo>
                    <a:pt x="1184" y="492"/>
                    <a:pt x="1190" y="485"/>
                    <a:pt x="1198" y="459"/>
                  </a:cubicBezTo>
                  <a:cubicBezTo>
                    <a:pt x="1205" y="437"/>
                    <a:pt x="1215" y="391"/>
                    <a:pt x="1215" y="391"/>
                  </a:cubicBezTo>
                  <a:cubicBezTo>
                    <a:pt x="1206" y="327"/>
                    <a:pt x="1219" y="362"/>
                    <a:pt x="1181" y="312"/>
                  </a:cubicBezTo>
                  <a:cubicBezTo>
                    <a:pt x="1139" y="257"/>
                    <a:pt x="1094" y="207"/>
                    <a:pt x="1051" y="154"/>
                  </a:cubicBezTo>
                  <a:cubicBezTo>
                    <a:pt x="1030" y="129"/>
                    <a:pt x="1015" y="108"/>
                    <a:pt x="983" y="97"/>
                  </a:cubicBezTo>
                  <a:cubicBezTo>
                    <a:pt x="959" y="62"/>
                    <a:pt x="887" y="47"/>
                    <a:pt x="848" y="35"/>
                  </a:cubicBezTo>
                  <a:cubicBezTo>
                    <a:pt x="831" y="30"/>
                    <a:pt x="797" y="18"/>
                    <a:pt x="797" y="18"/>
                  </a:cubicBezTo>
                  <a:cubicBezTo>
                    <a:pt x="769" y="18"/>
                    <a:pt x="493" y="40"/>
                    <a:pt x="374" y="24"/>
                  </a:cubicBezTo>
                  <a:cubicBezTo>
                    <a:pt x="366" y="17"/>
                    <a:pt x="362" y="3"/>
                    <a:pt x="351" y="1"/>
                  </a:cubicBezTo>
                  <a:cubicBezTo>
                    <a:pt x="345" y="0"/>
                    <a:pt x="334" y="7"/>
                    <a:pt x="334" y="7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0"/>
                    <a:invGamma/>
                    <a:alpha val="0"/>
                  </a:schemeClr>
                </a:gs>
              </a:gsLst>
              <a:path path="rect">
                <a:fillToRect l="50000" t="50000" r="50000" b="50000"/>
              </a:path>
            </a:gradFill>
            <a:ln w="9525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20755" name="Freeform 83"/>
            <p:cNvSpPr>
              <a:spLocks/>
            </p:cNvSpPr>
            <p:nvPr/>
          </p:nvSpPr>
          <p:spPr bwMode="auto">
            <a:xfrm rot="-659393">
              <a:off x="1335" y="893"/>
              <a:ext cx="432" cy="695"/>
            </a:xfrm>
            <a:custGeom>
              <a:avLst/>
              <a:gdLst/>
              <a:ahLst/>
              <a:cxnLst>
                <a:cxn ang="0">
                  <a:pos x="7" y="604"/>
                </a:cxn>
                <a:cxn ang="0">
                  <a:pos x="35" y="321"/>
                </a:cxn>
                <a:cxn ang="0">
                  <a:pos x="74" y="242"/>
                </a:cxn>
                <a:cxn ang="0">
                  <a:pos x="120" y="169"/>
                </a:cxn>
                <a:cxn ang="0">
                  <a:pos x="142" y="135"/>
                </a:cxn>
                <a:cxn ang="0">
                  <a:pos x="153" y="101"/>
                </a:cxn>
                <a:cxn ang="0">
                  <a:pos x="283" y="0"/>
                </a:cxn>
                <a:cxn ang="0">
                  <a:pos x="351" y="56"/>
                </a:cxn>
                <a:cxn ang="0">
                  <a:pos x="328" y="237"/>
                </a:cxn>
                <a:cxn ang="0">
                  <a:pos x="345" y="310"/>
                </a:cxn>
                <a:cxn ang="0">
                  <a:pos x="340" y="474"/>
                </a:cxn>
                <a:cxn ang="0">
                  <a:pos x="199" y="542"/>
                </a:cxn>
                <a:cxn ang="0">
                  <a:pos x="159" y="564"/>
                </a:cxn>
                <a:cxn ang="0">
                  <a:pos x="120" y="615"/>
                </a:cxn>
                <a:cxn ang="0">
                  <a:pos x="52" y="638"/>
                </a:cxn>
                <a:cxn ang="0">
                  <a:pos x="29" y="632"/>
                </a:cxn>
                <a:cxn ang="0">
                  <a:pos x="7" y="604"/>
                </a:cxn>
              </a:cxnLst>
              <a:rect l="0" t="0" r="r" b="b"/>
              <a:pathLst>
                <a:path w="351" h="638">
                  <a:moveTo>
                    <a:pt x="7" y="604"/>
                  </a:moveTo>
                  <a:cubicBezTo>
                    <a:pt x="0" y="508"/>
                    <a:pt x="0" y="412"/>
                    <a:pt x="35" y="321"/>
                  </a:cubicBezTo>
                  <a:cubicBezTo>
                    <a:pt x="39" y="273"/>
                    <a:pt x="30" y="254"/>
                    <a:pt x="74" y="242"/>
                  </a:cubicBezTo>
                  <a:cubicBezTo>
                    <a:pt x="96" y="222"/>
                    <a:pt x="102" y="193"/>
                    <a:pt x="120" y="169"/>
                  </a:cubicBezTo>
                  <a:cubicBezTo>
                    <a:pt x="131" y="131"/>
                    <a:pt x="116" y="174"/>
                    <a:pt x="142" y="135"/>
                  </a:cubicBezTo>
                  <a:cubicBezTo>
                    <a:pt x="157" y="113"/>
                    <a:pt x="140" y="123"/>
                    <a:pt x="153" y="101"/>
                  </a:cubicBezTo>
                  <a:cubicBezTo>
                    <a:pt x="180" y="56"/>
                    <a:pt x="237" y="23"/>
                    <a:pt x="283" y="0"/>
                  </a:cubicBezTo>
                  <a:cubicBezTo>
                    <a:pt x="350" y="7"/>
                    <a:pt x="332" y="2"/>
                    <a:pt x="351" y="56"/>
                  </a:cubicBezTo>
                  <a:cubicBezTo>
                    <a:pt x="347" y="138"/>
                    <a:pt x="345" y="170"/>
                    <a:pt x="328" y="237"/>
                  </a:cubicBezTo>
                  <a:cubicBezTo>
                    <a:pt x="333" y="261"/>
                    <a:pt x="345" y="285"/>
                    <a:pt x="345" y="310"/>
                  </a:cubicBezTo>
                  <a:cubicBezTo>
                    <a:pt x="345" y="365"/>
                    <a:pt x="345" y="420"/>
                    <a:pt x="340" y="474"/>
                  </a:cubicBezTo>
                  <a:cubicBezTo>
                    <a:pt x="335" y="526"/>
                    <a:pt x="235" y="534"/>
                    <a:pt x="199" y="542"/>
                  </a:cubicBezTo>
                  <a:cubicBezTo>
                    <a:pt x="188" y="552"/>
                    <a:pt x="170" y="553"/>
                    <a:pt x="159" y="564"/>
                  </a:cubicBezTo>
                  <a:cubicBezTo>
                    <a:pt x="137" y="586"/>
                    <a:pt x="152" y="603"/>
                    <a:pt x="120" y="615"/>
                  </a:cubicBezTo>
                  <a:cubicBezTo>
                    <a:pt x="99" y="634"/>
                    <a:pt x="82" y="633"/>
                    <a:pt x="52" y="638"/>
                  </a:cubicBezTo>
                  <a:cubicBezTo>
                    <a:pt x="44" y="636"/>
                    <a:pt x="35" y="637"/>
                    <a:pt x="29" y="632"/>
                  </a:cubicBezTo>
                  <a:cubicBezTo>
                    <a:pt x="6" y="611"/>
                    <a:pt x="7" y="582"/>
                    <a:pt x="7" y="604"/>
                  </a:cubicBezTo>
                  <a:close/>
                </a:path>
              </a:pathLst>
            </a:custGeom>
            <a:gradFill rotWithShape="1">
              <a:gsLst>
                <a:gs pos="0">
                  <a:srgbClr val="CC9900">
                    <a:gamma/>
                    <a:tint val="34902"/>
                    <a:invGamma/>
                    <a:alpha val="81000"/>
                  </a:srgbClr>
                </a:gs>
                <a:gs pos="100000">
                  <a:srgbClr val="CC9900">
                    <a:alpha val="81000"/>
                  </a:srgbClr>
                </a:gs>
              </a:gsLst>
              <a:lin ang="5400000" scaled="1"/>
            </a:gradFill>
            <a:ln w="9525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20756" name="Freeform 84"/>
            <p:cNvSpPr>
              <a:spLocks/>
            </p:cNvSpPr>
            <p:nvPr/>
          </p:nvSpPr>
          <p:spPr bwMode="auto">
            <a:xfrm rot="10169798">
              <a:off x="480" y="809"/>
              <a:ext cx="353" cy="694"/>
            </a:xfrm>
            <a:custGeom>
              <a:avLst/>
              <a:gdLst/>
              <a:ahLst/>
              <a:cxnLst>
                <a:cxn ang="0">
                  <a:pos x="114" y="637"/>
                </a:cxn>
                <a:cxn ang="0">
                  <a:pos x="47" y="541"/>
                </a:cxn>
                <a:cxn ang="0">
                  <a:pos x="18" y="496"/>
                </a:cxn>
                <a:cxn ang="0">
                  <a:pos x="18" y="315"/>
                </a:cxn>
                <a:cxn ang="0">
                  <a:pos x="75" y="281"/>
                </a:cxn>
                <a:cxn ang="0">
                  <a:pos x="97" y="242"/>
                </a:cxn>
                <a:cxn ang="0">
                  <a:pos x="120" y="168"/>
                </a:cxn>
                <a:cxn ang="0">
                  <a:pos x="126" y="151"/>
                </a:cxn>
                <a:cxn ang="0">
                  <a:pos x="131" y="134"/>
                </a:cxn>
                <a:cxn ang="0">
                  <a:pos x="143" y="100"/>
                </a:cxn>
                <a:cxn ang="0">
                  <a:pos x="199" y="44"/>
                </a:cxn>
                <a:cxn ang="0">
                  <a:pos x="239" y="100"/>
                </a:cxn>
                <a:cxn ang="0">
                  <a:pos x="267" y="180"/>
                </a:cxn>
                <a:cxn ang="0">
                  <a:pos x="267" y="473"/>
                </a:cxn>
                <a:cxn ang="0">
                  <a:pos x="261" y="535"/>
                </a:cxn>
                <a:cxn ang="0">
                  <a:pos x="233" y="558"/>
                </a:cxn>
                <a:cxn ang="0">
                  <a:pos x="114" y="637"/>
                </a:cxn>
              </a:cxnLst>
              <a:rect l="0" t="0" r="r" b="b"/>
              <a:pathLst>
                <a:path w="287" h="637">
                  <a:moveTo>
                    <a:pt x="114" y="637"/>
                  </a:moveTo>
                  <a:cubicBezTo>
                    <a:pt x="92" y="610"/>
                    <a:pt x="59" y="574"/>
                    <a:pt x="47" y="541"/>
                  </a:cubicBezTo>
                  <a:cubicBezTo>
                    <a:pt x="40" y="522"/>
                    <a:pt x="33" y="510"/>
                    <a:pt x="18" y="496"/>
                  </a:cubicBezTo>
                  <a:cubicBezTo>
                    <a:pt x="4" y="430"/>
                    <a:pt x="0" y="424"/>
                    <a:pt x="18" y="315"/>
                  </a:cubicBezTo>
                  <a:cubicBezTo>
                    <a:pt x="20" y="304"/>
                    <a:pt x="65" y="287"/>
                    <a:pt x="75" y="281"/>
                  </a:cubicBezTo>
                  <a:cubicBezTo>
                    <a:pt x="82" y="268"/>
                    <a:pt x="93" y="256"/>
                    <a:pt x="97" y="242"/>
                  </a:cubicBezTo>
                  <a:cubicBezTo>
                    <a:pt x="106" y="212"/>
                    <a:pt x="99" y="191"/>
                    <a:pt x="120" y="168"/>
                  </a:cubicBezTo>
                  <a:cubicBezTo>
                    <a:pt x="122" y="162"/>
                    <a:pt x="124" y="157"/>
                    <a:pt x="126" y="151"/>
                  </a:cubicBezTo>
                  <a:cubicBezTo>
                    <a:pt x="128" y="145"/>
                    <a:pt x="129" y="140"/>
                    <a:pt x="131" y="134"/>
                  </a:cubicBezTo>
                  <a:cubicBezTo>
                    <a:pt x="135" y="123"/>
                    <a:pt x="143" y="100"/>
                    <a:pt x="143" y="100"/>
                  </a:cubicBezTo>
                  <a:cubicBezTo>
                    <a:pt x="148" y="27"/>
                    <a:pt x="131" y="0"/>
                    <a:pt x="199" y="44"/>
                  </a:cubicBezTo>
                  <a:cubicBezTo>
                    <a:pt x="208" y="70"/>
                    <a:pt x="210" y="91"/>
                    <a:pt x="239" y="100"/>
                  </a:cubicBezTo>
                  <a:cubicBezTo>
                    <a:pt x="258" y="120"/>
                    <a:pt x="260" y="153"/>
                    <a:pt x="267" y="180"/>
                  </a:cubicBezTo>
                  <a:cubicBezTo>
                    <a:pt x="271" y="275"/>
                    <a:pt x="287" y="379"/>
                    <a:pt x="267" y="473"/>
                  </a:cubicBezTo>
                  <a:cubicBezTo>
                    <a:pt x="265" y="494"/>
                    <a:pt x="266" y="515"/>
                    <a:pt x="261" y="535"/>
                  </a:cubicBezTo>
                  <a:cubicBezTo>
                    <a:pt x="259" y="544"/>
                    <a:pt x="238" y="554"/>
                    <a:pt x="233" y="558"/>
                  </a:cubicBezTo>
                  <a:cubicBezTo>
                    <a:pt x="192" y="592"/>
                    <a:pt x="163" y="613"/>
                    <a:pt x="114" y="637"/>
                  </a:cubicBezTo>
                  <a:close/>
                </a:path>
              </a:pathLst>
            </a:custGeom>
            <a:gradFill rotWithShape="1">
              <a:gsLst>
                <a:gs pos="0">
                  <a:srgbClr val="CC9900">
                    <a:alpha val="81000"/>
                  </a:srgbClr>
                </a:gs>
                <a:gs pos="100000">
                  <a:srgbClr val="CC9900">
                    <a:gamma/>
                    <a:tint val="22353"/>
                    <a:invGamma/>
                    <a:alpha val="81000"/>
                  </a:srgbClr>
                </a:gs>
              </a:gsLst>
              <a:lin ang="5400000" scaled="1"/>
            </a:gradFill>
            <a:ln w="9525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20757" name="Freeform 85"/>
            <p:cNvSpPr>
              <a:spLocks/>
            </p:cNvSpPr>
            <p:nvPr/>
          </p:nvSpPr>
          <p:spPr bwMode="auto">
            <a:xfrm rot="-1122751">
              <a:off x="678" y="786"/>
              <a:ext cx="383" cy="712"/>
            </a:xfrm>
            <a:custGeom>
              <a:avLst/>
              <a:gdLst/>
              <a:ahLst/>
              <a:cxnLst>
                <a:cxn ang="0">
                  <a:pos x="7" y="604"/>
                </a:cxn>
                <a:cxn ang="0">
                  <a:pos x="35" y="321"/>
                </a:cxn>
                <a:cxn ang="0">
                  <a:pos x="74" y="242"/>
                </a:cxn>
                <a:cxn ang="0">
                  <a:pos x="120" y="169"/>
                </a:cxn>
                <a:cxn ang="0">
                  <a:pos x="142" y="135"/>
                </a:cxn>
                <a:cxn ang="0">
                  <a:pos x="153" y="101"/>
                </a:cxn>
                <a:cxn ang="0">
                  <a:pos x="283" y="0"/>
                </a:cxn>
                <a:cxn ang="0">
                  <a:pos x="351" y="56"/>
                </a:cxn>
                <a:cxn ang="0">
                  <a:pos x="328" y="237"/>
                </a:cxn>
                <a:cxn ang="0">
                  <a:pos x="345" y="310"/>
                </a:cxn>
                <a:cxn ang="0">
                  <a:pos x="340" y="474"/>
                </a:cxn>
                <a:cxn ang="0">
                  <a:pos x="199" y="542"/>
                </a:cxn>
                <a:cxn ang="0">
                  <a:pos x="159" y="564"/>
                </a:cxn>
                <a:cxn ang="0">
                  <a:pos x="120" y="615"/>
                </a:cxn>
                <a:cxn ang="0">
                  <a:pos x="52" y="638"/>
                </a:cxn>
                <a:cxn ang="0">
                  <a:pos x="29" y="632"/>
                </a:cxn>
                <a:cxn ang="0">
                  <a:pos x="7" y="604"/>
                </a:cxn>
              </a:cxnLst>
              <a:rect l="0" t="0" r="r" b="b"/>
              <a:pathLst>
                <a:path w="351" h="638">
                  <a:moveTo>
                    <a:pt x="7" y="604"/>
                  </a:moveTo>
                  <a:cubicBezTo>
                    <a:pt x="0" y="508"/>
                    <a:pt x="0" y="412"/>
                    <a:pt x="35" y="321"/>
                  </a:cubicBezTo>
                  <a:cubicBezTo>
                    <a:pt x="39" y="273"/>
                    <a:pt x="30" y="254"/>
                    <a:pt x="74" y="242"/>
                  </a:cubicBezTo>
                  <a:cubicBezTo>
                    <a:pt x="96" y="222"/>
                    <a:pt x="102" y="193"/>
                    <a:pt x="120" y="169"/>
                  </a:cubicBezTo>
                  <a:cubicBezTo>
                    <a:pt x="131" y="131"/>
                    <a:pt x="116" y="174"/>
                    <a:pt x="142" y="135"/>
                  </a:cubicBezTo>
                  <a:cubicBezTo>
                    <a:pt x="157" y="113"/>
                    <a:pt x="140" y="123"/>
                    <a:pt x="153" y="101"/>
                  </a:cubicBezTo>
                  <a:cubicBezTo>
                    <a:pt x="180" y="56"/>
                    <a:pt x="237" y="23"/>
                    <a:pt x="283" y="0"/>
                  </a:cubicBezTo>
                  <a:cubicBezTo>
                    <a:pt x="350" y="7"/>
                    <a:pt x="332" y="2"/>
                    <a:pt x="351" y="56"/>
                  </a:cubicBezTo>
                  <a:cubicBezTo>
                    <a:pt x="347" y="138"/>
                    <a:pt x="345" y="170"/>
                    <a:pt x="328" y="237"/>
                  </a:cubicBezTo>
                  <a:cubicBezTo>
                    <a:pt x="333" y="261"/>
                    <a:pt x="345" y="285"/>
                    <a:pt x="345" y="310"/>
                  </a:cubicBezTo>
                  <a:cubicBezTo>
                    <a:pt x="345" y="365"/>
                    <a:pt x="345" y="420"/>
                    <a:pt x="340" y="474"/>
                  </a:cubicBezTo>
                  <a:cubicBezTo>
                    <a:pt x="335" y="526"/>
                    <a:pt x="235" y="534"/>
                    <a:pt x="199" y="542"/>
                  </a:cubicBezTo>
                  <a:cubicBezTo>
                    <a:pt x="188" y="552"/>
                    <a:pt x="170" y="553"/>
                    <a:pt x="159" y="564"/>
                  </a:cubicBezTo>
                  <a:cubicBezTo>
                    <a:pt x="137" y="586"/>
                    <a:pt x="152" y="603"/>
                    <a:pt x="120" y="615"/>
                  </a:cubicBezTo>
                  <a:cubicBezTo>
                    <a:pt x="99" y="634"/>
                    <a:pt x="82" y="633"/>
                    <a:pt x="52" y="638"/>
                  </a:cubicBezTo>
                  <a:cubicBezTo>
                    <a:pt x="44" y="636"/>
                    <a:pt x="35" y="637"/>
                    <a:pt x="29" y="632"/>
                  </a:cubicBezTo>
                  <a:cubicBezTo>
                    <a:pt x="6" y="611"/>
                    <a:pt x="7" y="582"/>
                    <a:pt x="7" y="604"/>
                  </a:cubicBezTo>
                  <a:close/>
                </a:path>
              </a:pathLst>
            </a:custGeom>
            <a:gradFill rotWithShape="1">
              <a:gsLst>
                <a:gs pos="0">
                  <a:srgbClr val="CC9900">
                    <a:gamma/>
                    <a:tint val="34902"/>
                    <a:invGamma/>
                    <a:alpha val="81000"/>
                  </a:srgbClr>
                </a:gs>
                <a:gs pos="100000">
                  <a:srgbClr val="CC9900">
                    <a:alpha val="81000"/>
                  </a:srgbClr>
                </a:gs>
              </a:gsLst>
              <a:lin ang="5400000" scaled="1"/>
            </a:gradFill>
            <a:ln w="9525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20758" name="Freeform 86"/>
            <p:cNvSpPr>
              <a:spLocks/>
            </p:cNvSpPr>
            <p:nvPr/>
          </p:nvSpPr>
          <p:spPr bwMode="auto">
            <a:xfrm rot="10930053" flipH="1">
              <a:off x="932" y="714"/>
              <a:ext cx="428" cy="568"/>
            </a:xfrm>
            <a:custGeom>
              <a:avLst/>
              <a:gdLst/>
              <a:ahLst/>
              <a:cxnLst>
                <a:cxn ang="0">
                  <a:pos x="114" y="637"/>
                </a:cxn>
                <a:cxn ang="0">
                  <a:pos x="47" y="541"/>
                </a:cxn>
                <a:cxn ang="0">
                  <a:pos x="18" y="496"/>
                </a:cxn>
                <a:cxn ang="0">
                  <a:pos x="18" y="315"/>
                </a:cxn>
                <a:cxn ang="0">
                  <a:pos x="75" y="281"/>
                </a:cxn>
                <a:cxn ang="0">
                  <a:pos x="97" y="242"/>
                </a:cxn>
                <a:cxn ang="0">
                  <a:pos x="120" y="168"/>
                </a:cxn>
                <a:cxn ang="0">
                  <a:pos x="126" y="151"/>
                </a:cxn>
                <a:cxn ang="0">
                  <a:pos x="131" y="134"/>
                </a:cxn>
                <a:cxn ang="0">
                  <a:pos x="143" y="100"/>
                </a:cxn>
                <a:cxn ang="0">
                  <a:pos x="199" y="44"/>
                </a:cxn>
                <a:cxn ang="0">
                  <a:pos x="239" y="100"/>
                </a:cxn>
                <a:cxn ang="0">
                  <a:pos x="267" y="180"/>
                </a:cxn>
                <a:cxn ang="0">
                  <a:pos x="267" y="473"/>
                </a:cxn>
                <a:cxn ang="0">
                  <a:pos x="261" y="535"/>
                </a:cxn>
                <a:cxn ang="0">
                  <a:pos x="233" y="558"/>
                </a:cxn>
                <a:cxn ang="0">
                  <a:pos x="114" y="637"/>
                </a:cxn>
              </a:cxnLst>
              <a:rect l="0" t="0" r="r" b="b"/>
              <a:pathLst>
                <a:path w="287" h="637">
                  <a:moveTo>
                    <a:pt x="114" y="637"/>
                  </a:moveTo>
                  <a:cubicBezTo>
                    <a:pt x="92" y="610"/>
                    <a:pt x="59" y="574"/>
                    <a:pt x="47" y="541"/>
                  </a:cubicBezTo>
                  <a:cubicBezTo>
                    <a:pt x="40" y="522"/>
                    <a:pt x="33" y="510"/>
                    <a:pt x="18" y="496"/>
                  </a:cubicBezTo>
                  <a:cubicBezTo>
                    <a:pt x="4" y="430"/>
                    <a:pt x="0" y="424"/>
                    <a:pt x="18" y="315"/>
                  </a:cubicBezTo>
                  <a:cubicBezTo>
                    <a:pt x="20" y="304"/>
                    <a:pt x="65" y="287"/>
                    <a:pt x="75" y="281"/>
                  </a:cubicBezTo>
                  <a:cubicBezTo>
                    <a:pt x="82" y="268"/>
                    <a:pt x="93" y="256"/>
                    <a:pt x="97" y="242"/>
                  </a:cubicBezTo>
                  <a:cubicBezTo>
                    <a:pt x="106" y="212"/>
                    <a:pt x="99" y="191"/>
                    <a:pt x="120" y="168"/>
                  </a:cubicBezTo>
                  <a:cubicBezTo>
                    <a:pt x="122" y="162"/>
                    <a:pt x="124" y="157"/>
                    <a:pt x="126" y="151"/>
                  </a:cubicBezTo>
                  <a:cubicBezTo>
                    <a:pt x="128" y="145"/>
                    <a:pt x="129" y="140"/>
                    <a:pt x="131" y="134"/>
                  </a:cubicBezTo>
                  <a:cubicBezTo>
                    <a:pt x="135" y="123"/>
                    <a:pt x="143" y="100"/>
                    <a:pt x="143" y="100"/>
                  </a:cubicBezTo>
                  <a:cubicBezTo>
                    <a:pt x="148" y="27"/>
                    <a:pt x="131" y="0"/>
                    <a:pt x="199" y="44"/>
                  </a:cubicBezTo>
                  <a:cubicBezTo>
                    <a:pt x="208" y="70"/>
                    <a:pt x="210" y="91"/>
                    <a:pt x="239" y="100"/>
                  </a:cubicBezTo>
                  <a:cubicBezTo>
                    <a:pt x="258" y="120"/>
                    <a:pt x="260" y="153"/>
                    <a:pt x="267" y="180"/>
                  </a:cubicBezTo>
                  <a:cubicBezTo>
                    <a:pt x="271" y="275"/>
                    <a:pt x="287" y="379"/>
                    <a:pt x="267" y="473"/>
                  </a:cubicBezTo>
                  <a:cubicBezTo>
                    <a:pt x="265" y="494"/>
                    <a:pt x="266" y="515"/>
                    <a:pt x="261" y="535"/>
                  </a:cubicBezTo>
                  <a:cubicBezTo>
                    <a:pt x="259" y="544"/>
                    <a:pt x="238" y="554"/>
                    <a:pt x="233" y="558"/>
                  </a:cubicBezTo>
                  <a:cubicBezTo>
                    <a:pt x="192" y="592"/>
                    <a:pt x="163" y="613"/>
                    <a:pt x="114" y="637"/>
                  </a:cubicBezTo>
                  <a:close/>
                </a:path>
              </a:pathLst>
            </a:custGeom>
            <a:gradFill rotWithShape="1">
              <a:gsLst>
                <a:gs pos="0">
                  <a:srgbClr val="CC9900">
                    <a:alpha val="81000"/>
                  </a:srgbClr>
                </a:gs>
                <a:gs pos="100000">
                  <a:srgbClr val="CC9900">
                    <a:gamma/>
                    <a:tint val="22353"/>
                    <a:invGamma/>
                    <a:alpha val="81000"/>
                  </a:srgbClr>
                </a:gs>
              </a:gsLst>
              <a:lin ang="5400000" scaled="1"/>
            </a:gradFill>
            <a:ln w="9525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20759" name="Freeform 87"/>
            <p:cNvSpPr>
              <a:spLocks/>
            </p:cNvSpPr>
            <p:nvPr/>
          </p:nvSpPr>
          <p:spPr bwMode="auto">
            <a:xfrm>
              <a:off x="1104" y="1440"/>
              <a:ext cx="288" cy="175"/>
            </a:xfrm>
            <a:custGeom>
              <a:avLst/>
              <a:gdLst/>
              <a:ahLst/>
              <a:cxnLst>
                <a:cxn ang="0">
                  <a:pos x="52" y="228"/>
                </a:cxn>
                <a:cxn ang="0">
                  <a:pos x="30" y="194"/>
                </a:cxn>
                <a:cxn ang="0">
                  <a:pos x="18" y="177"/>
                </a:cxn>
                <a:cxn ang="0">
                  <a:pos x="7" y="160"/>
                </a:cxn>
                <a:cxn ang="0">
                  <a:pos x="30" y="104"/>
                </a:cxn>
                <a:cxn ang="0">
                  <a:pos x="35" y="42"/>
                </a:cxn>
                <a:cxn ang="0">
                  <a:pos x="142" y="87"/>
                </a:cxn>
                <a:cxn ang="0">
                  <a:pos x="159" y="2"/>
                </a:cxn>
                <a:cxn ang="0">
                  <a:pos x="205" y="8"/>
                </a:cxn>
                <a:cxn ang="0">
                  <a:pos x="210" y="31"/>
                </a:cxn>
                <a:cxn ang="0">
                  <a:pos x="205" y="87"/>
                </a:cxn>
                <a:cxn ang="0">
                  <a:pos x="193" y="121"/>
                </a:cxn>
                <a:cxn ang="0">
                  <a:pos x="188" y="211"/>
                </a:cxn>
                <a:cxn ang="0">
                  <a:pos x="154" y="223"/>
                </a:cxn>
                <a:cxn ang="0">
                  <a:pos x="52" y="228"/>
                </a:cxn>
              </a:cxnLst>
              <a:rect l="0" t="0" r="r" b="b"/>
              <a:pathLst>
                <a:path w="212" h="236">
                  <a:moveTo>
                    <a:pt x="52" y="228"/>
                  </a:moveTo>
                  <a:cubicBezTo>
                    <a:pt x="45" y="217"/>
                    <a:pt x="37" y="205"/>
                    <a:pt x="30" y="194"/>
                  </a:cubicBezTo>
                  <a:cubicBezTo>
                    <a:pt x="26" y="188"/>
                    <a:pt x="22" y="183"/>
                    <a:pt x="18" y="177"/>
                  </a:cubicBezTo>
                  <a:cubicBezTo>
                    <a:pt x="14" y="171"/>
                    <a:pt x="7" y="160"/>
                    <a:pt x="7" y="160"/>
                  </a:cubicBezTo>
                  <a:cubicBezTo>
                    <a:pt x="0" y="121"/>
                    <a:pt x="0" y="123"/>
                    <a:pt x="30" y="104"/>
                  </a:cubicBezTo>
                  <a:cubicBezTo>
                    <a:pt x="32" y="83"/>
                    <a:pt x="16" y="50"/>
                    <a:pt x="35" y="42"/>
                  </a:cubicBezTo>
                  <a:cubicBezTo>
                    <a:pt x="57" y="33"/>
                    <a:pt x="116" y="71"/>
                    <a:pt x="142" y="87"/>
                  </a:cubicBezTo>
                  <a:cubicBezTo>
                    <a:pt x="149" y="59"/>
                    <a:pt x="151" y="30"/>
                    <a:pt x="159" y="2"/>
                  </a:cubicBezTo>
                  <a:cubicBezTo>
                    <a:pt x="174" y="4"/>
                    <a:pt x="192" y="0"/>
                    <a:pt x="205" y="8"/>
                  </a:cubicBezTo>
                  <a:cubicBezTo>
                    <a:pt x="212" y="12"/>
                    <a:pt x="210" y="23"/>
                    <a:pt x="210" y="31"/>
                  </a:cubicBezTo>
                  <a:cubicBezTo>
                    <a:pt x="210" y="50"/>
                    <a:pt x="208" y="69"/>
                    <a:pt x="205" y="87"/>
                  </a:cubicBezTo>
                  <a:cubicBezTo>
                    <a:pt x="203" y="99"/>
                    <a:pt x="193" y="121"/>
                    <a:pt x="193" y="121"/>
                  </a:cubicBezTo>
                  <a:cubicBezTo>
                    <a:pt x="191" y="151"/>
                    <a:pt x="199" y="183"/>
                    <a:pt x="188" y="211"/>
                  </a:cubicBezTo>
                  <a:cubicBezTo>
                    <a:pt x="184" y="222"/>
                    <a:pt x="166" y="220"/>
                    <a:pt x="154" y="223"/>
                  </a:cubicBezTo>
                  <a:cubicBezTo>
                    <a:pt x="110" y="236"/>
                    <a:pt x="143" y="228"/>
                    <a:pt x="52" y="228"/>
                  </a:cubicBezTo>
                  <a:close/>
                </a:path>
              </a:pathLst>
            </a:custGeom>
            <a:gradFill rotWithShape="1">
              <a:gsLst>
                <a:gs pos="0">
                  <a:srgbClr val="663300">
                    <a:alpha val="89999"/>
                  </a:srgbClr>
                </a:gs>
                <a:gs pos="100000">
                  <a:srgbClr val="663300">
                    <a:gamma/>
                    <a:shade val="46275"/>
                    <a:invGamma/>
                    <a:alpha val="89999"/>
                  </a:srgbClr>
                </a:gs>
              </a:gsLst>
              <a:lin ang="5400000" scaled="1"/>
            </a:gradFill>
            <a:ln w="9525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20760" name="Freeform 88"/>
            <p:cNvSpPr>
              <a:spLocks/>
            </p:cNvSpPr>
            <p:nvPr/>
          </p:nvSpPr>
          <p:spPr bwMode="auto">
            <a:xfrm rot="10800000">
              <a:off x="1488" y="1392"/>
              <a:ext cx="98" cy="252"/>
            </a:xfrm>
            <a:custGeom>
              <a:avLst/>
              <a:gdLst/>
              <a:ahLst/>
              <a:cxnLst>
                <a:cxn ang="0">
                  <a:pos x="0" y="137"/>
                </a:cxn>
                <a:cxn ang="0">
                  <a:pos x="29" y="329"/>
                </a:cxn>
                <a:cxn ang="0">
                  <a:pos x="85" y="357"/>
                </a:cxn>
                <a:cxn ang="0">
                  <a:pos x="102" y="244"/>
                </a:cxn>
                <a:cxn ang="0">
                  <a:pos x="130" y="210"/>
                </a:cxn>
                <a:cxn ang="0">
                  <a:pos x="125" y="176"/>
                </a:cxn>
                <a:cxn ang="0">
                  <a:pos x="74" y="125"/>
                </a:cxn>
                <a:cxn ang="0">
                  <a:pos x="34" y="52"/>
                </a:cxn>
                <a:cxn ang="0">
                  <a:pos x="12" y="35"/>
                </a:cxn>
                <a:cxn ang="0">
                  <a:pos x="0" y="137"/>
                </a:cxn>
              </a:cxnLst>
              <a:rect l="0" t="0" r="r" b="b"/>
              <a:pathLst>
                <a:path w="130" h="357">
                  <a:moveTo>
                    <a:pt x="0" y="137"/>
                  </a:moveTo>
                  <a:cubicBezTo>
                    <a:pt x="7" y="200"/>
                    <a:pt x="8" y="269"/>
                    <a:pt x="29" y="329"/>
                  </a:cubicBezTo>
                  <a:cubicBezTo>
                    <a:pt x="31" y="335"/>
                    <a:pt x="78" y="352"/>
                    <a:pt x="85" y="357"/>
                  </a:cubicBezTo>
                  <a:cubicBezTo>
                    <a:pt x="94" y="321"/>
                    <a:pt x="85" y="277"/>
                    <a:pt x="102" y="244"/>
                  </a:cubicBezTo>
                  <a:cubicBezTo>
                    <a:pt x="109" y="231"/>
                    <a:pt x="122" y="222"/>
                    <a:pt x="130" y="210"/>
                  </a:cubicBezTo>
                  <a:cubicBezTo>
                    <a:pt x="128" y="199"/>
                    <a:pt x="129" y="187"/>
                    <a:pt x="125" y="176"/>
                  </a:cubicBezTo>
                  <a:cubicBezTo>
                    <a:pt x="119" y="161"/>
                    <a:pt x="85" y="148"/>
                    <a:pt x="74" y="125"/>
                  </a:cubicBezTo>
                  <a:cubicBezTo>
                    <a:pt x="62" y="99"/>
                    <a:pt x="63" y="62"/>
                    <a:pt x="34" y="52"/>
                  </a:cubicBezTo>
                  <a:cubicBezTo>
                    <a:pt x="21" y="33"/>
                    <a:pt x="22" y="0"/>
                    <a:pt x="12" y="35"/>
                  </a:cubicBezTo>
                  <a:cubicBezTo>
                    <a:pt x="6" y="160"/>
                    <a:pt x="19" y="191"/>
                    <a:pt x="0" y="137"/>
                  </a:cubicBezTo>
                  <a:close/>
                </a:path>
              </a:pathLst>
            </a:custGeom>
            <a:gradFill rotWithShape="1">
              <a:gsLst>
                <a:gs pos="0">
                  <a:srgbClr val="663300">
                    <a:alpha val="89999"/>
                  </a:srgbClr>
                </a:gs>
                <a:gs pos="100000">
                  <a:srgbClr val="663300">
                    <a:gamma/>
                    <a:shade val="46275"/>
                    <a:invGamma/>
                    <a:alpha val="89999"/>
                  </a:srgbClr>
                </a:gs>
              </a:gsLst>
              <a:lin ang="5400000" scaled="1"/>
            </a:gradFill>
            <a:ln w="9525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20761" name="Freeform 89"/>
            <p:cNvSpPr>
              <a:spLocks/>
            </p:cNvSpPr>
            <p:nvPr/>
          </p:nvSpPr>
          <p:spPr bwMode="auto">
            <a:xfrm rot="11069829" flipH="1">
              <a:off x="1742" y="1391"/>
              <a:ext cx="79" cy="262"/>
            </a:xfrm>
            <a:custGeom>
              <a:avLst/>
              <a:gdLst/>
              <a:ahLst/>
              <a:cxnLst>
                <a:cxn ang="0">
                  <a:pos x="0" y="137"/>
                </a:cxn>
                <a:cxn ang="0">
                  <a:pos x="29" y="329"/>
                </a:cxn>
                <a:cxn ang="0">
                  <a:pos x="85" y="357"/>
                </a:cxn>
                <a:cxn ang="0">
                  <a:pos x="102" y="244"/>
                </a:cxn>
                <a:cxn ang="0">
                  <a:pos x="130" y="210"/>
                </a:cxn>
                <a:cxn ang="0">
                  <a:pos x="125" y="176"/>
                </a:cxn>
                <a:cxn ang="0">
                  <a:pos x="74" y="125"/>
                </a:cxn>
                <a:cxn ang="0">
                  <a:pos x="34" y="52"/>
                </a:cxn>
                <a:cxn ang="0">
                  <a:pos x="12" y="35"/>
                </a:cxn>
                <a:cxn ang="0">
                  <a:pos x="0" y="137"/>
                </a:cxn>
              </a:cxnLst>
              <a:rect l="0" t="0" r="r" b="b"/>
              <a:pathLst>
                <a:path w="130" h="357">
                  <a:moveTo>
                    <a:pt x="0" y="137"/>
                  </a:moveTo>
                  <a:cubicBezTo>
                    <a:pt x="7" y="200"/>
                    <a:pt x="8" y="269"/>
                    <a:pt x="29" y="329"/>
                  </a:cubicBezTo>
                  <a:cubicBezTo>
                    <a:pt x="31" y="335"/>
                    <a:pt x="78" y="352"/>
                    <a:pt x="85" y="357"/>
                  </a:cubicBezTo>
                  <a:cubicBezTo>
                    <a:pt x="94" y="321"/>
                    <a:pt x="85" y="277"/>
                    <a:pt x="102" y="244"/>
                  </a:cubicBezTo>
                  <a:cubicBezTo>
                    <a:pt x="109" y="231"/>
                    <a:pt x="122" y="222"/>
                    <a:pt x="130" y="210"/>
                  </a:cubicBezTo>
                  <a:cubicBezTo>
                    <a:pt x="128" y="199"/>
                    <a:pt x="129" y="187"/>
                    <a:pt x="125" y="176"/>
                  </a:cubicBezTo>
                  <a:cubicBezTo>
                    <a:pt x="119" y="161"/>
                    <a:pt x="85" y="148"/>
                    <a:pt x="74" y="125"/>
                  </a:cubicBezTo>
                  <a:cubicBezTo>
                    <a:pt x="62" y="99"/>
                    <a:pt x="63" y="62"/>
                    <a:pt x="34" y="52"/>
                  </a:cubicBezTo>
                  <a:cubicBezTo>
                    <a:pt x="21" y="33"/>
                    <a:pt x="22" y="0"/>
                    <a:pt x="12" y="35"/>
                  </a:cubicBezTo>
                  <a:cubicBezTo>
                    <a:pt x="6" y="160"/>
                    <a:pt x="19" y="191"/>
                    <a:pt x="0" y="137"/>
                  </a:cubicBezTo>
                  <a:close/>
                </a:path>
              </a:pathLst>
            </a:custGeom>
            <a:gradFill rotWithShape="1">
              <a:gsLst>
                <a:gs pos="0">
                  <a:srgbClr val="663300">
                    <a:alpha val="89999"/>
                  </a:srgbClr>
                </a:gs>
                <a:gs pos="100000">
                  <a:srgbClr val="663300">
                    <a:gamma/>
                    <a:shade val="46275"/>
                    <a:invGamma/>
                    <a:alpha val="89999"/>
                  </a:srgbClr>
                </a:gs>
              </a:gsLst>
              <a:lin ang="5400000" scaled="1"/>
            </a:gradFill>
            <a:ln w="9525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20762" name="Text Box 90"/>
            <p:cNvSpPr txBox="1">
              <a:spLocks noChangeArrowheads="1"/>
            </p:cNvSpPr>
            <p:nvPr/>
          </p:nvSpPr>
          <p:spPr bwMode="auto">
            <a:xfrm>
              <a:off x="508" y="955"/>
              <a:ext cx="1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en-US" sz="140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endParaRPr>
            </a:p>
          </p:txBody>
        </p:sp>
        <p:sp>
          <p:nvSpPr>
            <p:cNvPr id="1820763" name="Freeform 91"/>
            <p:cNvSpPr>
              <a:spLocks/>
            </p:cNvSpPr>
            <p:nvPr/>
          </p:nvSpPr>
          <p:spPr bwMode="auto">
            <a:xfrm rot="-39150828">
              <a:off x="874" y="3363"/>
              <a:ext cx="220" cy="154"/>
            </a:xfrm>
            <a:custGeom>
              <a:avLst/>
              <a:gdLst/>
              <a:ahLst/>
              <a:cxnLst>
                <a:cxn ang="0">
                  <a:pos x="2" y="525"/>
                </a:cxn>
                <a:cxn ang="0">
                  <a:pos x="17" y="435"/>
                </a:cxn>
                <a:cxn ang="0">
                  <a:pos x="107" y="375"/>
                </a:cxn>
                <a:cxn ang="0">
                  <a:pos x="182" y="480"/>
                </a:cxn>
                <a:cxn ang="0">
                  <a:pos x="137" y="495"/>
                </a:cxn>
                <a:cxn ang="0">
                  <a:pos x="152" y="390"/>
                </a:cxn>
                <a:cxn ang="0">
                  <a:pos x="302" y="255"/>
                </a:cxn>
                <a:cxn ang="0">
                  <a:pos x="392" y="360"/>
                </a:cxn>
                <a:cxn ang="0">
                  <a:pos x="377" y="405"/>
                </a:cxn>
                <a:cxn ang="0">
                  <a:pos x="302" y="285"/>
                </a:cxn>
                <a:cxn ang="0">
                  <a:pos x="362" y="210"/>
                </a:cxn>
                <a:cxn ang="0">
                  <a:pos x="452" y="180"/>
                </a:cxn>
                <a:cxn ang="0">
                  <a:pos x="557" y="240"/>
                </a:cxn>
                <a:cxn ang="0">
                  <a:pos x="527" y="285"/>
                </a:cxn>
                <a:cxn ang="0">
                  <a:pos x="482" y="270"/>
                </a:cxn>
                <a:cxn ang="0">
                  <a:pos x="527" y="105"/>
                </a:cxn>
                <a:cxn ang="0">
                  <a:pos x="617" y="75"/>
                </a:cxn>
                <a:cxn ang="0">
                  <a:pos x="722" y="165"/>
                </a:cxn>
                <a:cxn ang="0">
                  <a:pos x="707" y="210"/>
                </a:cxn>
                <a:cxn ang="0">
                  <a:pos x="647" y="150"/>
                </a:cxn>
                <a:cxn ang="0">
                  <a:pos x="662" y="45"/>
                </a:cxn>
                <a:cxn ang="0">
                  <a:pos x="767" y="0"/>
                </a:cxn>
              </a:cxnLst>
              <a:rect l="0" t="0" r="r" b="b"/>
              <a:pathLst>
                <a:path w="767" h="525">
                  <a:moveTo>
                    <a:pt x="2" y="525"/>
                  </a:moveTo>
                  <a:cubicBezTo>
                    <a:pt x="7" y="495"/>
                    <a:pt x="0" y="460"/>
                    <a:pt x="17" y="435"/>
                  </a:cubicBezTo>
                  <a:cubicBezTo>
                    <a:pt x="38" y="405"/>
                    <a:pt x="107" y="375"/>
                    <a:pt x="107" y="375"/>
                  </a:cubicBezTo>
                  <a:cubicBezTo>
                    <a:pt x="145" y="388"/>
                    <a:pt x="239" y="423"/>
                    <a:pt x="182" y="480"/>
                  </a:cubicBezTo>
                  <a:cubicBezTo>
                    <a:pt x="171" y="491"/>
                    <a:pt x="152" y="490"/>
                    <a:pt x="137" y="495"/>
                  </a:cubicBezTo>
                  <a:cubicBezTo>
                    <a:pt x="142" y="460"/>
                    <a:pt x="139" y="423"/>
                    <a:pt x="152" y="390"/>
                  </a:cubicBezTo>
                  <a:cubicBezTo>
                    <a:pt x="183" y="310"/>
                    <a:pt x="228" y="280"/>
                    <a:pt x="302" y="255"/>
                  </a:cubicBezTo>
                  <a:cubicBezTo>
                    <a:pt x="369" y="277"/>
                    <a:pt x="370" y="295"/>
                    <a:pt x="392" y="360"/>
                  </a:cubicBezTo>
                  <a:cubicBezTo>
                    <a:pt x="387" y="375"/>
                    <a:pt x="391" y="398"/>
                    <a:pt x="377" y="405"/>
                  </a:cubicBezTo>
                  <a:cubicBezTo>
                    <a:pt x="322" y="433"/>
                    <a:pt x="307" y="306"/>
                    <a:pt x="302" y="285"/>
                  </a:cubicBezTo>
                  <a:cubicBezTo>
                    <a:pt x="318" y="236"/>
                    <a:pt x="309" y="234"/>
                    <a:pt x="362" y="210"/>
                  </a:cubicBezTo>
                  <a:cubicBezTo>
                    <a:pt x="391" y="197"/>
                    <a:pt x="452" y="180"/>
                    <a:pt x="452" y="180"/>
                  </a:cubicBezTo>
                  <a:cubicBezTo>
                    <a:pt x="482" y="186"/>
                    <a:pt x="557" y="183"/>
                    <a:pt x="557" y="240"/>
                  </a:cubicBezTo>
                  <a:cubicBezTo>
                    <a:pt x="557" y="258"/>
                    <a:pt x="537" y="270"/>
                    <a:pt x="527" y="285"/>
                  </a:cubicBezTo>
                  <a:cubicBezTo>
                    <a:pt x="512" y="280"/>
                    <a:pt x="485" y="285"/>
                    <a:pt x="482" y="270"/>
                  </a:cubicBezTo>
                  <a:cubicBezTo>
                    <a:pt x="477" y="248"/>
                    <a:pt x="485" y="132"/>
                    <a:pt x="527" y="105"/>
                  </a:cubicBezTo>
                  <a:cubicBezTo>
                    <a:pt x="554" y="88"/>
                    <a:pt x="617" y="75"/>
                    <a:pt x="617" y="75"/>
                  </a:cubicBezTo>
                  <a:cubicBezTo>
                    <a:pt x="682" y="97"/>
                    <a:pt x="700" y="98"/>
                    <a:pt x="722" y="165"/>
                  </a:cubicBezTo>
                  <a:cubicBezTo>
                    <a:pt x="717" y="180"/>
                    <a:pt x="721" y="203"/>
                    <a:pt x="707" y="210"/>
                  </a:cubicBezTo>
                  <a:cubicBezTo>
                    <a:pt x="661" y="233"/>
                    <a:pt x="653" y="167"/>
                    <a:pt x="647" y="150"/>
                  </a:cubicBezTo>
                  <a:cubicBezTo>
                    <a:pt x="652" y="115"/>
                    <a:pt x="648" y="77"/>
                    <a:pt x="662" y="45"/>
                  </a:cubicBezTo>
                  <a:cubicBezTo>
                    <a:pt x="677" y="10"/>
                    <a:pt x="767" y="0"/>
                    <a:pt x="767" y="0"/>
                  </a:cubicBez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820764" name="Group 92"/>
            <p:cNvGrpSpPr>
              <a:grpSpLocks/>
            </p:cNvGrpSpPr>
            <p:nvPr/>
          </p:nvGrpSpPr>
          <p:grpSpPr bwMode="auto">
            <a:xfrm>
              <a:off x="1187" y="3392"/>
              <a:ext cx="484" cy="170"/>
              <a:chOff x="918" y="3475"/>
              <a:chExt cx="393" cy="156"/>
            </a:xfrm>
          </p:grpSpPr>
          <p:sp>
            <p:nvSpPr>
              <p:cNvPr id="1820765" name="Freeform 93"/>
              <p:cNvSpPr>
                <a:spLocks/>
              </p:cNvSpPr>
              <p:nvPr/>
            </p:nvSpPr>
            <p:spPr bwMode="auto">
              <a:xfrm rot="-42084858">
                <a:off x="1109" y="3475"/>
                <a:ext cx="202" cy="125"/>
              </a:xfrm>
              <a:custGeom>
                <a:avLst/>
                <a:gdLst/>
                <a:ahLst/>
                <a:cxnLst>
                  <a:cxn ang="0">
                    <a:pos x="2" y="525"/>
                  </a:cxn>
                  <a:cxn ang="0">
                    <a:pos x="17" y="435"/>
                  </a:cxn>
                  <a:cxn ang="0">
                    <a:pos x="107" y="375"/>
                  </a:cxn>
                  <a:cxn ang="0">
                    <a:pos x="182" y="480"/>
                  </a:cxn>
                  <a:cxn ang="0">
                    <a:pos x="137" y="495"/>
                  </a:cxn>
                  <a:cxn ang="0">
                    <a:pos x="152" y="390"/>
                  </a:cxn>
                  <a:cxn ang="0">
                    <a:pos x="302" y="255"/>
                  </a:cxn>
                  <a:cxn ang="0">
                    <a:pos x="392" y="360"/>
                  </a:cxn>
                  <a:cxn ang="0">
                    <a:pos x="377" y="405"/>
                  </a:cxn>
                  <a:cxn ang="0">
                    <a:pos x="302" y="285"/>
                  </a:cxn>
                  <a:cxn ang="0">
                    <a:pos x="362" y="210"/>
                  </a:cxn>
                  <a:cxn ang="0">
                    <a:pos x="452" y="180"/>
                  </a:cxn>
                  <a:cxn ang="0">
                    <a:pos x="557" y="240"/>
                  </a:cxn>
                  <a:cxn ang="0">
                    <a:pos x="527" y="285"/>
                  </a:cxn>
                  <a:cxn ang="0">
                    <a:pos x="482" y="270"/>
                  </a:cxn>
                  <a:cxn ang="0">
                    <a:pos x="527" y="105"/>
                  </a:cxn>
                  <a:cxn ang="0">
                    <a:pos x="617" y="75"/>
                  </a:cxn>
                  <a:cxn ang="0">
                    <a:pos x="722" y="165"/>
                  </a:cxn>
                  <a:cxn ang="0">
                    <a:pos x="707" y="210"/>
                  </a:cxn>
                  <a:cxn ang="0">
                    <a:pos x="647" y="150"/>
                  </a:cxn>
                  <a:cxn ang="0">
                    <a:pos x="662" y="45"/>
                  </a:cxn>
                  <a:cxn ang="0">
                    <a:pos x="767" y="0"/>
                  </a:cxn>
                </a:cxnLst>
                <a:rect l="0" t="0" r="r" b="b"/>
                <a:pathLst>
                  <a:path w="767" h="525">
                    <a:moveTo>
                      <a:pt x="2" y="525"/>
                    </a:moveTo>
                    <a:cubicBezTo>
                      <a:pt x="7" y="495"/>
                      <a:pt x="0" y="460"/>
                      <a:pt x="17" y="435"/>
                    </a:cubicBezTo>
                    <a:cubicBezTo>
                      <a:pt x="38" y="405"/>
                      <a:pt x="107" y="375"/>
                      <a:pt x="107" y="375"/>
                    </a:cubicBezTo>
                    <a:cubicBezTo>
                      <a:pt x="145" y="388"/>
                      <a:pt x="239" y="423"/>
                      <a:pt x="182" y="480"/>
                    </a:cubicBezTo>
                    <a:cubicBezTo>
                      <a:pt x="171" y="491"/>
                      <a:pt x="152" y="490"/>
                      <a:pt x="137" y="495"/>
                    </a:cubicBezTo>
                    <a:cubicBezTo>
                      <a:pt x="142" y="460"/>
                      <a:pt x="139" y="423"/>
                      <a:pt x="152" y="390"/>
                    </a:cubicBezTo>
                    <a:cubicBezTo>
                      <a:pt x="183" y="310"/>
                      <a:pt x="228" y="280"/>
                      <a:pt x="302" y="255"/>
                    </a:cubicBezTo>
                    <a:cubicBezTo>
                      <a:pt x="369" y="277"/>
                      <a:pt x="370" y="295"/>
                      <a:pt x="392" y="360"/>
                    </a:cubicBezTo>
                    <a:cubicBezTo>
                      <a:pt x="387" y="375"/>
                      <a:pt x="391" y="398"/>
                      <a:pt x="377" y="405"/>
                    </a:cubicBezTo>
                    <a:cubicBezTo>
                      <a:pt x="322" y="433"/>
                      <a:pt x="307" y="306"/>
                      <a:pt x="302" y="285"/>
                    </a:cubicBezTo>
                    <a:cubicBezTo>
                      <a:pt x="318" y="236"/>
                      <a:pt x="309" y="234"/>
                      <a:pt x="362" y="210"/>
                    </a:cubicBezTo>
                    <a:cubicBezTo>
                      <a:pt x="391" y="197"/>
                      <a:pt x="452" y="180"/>
                      <a:pt x="452" y="180"/>
                    </a:cubicBezTo>
                    <a:cubicBezTo>
                      <a:pt x="482" y="186"/>
                      <a:pt x="557" y="183"/>
                      <a:pt x="557" y="240"/>
                    </a:cubicBezTo>
                    <a:cubicBezTo>
                      <a:pt x="557" y="258"/>
                      <a:pt x="537" y="270"/>
                      <a:pt x="527" y="285"/>
                    </a:cubicBezTo>
                    <a:cubicBezTo>
                      <a:pt x="512" y="280"/>
                      <a:pt x="485" y="285"/>
                      <a:pt x="482" y="270"/>
                    </a:cubicBezTo>
                    <a:cubicBezTo>
                      <a:pt x="477" y="248"/>
                      <a:pt x="485" y="132"/>
                      <a:pt x="527" y="105"/>
                    </a:cubicBezTo>
                    <a:cubicBezTo>
                      <a:pt x="554" y="88"/>
                      <a:pt x="617" y="75"/>
                      <a:pt x="617" y="75"/>
                    </a:cubicBezTo>
                    <a:cubicBezTo>
                      <a:pt x="682" y="97"/>
                      <a:pt x="700" y="98"/>
                      <a:pt x="722" y="165"/>
                    </a:cubicBezTo>
                    <a:cubicBezTo>
                      <a:pt x="717" y="180"/>
                      <a:pt x="721" y="203"/>
                      <a:pt x="707" y="210"/>
                    </a:cubicBezTo>
                    <a:cubicBezTo>
                      <a:pt x="661" y="233"/>
                      <a:pt x="653" y="167"/>
                      <a:pt x="647" y="150"/>
                    </a:cubicBezTo>
                    <a:cubicBezTo>
                      <a:pt x="652" y="115"/>
                      <a:pt x="648" y="77"/>
                      <a:pt x="662" y="45"/>
                    </a:cubicBezTo>
                    <a:cubicBezTo>
                      <a:pt x="677" y="10"/>
                      <a:pt x="767" y="0"/>
                      <a:pt x="767" y="0"/>
                    </a:cubicBez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0766" name="Freeform 94"/>
              <p:cNvSpPr>
                <a:spLocks/>
              </p:cNvSpPr>
              <p:nvPr/>
            </p:nvSpPr>
            <p:spPr bwMode="auto">
              <a:xfrm rot="-42084858">
                <a:off x="918" y="3506"/>
                <a:ext cx="202" cy="125"/>
              </a:xfrm>
              <a:custGeom>
                <a:avLst/>
                <a:gdLst/>
                <a:ahLst/>
                <a:cxnLst>
                  <a:cxn ang="0">
                    <a:pos x="2" y="525"/>
                  </a:cxn>
                  <a:cxn ang="0">
                    <a:pos x="17" y="435"/>
                  </a:cxn>
                  <a:cxn ang="0">
                    <a:pos x="107" y="375"/>
                  </a:cxn>
                  <a:cxn ang="0">
                    <a:pos x="182" y="480"/>
                  </a:cxn>
                  <a:cxn ang="0">
                    <a:pos x="137" y="495"/>
                  </a:cxn>
                  <a:cxn ang="0">
                    <a:pos x="152" y="390"/>
                  </a:cxn>
                  <a:cxn ang="0">
                    <a:pos x="302" y="255"/>
                  </a:cxn>
                  <a:cxn ang="0">
                    <a:pos x="392" y="360"/>
                  </a:cxn>
                  <a:cxn ang="0">
                    <a:pos x="377" y="405"/>
                  </a:cxn>
                  <a:cxn ang="0">
                    <a:pos x="302" y="285"/>
                  </a:cxn>
                  <a:cxn ang="0">
                    <a:pos x="362" y="210"/>
                  </a:cxn>
                  <a:cxn ang="0">
                    <a:pos x="452" y="180"/>
                  </a:cxn>
                  <a:cxn ang="0">
                    <a:pos x="557" y="240"/>
                  </a:cxn>
                  <a:cxn ang="0">
                    <a:pos x="527" y="285"/>
                  </a:cxn>
                  <a:cxn ang="0">
                    <a:pos x="482" y="270"/>
                  </a:cxn>
                  <a:cxn ang="0">
                    <a:pos x="527" y="105"/>
                  </a:cxn>
                  <a:cxn ang="0">
                    <a:pos x="617" y="75"/>
                  </a:cxn>
                  <a:cxn ang="0">
                    <a:pos x="722" y="165"/>
                  </a:cxn>
                  <a:cxn ang="0">
                    <a:pos x="707" y="210"/>
                  </a:cxn>
                  <a:cxn ang="0">
                    <a:pos x="647" y="150"/>
                  </a:cxn>
                  <a:cxn ang="0">
                    <a:pos x="662" y="45"/>
                  </a:cxn>
                  <a:cxn ang="0">
                    <a:pos x="767" y="0"/>
                  </a:cxn>
                </a:cxnLst>
                <a:rect l="0" t="0" r="r" b="b"/>
                <a:pathLst>
                  <a:path w="767" h="525">
                    <a:moveTo>
                      <a:pt x="2" y="525"/>
                    </a:moveTo>
                    <a:cubicBezTo>
                      <a:pt x="7" y="495"/>
                      <a:pt x="0" y="460"/>
                      <a:pt x="17" y="435"/>
                    </a:cubicBezTo>
                    <a:cubicBezTo>
                      <a:pt x="38" y="405"/>
                      <a:pt x="107" y="375"/>
                      <a:pt x="107" y="375"/>
                    </a:cubicBezTo>
                    <a:cubicBezTo>
                      <a:pt x="145" y="388"/>
                      <a:pt x="239" y="423"/>
                      <a:pt x="182" y="480"/>
                    </a:cubicBezTo>
                    <a:cubicBezTo>
                      <a:pt x="171" y="491"/>
                      <a:pt x="152" y="490"/>
                      <a:pt x="137" y="495"/>
                    </a:cubicBezTo>
                    <a:cubicBezTo>
                      <a:pt x="142" y="460"/>
                      <a:pt x="139" y="423"/>
                      <a:pt x="152" y="390"/>
                    </a:cubicBezTo>
                    <a:cubicBezTo>
                      <a:pt x="183" y="310"/>
                      <a:pt x="228" y="280"/>
                      <a:pt x="302" y="255"/>
                    </a:cubicBezTo>
                    <a:cubicBezTo>
                      <a:pt x="369" y="277"/>
                      <a:pt x="370" y="295"/>
                      <a:pt x="392" y="360"/>
                    </a:cubicBezTo>
                    <a:cubicBezTo>
                      <a:pt x="387" y="375"/>
                      <a:pt x="391" y="398"/>
                      <a:pt x="377" y="405"/>
                    </a:cubicBezTo>
                    <a:cubicBezTo>
                      <a:pt x="322" y="433"/>
                      <a:pt x="307" y="306"/>
                      <a:pt x="302" y="285"/>
                    </a:cubicBezTo>
                    <a:cubicBezTo>
                      <a:pt x="318" y="236"/>
                      <a:pt x="309" y="234"/>
                      <a:pt x="362" y="210"/>
                    </a:cubicBezTo>
                    <a:cubicBezTo>
                      <a:pt x="391" y="197"/>
                      <a:pt x="452" y="180"/>
                      <a:pt x="452" y="180"/>
                    </a:cubicBezTo>
                    <a:cubicBezTo>
                      <a:pt x="482" y="186"/>
                      <a:pt x="557" y="183"/>
                      <a:pt x="557" y="240"/>
                    </a:cubicBezTo>
                    <a:cubicBezTo>
                      <a:pt x="557" y="258"/>
                      <a:pt x="537" y="270"/>
                      <a:pt x="527" y="285"/>
                    </a:cubicBezTo>
                    <a:cubicBezTo>
                      <a:pt x="512" y="280"/>
                      <a:pt x="485" y="285"/>
                      <a:pt x="482" y="270"/>
                    </a:cubicBezTo>
                    <a:cubicBezTo>
                      <a:pt x="477" y="248"/>
                      <a:pt x="485" y="132"/>
                      <a:pt x="527" y="105"/>
                    </a:cubicBezTo>
                    <a:cubicBezTo>
                      <a:pt x="554" y="88"/>
                      <a:pt x="617" y="75"/>
                      <a:pt x="617" y="75"/>
                    </a:cubicBezTo>
                    <a:cubicBezTo>
                      <a:pt x="682" y="97"/>
                      <a:pt x="700" y="98"/>
                      <a:pt x="722" y="165"/>
                    </a:cubicBezTo>
                    <a:cubicBezTo>
                      <a:pt x="717" y="180"/>
                      <a:pt x="721" y="203"/>
                      <a:pt x="707" y="210"/>
                    </a:cubicBezTo>
                    <a:cubicBezTo>
                      <a:pt x="661" y="233"/>
                      <a:pt x="653" y="167"/>
                      <a:pt x="647" y="150"/>
                    </a:cubicBezTo>
                    <a:cubicBezTo>
                      <a:pt x="652" y="115"/>
                      <a:pt x="648" y="77"/>
                      <a:pt x="662" y="45"/>
                    </a:cubicBezTo>
                    <a:cubicBezTo>
                      <a:pt x="677" y="10"/>
                      <a:pt x="767" y="0"/>
                      <a:pt x="767" y="0"/>
                    </a:cubicBez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820767" name="Freeform 95"/>
            <p:cNvSpPr>
              <a:spLocks/>
            </p:cNvSpPr>
            <p:nvPr/>
          </p:nvSpPr>
          <p:spPr bwMode="auto">
            <a:xfrm rot="-35763098">
              <a:off x="1023" y="3652"/>
              <a:ext cx="220" cy="154"/>
            </a:xfrm>
            <a:custGeom>
              <a:avLst/>
              <a:gdLst/>
              <a:ahLst/>
              <a:cxnLst>
                <a:cxn ang="0">
                  <a:pos x="2" y="525"/>
                </a:cxn>
                <a:cxn ang="0">
                  <a:pos x="17" y="435"/>
                </a:cxn>
                <a:cxn ang="0">
                  <a:pos x="107" y="375"/>
                </a:cxn>
                <a:cxn ang="0">
                  <a:pos x="182" y="480"/>
                </a:cxn>
                <a:cxn ang="0">
                  <a:pos x="137" y="495"/>
                </a:cxn>
                <a:cxn ang="0">
                  <a:pos x="152" y="390"/>
                </a:cxn>
                <a:cxn ang="0">
                  <a:pos x="302" y="255"/>
                </a:cxn>
                <a:cxn ang="0">
                  <a:pos x="392" y="360"/>
                </a:cxn>
                <a:cxn ang="0">
                  <a:pos x="377" y="405"/>
                </a:cxn>
                <a:cxn ang="0">
                  <a:pos x="302" y="285"/>
                </a:cxn>
                <a:cxn ang="0">
                  <a:pos x="362" y="210"/>
                </a:cxn>
                <a:cxn ang="0">
                  <a:pos x="452" y="180"/>
                </a:cxn>
                <a:cxn ang="0">
                  <a:pos x="557" y="240"/>
                </a:cxn>
                <a:cxn ang="0">
                  <a:pos x="527" y="285"/>
                </a:cxn>
                <a:cxn ang="0">
                  <a:pos x="482" y="270"/>
                </a:cxn>
                <a:cxn ang="0">
                  <a:pos x="527" y="105"/>
                </a:cxn>
                <a:cxn ang="0">
                  <a:pos x="617" y="75"/>
                </a:cxn>
                <a:cxn ang="0">
                  <a:pos x="722" y="165"/>
                </a:cxn>
                <a:cxn ang="0">
                  <a:pos x="707" y="210"/>
                </a:cxn>
                <a:cxn ang="0">
                  <a:pos x="647" y="150"/>
                </a:cxn>
                <a:cxn ang="0">
                  <a:pos x="662" y="45"/>
                </a:cxn>
                <a:cxn ang="0">
                  <a:pos x="767" y="0"/>
                </a:cxn>
              </a:cxnLst>
              <a:rect l="0" t="0" r="r" b="b"/>
              <a:pathLst>
                <a:path w="767" h="525">
                  <a:moveTo>
                    <a:pt x="2" y="525"/>
                  </a:moveTo>
                  <a:cubicBezTo>
                    <a:pt x="7" y="495"/>
                    <a:pt x="0" y="460"/>
                    <a:pt x="17" y="435"/>
                  </a:cubicBezTo>
                  <a:cubicBezTo>
                    <a:pt x="38" y="405"/>
                    <a:pt x="107" y="375"/>
                    <a:pt x="107" y="375"/>
                  </a:cubicBezTo>
                  <a:cubicBezTo>
                    <a:pt x="145" y="388"/>
                    <a:pt x="239" y="423"/>
                    <a:pt x="182" y="480"/>
                  </a:cubicBezTo>
                  <a:cubicBezTo>
                    <a:pt x="171" y="491"/>
                    <a:pt x="152" y="490"/>
                    <a:pt x="137" y="495"/>
                  </a:cubicBezTo>
                  <a:cubicBezTo>
                    <a:pt x="142" y="460"/>
                    <a:pt x="139" y="423"/>
                    <a:pt x="152" y="390"/>
                  </a:cubicBezTo>
                  <a:cubicBezTo>
                    <a:pt x="183" y="310"/>
                    <a:pt x="228" y="280"/>
                    <a:pt x="302" y="255"/>
                  </a:cubicBezTo>
                  <a:cubicBezTo>
                    <a:pt x="369" y="277"/>
                    <a:pt x="370" y="295"/>
                    <a:pt x="392" y="360"/>
                  </a:cubicBezTo>
                  <a:cubicBezTo>
                    <a:pt x="387" y="375"/>
                    <a:pt x="391" y="398"/>
                    <a:pt x="377" y="405"/>
                  </a:cubicBezTo>
                  <a:cubicBezTo>
                    <a:pt x="322" y="433"/>
                    <a:pt x="307" y="306"/>
                    <a:pt x="302" y="285"/>
                  </a:cubicBezTo>
                  <a:cubicBezTo>
                    <a:pt x="318" y="236"/>
                    <a:pt x="309" y="234"/>
                    <a:pt x="362" y="210"/>
                  </a:cubicBezTo>
                  <a:cubicBezTo>
                    <a:pt x="391" y="197"/>
                    <a:pt x="452" y="180"/>
                    <a:pt x="452" y="180"/>
                  </a:cubicBezTo>
                  <a:cubicBezTo>
                    <a:pt x="482" y="186"/>
                    <a:pt x="557" y="183"/>
                    <a:pt x="557" y="240"/>
                  </a:cubicBezTo>
                  <a:cubicBezTo>
                    <a:pt x="557" y="258"/>
                    <a:pt x="537" y="270"/>
                    <a:pt x="527" y="285"/>
                  </a:cubicBezTo>
                  <a:cubicBezTo>
                    <a:pt x="512" y="280"/>
                    <a:pt x="485" y="285"/>
                    <a:pt x="482" y="270"/>
                  </a:cubicBezTo>
                  <a:cubicBezTo>
                    <a:pt x="477" y="248"/>
                    <a:pt x="485" y="132"/>
                    <a:pt x="527" y="105"/>
                  </a:cubicBezTo>
                  <a:cubicBezTo>
                    <a:pt x="554" y="88"/>
                    <a:pt x="617" y="75"/>
                    <a:pt x="617" y="75"/>
                  </a:cubicBezTo>
                  <a:cubicBezTo>
                    <a:pt x="682" y="97"/>
                    <a:pt x="700" y="98"/>
                    <a:pt x="722" y="165"/>
                  </a:cubicBezTo>
                  <a:cubicBezTo>
                    <a:pt x="717" y="180"/>
                    <a:pt x="721" y="203"/>
                    <a:pt x="707" y="210"/>
                  </a:cubicBezTo>
                  <a:cubicBezTo>
                    <a:pt x="661" y="233"/>
                    <a:pt x="653" y="167"/>
                    <a:pt x="647" y="150"/>
                  </a:cubicBezTo>
                  <a:cubicBezTo>
                    <a:pt x="652" y="115"/>
                    <a:pt x="648" y="77"/>
                    <a:pt x="662" y="45"/>
                  </a:cubicBezTo>
                  <a:cubicBezTo>
                    <a:pt x="677" y="10"/>
                    <a:pt x="767" y="0"/>
                    <a:pt x="767" y="0"/>
                  </a:cubicBez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20768" name="Freeform 96"/>
            <p:cNvSpPr>
              <a:spLocks/>
            </p:cNvSpPr>
            <p:nvPr/>
          </p:nvSpPr>
          <p:spPr bwMode="auto">
            <a:xfrm rot="-33345231">
              <a:off x="861" y="3582"/>
              <a:ext cx="249" cy="136"/>
            </a:xfrm>
            <a:custGeom>
              <a:avLst/>
              <a:gdLst/>
              <a:ahLst/>
              <a:cxnLst>
                <a:cxn ang="0">
                  <a:pos x="2" y="525"/>
                </a:cxn>
                <a:cxn ang="0">
                  <a:pos x="17" y="435"/>
                </a:cxn>
                <a:cxn ang="0">
                  <a:pos x="107" y="375"/>
                </a:cxn>
                <a:cxn ang="0">
                  <a:pos x="182" y="480"/>
                </a:cxn>
                <a:cxn ang="0">
                  <a:pos x="137" y="495"/>
                </a:cxn>
                <a:cxn ang="0">
                  <a:pos x="152" y="390"/>
                </a:cxn>
                <a:cxn ang="0">
                  <a:pos x="302" y="255"/>
                </a:cxn>
                <a:cxn ang="0">
                  <a:pos x="392" y="360"/>
                </a:cxn>
                <a:cxn ang="0">
                  <a:pos x="377" y="405"/>
                </a:cxn>
                <a:cxn ang="0">
                  <a:pos x="302" y="285"/>
                </a:cxn>
                <a:cxn ang="0">
                  <a:pos x="362" y="210"/>
                </a:cxn>
                <a:cxn ang="0">
                  <a:pos x="452" y="180"/>
                </a:cxn>
                <a:cxn ang="0">
                  <a:pos x="557" y="240"/>
                </a:cxn>
                <a:cxn ang="0">
                  <a:pos x="527" y="285"/>
                </a:cxn>
                <a:cxn ang="0">
                  <a:pos x="482" y="270"/>
                </a:cxn>
                <a:cxn ang="0">
                  <a:pos x="527" y="105"/>
                </a:cxn>
                <a:cxn ang="0">
                  <a:pos x="617" y="75"/>
                </a:cxn>
                <a:cxn ang="0">
                  <a:pos x="722" y="165"/>
                </a:cxn>
                <a:cxn ang="0">
                  <a:pos x="707" y="210"/>
                </a:cxn>
                <a:cxn ang="0">
                  <a:pos x="647" y="150"/>
                </a:cxn>
                <a:cxn ang="0">
                  <a:pos x="662" y="45"/>
                </a:cxn>
                <a:cxn ang="0">
                  <a:pos x="767" y="0"/>
                </a:cxn>
              </a:cxnLst>
              <a:rect l="0" t="0" r="r" b="b"/>
              <a:pathLst>
                <a:path w="767" h="525">
                  <a:moveTo>
                    <a:pt x="2" y="525"/>
                  </a:moveTo>
                  <a:cubicBezTo>
                    <a:pt x="7" y="495"/>
                    <a:pt x="0" y="460"/>
                    <a:pt x="17" y="435"/>
                  </a:cubicBezTo>
                  <a:cubicBezTo>
                    <a:pt x="38" y="405"/>
                    <a:pt x="107" y="375"/>
                    <a:pt x="107" y="375"/>
                  </a:cubicBezTo>
                  <a:cubicBezTo>
                    <a:pt x="145" y="388"/>
                    <a:pt x="239" y="423"/>
                    <a:pt x="182" y="480"/>
                  </a:cubicBezTo>
                  <a:cubicBezTo>
                    <a:pt x="171" y="491"/>
                    <a:pt x="152" y="490"/>
                    <a:pt x="137" y="495"/>
                  </a:cubicBezTo>
                  <a:cubicBezTo>
                    <a:pt x="142" y="460"/>
                    <a:pt x="139" y="423"/>
                    <a:pt x="152" y="390"/>
                  </a:cubicBezTo>
                  <a:cubicBezTo>
                    <a:pt x="183" y="310"/>
                    <a:pt x="228" y="280"/>
                    <a:pt x="302" y="255"/>
                  </a:cubicBezTo>
                  <a:cubicBezTo>
                    <a:pt x="369" y="277"/>
                    <a:pt x="370" y="295"/>
                    <a:pt x="392" y="360"/>
                  </a:cubicBezTo>
                  <a:cubicBezTo>
                    <a:pt x="387" y="375"/>
                    <a:pt x="391" y="398"/>
                    <a:pt x="377" y="405"/>
                  </a:cubicBezTo>
                  <a:cubicBezTo>
                    <a:pt x="322" y="433"/>
                    <a:pt x="307" y="306"/>
                    <a:pt x="302" y="285"/>
                  </a:cubicBezTo>
                  <a:cubicBezTo>
                    <a:pt x="318" y="236"/>
                    <a:pt x="309" y="234"/>
                    <a:pt x="362" y="210"/>
                  </a:cubicBezTo>
                  <a:cubicBezTo>
                    <a:pt x="391" y="197"/>
                    <a:pt x="452" y="180"/>
                    <a:pt x="452" y="180"/>
                  </a:cubicBezTo>
                  <a:cubicBezTo>
                    <a:pt x="482" y="186"/>
                    <a:pt x="557" y="183"/>
                    <a:pt x="557" y="240"/>
                  </a:cubicBezTo>
                  <a:cubicBezTo>
                    <a:pt x="557" y="258"/>
                    <a:pt x="537" y="270"/>
                    <a:pt x="527" y="285"/>
                  </a:cubicBezTo>
                  <a:cubicBezTo>
                    <a:pt x="512" y="280"/>
                    <a:pt x="485" y="285"/>
                    <a:pt x="482" y="270"/>
                  </a:cubicBezTo>
                  <a:cubicBezTo>
                    <a:pt x="477" y="248"/>
                    <a:pt x="485" y="132"/>
                    <a:pt x="527" y="105"/>
                  </a:cubicBezTo>
                  <a:cubicBezTo>
                    <a:pt x="554" y="88"/>
                    <a:pt x="617" y="75"/>
                    <a:pt x="617" y="75"/>
                  </a:cubicBezTo>
                  <a:cubicBezTo>
                    <a:pt x="682" y="97"/>
                    <a:pt x="700" y="98"/>
                    <a:pt x="722" y="165"/>
                  </a:cubicBezTo>
                  <a:cubicBezTo>
                    <a:pt x="717" y="180"/>
                    <a:pt x="721" y="203"/>
                    <a:pt x="707" y="210"/>
                  </a:cubicBezTo>
                  <a:cubicBezTo>
                    <a:pt x="661" y="233"/>
                    <a:pt x="653" y="167"/>
                    <a:pt x="647" y="150"/>
                  </a:cubicBezTo>
                  <a:cubicBezTo>
                    <a:pt x="652" y="115"/>
                    <a:pt x="648" y="77"/>
                    <a:pt x="662" y="45"/>
                  </a:cubicBezTo>
                  <a:cubicBezTo>
                    <a:pt x="677" y="10"/>
                    <a:pt x="767" y="0"/>
                    <a:pt x="767" y="0"/>
                  </a:cubicBez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20769" name="Text Box 97"/>
            <p:cNvSpPr txBox="1">
              <a:spLocks noChangeArrowheads="1"/>
            </p:cNvSpPr>
            <p:nvPr/>
          </p:nvSpPr>
          <p:spPr bwMode="auto">
            <a:xfrm>
              <a:off x="103" y="645"/>
              <a:ext cx="1200" cy="192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1400" b="0"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pitchFamily="34" charset="0"/>
                </a:rPr>
                <a:t>Calorimeter-level jets</a:t>
              </a:r>
            </a:p>
          </p:txBody>
        </p:sp>
        <p:sp>
          <p:nvSpPr>
            <p:cNvPr id="1820770" name="Freeform 98"/>
            <p:cNvSpPr>
              <a:spLocks/>
            </p:cNvSpPr>
            <p:nvPr/>
          </p:nvSpPr>
          <p:spPr bwMode="auto">
            <a:xfrm rot="1474030">
              <a:off x="864" y="3024"/>
              <a:ext cx="220" cy="154"/>
            </a:xfrm>
            <a:custGeom>
              <a:avLst/>
              <a:gdLst/>
              <a:ahLst/>
              <a:cxnLst>
                <a:cxn ang="0">
                  <a:pos x="2" y="525"/>
                </a:cxn>
                <a:cxn ang="0">
                  <a:pos x="17" y="435"/>
                </a:cxn>
                <a:cxn ang="0">
                  <a:pos x="107" y="375"/>
                </a:cxn>
                <a:cxn ang="0">
                  <a:pos x="182" y="480"/>
                </a:cxn>
                <a:cxn ang="0">
                  <a:pos x="137" y="495"/>
                </a:cxn>
                <a:cxn ang="0">
                  <a:pos x="152" y="390"/>
                </a:cxn>
                <a:cxn ang="0">
                  <a:pos x="302" y="255"/>
                </a:cxn>
                <a:cxn ang="0">
                  <a:pos x="392" y="360"/>
                </a:cxn>
                <a:cxn ang="0">
                  <a:pos x="377" y="405"/>
                </a:cxn>
                <a:cxn ang="0">
                  <a:pos x="302" y="285"/>
                </a:cxn>
                <a:cxn ang="0">
                  <a:pos x="362" y="210"/>
                </a:cxn>
                <a:cxn ang="0">
                  <a:pos x="452" y="180"/>
                </a:cxn>
                <a:cxn ang="0">
                  <a:pos x="557" y="240"/>
                </a:cxn>
                <a:cxn ang="0">
                  <a:pos x="527" y="285"/>
                </a:cxn>
                <a:cxn ang="0">
                  <a:pos x="482" y="270"/>
                </a:cxn>
                <a:cxn ang="0">
                  <a:pos x="527" y="105"/>
                </a:cxn>
                <a:cxn ang="0">
                  <a:pos x="617" y="75"/>
                </a:cxn>
                <a:cxn ang="0">
                  <a:pos x="722" y="165"/>
                </a:cxn>
                <a:cxn ang="0">
                  <a:pos x="707" y="210"/>
                </a:cxn>
                <a:cxn ang="0">
                  <a:pos x="647" y="150"/>
                </a:cxn>
                <a:cxn ang="0">
                  <a:pos x="662" y="45"/>
                </a:cxn>
                <a:cxn ang="0">
                  <a:pos x="767" y="0"/>
                </a:cxn>
              </a:cxnLst>
              <a:rect l="0" t="0" r="r" b="b"/>
              <a:pathLst>
                <a:path w="767" h="525">
                  <a:moveTo>
                    <a:pt x="2" y="525"/>
                  </a:moveTo>
                  <a:cubicBezTo>
                    <a:pt x="7" y="495"/>
                    <a:pt x="0" y="460"/>
                    <a:pt x="17" y="435"/>
                  </a:cubicBezTo>
                  <a:cubicBezTo>
                    <a:pt x="38" y="405"/>
                    <a:pt x="107" y="375"/>
                    <a:pt x="107" y="375"/>
                  </a:cubicBezTo>
                  <a:cubicBezTo>
                    <a:pt x="145" y="388"/>
                    <a:pt x="239" y="423"/>
                    <a:pt x="182" y="480"/>
                  </a:cubicBezTo>
                  <a:cubicBezTo>
                    <a:pt x="171" y="491"/>
                    <a:pt x="152" y="490"/>
                    <a:pt x="137" y="495"/>
                  </a:cubicBezTo>
                  <a:cubicBezTo>
                    <a:pt x="142" y="460"/>
                    <a:pt x="139" y="423"/>
                    <a:pt x="152" y="390"/>
                  </a:cubicBezTo>
                  <a:cubicBezTo>
                    <a:pt x="183" y="310"/>
                    <a:pt x="228" y="280"/>
                    <a:pt x="302" y="255"/>
                  </a:cubicBezTo>
                  <a:cubicBezTo>
                    <a:pt x="369" y="277"/>
                    <a:pt x="370" y="295"/>
                    <a:pt x="392" y="360"/>
                  </a:cubicBezTo>
                  <a:cubicBezTo>
                    <a:pt x="387" y="375"/>
                    <a:pt x="391" y="398"/>
                    <a:pt x="377" y="405"/>
                  </a:cubicBezTo>
                  <a:cubicBezTo>
                    <a:pt x="322" y="433"/>
                    <a:pt x="307" y="306"/>
                    <a:pt x="302" y="285"/>
                  </a:cubicBezTo>
                  <a:cubicBezTo>
                    <a:pt x="318" y="236"/>
                    <a:pt x="309" y="234"/>
                    <a:pt x="362" y="210"/>
                  </a:cubicBezTo>
                  <a:cubicBezTo>
                    <a:pt x="391" y="197"/>
                    <a:pt x="452" y="180"/>
                    <a:pt x="452" y="180"/>
                  </a:cubicBezTo>
                  <a:cubicBezTo>
                    <a:pt x="482" y="186"/>
                    <a:pt x="557" y="183"/>
                    <a:pt x="557" y="240"/>
                  </a:cubicBezTo>
                  <a:cubicBezTo>
                    <a:pt x="557" y="258"/>
                    <a:pt x="537" y="270"/>
                    <a:pt x="527" y="285"/>
                  </a:cubicBezTo>
                  <a:cubicBezTo>
                    <a:pt x="512" y="280"/>
                    <a:pt x="485" y="285"/>
                    <a:pt x="482" y="270"/>
                  </a:cubicBezTo>
                  <a:cubicBezTo>
                    <a:pt x="477" y="248"/>
                    <a:pt x="485" y="132"/>
                    <a:pt x="527" y="105"/>
                  </a:cubicBezTo>
                  <a:cubicBezTo>
                    <a:pt x="554" y="88"/>
                    <a:pt x="617" y="75"/>
                    <a:pt x="617" y="75"/>
                  </a:cubicBezTo>
                  <a:cubicBezTo>
                    <a:pt x="682" y="97"/>
                    <a:pt x="700" y="98"/>
                    <a:pt x="722" y="165"/>
                  </a:cubicBezTo>
                  <a:cubicBezTo>
                    <a:pt x="717" y="180"/>
                    <a:pt x="721" y="203"/>
                    <a:pt x="707" y="210"/>
                  </a:cubicBezTo>
                  <a:cubicBezTo>
                    <a:pt x="661" y="233"/>
                    <a:pt x="653" y="167"/>
                    <a:pt x="647" y="150"/>
                  </a:cubicBezTo>
                  <a:cubicBezTo>
                    <a:pt x="652" y="115"/>
                    <a:pt x="648" y="77"/>
                    <a:pt x="662" y="45"/>
                  </a:cubicBezTo>
                  <a:cubicBezTo>
                    <a:pt x="677" y="10"/>
                    <a:pt x="767" y="0"/>
                    <a:pt x="767" y="0"/>
                  </a:cubicBez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820771" name="Group 99"/>
            <p:cNvGrpSpPr>
              <a:grpSpLocks/>
            </p:cNvGrpSpPr>
            <p:nvPr/>
          </p:nvGrpSpPr>
          <p:grpSpPr bwMode="auto">
            <a:xfrm rot="1104117">
              <a:off x="1200" y="3072"/>
              <a:ext cx="484" cy="170"/>
              <a:chOff x="918" y="3475"/>
              <a:chExt cx="393" cy="156"/>
            </a:xfrm>
          </p:grpSpPr>
          <p:sp>
            <p:nvSpPr>
              <p:cNvPr id="1820772" name="Freeform 100"/>
              <p:cNvSpPr>
                <a:spLocks/>
              </p:cNvSpPr>
              <p:nvPr/>
            </p:nvSpPr>
            <p:spPr bwMode="auto">
              <a:xfrm rot="-42084858">
                <a:off x="1109" y="3475"/>
                <a:ext cx="202" cy="125"/>
              </a:xfrm>
              <a:custGeom>
                <a:avLst/>
                <a:gdLst/>
                <a:ahLst/>
                <a:cxnLst>
                  <a:cxn ang="0">
                    <a:pos x="2" y="525"/>
                  </a:cxn>
                  <a:cxn ang="0">
                    <a:pos x="17" y="435"/>
                  </a:cxn>
                  <a:cxn ang="0">
                    <a:pos x="107" y="375"/>
                  </a:cxn>
                  <a:cxn ang="0">
                    <a:pos x="182" y="480"/>
                  </a:cxn>
                  <a:cxn ang="0">
                    <a:pos x="137" y="495"/>
                  </a:cxn>
                  <a:cxn ang="0">
                    <a:pos x="152" y="390"/>
                  </a:cxn>
                  <a:cxn ang="0">
                    <a:pos x="302" y="255"/>
                  </a:cxn>
                  <a:cxn ang="0">
                    <a:pos x="392" y="360"/>
                  </a:cxn>
                  <a:cxn ang="0">
                    <a:pos x="377" y="405"/>
                  </a:cxn>
                  <a:cxn ang="0">
                    <a:pos x="302" y="285"/>
                  </a:cxn>
                  <a:cxn ang="0">
                    <a:pos x="362" y="210"/>
                  </a:cxn>
                  <a:cxn ang="0">
                    <a:pos x="452" y="180"/>
                  </a:cxn>
                  <a:cxn ang="0">
                    <a:pos x="557" y="240"/>
                  </a:cxn>
                  <a:cxn ang="0">
                    <a:pos x="527" y="285"/>
                  </a:cxn>
                  <a:cxn ang="0">
                    <a:pos x="482" y="270"/>
                  </a:cxn>
                  <a:cxn ang="0">
                    <a:pos x="527" y="105"/>
                  </a:cxn>
                  <a:cxn ang="0">
                    <a:pos x="617" y="75"/>
                  </a:cxn>
                  <a:cxn ang="0">
                    <a:pos x="722" y="165"/>
                  </a:cxn>
                  <a:cxn ang="0">
                    <a:pos x="707" y="210"/>
                  </a:cxn>
                  <a:cxn ang="0">
                    <a:pos x="647" y="150"/>
                  </a:cxn>
                  <a:cxn ang="0">
                    <a:pos x="662" y="45"/>
                  </a:cxn>
                  <a:cxn ang="0">
                    <a:pos x="767" y="0"/>
                  </a:cxn>
                </a:cxnLst>
                <a:rect l="0" t="0" r="r" b="b"/>
                <a:pathLst>
                  <a:path w="767" h="525">
                    <a:moveTo>
                      <a:pt x="2" y="525"/>
                    </a:moveTo>
                    <a:cubicBezTo>
                      <a:pt x="7" y="495"/>
                      <a:pt x="0" y="460"/>
                      <a:pt x="17" y="435"/>
                    </a:cubicBezTo>
                    <a:cubicBezTo>
                      <a:pt x="38" y="405"/>
                      <a:pt x="107" y="375"/>
                      <a:pt x="107" y="375"/>
                    </a:cubicBezTo>
                    <a:cubicBezTo>
                      <a:pt x="145" y="388"/>
                      <a:pt x="239" y="423"/>
                      <a:pt x="182" y="480"/>
                    </a:cubicBezTo>
                    <a:cubicBezTo>
                      <a:pt x="171" y="491"/>
                      <a:pt x="152" y="490"/>
                      <a:pt x="137" y="495"/>
                    </a:cubicBezTo>
                    <a:cubicBezTo>
                      <a:pt x="142" y="460"/>
                      <a:pt x="139" y="423"/>
                      <a:pt x="152" y="390"/>
                    </a:cubicBezTo>
                    <a:cubicBezTo>
                      <a:pt x="183" y="310"/>
                      <a:pt x="228" y="280"/>
                      <a:pt x="302" y="255"/>
                    </a:cubicBezTo>
                    <a:cubicBezTo>
                      <a:pt x="369" y="277"/>
                      <a:pt x="370" y="295"/>
                      <a:pt x="392" y="360"/>
                    </a:cubicBezTo>
                    <a:cubicBezTo>
                      <a:pt x="387" y="375"/>
                      <a:pt x="391" y="398"/>
                      <a:pt x="377" y="405"/>
                    </a:cubicBezTo>
                    <a:cubicBezTo>
                      <a:pt x="322" y="433"/>
                      <a:pt x="307" y="306"/>
                      <a:pt x="302" y="285"/>
                    </a:cubicBezTo>
                    <a:cubicBezTo>
                      <a:pt x="318" y="236"/>
                      <a:pt x="309" y="234"/>
                      <a:pt x="362" y="210"/>
                    </a:cubicBezTo>
                    <a:cubicBezTo>
                      <a:pt x="391" y="197"/>
                      <a:pt x="452" y="180"/>
                      <a:pt x="452" y="180"/>
                    </a:cubicBezTo>
                    <a:cubicBezTo>
                      <a:pt x="482" y="186"/>
                      <a:pt x="557" y="183"/>
                      <a:pt x="557" y="240"/>
                    </a:cubicBezTo>
                    <a:cubicBezTo>
                      <a:pt x="557" y="258"/>
                      <a:pt x="537" y="270"/>
                      <a:pt x="527" y="285"/>
                    </a:cubicBezTo>
                    <a:cubicBezTo>
                      <a:pt x="512" y="280"/>
                      <a:pt x="485" y="285"/>
                      <a:pt x="482" y="270"/>
                    </a:cubicBezTo>
                    <a:cubicBezTo>
                      <a:pt x="477" y="248"/>
                      <a:pt x="485" y="132"/>
                      <a:pt x="527" y="105"/>
                    </a:cubicBezTo>
                    <a:cubicBezTo>
                      <a:pt x="554" y="88"/>
                      <a:pt x="617" y="75"/>
                      <a:pt x="617" y="75"/>
                    </a:cubicBezTo>
                    <a:cubicBezTo>
                      <a:pt x="682" y="97"/>
                      <a:pt x="700" y="98"/>
                      <a:pt x="722" y="165"/>
                    </a:cubicBezTo>
                    <a:cubicBezTo>
                      <a:pt x="717" y="180"/>
                      <a:pt x="721" y="203"/>
                      <a:pt x="707" y="210"/>
                    </a:cubicBezTo>
                    <a:cubicBezTo>
                      <a:pt x="661" y="233"/>
                      <a:pt x="653" y="167"/>
                      <a:pt x="647" y="150"/>
                    </a:cubicBezTo>
                    <a:cubicBezTo>
                      <a:pt x="652" y="115"/>
                      <a:pt x="648" y="77"/>
                      <a:pt x="662" y="45"/>
                    </a:cubicBezTo>
                    <a:cubicBezTo>
                      <a:pt x="677" y="10"/>
                      <a:pt x="767" y="0"/>
                      <a:pt x="767" y="0"/>
                    </a:cubicBez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0773" name="Freeform 101"/>
              <p:cNvSpPr>
                <a:spLocks/>
              </p:cNvSpPr>
              <p:nvPr/>
            </p:nvSpPr>
            <p:spPr bwMode="auto">
              <a:xfrm rot="-42084858">
                <a:off x="918" y="3506"/>
                <a:ext cx="202" cy="125"/>
              </a:xfrm>
              <a:custGeom>
                <a:avLst/>
                <a:gdLst/>
                <a:ahLst/>
                <a:cxnLst>
                  <a:cxn ang="0">
                    <a:pos x="2" y="525"/>
                  </a:cxn>
                  <a:cxn ang="0">
                    <a:pos x="17" y="435"/>
                  </a:cxn>
                  <a:cxn ang="0">
                    <a:pos x="107" y="375"/>
                  </a:cxn>
                  <a:cxn ang="0">
                    <a:pos x="182" y="480"/>
                  </a:cxn>
                  <a:cxn ang="0">
                    <a:pos x="137" y="495"/>
                  </a:cxn>
                  <a:cxn ang="0">
                    <a:pos x="152" y="390"/>
                  </a:cxn>
                  <a:cxn ang="0">
                    <a:pos x="302" y="255"/>
                  </a:cxn>
                  <a:cxn ang="0">
                    <a:pos x="392" y="360"/>
                  </a:cxn>
                  <a:cxn ang="0">
                    <a:pos x="377" y="405"/>
                  </a:cxn>
                  <a:cxn ang="0">
                    <a:pos x="302" y="285"/>
                  </a:cxn>
                  <a:cxn ang="0">
                    <a:pos x="362" y="210"/>
                  </a:cxn>
                  <a:cxn ang="0">
                    <a:pos x="452" y="180"/>
                  </a:cxn>
                  <a:cxn ang="0">
                    <a:pos x="557" y="240"/>
                  </a:cxn>
                  <a:cxn ang="0">
                    <a:pos x="527" y="285"/>
                  </a:cxn>
                  <a:cxn ang="0">
                    <a:pos x="482" y="270"/>
                  </a:cxn>
                  <a:cxn ang="0">
                    <a:pos x="527" y="105"/>
                  </a:cxn>
                  <a:cxn ang="0">
                    <a:pos x="617" y="75"/>
                  </a:cxn>
                  <a:cxn ang="0">
                    <a:pos x="722" y="165"/>
                  </a:cxn>
                  <a:cxn ang="0">
                    <a:pos x="707" y="210"/>
                  </a:cxn>
                  <a:cxn ang="0">
                    <a:pos x="647" y="150"/>
                  </a:cxn>
                  <a:cxn ang="0">
                    <a:pos x="662" y="45"/>
                  </a:cxn>
                  <a:cxn ang="0">
                    <a:pos x="767" y="0"/>
                  </a:cxn>
                </a:cxnLst>
                <a:rect l="0" t="0" r="r" b="b"/>
                <a:pathLst>
                  <a:path w="767" h="525">
                    <a:moveTo>
                      <a:pt x="2" y="525"/>
                    </a:moveTo>
                    <a:cubicBezTo>
                      <a:pt x="7" y="495"/>
                      <a:pt x="0" y="460"/>
                      <a:pt x="17" y="435"/>
                    </a:cubicBezTo>
                    <a:cubicBezTo>
                      <a:pt x="38" y="405"/>
                      <a:pt x="107" y="375"/>
                      <a:pt x="107" y="375"/>
                    </a:cubicBezTo>
                    <a:cubicBezTo>
                      <a:pt x="145" y="388"/>
                      <a:pt x="239" y="423"/>
                      <a:pt x="182" y="480"/>
                    </a:cubicBezTo>
                    <a:cubicBezTo>
                      <a:pt x="171" y="491"/>
                      <a:pt x="152" y="490"/>
                      <a:pt x="137" y="495"/>
                    </a:cubicBezTo>
                    <a:cubicBezTo>
                      <a:pt x="142" y="460"/>
                      <a:pt x="139" y="423"/>
                      <a:pt x="152" y="390"/>
                    </a:cubicBezTo>
                    <a:cubicBezTo>
                      <a:pt x="183" y="310"/>
                      <a:pt x="228" y="280"/>
                      <a:pt x="302" y="255"/>
                    </a:cubicBezTo>
                    <a:cubicBezTo>
                      <a:pt x="369" y="277"/>
                      <a:pt x="370" y="295"/>
                      <a:pt x="392" y="360"/>
                    </a:cubicBezTo>
                    <a:cubicBezTo>
                      <a:pt x="387" y="375"/>
                      <a:pt x="391" y="398"/>
                      <a:pt x="377" y="405"/>
                    </a:cubicBezTo>
                    <a:cubicBezTo>
                      <a:pt x="322" y="433"/>
                      <a:pt x="307" y="306"/>
                      <a:pt x="302" y="285"/>
                    </a:cubicBezTo>
                    <a:cubicBezTo>
                      <a:pt x="318" y="236"/>
                      <a:pt x="309" y="234"/>
                      <a:pt x="362" y="210"/>
                    </a:cubicBezTo>
                    <a:cubicBezTo>
                      <a:pt x="391" y="197"/>
                      <a:pt x="452" y="180"/>
                      <a:pt x="452" y="180"/>
                    </a:cubicBezTo>
                    <a:cubicBezTo>
                      <a:pt x="482" y="186"/>
                      <a:pt x="557" y="183"/>
                      <a:pt x="557" y="240"/>
                    </a:cubicBezTo>
                    <a:cubicBezTo>
                      <a:pt x="557" y="258"/>
                      <a:pt x="537" y="270"/>
                      <a:pt x="527" y="285"/>
                    </a:cubicBezTo>
                    <a:cubicBezTo>
                      <a:pt x="512" y="280"/>
                      <a:pt x="485" y="285"/>
                      <a:pt x="482" y="270"/>
                    </a:cubicBezTo>
                    <a:cubicBezTo>
                      <a:pt x="477" y="248"/>
                      <a:pt x="485" y="132"/>
                      <a:pt x="527" y="105"/>
                    </a:cubicBezTo>
                    <a:cubicBezTo>
                      <a:pt x="554" y="88"/>
                      <a:pt x="617" y="75"/>
                      <a:pt x="617" y="75"/>
                    </a:cubicBezTo>
                    <a:cubicBezTo>
                      <a:pt x="682" y="97"/>
                      <a:pt x="700" y="98"/>
                      <a:pt x="722" y="165"/>
                    </a:cubicBezTo>
                    <a:cubicBezTo>
                      <a:pt x="717" y="180"/>
                      <a:pt x="721" y="203"/>
                      <a:pt x="707" y="210"/>
                    </a:cubicBezTo>
                    <a:cubicBezTo>
                      <a:pt x="661" y="233"/>
                      <a:pt x="653" y="167"/>
                      <a:pt x="647" y="150"/>
                    </a:cubicBezTo>
                    <a:cubicBezTo>
                      <a:pt x="652" y="115"/>
                      <a:pt x="648" y="77"/>
                      <a:pt x="662" y="45"/>
                    </a:cubicBezTo>
                    <a:cubicBezTo>
                      <a:pt x="677" y="10"/>
                      <a:pt x="767" y="0"/>
                      <a:pt x="767" y="0"/>
                    </a:cubicBez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820774" name="Text Box 102"/>
            <p:cNvSpPr txBox="1">
              <a:spLocks noChangeArrowheads="1"/>
            </p:cNvSpPr>
            <p:nvPr/>
          </p:nvSpPr>
          <p:spPr bwMode="auto">
            <a:xfrm>
              <a:off x="384" y="3840"/>
              <a:ext cx="105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400" b="0"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Underlying event</a:t>
              </a:r>
            </a:p>
          </p:txBody>
        </p:sp>
        <p:sp>
          <p:nvSpPr>
            <p:cNvPr id="1820775" name="Text Box 103"/>
            <p:cNvSpPr txBox="1">
              <a:spLocks noChangeArrowheads="1"/>
            </p:cNvSpPr>
            <p:nvPr/>
          </p:nvSpPr>
          <p:spPr bwMode="auto">
            <a:xfrm>
              <a:off x="124" y="1024"/>
              <a:ext cx="929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b="0"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Hadronic showers</a:t>
              </a:r>
            </a:p>
          </p:txBody>
        </p:sp>
        <p:sp>
          <p:nvSpPr>
            <p:cNvPr id="1820776" name="Text Box 104"/>
            <p:cNvSpPr txBox="1">
              <a:spLocks noChangeArrowheads="1"/>
            </p:cNvSpPr>
            <p:nvPr/>
          </p:nvSpPr>
          <p:spPr bwMode="auto">
            <a:xfrm>
              <a:off x="1392" y="1200"/>
              <a:ext cx="680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b="0"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EM showers</a:t>
              </a:r>
            </a:p>
          </p:txBody>
        </p:sp>
        <p:sp>
          <p:nvSpPr>
            <p:cNvPr id="1820777" name="Oval 105"/>
            <p:cNvSpPr>
              <a:spLocks noChangeArrowheads="1"/>
            </p:cNvSpPr>
            <p:nvPr/>
          </p:nvSpPr>
          <p:spPr bwMode="auto">
            <a:xfrm>
              <a:off x="336" y="816"/>
              <a:ext cx="1680" cy="24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20778" name="Line 106"/>
            <p:cNvSpPr>
              <a:spLocks noChangeShapeType="1"/>
            </p:cNvSpPr>
            <p:nvPr/>
          </p:nvSpPr>
          <p:spPr bwMode="auto">
            <a:xfrm>
              <a:off x="336" y="960"/>
              <a:ext cx="768" cy="211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20779" name="Line 107"/>
            <p:cNvSpPr>
              <a:spLocks noChangeShapeType="1"/>
            </p:cNvSpPr>
            <p:nvPr/>
          </p:nvSpPr>
          <p:spPr bwMode="auto">
            <a:xfrm flipH="1">
              <a:off x="1392" y="912"/>
              <a:ext cx="624" cy="21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20780" name="Text Box 108"/>
            <p:cNvSpPr txBox="1">
              <a:spLocks noChangeArrowheads="1"/>
            </p:cNvSpPr>
            <p:nvPr/>
          </p:nvSpPr>
          <p:spPr bwMode="auto">
            <a:xfrm>
              <a:off x="96" y="1920"/>
              <a:ext cx="960" cy="192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1400" b="0"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pitchFamily="34" charset="0"/>
                </a:rPr>
                <a:t>Hadron-level jets</a:t>
              </a:r>
            </a:p>
          </p:txBody>
        </p:sp>
        <p:sp>
          <p:nvSpPr>
            <p:cNvPr id="1820781" name="Text Box 109"/>
            <p:cNvSpPr txBox="1">
              <a:spLocks noChangeArrowheads="1"/>
            </p:cNvSpPr>
            <p:nvPr/>
          </p:nvSpPr>
          <p:spPr bwMode="auto">
            <a:xfrm>
              <a:off x="96" y="2544"/>
              <a:ext cx="960" cy="192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1400" b="0"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pitchFamily="34" charset="0"/>
                </a:rPr>
                <a:t>Parton-level jets</a:t>
              </a:r>
            </a:p>
          </p:txBody>
        </p:sp>
        <p:sp>
          <p:nvSpPr>
            <p:cNvPr id="1820782" name="Text Box 110"/>
            <p:cNvSpPr txBox="1">
              <a:spLocks noChangeArrowheads="1"/>
            </p:cNvSpPr>
            <p:nvPr/>
          </p:nvSpPr>
          <p:spPr bwMode="auto">
            <a:xfrm>
              <a:off x="912" y="2112"/>
              <a:ext cx="8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400" b="0"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</a:rPr>
                <a:t>Hadronization</a:t>
              </a:r>
            </a:p>
          </p:txBody>
        </p:sp>
      </p:grpSp>
      <p:sp>
        <p:nvSpPr>
          <p:cNvPr id="1820783" name="AutoShape 111"/>
          <p:cNvSpPr>
            <a:spLocks noChangeArrowheads="1"/>
          </p:cNvSpPr>
          <p:nvPr/>
        </p:nvSpPr>
        <p:spPr bwMode="auto">
          <a:xfrm>
            <a:off x="4572000" y="2209800"/>
            <a:ext cx="304800" cy="1143000"/>
          </a:xfrm>
          <a:prstGeom prst="curvedLeftArrow">
            <a:avLst>
              <a:gd name="adj1" fmla="val 75000"/>
              <a:gd name="adj2" fmla="val 150000"/>
              <a:gd name="adj3" fmla="val 33333"/>
            </a:avLst>
          </a:prstGeom>
          <a:solidFill>
            <a:srgbClr val="CCECFF"/>
          </a:solidFill>
          <a:ln w="190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820784" name="AutoShape 112"/>
          <p:cNvSpPr>
            <a:spLocks noChangeArrowheads="1"/>
          </p:cNvSpPr>
          <p:nvPr/>
        </p:nvSpPr>
        <p:spPr bwMode="auto">
          <a:xfrm rot="16200000">
            <a:off x="4191000" y="4152900"/>
            <a:ext cx="1028700" cy="266700"/>
          </a:xfrm>
          <a:prstGeom prst="curvedUpArrow">
            <a:avLst>
              <a:gd name="adj1" fmla="val 77143"/>
              <a:gd name="adj2" fmla="val 154286"/>
              <a:gd name="adj3" fmla="val 33333"/>
            </a:avLst>
          </a:prstGeom>
          <a:solidFill>
            <a:srgbClr val="CCECFF"/>
          </a:solidFill>
          <a:ln w="190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820785" name="Text Box 113"/>
          <p:cNvSpPr txBox="1">
            <a:spLocks noChangeArrowheads="1"/>
          </p:cNvSpPr>
          <p:nvPr/>
        </p:nvSpPr>
        <p:spPr bwMode="auto">
          <a:xfrm>
            <a:off x="5157788" y="2365375"/>
            <a:ext cx="31956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>
                <a:solidFill>
                  <a:schemeClr val="tx1"/>
                </a:solidFill>
              </a:rPr>
              <a:t>Unfold measurements to</a:t>
            </a:r>
          </a:p>
          <a:p>
            <a:r>
              <a:rPr lang="en-US" b="0">
                <a:solidFill>
                  <a:schemeClr val="tx1"/>
                </a:solidFill>
              </a:rPr>
              <a:t>the hadron (particle) level</a:t>
            </a:r>
          </a:p>
        </p:txBody>
      </p:sp>
      <p:sp>
        <p:nvSpPr>
          <p:cNvPr id="1820786" name="Text Box 114"/>
          <p:cNvSpPr txBox="1">
            <a:spLocks noChangeArrowheads="1"/>
          </p:cNvSpPr>
          <p:nvPr/>
        </p:nvSpPr>
        <p:spPr bwMode="auto">
          <a:xfrm>
            <a:off x="5094288" y="3951288"/>
            <a:ext cx="3849687" cy="97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>
                <a:solidFill>
                  <a:schemeClr val="tx1"/>
                </a:solidFill>
              </a:rPr>
              <a:t>Correct parton-level theory</a:t>
            </a:r>
          </a:p>
          <a:p>
            <a:r>
              <a:rPr lang="en-US" b="0">
                <a:solidFill>
                  <a:schemeClr val="tx1"/>
                </a:solidFill>
              </a:rPr>
              <a:t>for non-perturbative effects</a:t>
            </a:r>
          </a:p>
          <a:p>
            <a:r>
              <a:rPr lang="en-US" sz="1800" b="0">
                <a:solidFill>
                  <a:schemeClr val="tx1"/>
                </a:solidFill>
              </a:rPr>
              <a:t>(hadronization &amp; underlying event) </a:t>
            </a:r>
          </a:p>
        </p:txBody>
      </p:sp>
      <p:sp>
        <p:nvSpPr>
          <p:cNvPr id="1820787" name="Text Box 115"/>
          <p:cNvSpPr txBox="1">
            <a:spLocks noChangeArrowheads="1"/>
          </p:cNvSpPr>
          <p:nvPr/>
        </p:nvSpPr>
        <p:spPr bwMode="auto">
          <a:xfrm>
            <a:off x="4038600" y="5443538"/>
            <a:ext cx="46323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>
                <a:solidFill>
                  <a:schemeClr val="tx1"/>
                </a:solidFill>
              </a:rPr>
              <a:t>Jets are collimated spray of particles</a:t>
            </a:r>
          </a:p>
          <a:p>
            <a:r>
              <a:rPr lang="en-US" b="0">
                <a:solidFill>
                  <a:schemeClr val="tx1"/>
                </a:solidFill>
              </a:rPr>
              <a:t>originating from parton fragmentation.</a:t>
            </a:r>
          </a:p>
          <a:p>
            <a:r>
              <a:rPr lang="en-US" b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US" b="0">
                <a:solidFill>
                  <a:schemeClr val="tx1"/>
                </a:solidFill>
              </a:rPr>
              <a:t>To be defined by an algorithm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A66FC-36F3-419C-93E5-438CE869814C}" type="slidenum">
              <a:rPr lang="en-US"/>
              <a:pPr/>
              <a:t>28</a:t>
            </a:fld>
            <a:endParaRPr lang="en-US"/>
          </a:p>
        </p:txBody>
      </p:sp>
      <p:sp>
        <p:nvSpPr>
          <p:cNvPr id="15104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196975"/>
            <a:ext cx="8305800" cy="5410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u="sng">
                <a:solidFill>
                  <a:srgbClr val="0000FF"/>
                </a:solidFill>
                <a:sym typeface="Wingdings" pitchFamily="2" charset="2"/>
              </a:rPr>
              <a:t>Midpoint cone-based algorithm</a:t>
            </a:r>
          </a:p>
          <a:p>
            <a:r>
              <a:rPr lang="en-US" sz="2000">
                <a:solidFill>
                  <a:srgbClr val="CC3300"/>
                </a:solidFill>
                <a:sym typeface="Wingdings" pitchFamily="2" charset="2"/>
              </a:rPr>
              <a:t>Cluster objects based on their</a:t>
            </a:r>
          </a:p>
          <a:p>
            <a:pPr>
              <a:buFont typeface="Wingdings" pitchFamily="2" charset="2"/>
              <a:buNone/>
            </a:pPr>
            <a:r>
              <a:rPr lang="en-US" sz="2000">
                <a:solidFill>
                  <a:srgbClr val="CC3300"/>
                </a:solidFill>
                <a:sym typeface="Wingdings" pitchFamily="2" charset="2"/>
              </a:rPr>
              <a:t>	proximity in y-</a:t>
            </a:r>
            <a:r>
              <a:rPr lang="en-US" sz="2000">
                <a:solidFill>
                  <a:srgbClr val="CC3300"/>
                </a:solidFill>
                <a:sym typeface="Symbol" pitchFamily="18" charset="2"/>
              </a:rPr>
              <a:t></a:t>
            </a:r>
            <a:r>
              <a:rPr lang="en-US" sz="2000">
                <a:solidFill>
                  <a:srgbClr val="CC3300"/>
                </a:solidFill>
                <a:sym typeface="Wingdings" pitchFamily="2" charset="2"/>
              </a:rPr>
              <a:t> space</a:t>
            </a:r>
          </a:p>
          <a:p>
            <a:pPr>
              <a:buFont typeface="Wingdings" pitchFamily="2" charset="2"/>
              <a:buNone/>
            </a:pPr>
            <a:endParaRPr lang="en-US" sz="1000">
              <a:solidFill>
                <a:srgbClr val="CC3300"/>
              </a:solidFill>
              <a:sym typeface="Wingdings" pitchFamily="2" charset="2"/>
            </a:endParaRPr>
          </a:p>
          <a:p>
            <a:r>
              <a:rPr lang="en-US" sz="2000">
                <a:sym typeface="Wingdings" pitchFamily="2" charset="2"/>
              </a:rPr>
              <a:t>Starting from seeds (calorimeter</a:t>
            </a:r>
          </a:p>
          <a:p>
            <a:pPr>
              <a:buFont typeface="Wingdings" pitchFamily="2" charset="2"/>
              <a:buNone/>
            </a:pPr>
            <a:r>
              <a:rPr lang="en-US" sz="2000">
                <a:sym typeface="Wingdings" pitchFamily="2" charset="2"/>
              </a:rPr>
              <a:t>	towers/particles above threshold),</a:t>
            </a:r>
          </a:p>
          <a:p>
            <a:pPr>
              <a:buFont typeface="Wingdings" pitchFamily="2" charset="2"/>
              <a:buNone/>
            </a:pPr>
            <a:r>
              <a:rPr lang="en-US" sz="2000">
                <a:sym typeface="Wingdings" pitchFamily="2" charset="2"/>
              </a:rPr>
              <a:t>	find stable cones</a:t>
            </a:r>
          </a:p>
          <a:p>
            <a:pPr>
              <a:buFont typeface="Wingdings" pitchFamily="2" charset="2"/>
              <a:buNone/>
            </a:pPr>
            <a:r>
              <a:rPr lang="en-US" sz="2000">
                <a:sym typeface="Wingdings" pitchFamily="2" charset="2"/>
              </a:rPr>
              <a:t>	(kinematic centroid = geometric center). </a:t>
            </a:r>
          </a:p>
          <a:p>
            <a:r>
              <a:rPr lang="en-US" sz="2000">
                <a:solidFill>
                  <a:srgbClr val="3333CC"/>
                </a:solidFill>
                <a:sym typeface="Wingdings" pitchFamily="2" charset="2"/>
              </a:rPr>
              <a:t>Seeds necessary for speed, however source of infrared unsafety.</a:t>
            </a:r>
          </a:p>
          <a:p>
            <a:r>
              <a:rPr lang="en-US" sz="2000">
                <a:solidFill>
                  <a:srgbClr val="990000"/>
                </a:solidFill>
                <a:sym typeface="Wingdings" pitchFamily="2" charset="2"/>
              </a:rPr>
              <a:t>In recent QCD studies, we use </a:t>
            </a:r>
            <a:r>
              <a:rPr lang="en-US" sz="2000">
                <a:solidFill>
                  <a:srgbClr val="990000"/>
                </a:solidFill>
                <a:latin typeface="Arial"/>
                <a:sym typeface="Wingdings" pitchFamily="2" charset="2"/>
              </a:rPr>
              <a:t>“</a:t>
            </a:r>
            <a:r>
              <a:rPr lang="en-US" sz="2000">
                <a:solidFill>
                  <a:srgbClr val="990000"/>
                </a:solidFill>
                <a:sym typeface="Wingdings" pitchFamily="2" charset="2"/>
              </a:rPr>
              <a:t>Midpoint</a:t>
            </a:r>
            <a:r>
              <a:rPr lang="en-US" sz="2000">
                <a:solidFill>
                  <a:srgbClr val="990000"/>
                </a:solidFill>
                <a:latin typeface="Arial"/>
                <a:sym typeface="Wingdings" pitchFamily="2" charset="2"/>
              </a:rPr>
              <a:t>”</a:t>
            </a:r>
            <a:r>
              <a:rPr lang="en-US" sz="2000">
                <a:solidFill>
                  <a:srgbClr val="990000"/>
                </a:solidFill>
                <a:sym typeface="Wingdings" pitchFamily="2" charset="2"/>
              </a:rPr>
              <a:t> algorithm, i.e. look for stable cones from middle points between two adjacent cones</a:t>
            </a:r>
          </a:p>
          <a:p>
            <a:r>
              <a:rPr lang="en-US" sz="2000">
                <a:sym typeface="Wingdings" pitchFamily="2" charset="2"/>
              </a:rPr>
              <a:t>Stable cones sometime overlap</a:t>
            </a:r>
          </a:p>
          <a:p>
            <a:pPr>
              <a:buFont typeface="Wingdings" pitchFamily="2" charset="2"/>
              <a:buNone/>
            </a:pPr>
            <a:r>
              <a:rPr lang="en-US" sz="2000">
                <a:sym typeface="Wingdings" pitchFamily="2" charset="2"/>
              </a:rPr>
              <a:t>	 merge cones when p</a:t>
            </a:r>
            <a:r>
              <a:rPr lang="en-US" sz="2000" baseline="-25000">
                <a:sym typeface="Wingdings" pitchFamily="2" charset="2"/>
              </a:rPr>
              <a:t>T</a:t>
            </a:r>
            <a:r>
              <a:rPr lang="en-US" sz="2000">
                <a:sym typeface="Wingdings" pitchFamily="2" charset="2"/>
              </a:rPr>
              <a:t> overlap &gt; 75% </a:t>
            </a:r>
            <a:endParaRPr lang="en-US" sz="2000" baseline="-25000">
              <a:sym typeface="Wingdings" pitchFamily="2" charset="2"/>
            </a:endParaRPr>
          </a:p>
        </p:txBody>
      </p:sp>
      <p:sp>
        <p:nvSpPr>
          <p:cNvPr id="151040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Jet “Definitions” – Jet Algorithms</a:t>
            </a:r>
          </a:p>
        </p:txBody>
      </p:sp>
      <p:pic>
        <p:nvPicPr>
          <p:cNvPr id="151040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41938" y="1860550"/>
            <a:ext cx="3505200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10405" name="Text Box 5"/>
          <p:cNvSpPr txBox="1">
            <a:spLocks noChangeArrowheads="1"/>
          </p:cNvSpPr>
          <p:nvPr/>
        </p:nvSpPr>
        <p:spPr bwMode="auto">
          <a:xfrm>
            <a:off x="5299075" y="1295400"/>
            <a:ext cx="3581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0">
                <a:solidFill>
                  <a:srgbClr val="008000"/>
                </a:solidFill>
                <a:latin typeface="Arial" pitchFamily="34" charset="0"/>
              </a:rPr>
              <a:t>Infrared unsafety:</a:t>
            </a:r>
          </a:p>
          <a:p>
            <a:r>
              <a:rPr lang="en-US" sz="1400" b="0">
                <a:solidFill>
                  <a:schemeClr val="tx1"/>
                </a:solidFill>
                <a:latin typeface="Arial" pitchFamily="34" charset="0"/>
              </a:rPr>
              <a:t>soft parton emission changes jet clustering</a:t>
            </a:r>
          </a:p>
          <a:p>
            <a:endParaRPr lang="en-US" sz="14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510406" name="Text Box 6"/>
          <p:cNvSpPr txBox="1">
            <a:spLocks noChangeArrowheads="1"/>
          </p:cNvSpPr>
          <p:nvPr/>
        </p:nvSpPr>
        <p:spPr bwMode="auto">
          <a:xfrm>
            <a:off x="195263" y="5954713"/>
            <a:ext cx="9010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0">
                <a:solidFill>
                  <a:srgbClr val="D60093"/>
                </a:solidFill>
                <a:latin typeface="Arial" pitchFamily="34" charset="0"/>
              </a:rPr>
              <a:t>More advanced algorithm(s) available now, but negligible effects on this measurement.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0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040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10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6C89-CE90-489F-8FEA-234D75D4E458}" type="slidenum">
              <a:rPr lang="en-US"/>
              <a:pPr/>
              <a:t>29</a:t>
            </a:fld>
            <a:endParaRPr lang="en-US"/>
          </a:p>
        </p:txBody>
      </p:sp>
      <p:sp>
        <p:nvSpPr>
          <p:cNvPr id="136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Jet “Definitions” – Jet Algorithms</a:t>
            </a:r>
          </a:p>
        </p:txBody>
      </p:sp>
      <p:sp>
        <p:nvSpPr>
          <p:cNvPr id="13690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95400"/>
            <a:ext cx="8305800" cy="5181600"/>
          </a:xfrm>
        </p:spPr>
        <p:txBody>
          <a:bodyPr/>
          <a:lstStyle/>
          <a:p>
            <a:pPr lvl="1">
              <a:buFont typeface="Wingdings" pitchFamily="2" charset="2"/>
              <a:buNone/>
            </a:pPr>
            <a:r>
              <a:rPr lang="en-US" sz="1800" u="sng">
                <a:solidFill>
                  <a:srgbClr val="0000FF"/>
                </a:solidFill>
                <a:sym typeface="Wingdings" pitchFamily="2" charset="2"/>
              </a:rPr>
              <a:t>k</a:t>
            </a:r>
            <a:r>
              <a:rPr lang="en-US" sz="1800" u="sng" baseline="-25000">
                <a:solidFill>
                  <a:srgbClr val="0000FF"/>
                </a:solidFill>
                <a:sym typeface="Wingdings" pitchFamily="2" charset="2"/>
              </a:rPr>
              <a:t>T</a:t>
            </a:r>
            <a:r>
              <a:rPr lang="en-US" sz="1800" u="sng">
                <a:solidFill>
                  <a:srgbClr val="0000FF"/>
                </a:solidFill>
                <a:sym typeface="Wingdings" pitchFamily="2" charset="2"/>
              </a:rPr>
              <a:t> algorithm</a:t>
            </a:r>
          </a:p>
          <a:p>
            <a:pPr lvl="1"/>
            <a:r>
              <a:rPr lang="en-US" sz="1800">
                <a:solidFill>
                  <a:srgbClr val="CC3300"/>
                </a:solidFill>
              </a:rPr>
              <a:t>Cluster objects in order of increasing their</a:t>
            </a:r>
          </a:p>
          <a:p>
            <a:pPr lvl="1">
              <a:buFont typeface="Wingdings" pitchFamily="2" charset="2"/>
              <a:buNone/>
            </a:pPr>
            <a:r>
              <a:rPr lang="en-US" sz="1800">
                <a:solidFill>
                  <a:srgbClr val="CC3300"/>
                </a:solidFill>
              </a:rPr>
              <a:t>	relative transverse momentum (k</a:t>
            </a:r>
            <a:r>
              <a:rPr lang="en-US" sz="1800" baseline="-25000">
                <a:solidFill>
                  <a:srgbClr val="CC3300"/>
                </a:solidFill>
              </a:rPr>
              <a:t>T</a:t>
            </a:r>
            <a:r>
              <a:rPr lang="en-US" sz="1800">
                <a:solidFill>
                  <a:srgbClr val="CC3300"/>
                </a:solidFill>
              </a:rPr>
              <a:t>)</a:t>
            </a:r>
            <a:r>
              <a:rPr lang="en-US" sz="1800" i="1"/>
              <a:t> </a:t>
            </a:r>
          </a:p>
          <a:p>
            <a:pPr lvl="2"/>
            <a:r>
              <a:rPr lang="en-US" sz="2400"/>
              <a:t>  </a:t>
            </a:r>
            <a:endParaRPr lang="en-US" sz="2400">
              <a:solidFill>
                <a:srgbClr val="CC3300"/>
              </a:solidFill>
            </a:endParaRPr>
          </a:p>
          <a:p>
            <a:pPr lvl="2">
              <a:buFont typeface="Wingdings" pitchFamily="2" charset="2"/>
              <a:buNone/>
            </a:pPr>
            <a:r>
              <a:rPr lang="en-US"/>
              <a:t>until all objects become part of jets</a:t>
            </a:r>
          </a:p>
          <a:p>
            <a:pPr lvl="1"/>
            <a:r>
              <a:rPr lang="en-US" sz="1800"/>
              <a:t>D parameter controls merging termination and</a:t>
            </a:r>
          </a:p>
          <a:p>
            <a:pPr lvl="1">
              <a:buFont typeface="Wingdings" pitchFamily="2" charset="2"/>
              <a:buNone/>
            </a:pPr>
            <a:r>
              <a:rPr lang="en-US" sz="1800"/>
              <a:t>	characterizes size of resulting jets</a:t>
            </a:r>
          </a:p>
          <a:p>
            <a:pPr lvl="2">
              <a:buFont typeface="Wingdings" pitchFamily="2" charset="2"/>
              <a:buNone/>
            </a:pPr>
            <a:endParaRPr lang="en-US" sz="1600"/>
          </a:p>
          <a:p>
            <a:pPr lvl="1"/>
            <a:r>
              <a:rPr lang="en-US" sz="1800"/>
              <a:t>No issue of splitting/merging. Infrared and</a:t>
            </a:r>
          </a:p>
          <a:p>
            <a:pPr lvl="1">
              <a:buFont typeface="Wingdings" pitchFamily="2" charset="2"/>
              <a:buNone/>
            </a:pPr>
            <a:r>
              <a:rPr lang="en-US" sz="1800"/>
              <a:t>	collinear safe to all orders of QCD.</a:t>
            </a:r>
          </a:p>
          <a:p>
            <a:pPr lvl="1"/>
            <a:r>
              <a:rPr lang="en-US" sz="1800"/>
              <a:t>Every object assigned to a jet: concerns about vacuuming up too many particles.</a:t>
            </a:r>
          </a:p>
          <a:p>
            <a:pPr lvl="1"/>
            <a:r>
              <a:rPr lang="en-US" sz="1800"/>
              <a:t>Successful at LEP &amp; HERA, but relatively new at the hadron colliders</a:t>
            </a:r>
          </a:p>
          <a:p>
            <a:pPr lvl="2"/>
            <a:r>
              <a:rPr lang="en-US" sz="1600"/>
              <a:t>More difficult environment (underlying event, multiple </a:t>
            </a:r>
            <a:r>
              <a:rPr lang="en-US" sz="1600" i="1"/>
              <a:t>pp</a:t>
            </a:r>
            <a:r>
              <a:rPr lang="en-US" sz="1600"/>
              <a:t> interactions…)</a:t>
            </a:r>
          </a:p>
        </p:txBody>
      </p:sp>
      <p:graphicFrame>
        <p:nvGraphicFramePr>
          <p:cNvPr id="1369092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6559550" y="2425700"/>
          <a:ext cx="558800" cy="254000"/>
        </p:xfrm>
        <a:graphic>
          <a:graphicData uri="http://schemas.openxmlformats.org/presentationml/2006/ole">
            <p:oleObj spid="_x0000_s1369092" name="Equation" r:id="rId3" imgW="558720" imgH="253800" progId="Equation.3">
              <p:embed/>
            </p:oleObj>
          </a:graphicData>
        </a:graphic>
      </p:graphicFrame>
      <p:pic>
        <p:nvPicPr>
          <p:cNvPr id="136909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1676400"/>
            <a:ext cx="1981200" cy="166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69094" name="Line 6"/>
          <p:cNvSpPr>
            <a:spLocks noChangeShapeType="1"/>
          </p:cNvSpPr>
          <p:nvPr/>
        </p:nvSpPr>
        <p:spPr bwMode="auto">
          <a:xfrm>
            <a:off x="6677025" y="5667375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aphicFrame>
        <p:nvGraphicFramePr>
          <p:cNvPr id="1369095" name="Object 7"/>
          <p:cNvGraphicFramePr>
            <a:graphicFrameLocks noChangeAspect="1"/>
          </p:cNvGraphicFramePr>
          <p:nvPr>
            <p:ph sz="quarter" idx="3"/>
          </p:nvPr>
        </p:nvGraphicFramePr>
        <p:xfrm>
          <a:off x="1895475" y="2171700"/>
          <a:ext cx="3505200" cy="677863"/>
        </p:xfrm>
        <a:graphic>
          <a:graphicData uri="http://schemas.openxmlformats.org/presentationml/2006/ole">
            <p:oleObj spid="_x0000_s1369095" name="Equation" r:id="rId5" imgW="2234880" imgH="43164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2231" name="Picture 8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066800"/>
            <a:ext cx="7112000" cy="533400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</p:spPr>
      </p:pic>
      <p:sp>
        <p:nvSpPr>
          <p:cNvPr id="4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4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AD832-A8EF-4A98-A25F-1A381FBBCFC7}" type="slidenum">
              <a:rPr lang="en-US"/>
              <a:pPr/>
              <a:t>3</a:t>
            </a:fld>
            <a:endParaRPr lang="en-US"/>
          </a:p>
        </p:txBody>
      </p:sp>
      <p:sp>
        <p:nvSpPr>
          <p:cNvPr id="1542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Fermilab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Tevatron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9" name="CuadroTexto 8"/>
          <p:cNvSpPr txBox="1">
            <a:spLocks noChangeArrowheads="1"/>
          </p:cNvSpPr>
          <p:nvPr/>
        </p:nvSpPr>
        <p:spPr bwMode="auto">
          <a:xfrm>
            <a:off x="5715000" y="2057400"/>
            <a:ext cx="226536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chemeClr val="accent3"/>
                </a:solidFill>
                <a:latin typeface="+mn-lt"/>
              </a:rPr>
              <a:t>&gt;7 fb-1 delivered</a:t>
            </a:r>
          </a:p>
          <a:p>
            <a:pPr algn="ctr"/>
            <a:r>
              <a:rPr lang="en-US" dirty="0" smtClean="0">
                <a:solidFill>
                  <a:schemeClr val="accent3"/>
                </a:solidFill>
                <a:latin typeface="+mn-lt"/>
              </a:rPr>
              <a:t>(Run I: 120 pb-1)</a:t>
            </a:r>
            <a:endParaRPr lang="en-US" dirty="0">
              <a:solidFill>
                <a:schemeClr val="accent3"/>
              </a:solidFill>
              <a:latin typeface="+mn-lt"/>
            </a:endParaRPr>
          </a:p>
        </p:txBody>
      </p:sp>
      <p:sp>
        <p:nvSpPr>
          <p:cNvPr id="1542148" name="Rectangle 4"/>
          <p:cNvSpPr>
            <a:spLocks noChangeArrowheads="1"/>
          </p:cNvSpPr>
          <p:nvPr/>
        </p:nvSpPr>
        <p:spPr bwMode="auto">
          <a:xfrm>
            <a:off x="1066800" y="5867400"/>
            <a:ext cx="1531596" cy="4191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FF00"/>
                </a:solidFill>
                <a:latin typeface="Arial" pitchFamily="34" charset="0"/>
              </a:rPr>
              <a:t>Batavia, IL</a:t>
            </a:r>
          </a:p>
        </p:txBody>
      </p:sp>
      <p:sp>
        <p:nvSpPr>
          <p:cNvPr id="1542163" name="Text Box 19"/>
          <p:cNvSpPr txBox="1">
            <a:spLocks noChangeArrowheads="1"/>
          </p:cNvSpPr>
          <p:nvPr/>
        </p:nvSpPr>
        <p:spPr bwMode="auto">
          <a:xfrm>
            <a:off x="5029200" y="3124200"/>
            <a:ext cx="1326688" cy="4191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 err="1">
                <a:solidFill>
                  <a:srgbClr val="FFFF00"/>
                </a:solidFill>
                <a:latin typeface="Arial" pitchFamily="34" charset="0"/>
              </a:rPr>
              <a:t>Tevatron</a:t>
            </a:r>
            <a:endParaRPr lang="en-US" dirty="0">
              <a:solidFill>
                <a:srgbClr val="FFFF00"/>
              </a:solidFill>
              <a:latin typeface="Arial" pitchFamily="34" charset="0"/>
            </a:endParaRPr>
          </a:p>
        </p:txBody>
      </p:sp>
      <p:sp>
        <p:nvSpPr>
          <p:cNvPr id="1542175" name="Text Box 31"/>
          <p:cNvSpPr txBox="1">
            <a:spLocks noChangeArrowheads="1"/>
          </p:cNvSpPr>
          <p:nvPr/>
        </p:nvSpPr>
        <p:spPr bwMode="auto">
          <a:xfrm>
            <a:off x="2198200" y="1531620"/>
            <a:ext cx="194488" cy="42100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endParaRPr lang="en-US" dirty="0">
              <a:solidFill>
                <a:srgbClr val="FFFF00"/>
              </a:solidFill>
              <a:latin typeface="Arial" pitchFamily="34" charset="0"/>
            </a:endParaRPr>
          </a:p>
        </p:txBody>
      </p:sp>
      <p:sp>
        <p:nvSpPr>
          <p:cNvPr id="1542177" name="Text Box 33"/>
          <p:cNvSpPr txBox="1">
            <a:spLocks noChangeArrowheads="1"/>
          </p:cNvSpPr>
          <p:nvPr/>
        </p:nvSpPr>
        <p:spPr bwMode="auto">
          <a:xfrm>
            <a:off x="4354937" y="2202180"/>
            <a:ext cx="194488" cy="354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18" tIns="45709" rIns="91418" bIns="45709">
            <a:spAutoFit/>
          </a:bodyPr>
          <a:lstStyle/>
          <a:p>
            <a:pPr algn="ctr"/>
            <a:endParaRPr lang="en-US" sz="1600">
              <a:solidFill>
                <a:srgbClr val="FFFF66"/>
              </a:solidFill>
              <a:latin typeface="Tahoma" pitchFamily="34" charset="0"/>
            </a:endParaRPr>
          </a:p>
        </p:txBody>
      </p:sp>
      <p:sp>
        <p:nvSpPr>
          <p:cNvPr id="56" name="Text Box 6"/>
          <p:cNvSpPr txBox="1">
            <a:spLocks noChangeArrowheads="1"/>
          </p:cNvSpPr>
          <p:nvPr/>
        </p:nvSpPr>
        <p:spPr bwMode="auto">
          <a:xfrm>
            <a:off x="2362200" y="3886200"/>
            <a:ext cx="158248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b="1" dirty="0">
                <a:solidFill>
                  <a:srgbClr val="FFFF66"/>
                </a:solidFill>
                <a:latin typeface="Tahoma" pitchFamily="34" charset="0"/>
              </a:rPr>
              <a:t>Main </a:t>
            </a:r>
            <a:r>
              <a:rPr lang="en-US" sz="1600" b="1" dirty="0" smtClean="0">
                <a:solidFill>
                  <a:srgbClr val="FFFF66"/>
                </a:solidFill>
                <a:latin typeface="Tahoma" pitchFamily="34" charset="0"/>
              </a:rPr>
              <a:t>Injector</a:t>
            </a:r>
            <a:endParaRPr lang="en-US" sz="1600" b="1" dirty="0">
              <a:solidFill>
                <a:srgbClr val="FFFF66"/>
              </a:solidFill>
              <a:latin typeface="Tahoma" pitchFamily="34" charset="0"/>
            </a:endParaRPr>
          </a:p>
        </p:txBody>
      </p:sp>
      <p:pic>
        <p:nvPicPr>
          <p:cNvPr id="1542229" name="Picture 8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3962400"/>
            <a:ext cx="3657600" cy="2504086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</p:spPr>
      </p:pic>
      <p:sp>
        <p:nvSpPr>
          <p:cNvPr id="65" name="TextBox 64"/>
          <p:cNvSpPr txBox="1"/>
          <p:nvPr/>
        </p:nvSpPr>
        <p:spPr>
          <a:xfrm>
            <a:off x="1066800" y="1219200"/>
            <a:ext cx="63864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World’s highest energy “proton-antiproton” collider</a:t>
            </a:r>
            <a:endParaRPr lang="en-US" dirty="0"/>
          </a:p>
        </p:txBody>
      </p:sp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0" y="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CuadroTexto 8"/>
          <p:cNvSpPr txBox="1">
            <a:spLocks noChangeArrowheads="1"/>
          </p:cNvSpPr>
          <p:nvPr/>
        </p:nvSpPr>
        <p:spPr bwMode="auto">
          <a:xfrm>
            <a:off x="990600" y="4648200"/>
            <a:ext cx="235192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chemeClr val="accent3"/>
                </a:solidFill>
                <a:latin typeface="+mn-lt"/>
              </a:rPr>
              <a:t>Most likely to run </a:t>
            </a:r>
          </a:p>
          <a:p>
            <a:pPr algn="ctr"/>
            <a:r>
              <a:rPr lang="en-US" dirty="0" smtClean="0">
                <a:solidFill>
                  <a:schemeClr val="accent3"/>
                </a:solidFill>
                <a:latin typeface="+mn-lt"/>
              </a:rPr>
              <a:t>until FY2011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419F2-1338-46BD-A6CB-FF0D20CA3931}" type="slidenum">
              <a:rPr lang="en-US"/>
              <a:pPr/>
              <a:t>30</a:t>
            </a:fld>
            <a:endParaRPr lang="en-US"/>
          </a:p>
        </p:txBody>
      </p:sp>
      <p:sp>
        <p:nvSpPr>
          <p:cNvPr id="1848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Inclusive Jet Cross Section</a:t>
            </a:r>
          </a:p>
        </p:txBody>
      </p:sp>
      <p:sp>
        <p:nvSpPr>
          <p:cNvPr id="18483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42875" y="5167313"/>
            <a:ext cx="4152900" cy="1414462"/>
          </a:xfrm>
        </p:spPr>
        <p:txBody>
          <a:bodyPr/>
          <a:lstStyle/>
          <a:p>
            <a:r>
              <a:rPr lang="en-US" sz="1800"/>
              <a:t>Test pQCD over 8 order of magnitude in d</a:t>
            </a:r>
            <a:r>
              <a:rPr lang="el-GR" sz="1800"/>
              <a:t>σ</a:t>
            </a:r>
            <a:r>
              <a:rPr lang="en-US" sz="1800" baseline="30000"/>
              <a:t>2</a:t>
            </a:r>
            <a:r>
              <a:rPr lang="en-US" sz="1800"/>
              <a:t>/dp</a:t>
            </a:r>
            <a:r>
              <a:rPr lang="en-US" sz="1800" baseline="-25000"/>
              <a:t>T</a:t>
            </a:r>
            <a:r>
              <a:rPr lang="en-US" sz="1800"/>
              <a:t>dy</a:t>
            </a:r>
          </a:p>
          <a:p>
            <a:r>
              <a:rPr lang="en-US" sz="1800"/>
              <a:t>Highest p</a:t>
            </a:r>
            <a:r>
              <a:rPr lang="en-US" sz="1800" baseline="-25000"/>
              <a:t>T</a:t>
            </a:r>
            <a:r>
              <a:rPr lang="en-US" sz="1800" baseline="30000"/>
              <a:t>jet</a:t>
            </a:r>
            <a:r>
              <a:rPr lang="en-US" sz="1800"/>
              <a:t> &gt; 600 GeV/c</a:t>
            </a:r>
          </a:p>
        </p:txBody>
      </p:sp>
      <p:sp>
        <p:nvSpPr>
          <p:cNvPr id="184832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905250" y="5153025"/>
            <a:ext cx="5181600" cy="1524000"/>
          </a:xfrm>
        </p:spPr>
        <p:txBody>
          <a:bodyPr/>
          <a:lstStyle/>
          <a:p>
            <a:r>
              <a:rPr lang="en-US" sz="1800"/>
              <a:t>Jet energy scale (JES) is dominant uncertainty: CDF (2-3%), D0 (1-2%)</a:t>
            </a:r>
          </a:p>
          <a:p>
            <a:r>
              <a:rPr lang="en-US" sz="1800"/>
              <a:t>Spectrum steeply falling: </a:t>
            </a:r>
            <a:r>
              <a:rPr lang="en-GB" sz="1800"/>
              <a:t>1% JES error </a:t>
            </a:r>
            <a:r>
              <a:rPr lang="en-GB" sz="1800">
                <a:sym typeface="Wingdings" pitchFamily="2" charset="2"/>
              </a:rPr>
              <a:t></a:t>
            </a:r>
            <a:r>
              <a:rPr lang="en-GB" sz="1800"/>
              <a:t> 5—10% (10—25%) central (forward) x-section</a:t>
            </a:r>
            <a:endParaRPr lang="en-US" sz="1800"/>
          </a:p>
        </p:txBody>
      </p:sp>
      <p:pic>
        <p:nvPicPr>
          <p:cNvPr id="1848325" name="Picture 9" descr="D0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81900" y="107950"/>
            <a:ext cx="15621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8326" name="Picture 6" descr="cdf_ii_logo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762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8327" name="Picture 4" descr="final_xsec"/>
          <p:cNvPicPr>
            <a:picLocks noChangeAspect="1" noChangeArrowheads="1"/>
          </p:cNvPicPr>
          <p:nvPr/>
        </p:nvPicPr>
        <p:blipFill>
          <a:blip r:embed="rId4" cstate="print"/>
          <a:srcRect b="6351"/>
          <a:stretch>
            <a:fillRect/>
          </a:stretch>
        </p:blipFill>
        <p:spPr bwMode="auto">
          <a:xfrm>
            <a:off x="4953000" y="1143000"/>
            <a:ext cx="3810000" cy="342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8328" name="Picture 10"/>
          <p:cNvPicPr>
            <a:picLocks noChangeAspect="1" noChangeArrowheads="1"/>
          </p:cNvPicPr>
          <p:nvPr/>
        </p:nvPicPr>
        <p:blipFill>
          <a:blip r:embed="rId5" cstate="print"/>
          <a:srcRect l="5168"/>
          <a:stretch>
            <a:fillRect/>
          </a:stretch>
        </p:blipFill>
        <p:spPr bwMode="auto">
          <a:xfrm>
            <a:off x="457200" y="1143000"/>
            <a:ext cx="4114800" cy="354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8329" name="Text Box 7"/>
          <p:cNvSpPr txBox="1">
            <a:spLocks noChangeArrowheads="1"/>
          </p:cNvSpPr>
          <p:nvPr/>
        </p:nvSpPr>
        <p:spPr bwMode="auto">
          <a:xfrm>
            <a:off x="3048000" y="4460875"/>
            <a:ext cx="1676400" cy="45720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sz="2400">
                <a:solidFill>
                  <a:schemeClr val="tx1"/>
                </a:solidFill>
              </a:rPr>
              <a:t>p</a:t>
            </a:r>
            <a:r>
              <a:rPr lang="en-US" sz="2400" baseline="-25000">
                <a:solidFill>
                  <a:schemeClr val="tx1"/>
                </a:solidFill>
              </a:rPr>
              <a:t>T</a:t>
            </a:r>
            <a:r>
              <a:rPr lang="en-US" sz="2400">
                <a:solidFill>
                  <a:schemeClr val="tx1"/>
                </a:solidFill>
              </a:rPr>
              <a:t> (GeV/c)</a:t>
            </a:r>
          </a:p>
        </p:txBody>
      </p:sp>
      <p:sp>
        <p:nvSpPr>
          <p:cNvPr id="1848330" name="Rectangle 22"/>
          <p:cNvSpPr>
            <a:spLocks noChangeArrowheads="1"/>
          </p:cNvSpPr>
          <p:nvPr/>
        </p:nvSpPr>
        <p:spPr bwMode="auto">
          <a:xfrm>
            <a:off x="304800" y="4587875"/>
            <a:ext cx="2743200" cy="21272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en-GB" sz="1400" b="0">
                <a:solidFill>
                  <a:schemeClr val="tx1"/>
                </a:solidFill>
                <a:latin typeface="Tahoma" pitchFamily="34" charset="0"/>
              </a:rPr>
              <a:t>Phys. Rev. D 78, 052006 (2008) </a:t>
            </a:r>
            <a:endParaRPr lang="en-US" sz="1400" b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848331" name="Text Box 7"/>
          <p:cNvSpPr txBox="1">
            <a:spLocks noChangeArrowheads="1"/>
          </p:cNvSpPr>
          <p:nvPr/>
        </p:nvSpPr>
        <p:spPr bwMode="auto">
          <a:xfrm>
            <a:off x="7467600" y="4572000"/>
            <a:ext cx="1676400" cy="45720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sz="2400">
                <a:solidFill>
                  <a:schemeClr val="tx1"/>
                </a:solidFill>
              </a:rPr>
              <a:t>p</a:t>
            </a:r>
            <a:r>
              <a:rPr lang="en-US" sz="2400" baseline="-25000">
                <a:solidFill>
                  <a:schemeClr val="tx1"/>
                </a:solidFill>
              </a:rPr>
              <a:t>T</a:t>
            </a:r>
            <a:r>
              <a:rPr lang="en-US" sz="2400">
                <a:solidFill>
                  <a:schemeClr val="tx1"/>
                </a:solidFill>
              </a:rPr>
              <a:t> (GeV/c)</a:t>
            </a:r>
          </a:p>
        </p:txBody>
      </p:sp>
      <p:sp>
        <p:nvSpPr>
          <p:cNvPr id="1848332" name="Rectangle 22"/>
          <p:cNvSpPr>
            <a:spLocks noChangeArrowheads="1"/>
          </p:cNvSpPr>
          <p:nvPr/>
        </p:nvSpPr>
        <p:spPr bwMode="auto">
          <a:xfrm>
            <a:off x="4638675" y="4733925"/>
            <a:ext cx="2895600" cy="21272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en-GB" sz="1400" b="0">
                <a:solidFill>
                  <a:schemeClr val="tx1"/>
                </a:solidFill>
                <a:latin typeface="Tahoma" pitchFamily="34" charset="0"/>
              </a:rPr>
              <a:t>Phys. Rev. Lett. 101, 062001 (2008)</a:t>
            </a:r>
            <a:endParaRPr lang="en-US" sz="1400" b="0">
              <a:solidFill>
                <a:schemeClr val="tx1"/>
              </a:solidFill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D10A8-1477-494D-87B0-B85346F85268}" type="slidenum">
              <a:rPr lang="en-US"/>
              <a:pPr/>
              <a:t>31</a:t>
            </a:fld>
            <a:endParaRPr lang="en-US"/>
          </a:p>
        </p:txBody>
      </p:sp>
      <p:sp>
        <p:nvSpPr>
          <p:cNvPr id="1755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Inclusive Jets with Kt Algorithm</a:t>
            </a:r>
          </a:p>
        </p:txBody>
      </p:sp>
      <p:sp>
        <p:nvSpPr>
          <p:cNvPr id="1755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7213" y="1143000"/>
            <a:ext cx="4114800" cy="3886200"/>
          </a:xfrm>
        </p:spPr>
        <p:txBody>
          <a:bodyPr/>
          <a:lstStyle/>
          <a:p>
            <a:r>
              <a:rPr lang="en-US" sz="2000"/>
              <a:t>Data/theory comparison consistent between measurements with </a:t>
            </a:r>
            <a:r>
              <a:rPr lang="en-US" sz="2000">
                <a:solidFill>
                  <a:srgbClr val="0000FF"/>
                </a:solidFill>
              </a:rPr>
              <a:t>cone and Kt algorithms</a:t>
            </a:r>
            <a:r>
              <a:rPr lang="en-US" sz="2000"/>
              <a:t> and with </a:t>
            </a:r>
            <a:r>
              <a:rPr lang="en-US" sz="2000">
                <a:solidFill>
                  <a:srgbClr val="990000"/>
                </a:solidFill>
              </a:rPr>
              <a:t>different D values (jet sizes)</a:t>
            </a:r>
          </a:p>
          <a:p>
            <a:pPr>
              <a:buFont typeface="Wingdings" pitchFamily="2" charset="2"/>
              <a:buNone/>
            </a:pPr>
            <a:r>
              <a:rPr lang="en-US" sz="2000"/>
              <a:t>	</a:t>
            </a:r>
          </a:p>
          <a:p>
            <a:endParaRPr lang="en-US"/>
          </a:p>
        </p:txBody>
      </p:sp>
      <p:grpSp>
        <p:nvGrpSpPr>
          <p:cNvPr id="1755152" name="Group 16"/>
          <p:cNvGrpSpPr>
            <a:grpSpLocks/>
          </p:cNvGrpSpPr>
          <p:nvPr/>
        </p:nvGrpSpPr>
        <p:grpSpPr bwMode="auto">
          <a:xfrm>
            <a:off x="4572000" y="1066800"/>
            <a:ext cx="3886200" cy="4748213"/>
            <a:chOff x="3072" y="753"/>
            <a:chExt cx="2448" cy="2991"/>
          </a:xfrm>
        </p:grpSpPr>
        <p:pic>
          <p:nvPicPr>
            <p:cNvPr id="1755144" name="Picture 2" descr="AllRatioCSoNLO"/>
            <p:cNvPicPr>
              <a:picLocks noChangeAspect="1" noChangeArrowheads="1"/>
            </p:cNvPicPr>
            <p:nvPr/>
          </p:nvPicPr>
          <p:blipFill>
            <a:blip r:embed="rId2" cstate="print"/>
            <a:srcRect l="49321" t="9383" r="7788" b="30299"/>
            <a:stretch>
              <a:fillRect/>
            </a:stretch>
          </p:blipFill>
          <p:spPr bwMode="auto">
            <a:xfrm>
              <a:off x="3339" y="1056"/>
              <a:ext cx="2181" cy="2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55145" name="Picture 2" descr="AllRatioCSoNLO"/>
            <p:cNvPicPr>
              <a:picLocks noChangeAspect="1" noChangeArrowheads="1"/>
            </p:cNvPicPr>
            <p:nvPr/>
          </p:nvPicPr>
          <p:blipFill>
            <a:blip r:embed="rId2" cstate="print"/>
            <a:srcRect r="94749" b="40604"/>
            <a:stretch>
              <a:fillRect/>
            </a:stretch>
          </p:blipFill>
          <p:spPr bwMode="auto">
            <a:xfrm>
              <a:off x="3072" y="753"/>
              <a:ext cx="267" cy="21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55148" name="Picture 2" descr="AllRatioCSoNLO"/>
            <p:cNvPicPr>
              <a:picLocks noChangeAspect="1" noChangeArrowheads="1"/>
            </p:cNvPicPr>
            <p:nvPr/>
          </p:nvPicPr>
          <p:blipFill>
            <a:blip r:embed="rId2" cstate="print"/>
            <a:srcRect l="58760" t="73918" r="7788" b="8853"/>
            <a:stretch>
              <a:fillRect/>
            </a:stretch>
          </p:blipFill>
          <p:spPr bwMode="auto">
            <a:xfrm>
              <a:off x="3312" y="3127"/>
              <a:ext cx="1701" cy="6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55149" name="Rectangle 22"/>
            <p:cNvSpPr>
              <a:spLocks noChangeArrowheads="1"/>
            </p:cNvSpPr>
            <p:nvPr/>
          </p:nvSpPr>
          <p:spPr bwMode="auto">
            <a:xfrm>
              <a:off x="3456" y="864"/>
              <a:ext cx="1728" cy="134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eaLnBrk="1" hangingPunct="1">
                <a:spcBef>
                  <a:spcPct val="20000"/>
                </a:spcBef>
              </a:pPr>
              <a:r>
                <a:rPr lang="en-GB" sz="1400" b="0">
                  <a:solidFill>
                    <a:schemeClr val="tx1"/>
                  </a:solidFill>
                  <a:latin typeface="Tahoma" pitchFamily="34" charset="0"/>
                </a:rPr>
                <a:t>Phys. Rev. D 75, 092006 (2007) </a:t>
              </a:r>
              <a:endParaRPr lang="en-US" sz="1400" b="0">
                <a:solidFill>
                  <a:schemeClr val="tx1"/>
                </a:solidFill>
                <a:latin typeface="Tahoma" pitchFamily="34" charset="0"/>
              </a:endParaRPr>
            </a:p>
          </p:txBody>
        </p:sp>
      </p:grpSp>
      <p:pic>
        <p:nvPicPr>
          <p:cNvPr id="1755150" name="Picture 2" descr="CrossSectionAll"/>
          <p:cNvPicPr>
            <a:picLocks noChangeAspect="1" noChangeArrowheads="1"/>
          </p:cNvPicPr>
          <p:nvPr/>
        </p:nvPicPr>
        <p:blipFill>
          <a:blip r:embed="rId3" cstate="print"/>
          <a:srcRect t="4622"/>
          <a:stretch>
            <a:fillRect/>
          </a:stretch>
        </p:blipFill>
        <p:spPr bwMode="auto">
          <a:xfrm>
            <a:off x="609600" y="2760663"/>
            <a:ext cx="3962400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55151" name="Picture 6" descr="cdf_ii_logo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225" y="22225"/>
            <a:ext cx="10287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4374E-F14F-4C30-8264-5045346A0B81}" type="slidenum">
              <a:rPr lang="en-US"/>
              <a:pPr/>
              <a:t>32</a:t>
            </a:fld>
            <a:endParaRPr lang="en-US"/>
          </a:p>
        </p:txBody>
      </p:sp>
      <p:sp>
        <p:nvSpPr>
          <p:cNvPr id="1842178" name="Text Box 9"/>
          <p:cNvSpPr txBox="1">
            <a:spLocks noChangeArrowheads="1"/>
          </p:cNvSpPr>
          <p:nvPr/>
        </p:nvSpPr>
        <p:spPr bwMode="auto">
          <a:xfrm>
            <a:off x="304800" y="5105400"/>
            <a:ext cx="7948613" cy="1146175"/>
          </a:xfrm>
          <a:prstGeom prst="rect">
            <a:avLst/>
          </a:prstGeom>
          <a:noFill/>
          <a:ln w="19050" algn="ctr">
            <a:solidFill>
              <a:srgbClr val="0000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eaLnBrk="1" hangingPunct="1">
              <a:spcBef>
                <a:spcPct val="20000"/>
              </a:spcBef>
              <a:buFont typeface="Wingdings" pitchFamily="2" charset="2"/>
              <a:buChar char="à"/>
            </a:pPr>
            <a:r>
              <a:rPr lang="en-US" b="0">
                <a:solidFill>
                  <a:schemeClr val="tx1"/>
                </a:solidFill>
                <a:sym typeface="Wingdings" pitchFamily="2" charset="2"/>
              </a:rPr>
              <a:t>apply this correction to the pQCD calculation</a:t>
            </a:r>
          </a:p>
          <a:p>
            <a:pPr marL="342900" indent="-342900" eaLnBrk="1" hangingPunct="1">
              <a:spcBef>
                <a:spcPct val="20000"/>
              </a:spcBef>
              <a:buFont typeface="Wingdings" pitchFamily="2" charset="2"/>
              <a:buChar char="à"/>
            </a:pPr>
            <a:r>
              <a:rPr lang="en-US" b="0">
                <a:solidFill>
                  <a:schemeClr val="tx1"/>
                </a:solidFill>
                <a:sym typeface="Wingdings" pitchFamily="2" charset="2"/>
              </a:rPr>
              <a:t>to be used for future MSTW/CTEQ PDF results</a:t>
            </a:r>
          </a:p>
          <a:p>
            <a:pPr marL="342900" indent="-342900" eaLnBrk="1" hangingPunct="1">
              <a:spcBef>
                <a:spcPct val="20000"/>
              </a:spcBef>
              <a:buFont typeface="Wingdings" pitchFamily="2" charset="2"/>
              <a:buChar char="à"/>
            </a:pPr>
            <a:r>
              <a:rPr lang="en-US" b="0">
                <a:solidFill>
                  <a:schemeClr val="tx1"/>
                </a:solidFill>
                <a:sym typeface="Wingdings" pitchFamily="2" charset="2"/>
              </a:rPr>
              <a:t>first time consistent theoretical treatment of jet data in PDF fits</a:t>
            </a:r>
            <a:endParaRPr lang="en-US" b="0">
              <a:solidFill>
                <a:schemeClr val="tx1"/>
              </a:solidFill>
            </a:endParaRPr>
          </a:p>
        </p:txBody>
      </p:sp>
      <p:sp>
        <p:nvSpPr>
          <p:cNvPr id="1842179" name="Slide Number Placeholder 5"/>
          <p:cNvSpPr txBox="1">
            <a:spLocks noGrp="1"/>
          </p:cNvSpPr>
          <p:nvPr/>
        </p:nvSpPr>
        <p:spPr bwMode="auto">
          <a:xfrm>
            <a:off x="6858000" y="63055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fld id="{85B6D627-8983-4EF9-9B75-381D77D154E7}" type="slidenum">
              <a:rPr lang="en-US" sz="1400" b="0">
                <a:solidFill>
                  <a:schemeClr val="tx1"/>
                </a:solidFill>
                <a:latin typeface="Arial" pitchFamily="34" charset="0"/>
              </a:rPr>
              <a:pPr algn="r" eaLnBrk="1" hangingPunct="1"/>
              <a:t>32</a:t>
            </a:fld>
            <a:endParaRPr lang="en-US" sz="14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842180" name="Rectangle 2"/>
          <p:cNvSpPr>
            <a:spLocks noGrp="1" noChangeArrowheads="1"/>
          </p:cNvSpPr>
          <p:nvPr>
            <p:ph type="title" idx="4294967295"/>
          </p:nvPr>
        </p:nvSpPr>
        <p:spPr>
          <a:ln/>
        </p:spPr>
        <p:txBody>
          <a:bodyPr/>
          <a:lstStyle/>
          <a:p>
            <a:r>
              <a:rPr lang="en-US"/>
              <a:t>From Particle to Parton Level</a:t>
            </a:r>
          </a:p>
        </p:txBody>
      </p:sp>
      <p:pic>
        <p:nvPicPr>
          <p:cNvPr id="1842182" name="Picture 6" descr="incjet_xsec_corr_uehadr_p2h_err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1535113"/>
            <a:ext cx="4343400" cy="334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2183" name="Text Box 7"/>
          <p:cNvSpPr txBox="1">
            <a:spLocks noChangeArrowheads="1"/>
          </p:cNvSpPr>
          <p:nvPr/>
        </p:nvSpPr>
        <p:spPr bwMode="auto">
          <a:xfrm>
            <a:off x="457200" y="1600200"/>
            <a:ext cx="4100513" cy="2952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20000"/>
              </a:spcBef>
            </a:pPr>
            <a:r>
              <a:rPr lang="en-US" b="0">
                <a:solidFill>
                  <a:schemeClr val="tx1"/>
                </a:solidFill>
                <a:latin typeface="Tahoma" pitchFamily="34" charset="0"/>
              </a:rPr>
              <a:t>use models to study effects </a:t>
            </a:r>
          </a:p>
          <a:p>
            <a:pPr marL="342900" indent="-342900" eaLnBrk="1" hangingPunct="1">
              <a:spcBef>
                <a:spcPct val="20000"/>
              </a:spcBef>
            </a:pPr>
            <a:r>
              <a:rPr lang="en-US" b="0">
                <a:solidFill>
                  <a:schemeClr val="tx1"/>
                </a:solidFill>
                <a:latin typeface="Tahoma" pitchFamily="34" charset="0"/>
              </a:rPr>
              <a:t>of non-perturbative processes</a:t>
            </a:r>
          </a:p>
          <a:p>
            <a:pPr marL="342900" indent="-342900" eaLnBrk="1" hangingPunct="1">
              <a:spcBef>
                <a:spcPct val="20000"/>
              </a:spcBef>
            </a:pPr>
            <a:r>
              <a:rPr lang="en-US" b="0">
                <a:solidFill>
                  <a:schemeClr val="tx1"/>
                </a:solidFill>
                <a:latin typeface="Tahoma" pitchFamily="34" charset="0"/>
              </a:rPr>
              <a:t>(PYTHIA, HERWIG)</a:t>
            </a: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b="0">
                <a:solidFill>
                  <a:schemeClr val="tx1"/>
                </a:solidFill>
                <a:latin typeface="Tahoma" pitchFamily="34" charset="0"/>
              </a:rPr>
              <a:t>hadronization correction</a:t>
            </a: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b="0">
                <a:solidFill>
                  <a:schemeClr val="tx1"/>
                </a:solidFill>
                <a:latin typeface="Tahoma" pitchFamily="34" charset="0"/>
              </a:rPr>
              <a:t>underlying event correction</a:t>
            </a:r>
          </a:p>
          <a:p>
            <a:pPr marL="342900" indent="-342900" eaLnBrk="1" hangingPunct="1">
              <a:spcBef>
                <a:spcPct val="20000"/>
              </a:spcBef>
            </a:pPr>
            <a:endParaRPr lang="en-US" b="0">
              <a:solidFill>
                <a:schemeClr val="tx1"/>
              </a:solidFill>
              <a:latin typeface="Tahoma" pitchFamily="34" charset="0"/>
            </a:endParaRPr>
          </a:p>
          <a:p>
            <a:pPr marL="342900" indent="-342900" eaLnBrk="1" hangingPunct="1">
              <a:spcBef>
                <a:spcPct val="20000"/>
              </a:spcBef>
            </a:pPr>
            <a:r>
              <a:rPr lang="en-US" b="0">
                <a:solidFill>
                  <a:schemeClr val="tx1"/>
                </a:solidFill>
                <a:latin typeface="Tahoma" pitchFamily="34" charset="0"/>
              </a:rPr>
              <a:t>CDF study for cone R=0.7</a:t>
            </a:r>
          </a:p>
          <a:p>
            <a:pPr marL="342900" indent="-342900" eaLnBrk="1" hangingPunct="1">
              <a:spcBef>
                <a:spcPct val="20000"/>
              </a:spcBef>
            </a:pPr>
            <a:r>
              <a:rPr lang="en-US" b="0">
                <a:solidFill>
                  <a:schemeClr val="tx1"/>
                </a:solidFill>
                <a:latin typeface="Tahoma" pitchFamily="34" charset="0"/>
              </a:rPr>
              <a:t>for central jet cross section</a:t>
            </a:r>
          </a:p>
        </p:txBody>
      </p:sp>
      <p:sp>
        <p:nvSpPr>
          <p:cNvPr id="1842185" name="Text Box 10"/>
          <p:cNvSpPr txBox="1">
            <a:spLocks noChangeArrowheads="1"/>
          </p:cNvSpPr>
          <p:nvPr/>
        </p:nvSpPr>
        <p:spPr bwMode="auto">
          <a:xfrm>
            <a:off x="6705600" y="5257800"/>
            <a:ext cx="2057400" cy="406400"/>
          </a:xfrm>
          <a:prstGeom prst="rect">
            <a:avLst/>
          </a:prstGeom>
          <a:solidFill>
            <a:srgbClr val="FF0000">
              <a:alpha val="92940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eaLnBrk="1" hangingPunct="1">
              <a:spcBef>
                <a:spcPct val="20000"/>
              </a:spcBef>
            </a:pPr>
            <a:r>
              <a:rPr lang="en-US" b="0">
                <a:solidFill>
                  <a:schemeClr val="tx1"/>
                </a:solidFill>
                <a:latin typeface="Tahoma" pitchFamily="34" charset="0"/>
              </a:rPr>
              <a:t>new in Run II !!!</a:t>
            </a:r>
          </a:p>
        </p:txBody>
      </p:sp>
      <p:pic>
        <p:nvPicPr>
          <p:cNvPr id="1842186" name="Picture 5" descr="cdf_ii_logo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287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CBAE1-D45B-49C1-AB87-8AF7D81C1D0C}" type="slidenum">
              <a:rPr lang="en-US"/>
              <a:pPr/>
              <a:t>33</a:t>
            </a:fld>
            <a:endParaRPr lang="en-US"/>
          </a:p>
        </p:txBody>
      </p:sp>
      <p:sp>
        <p:nvSpPr>
          <p:cNvPr id="1846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Midpoint vs SIScone: hadron level</a:t>
            </a:r>
          </a:p>
        </p:txBody>
      </p:sp>
      <p:sp>
        <p:nvSpPr>
          <p:cNvPr id="1846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458200" cy="838200"/>
          </a:xfrm>
        </p:spPr>
        <p:txBody>
          <a:bodyPr/>
          <a:lstStyle/>
          <a:p>
            <a:r>
              <a:rPr lang="en-US" sz="2000"/>
              <a:t>Differences between the currently-used Midpoint algorithm and the newly developed SIScone algorithm in MC at the </a:t>
            </a:r>
            <a:r>
              <a:rPr lang="en-US" sz="2000">
                <a:solidFill>
                  <a:srgbClr val="0000FF"/>
                </a:solidFill>
              </a:rPr>
              <a:t>hadron-level</a:t>
            </a:r>
            <a:r>
              <a:rPr lang="en-US" sz="2000"/>
              <a:t>.</a:t>
            </a:r>
          </a:p>
        </p:txBody>
      </p:sp>
      <p:pic>
        <p:nvPicPr>
          <p:cNvPr id="1846276" name="Picture 4" descr="SIS_MP_had_all"/>
          <p:cNvPicPr>
            <a:picLocks noChangeAspect="1" noChangeArrowheads="1"/>
          </p:cNvPicPr>
          <p:nvPr/>
        </p:nvPicPr>
        <p:blipFill>
          <a:blip r:embed="rId2" cstate="print"/>
          <a:srcRect t="7355"/>
          <a:stretch>
            <a:fillRect/>
          </a:stretch>
        </p:blipFill>
        <p:spPr bwMode="auto">
          <a:xfrm>
            <a:off x="1447800" y="1981200"/>
            <a:ext cx="6584950" cy="4438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84323-0C12-4A0B-87D9-16E655746477}" type="slidenum">
              <a:rPr lang="en-US"/>
              <a:pPr/>
              <a:t>34</a:t>
            </a:fld>
            <a:endParaRPr lang="en-US"/>
          </a:p>
        </p:txBody>
      </p:sp>
      <p:sp>
        <p:nvSpPr>
          <p:cNvPr id="1847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Midpoint vs SIScone: parton level</a:t>
            </a:r>
          </a:p>
        </p:txBody>
      </p:sp>
      <p:sp>
        <p:nvSpPr>
          <p:cNvPr id="1847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458200" cy="914400"/>
          </a:xfrm>
        </p:spPr>
        <p:txBody>
          <a:bodyPr/>
          <a:lstStyle/>
          <a:p>
            <a:r>
              <a:rPr lang="en-US" sz="2000"/>
              <a:t>Differences between the currently-used Midpoint algorithm and the newly developed SIScone algorithm at the </a:t>
            </a:r>
            <a:r>
              <a:rPr lang="en-US" sz="2000">
                <a:solidFill>
                  <a:srgbClr val="0000FF"/>
                </a:solidFill>
              </a:rPr>
              <a:t>parton-level</a:t>
            </a:r>
            <a:r>
              <a:rPr lang="en-US" sz="2000"/>
              <a:t>.</a:t>
            </a:r>
          </a:p>
        </p:txBody>
      </p:sp>
      <p:pic>
        <p:nvPicPr>
          <p:cNvPr id="1847300" name="Picture 4" descr="SIS_MP_par_nompi_all"/>
          <p:cNvPicPr>
            <a:picLocks noChangeAspect="1" noChangeArrowheads="1"/>
          </p:cNvPicPr>
          <p:nvPr/>
        </p:nvPicPr>
        <p:blipFill>
          <a:blip r:embed="rId2" cstate="print"/>
          <a:srcRect t="7127" b="2852"/>
          <a:stretch>
            <a:fillRect/>
          </a:stretch>
        </p:blipFill>
        <p:spPr bwMode="auto">
          <a:xfrm>
            <a:off x="1600200" y="1828800"/>
            <a:ext cx="6553200" cy="4292600"/>
          </a:xfrm>
          <a:prstGeom prst="rect">
            <a:avLst/>
          </a:prstGeom>
          <a:noFill/>
        </p:spPr>
      </p:pic>
      <p:sp>
        <p:nvSpPr>
          <p:cNvPr id="1847301" name="Text Box 5"/>
          <p:cNvSpPr txBox="1">
            <a:spLocks noChangeArrowheads="1"/>
          </p:cNvSpPr>
          <p:nvPr/>
        </p:nvSpPr>
        <p:spPr bwMode="auto">
          <a:xfrm>
            <a:off x="1219200" y="6051550"/>
            <a:ext cx="7550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>
                <a:solidFill>
                  <a:schemeClr val="accent2"/>
                </a:solidFill>
              </a:rPr>
              <a:t>Differences &lt; 1%  →  negligible effects on data-NLO comparisons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6247-438A-4D77-9865-E7066F5E19A9}" type="slidenum">
              <a:rPr lang="en-US"/>
              <a:pPr/>
              <a:t>35</a:t>
            </a:fld>
            <a:endParaRPr lang="en-US"/>
          </a:p>
        </p:txBody>
      </p:sp>
      <p:sp>
        <p:nvSpPr>
          <p:cNvPr id="1844226" name="Slide Number Placeholder 5"/>
          <p:cNvSpPr txBox="1">
            <a:spLocks noGrp="1"/>
          </p:cNvSpPr>
          <p:nvPr/>
        </p:nvSpPr>
        <p:spPr bwMode="auto">
          <a:xfrm>
            <a:off x="6858000" y="63055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fld id="{54AB4740-C8CC-4DE6-9AD5-92C99C72476D}" type="slidenum">
              <a:rPr lang="en-US" sz="1400" b="0">
                <a:solidFill>
                  <a:schemeClr val="tx1"/>
                </a:solidFill>
                <a:latin typeface="Arial" pitchFamily="34" charset="0"/>
              </a:rPr>
              <a:pPr algn="r" eaLnBrk="1" hangingPunct="1"/>
              <a:t>35</a:t>
            </a:fld>
            <a:endParaRPr lang="en-US" sz="14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84422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117475"/>
            <a:ext cx="8001000" cy="850900"/>
          </a:xfrm>
          <a:ln/>
        </p:spPr>
        <p:txBody>
          <a:bodyPr/>
          <a:lstStyle/>
          <a:p>
            <a:r>
              <a:rPr lang="en-US" sz="3200"/>
              <a:t>Inclusive Jets: Cone vs Kt Algorithms</a:t>
            </a:r>
          </a:p>
        </p:txBody>
      </p:sp>
      <p:pic>
        <p:nvPicPr>
          <p:cNvPr id="1844228" name="Picture 5" descr="cdf_ii_logo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287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230" name="Text Box 7"/>
          <p:cNvSpPr txBox="1">
            <a:spLocks noChangeArrowheads="1"/>
          </p:cNvSpPr>
          <p:nvPr/>
        </p:nvSpPr>
        <p:spPr bwMode="auto">
          <a:xfrm>
            <a:off x="838200" y="4648200"/>
            <a:ext cx="2973388" cy="40005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eaLnBrk="1" hangingPunct="1">
              <a:spcBef>
                <a:spcPct val="20000"/>
              </a:spcBef>
            </a:pPr>
            <a:r>
              <a:rPr lang="en-US" b="0">
                <a:solidFill>
                  <a:schemeClr val="tx1"/>
                </a:solidFill>
                <a:latin typeface="Tahoma" pitchFamily="34" charset="0"/>
              </a:rPr>
              <a:t>Midpoint Cone Algorithm</a:t>
            </a:r>
          </a:p>
        </p:txBody>
      </p:sp>
      <p:sp>
        <p:nvSpPr>
          <p:cNvPr id="1844231" name="Text Box 8"/>
          <p:cNvSpPr txBox="1">
            <a:spLocks noChangeArrowheads="1"/>
          </p:cNvSpPr>
          <p:nvPr/>
        </p:nvSpPr>
        <p:spPr bwMode="auto">
          <a:xfrm>
            <a:off x="6069013" y="4648200"/>
            <a:ext cx="1627187" cy="4064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eaLnBrk="1" hangingPunct="1">
              <a:spcBef>
                <a:spcPct val="20000"/>
              </a:spcBef>
            </a:pPr>
            <a:r>
              <a:rPr lang="en-US" b="0">
                <a:solidFill>
                  <a:schemeClr val="tx1"/>
                </a:solidFill>
                <a:latin typeface="Tahoma" pitchFamily="34" charset="0"/>
              </a:rPr>
              <a:t>kT Algorithm</a:t>
            </a:r>
          </a:p>
        </p:txBody>
      </p:sp>
      <p:pic>
        <p:nvPicPr>
          <p:cNvPr id="1844232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1143000"/>
            <a:ext cx="7458075" cy="517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0C771-C2D4-49DA-BE99-18796C09B73D}" type="slidenum">
              <a:rPr lang="en-US"/>
              <a:pPr/>
              <a:t>36</a:t>
            </a:fld>
            <a:endParaRPr lang="en-US"/>
          </a:p>
        </p:txBody>
      </p:sp>
      <p:sp>
        <p:nvSpPr>
          <p:cNvPr id="1849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PDF with Recent Tevatron Jet Data</a:t>
            </a:r>
          </a:p>
        </p:txBody>
      </p:sp>
      <p:pic>
        <p:nvPicPr>
          <p:cNvPr id="18493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75" y="1274763"/>
            <a:ext cx="4416425" cy="318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493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33400" y="4554538"/>
            <a:ext cx="8382000" cy="1752600"/>
          </a:xfrm>
        </p:spPr>
        <p:txBody>
          <a:bodyPr/>
          <a:lstStyle/>
          <a:p>
            <a:r>
              <a:rPr lang="en-US" sz="2000">
                <a:solidFill>
                  <a:schemeClr val="folHlink"/>
                </a:solidFill>
              </a:rPr>
              <a:t>Tevatron Run II data lead to softer high-x gluons (more consistent with DIS data) and help reducing uncertainties</a:t>
            </a:r>
          </a:p>
          <a:p>
            <a:r>
              <a:rPr lang="en-US" sz="2000"/>
              <a:t>MSTW08 does not include Tevatron Run 1 data any longer while CT09 (CTEQ TEA group) still does, which makes MSTW08 high-x even softer (consistent within uncertainty)</a:t>
            </a:r>
          </a:p>
        </p:txBody>
      </p:sp>
      <p:pic>
        <p:nvPicPr>
          <p:cNvPr id="184934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241425"/>
            <a:ext cx="3810000" cy="323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49350" name="Text Box 6"/>
          <p:cNvSpPr txBox="1">
            <a:spLocks noChangeArrowheads="1"/>
          </p:cNvSpPr>
          <p:nvPr/>
        </p:nvSpPr>
        <p:spPr bwMode="auto">
          <a:xfrm>
            <a:off x="533400" y="1046163"/>
            <a:ext cx="40084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tx1"/>
                </a:solidFill>
                <a:latin typeface="Arial" pitchFamily="34" charset="0"/>
              </a:rPr>
              <a:t>MSTW08: arXiv:0901.0002, Euro. Phys. J. C</a:t>
            </a:r>
            <a:r>
              <a:rPr lang="en-US" sz="1400" b="0">
                <a:solidFill>
                  <a:schemeClr val="tx1"/>
                </a:solidFill>
                <a:latin typeface="Arial" pitchFamily="34" charset="0"/>
              </a:rPr>
              <a:t> </a:t>
            </a:r>
            <a:r>
              <a:rPr lang="en-US" sz="1400"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lang="en-US" sz="1400" b="0"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lang="en-US" sz="1400">
                <a:solidFill>
                  <a:schemeClr val="tx1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1849351" name="Text Box 7"/>
          <p:cNvSpPr txBox="1">
            <a:spLocks noChangeArrowheads="1"/>
          </p:cNvSpPr>
          <p:nvPr/>
        </p:nvSpPr>
        <p:spPr bwMode="auto">
          <a:xfrm>
            <a:off x="5308600" y="1068388"/>
            <a:ext cx="31384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tx1"/>
                </a:solidFill>
                <a:latin typeface="Arial" pitchFamily="34" charset="0"/>
              </a:rPr>
              <a:t>CT09: Phys.Rev.D80:014019,2009.  </a:t>
            </a:r>
          </a:p>
        </p:txBody>
      </p:sp>
      <p:sp>
        <p:nvSpPr>
          <p:cNvPr id="1849352" name="Text Box 8"/>
          <p:cNvSpPr txBox="1">
            <a:spLocks noChangeArrowheads="1"/>
          </p:cNvSpPr>
          <p:nvPr/>
        </p:nvSpPr>
        <p:spPr bwMode="auto">
          <a:xfrm>
            <a:off x="974725" y="3592513"/>
            <a:ext cx="1663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tx1"/>
                </a:solidFill>
                <a:latin typeface="Arial" pitchFamily="34" charset="0"/>
              </a:rPr>
              <a:t>W.r.t. MSTW 2008</a:t>
            </a:r>
          </a:p>
        </p:txBody>
      </p:sp>
      <p:sp>
        <p:nvSpPr>
          <p:cNvPr id="1849353" name="Text Box 9"/>
          <p:cNvSpPr txBox="1">
            <a:spLocks noChangeArrowheads="1"/>
          </p:cNvSpPr>
          <p:nvPr/>
        </p:nvSpPr>
        <p:spPr bwMode="auto">
          <a:xfrm>
            <a:off x="5257800" y="3733800"/>
            <a:ext cx="15160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tx1"/>
                </a:solidFill>
                <a:latin typeface="Arial" pitchFamily="34" charset="0"/>
              </a:rPr>
              <a:t>W.r.t.  CTEQ 6.6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6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376E0-6B30-4FDC-A7B4-49531A1028E5}" type="slidenum">
              <a:rPr lang="en-US"/>
              <a:pPr/>
              <a:t>37</a:t>
            </a:fld>
            <a:endParaRPr lang="en-US"/>
          </a:p>
        </p:txBody>
      </p:sp>
      <p:pic>
        <p:nvPicPr>
          <p:cNvPr id="1681549" name="Picture 14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860550"/>
            <a:ext cx="4267200" cy="21113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</p:pic>
      <p:sp>
        <p:nvSpPr>
          <p:cNvPr id="1681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 W+</a:t>
            </a:r>
            <a:r>
              <a:rPr lang="en-US" i="1"/>
              <a:t>b</a:t>
            </a:r>
            <a:r>
              <a:rPr lang="en-US" altLang="ja-JP" i="1">
                <a:ea typeface="MS PGothic" pitchFamily="34" charset="-128"/>
              </a:rPr>
              <a:t>-</a:t>
            </a:r>
            <a:r>
              <a:rPr lang="en-US" altLang="ja-JP">
                <a:ea typeface="MS PGothic" pitchFamily="34" charset="-128"/>
              </a:rPr>
              <a:t>jets</a:t>
            </a:r>
            <a:r>
              <a:rPr lang="en-US"/>
              <a:t> production</a:t>
            </a:r>
          </a:p>
        </p:txBody>
      </p:sp>
      <p:sp>
        <p:nvSpPr>
          <p:cNvPr id="1681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19100" y="2987675"/>
            <a:ext cx="4533900" cy="36242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000">
                <a:solidFill>
                  <a:srgbClr val="0000FF"/>
                </a:solidFill>
              </a:rPr>
              <a:t>Large bkgd for many analyses</a:t>
            </a:r>
          </a:p>
          <a:p>
            <a:r>
              <a:rPr lang="en-US" sz="1800"/>
              <a:t>SM Higgs (WH) production</a:t>
            </a:r>
          </a:p>
          <a:p>
            <a:r>
              <a:rPr lang="en-US" sz="1800"/>
              <a:t>Single top quark production</a:t>
            </a:r>
          </a:p>
          <a:p>
            <a:r>
              <a:rPr lang="en-US" altLang="ja-JP" sz="1800">
                <a:ea typeface="MS PGothic" pitchFamily="34" charset="-128"/>
              </a:rPr>
              <a:t> </a:t>
            </a:r>
            <a:r>
              <a:rPr lang="en-US" sz="1800"/>
              <a:t>     production</a:t>
            </a:r>
            <a:endParaRPr lang="en-US" altLang="ja-JP" sz="1800">
              <a:ea typeface="MS PGothic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ja-JP" sz="1800">
                <a:ea typeface="MS PGothic" pitchFamily="34" charset="-128"/>
              </a:rPr>
              <a:t>(See Bernd</a:t>
            </a:r>
            <a:r>
              <a:rPr lang="en-US" altLang="ja-JP" sz="1800">
                <a:latin typeface="Times New Roman"/>
                <a:ea typeface="MS PGothic" pitchFamily="34" charset="-128"/>
              </a:rPr>
              <a:t>’</a:t>
            </a:r>
            <a:r>
              <a:rPr lang="en-US" altLang="ja-JP" sz="1800">
                <a:ea typeface="MS PGothic" pitchFamily="34" charset="-128"/>
              </a:rPr>
              <a:t>s and Krisztian</a:t>
            </a:r>
            <a:r>
              <a:rPr lang="en-US" altLang="ja-JP" sz="1800">
                <a:latin typeface="Arial"/>
                <a:ea typeface="MS PGothic" pitchFamily="34" charset="-128"/>
              </a:rPr>
              <a:t>’</a:t>
            </a:r>
            <a:r>
              <a:rPr lang="en-US" altLang="ja-JP" sz="1800">
                <a:ea typeface="MS PGothic" pitchFamily="34" charset="-128"/>
              </a:rPr>
              <a:t>s talks.) </a:t>
            </a:r>
          </a:p>
          <a:p>
            <a:pPr>
              <a:buFont typeface="Wingdings" pitchFamily="2" charset="2"/>
              <a:buNone/>
            </a:pPr>
            <a:r>
              <a:rPr lang="en-US" altLang="ja-JP" sz="1800">
                <a:ea typeface="MS PGothic" pitchFamily="34" charset="-128"/>
              </a:rPr>
              <a:t>Can we better understand this bkgd? </a:t>
            </a:r>
          </a:p>
          <a:p>
            <a:pPr>
              <a:buFont typeface="Wingdings" pitchFamily="2" charset="2"/>
              <a:buNone/>
            </a:pPr>
            <a:r>
              <a:rPr lang="en-US" sz="1800"/>
              <a:t>Both electron and muon channels</a:t>
            </a:r>
          </a:p>
          <a:p>
            <a:pPr>
              <a:buFont typeface="Wingdings" pitchFamily="2" charset="2"/>
              <a:buNone/>
            </a:pPr>
            <a:r>
              <a:rPr lang="en-US" sz="1800"/>
              <a:t>Jets with Et &gt; 20 GeV and |</a:t>
            </a:r>
            <a:r>
              <a:rPr lang="en-US" sz="1800">
                <a:sym typeface="Symbol" pitchFamily="18" charset="2"/>
              </a:rPr>
              <a:t></a:t>
            </a:r>
            <a:r>
              <a:rPr lang="en-US" sz="1800"/>
              <a:t>| &lt; 1.5</a:t>
            </a:r>
            <a:r>
              <a:rPr lang="en-US" sz="1800" b="1"/>
              <a:t>  </a:t>
            </a:r>
          </a:p>
          <a:p>
            <a:pPr>
              <a:buFont typeface="Wingdings" pitchFamily="2" charset="2"/>
              <a:buNone/>
            </a:pPr>
            <a:endParaRPr lang="en-US" altLang="ja-JP" sz="1800">
              <a:ea typeface="MS PGothic" pitchFamily="34" charset="-128"/>
            </a:endParaRPr>
          </a:p>
        </p:txBody>
      </p:sp>
      <p:graphicFrame>
        <p:nvGraphicFramePr>
          <p:cNvPr id="1681413" name="Object 5"/>
          <p:cNvGraphicFramePr>
            <a:graphicFrameLocks noChangeAspect="1"/>
          </p:cNvGraphicFramePr>
          <p:nvPr/>
        </p:nvGraphicFramePr>
        <p:xfrm>
          <a:off x="1011238" y="4014788"/>
          <a:ext cx="328612" cy="381000"/>
        </p:xfrm>
        <a:graphic>
          <a:graphicData uri="http://schemas.openxmlformats.org/presentationml/2006/ole">
            <p:oleObj spid="_x0000_s1681413" name="Equation" r:id="rId4" imgW="152280" imgH="177480" progId="Equation.3">
              <p:embed/>
            </p:oleObj>
          </a:graphicData>
        </a:graphic>
      </p:graphicFrame>
      <p:sp>
        <p:nvSpPr>
          <p:cNvPr id="1681546" name="Text Box 138"/>
          <p:cNvSpPr txBox="1">
            <a:spLocks noChangeArrowheads="1"/>
          </p:cNvSpPr>
          <p:nvPr/>
        </p:nvSpPr>
        <p:spPr bwMode="auto">
          <a:xfrm>
            <a:off x="5094288" y="1403350"/>
            <a:ext cx="2197100" cy="415925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b="0" i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MS PGothic" pitchFamily="34" charset="-128"/>
              </a:rPr>
              <a:t>WH</a:t>
            </a:r>
            <a:r>
              <a:rPr lang="en-US" altLang="ja-JP" b="0" i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"/>
                <a:ea typeface="MS PGothic" pitchFamily="34" charset="-128"/>
              </a:rPr>
              <a:t>→l</a:t>
            </a:r>
            <a:r>
              <a:rPr lang="el-GR" altLang="ja-JP" b="0" i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"/>
              </a:rPr>
              <a:t>ν</a:t>
            </a:r>
            <a:r>
              <a:rPr lang="en-US" altLang="ja-JP" b="0" i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"/>
                <a:ea typeface="MS PGothic" pitchFamily="34" charset="-128"/>
              </a:rPr>
              <a:t>bb search</a:t>
            </a:r>
            <a:endParaRPr lang="el-GR" b="0" i="1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"/>
            </a:endParaRPr>
          </a:p>
        </p:txBody>
      </p:sp>
      <p:sp>
        <p:nvSpPr>
          <p:cNvPr id="1681547" name="Oval 139"/>
          <p:cNvSpPr>
            <a:spLocks noChangeArrowheads="1"/>
          </p:cNvSpPr>
          <p:nvPr/>
        </p:nvSpPr>
        <p:spPr bwMode="auto">
          <a:xfrm>
            <a:off x="8077200" y="2971800"/>
            <a:ext cx="762000" cy="3048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681551" name="Object 143"/>
          <p:cNvGraphicFramePr>
            <a:graphicFrameLocks noChangeAspect="1"/>
          </p:cNvGraphicFramePr>
          <p:nvPr/>
        </p:nvGraphicFramePr>
        <p:xfrm>
          <a:off x="4752975" y="4945063"/>
          <a:ext cx="3919538" cy="1081087"/>
        </p:xfrm>
        <a:graphic>
          <a:graphicData uri="http://schemas.openxmlformats.org/presentationml/2006/ole">
            <p:oleObj spid="_x0000_s1681551" name="Equation" r:id="rId5" imgW="2590560" imgH="660240" progId="Equation.3">
              <p:embed/>
            </p:oleObj>
          </a:graphicData>
        </a:graphic>
      </p:graphicFrame>
      <p:sp>
        <p:nvSpPr>
          <p:cNvPr id="1681580" name="Text Box 172"/>
          <p:cNvSpPr txBox="1">
            <a:spLocks noChangeArrowheads="1"/>
          </p:cNvSpPr>
          <p:nvPr/>
        </p:nvSpPr>
        <p:spPr bwMode="auto">
          <a:xfrm>
            <a:off x="1290638" y="6096000"/>
            <a:ext cx="6562725" cy="36671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0">
                <a:solidFill>
                  <a:schemeClr val="tx1"/>
                </a:solidFill>
              </a:rPr>
              <a:t>Success of NLO QCD. Awaiting for differential measurements.</a:t>
            </a:r>
            <a:r>
              <a:rPr lang="en-US" sz="1800" b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1681604" name="Picture 7" descr="cdfii_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5" y="381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" name="Freeform 11"/>
          <p:cNvSpPr>
            <a:spLocks/>
          </p:cNvSpPr>
          <p:nvPr/>
        </p:nvSpPr>
        <p:spPr bwMode="auto">
          <a:xfrm rot="9597267" flipV="1">
            <a:off x="1247775" y="1439863"/>
            <a:ext cx="482600" cy="103188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192" y="0"/>
              </a:cxn>
              <a:cxn ang="0">
                <a:pos x="384" y="192"/>
              </a:cxn>
              <a:cxn ang="0">
                <a:pos x="576" y="0"/>
              </a:cxn>
              <a:cxn ang="0">
                <a:pos x="768" y="192"/>
              </a:cxn>
              <a:cxn ang="0">
                <a:pos x="960" y="0"/>
              </a:cxn>
              <a:cxn ang="0">
                <a:pos x="1152" y="192"/>
              </a:cxn>
              <a:cxn ang="0">
                <a:pos x="1344" y="0"/>
              </a:cxn>
              <a:cxn ang="0">
                <a:pos x="1536" y="192"/>
              </a:cxn>
              <a:cxn ang="0">
                <a:pos x="1728" y="0"/>
              </a:cxn>
              <a:cxn ang="0">
                <a:pos x="1920" y="192"/>
              </a:cxn>
              <a:cxn ang="0">
                <a:pos x="2112" y="0"/>
              </a:cxn>
              <a:cxn ang="0">
                <a:pos x="2304" y="192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chemeClr val="accent2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4" name="Group 12"/>
          <p:cNvGrpSpPr>
            <a:grpSpLocks/>
          </p:cNvGrpSpPr>
          <p:nvPr/>
        </p:nvGrpSpPr>
        <p:grpSpPr bwMode="auto">
          <a:xfrm rot="1306987" flipH="1" flipV="1">
            <a:off x="677861" y="1518596"/>
            <a:ext cx="655638" cy="1588"/>
            <a:chOff x="1386" y="1487"/>
            <a:chExt cx="1579" cy="1"/>
          </a:xfrm>
        </p:grpSpPr>
        <p:sp>
          <p:nvSpPr>
            <p:cNvPr id="65" name="Line 1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" name="Line 14"/>
            <p:cNvSpPr>
              <a:spLocks noChangeShapeType="1"/>
            </p:cNvSpPr>
            <p:nvPr/>
          </p:nvSpPr>
          <p:spPr bwMode="auto">
            <a:xfrm>
              <a:off x="1386" y="1487"/>
              <a:ext cx="1579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7" name="Group 15"/>
          <p:cNvGrpSpPr>
            <a:grpSpLocks/>
          </p:cNvGrpSpPr>
          <p:nvPr/>
        </p:nvGrpSpPr>
        <p:grpSpPr bwMode="auto">
          <a:xfrm rot="9074255" flipH="1" flipV="1">
            <a:off x="714886" y="2340041"/>
            <a:ext cx="674688" cy="161925"/>
            <a:chOff x="1392" y="1488"/>
            <a:chExt cx="1584" cy="0"/>
          </a:xfrm>
        </p:grpSpPr>
        <p:sp>
          <p:nvSpPr>
            <p:cNvPr id="68" name="Line 16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" name="Line 17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" name="Group 18"/>
          <p:cNvGrpSpPr>
            <a:grpSpLocks/>
          </p:cNvGrpSpPr>
          <p:nvPr/>
        </p:nvGrpSpPr>
        <p:grpSpPr bwMode="auto">
          <a:xfrm rot="5400000" flipH="1" flipV="1">
            <a:off x="1077912" y="1835150"/>
            <a:ext cx="588963" cy="150813"/>
            <a:chOff x="1392" y="1488"/>
            <a:chExt cx="1584" cy="0"/>
          </a:xfrm>
        </p:grpSpPr>
        <p:sp>
          <p:nvSpPr>
            <p:cNvPr id="71" name="Line 19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" name="Line 20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3" name="Group 21"/>
          <p:cNvGrpSpPr>
            <a:grpSpLocks/>
          </p:cNvGrpSpPr>
          <p:nvPr/>
        </p:nvGrpSpPr>
        <p:grpSpPr bwMode="auto">
          <a:xfrm>
            <a:off x="1303338" y="2154238"/>
            <a:ext cx="404813" cy="273050"/>
            <a:chOff x="2551" y="1318"/>
            <a:chExt cx="255" cy="172"/>
          </a:xfrm>
        </p:grpSpPr>
        <p:sp>
          <p:nvSpPr>
            <p:cNvPr id="74" name="Freeform 22"/>
            <p:cNvSpPr>
              <a:spLocks noChangeAspect="1"/>
            </p:cNvSpPr>
            <p:nvPr/>
          </p:nvSpPr>
          <p:spPr bwMode="auto">
            <a:xfrm rot="1865043">
              <a:off x="2551" y="1318"/>
              <a:ext cx="60" cy="55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Freeform 23"/>
            <p:cNvSpPr>
              <a:spLocks noChangeAspect="1"/>
            </p:cNvSpPr>
            <p:nvPr/>
          </p:nvSpPr>
          <p:spPr bwMode="auto">
            <a:xfrm rot="1865043">
              <a:off x="2599" y="1347"/>
              <a:ext cx="60" cy="55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" name="Freeform 24"/>
            <p:cNvSpPr>
              <a:spLocks noChangeAspect="1"/>
            </p:cNvSpPr>
            <p:nvPr/>
          </p:nvSpPr>
          <p:spPr bwMode="auto">
            <a:xfrm rot="1865043">
              <a:off x="2649" y="1376"/>
              <a:ext cx="60" cy="55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" name="Freeform 25"/>
            <p:cNvSpPr>
              <a:spLocks noChangeAspect="1"/>
            </p:cNvSpPr>
            <p:nvPr/>
          </p:nvSpPr>
          <p:spPr bwMode="auto">
            <a:xfrm rot="1865043">
              <a:off x="2698" y="1406"/>
              <a:ext cx="60" cy="55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" name="Freeform 26"/>
            <p:cNvSpPr>
              <a:spLocks noChangeAspect="1"/>
            </p:cNvSpPr>
            <p:nvPr/>
          </p:nvSpPr>
          <p:spPr bwMode="auto">
            <a:xfrm rot="1865043">
              <a:off x="2746" y="1435"/>
              <a:ext cx="60" cy="55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79" name="Object 27"/>
          <p:cNvGraphicFramePr>
            <a:graphicFrameLocks noChangeAspect="1"/>
          </p:cNvGraphicFramePr>
          <p:nvPr/>
        </p:nvGraphicFramePr>
        <p:xfrm>
          <a:off x="1303338" y="1193800"/>
          <a:ext cx="311150" cy="269875"/>
        </p:xfrm>
        <a:graphic>
          <a:graphicData uri="http://schemas.openxmlformats.org/presentationml/2006/ole">
            <p:oleObj spid="_x0000_s1681606" name="Equation" r:id="rId7" imgW="177480" imgH="164880" progId="Equation.3">
              <p:embed/>
            </p:oleObj>
          </a:graphicData>
        </a:graphic>
      </p:graphicFrame>
      <p:graphicFrame>
        <p:nvGraphicFramePr>
          <p:cNvPr id="80" name="Object 29"/>
          <p:cNvGraphicFramePr>
            <a:graphicFrameLocks noChangeAspect="1"/>
          </p:cNvGraphicFramePr>
          <p:nvPr/>
        </p:nvGraphicFramePr>
        <p:xfrm>
          <a:off x="1925638" y="2035175"/>
          <a:ext cx="188913" cy="263525"/>
        </p:xfrm>
        <a:graphic>
          <a:graphicData uri="http://schemas.openxmlformats.org/presentationml/2006/ole">
            <p:oleObj spid="_x0000_s1681607" name="Equation" r:id="rId8" imgW="126720" imgH="177480" progId="Equation.3">
              <p:embed/>
            </p:oleObj>
          </a:graphicData>
        </a:graphic>
      </p:graphicFrame>
      <p:grpSp>
        <p:nvGrpSpPr>
          <p:cNvPr id="81" name="Group 30"/>
          <p:cNvGrpSpPr>
            <a:grpSpLocks/>
          </p:cNvGrpSpPr>
          <p:nvPr/>
        </p:nvGrpSpPr>
        <p:grpSpPr bwMode="auto">
          <a:xfrm rot="9291030" flipH="1" flipV="1">
            <a:off x="1643063" y="2342024"/>
            <a:ext cx="573088" cy="0"/>
            <a:chOff x="1386" y="1488"/>
            <a:chExt cx="1584" cy="0"/>
          </a:xfrm>
        </p:grpSpPr>
        <p:sp>
          <p:nvSpPr>
            <p:cNvPr id="82" name="Line 31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" name="Line 32"/>
            <p:cNvSpPr>
              <a:spLocks noChangeShapeType="1"/>
            </p:cNvSpPr>
            <p:nvPr/>
          </p:nvSpPr>
          <p:spPr bwMode="auto">
            <a:xfrm>
              <a:off x="1386" y="1488"/>
              <a:ext cx="158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84" name="Line 33"/>
          <p:cNvSpPr>
            <a:spLocks noChangeShapeType="1"/>
          </p:cNvSpPr>
          <p:nvPr/>
        </p:nvSpPr>
        <p:spPr bwMode="auto">
          <a:xfrm rot="1915327" flipH="1" flipV="1">
            <a:off x="1892301" y="2676525"/>
            <a:ext cx="312738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85" name="Line 34"/>
          <p:cNvSpPr>
            <a:spLocks noChangeShapeType="1"/>
          </p:cNvSpPr>
          <p:nvPr/>
        </p:nvSpPr>
        <p:spPr bwMode="auto">
          <a:xfrm rot="1915327" flipH="1" flipV="1">
            <a:off x="1660526" y="2613025"/>
            <a:ext cx="573088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86" name="Object 35"/>
          <p:cNvGraphicFramePr>
            <a:graphicFrameLocks noChangeAspect="1"/>
          </p:cNvGraphicFramePr>
          <p:nvPr/>
        </p:nvGraphicFramePr>
        <p:xfrm>
          <a:off x="1770063" y="2595563"/>
          <a:ext cx="200025" cy="290513"/>
        </p:xfrm>
        <a:graphic>
          <a:graphicData uri="http://schemas.openxmlformats.org/presentationml/2006/ole">
            <p:oleObj spid="_x0000_s1681608" name="Equation" r:id="rId9" imgW="139680" imgH="203040" progId="Equation.3">
              <p:embed/>
            </p:oleObj>
          </a:graphicData>
        </a:graphic>
      </p:graphicFrame>
      <p:grpSp>
        <p:nvGrpSpPr>
          <p:cNvPr id="87" name="Group 174"/>
          <p:cNvGrpSpPr>
            <a:grpSpLocks/>
          </p:cNvGrpSpPr>
          <p:nvPr/>
        </p:nvGrpSpPr>
        <p:grpSpPr bwMode="auto">
          <a:xfrm>
            <a:off x="2590800" y="1117600"/>
            <a:ext cx="1589088" cy="1658938"/>
            <a:chOff x="2346" y="1434"/>
            <a:chExt cx="1001" cy="1045"/>
          </a:xfrm>
        </p:grpSpPr>
        <p:sp>
          <p:nvSpPr>
            <p:cNvPr id="88" name="Line 175"/>
            <p:cNvSpPr>
              <a:spLocks noChangeShapeType="1"/>
            </p:cNvSpPr>
            <p:nvPr/>
          </p:nvSpPr>
          <p:spPr bwMode="auto">
            <a:xfrm rot="9549477" flipH="1" flipV="1">
              <a:off x="2618" y="2046"/>
              <a:ext cx="604" cy="114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" name="Freeform 176"/>
            <p:cNvSpPr>
              <a:spLocks/>
            </p:cNvSpPr>
            <p:nvPr/>
          </p:nvSpPr>
          <p:spPr bwMode="auto">
            <a:xfrm rot="9080328" flipV="1">
              <a:off x="2912" y="1687"/>
              <a:ext cx="304" cy="65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192" y="0"/>
                </a:cxn>
                <a:cxn ang="0">
                  <a:pos x="384" y="192"/>
                </a:cxn>
                <a:cxn ang="0">
                  <a:pos x="576" y="0"/>
                </a:cxn>
                <a:cxn ang="0">
                  <a:pos x="768" y="192"/>
                </a:cxn>
                <a:cxn ang="0">
                  <a:pos x="960" y="0"/>
                </a:cxn>
                <a:cxn ang="0">
                  <a:pos x="1152" y="192"/>
                </a:cxn>
                <a:cxn ang="0">
                  <a:pos x="1344" y="0"/>
                </a:cxn>
                <a:cxn ang="0">
                  <a:pos x="1536" y="192"/>
                </a:cxn>
                <a:cxn ang="0">
                  <a:pos x="1728" y="0"/>
                </a:cxn>
                <a:cxn ang="0">
                  <a:pos x="1920" y="192"/>
                </a:cxn>
                <a:cxn ang="0">
                  <a:pos x="2112" y="0"/>
                </a:cxn>
                <a:cxn ang="0">
                  <a:pos x="2304" y="192"/>
                </a:cxn>
              </a:cxnLst>
              <a:rect l="0" t="0" r="r" b="b"/>
              <a:pathLst>
                <a:path w="2304" h="192">
                  <a:moveTo>
                    <a:pt x="0" y="192"/>
                  </a:moveTo>
                  <a:cubicBezTo>
                    <a:pt x="64" y="96"/>
                    <a:pt x="128" y="0"/>
                    <a:pt x="192" y="0"/>
                  </a:cubicBezTo>
                  <a:cubicBezTo>
                    <a:pt x="256" y="0"/>
                    <a:pt x="320" y="192"/>
                    <a:pt x="384" y="192"/>
                  </a:cubicBezTo>
                  <a:cubicBezTo>
                    <a:pt x="448" y="192"/>
                    <a:pt x="512" y="0"/>
                    <a:pt x="576" y="0"/>
                  </a:cubicBezTo>
                  <a:cubicBezTo>
                    <a:pt x="640" y="0"/>
                    <a:pt x="704" y="192"/>
                    <a:pt x="768" y="192"/>
                  </a:cubicBezTo>
                  <a:cubicBezTo>
                    <a:pt x="832" y="192"/>
                    <a:pt x="896" y="0"/>
                    <a:pt x="960" y="0"/>
                  </a:cubicBezTo>
                  <a:cubicBezTo>
                    <a:pt x="1024" y="0"/>
                    <a:pt x="1088" y="192"/>
                    <a:pt x="1152" y="192"/>
                  </a:cubicBezTo>
                  <a:cubicBezTo>
                    <a:pt x="1216" y="192"/>
                    <a:pt x="1280" y="0"/>
                    <a:pt x="1344" y="0"/>
                  </a:cubicBezTo>
                  <a:cubicBezTo>
                    <a:pt x="1408" y="0"/>
                    <a:pt x="1472" y="192"/>
                    <a:pt x="1536" y="192"/>
                  </a:cubicBezTo>
                  <a:cubicBezTo>
                    <a:pt x="1600" y="192"/>
                    <a:pt x="1664" y="0"/>
                    <a:pt x="1728" y="0"/>
                  </a:cubicBezTo>
                  <a:cubicBezTo>
                    <a:pt x="1792" y="0"/>
                    <a:pt x="1856" y="192"/>
                    <a:pt x="1920" y="192"/>
                  </a:cubicBezTo>
                  <a:cubicBezTo>
                    <a:pt x="1984" y="192"/>
                    <a:pt x="2048" y="0"/>
                    <a:pt x="2112" y="0"/>
                  </a:cubicBezTo>
                  <a:cubicBezTo>
                    <a:pt x="2176" y="0"/>
                    <a:pt x="2272" y="160"/>
                    <a:pt x="2304" y="192"/>
                  </a:cubicBezTo>
                </a:path>
              </a:pathLst>
            </a:custGeom>
            <a:noFill/>
            <a:ln w="28575" cmpd="sng">
              <a:solidFill>
                <a:schemeClr val="accent2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" name="Line 177"/>
            <p:cNvSpPr>
              <a:spLocks noChangeShapeType="1"/>
            </p:cNvSpPr>
            <p:nvPr/>
          </p:nvSpPr>
          <p:spPr bwMode="auto">
            <a:xfrm rot="9074255" flipH="1" flipV="1">
              <a:off x="2366" y="1660"/>
              <a:ext cx="836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1" name="Group 178"/>
            <p:cNvGrpSpPr>
              <a:grpSpLocks/>
            </p:cNvGrpSpPr>
            <p:nvPr/>
          </p:nvGrpSpPr>
          <p:grpSpPr bwMode="auto">
            <a:xfrm rot="8899666">
              <a:off x="2346" y="2098"/>
              <a:ext cx="255" cy="172"/>
              <a:chOff x="2551" y="1318"/>
              <a:chExt cx="255" cy="172"/>
            </a:xfrm>
          </p:grpSpPr>
          <p:sp>
            <p:nvSpPr>
              <p:cNvPr id="104" name="Freeform 179"/>
              <p:cNvSpPr>
                <a:spLocks noChangeAspect="1"/>
              </p:cNvSpPr>
              <p:nvPr/>
            </p:nvSpPr>
            <p:spPr bwMode="auto">
              <a:xfrm rot="1865043">
                <a:off x="2551" y="1318"/>
                <a:ext cx="60" cy="55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ffectLst>
                <a:outerShdw dist="107763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" name="Freeform 180"/>
              <p:cNvSpPr>
                <a:spLocks noChangeAspect="1"/>
              </p:cNvSpPr>
              <p:nvPr/>
            </p:nvSpPr>
            <p:spPr bwMode="auto">
              <a:xfrm rot="1865043">
                <a:off x="2599" y="1347"/>
                <a:ext cx="60" cy="55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ffectLst>
                <a:outerShdw dist="107763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6" name="Freeform 181"/>
              <p:cNvSpPr>
                <a:spLocks noChangeAspect="1"/>
              </p:cNvSpPr>
              <p:nvPr/>
            </p:nvSpPr>
            <p:spPr bwMode="auto">
              <a:xfrm rot="1865043">
                <a:off x="2649" y="1376"/>
                <a:ext cx="60" cy="55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ffectLst>
                <a:outerShdw dist="107763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" name="Freeform 182"/>
              <p:cNvSpPr>
                <a:spLocks noChangeAspect="1"/>
              </p:cNvSpPr>
              <p:nvPr/>
            </p:nvSpPr>
            <p:spPr bwMode="auto">
              <a:xfrm rot="1865043">
                <a:off x="2698" y="1406"/>
                <a:ext cx="60" cy="55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ffectLst>
                <a:outerShdw dist="107763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" name="Freeform 183"/>
              <p:cNvSpPr>
                <a:spLocks noChangeAspect="1"/>
              </p:cNvSpPr>
              <p:nvPr/>
            </p:nvSpPr>
            <p:spPr bwMode="auto">
              <a:xfrm rot="1865043">
                <a:off x="2746" y="1435"/>
                <a:ext cx="60" cy="55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ffectLst>
                <a:outerShdw dist="107763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aphicFrame>
          <p:nvGraphicFramePr>
            <p:cNvPr id="92" name="Object 184"/>
            <p:cNvGraphicFramePr>
              <a:graphicFrameLocks noChangeAspect="1"/>
            </p:cNvGraphicFramePr>
            <p:nvPr/>
          </p:nvGraphicFramePr>
          <p:xfrm>
            <a:off x="3120" y="1434"/>
            <a:ext cx="196" cy="183"/>
          </p:xfrm>
          <a:graphic>
            <a:graphicData uri="http://schemas.openxmlformats.org/presentationml/2006/ole">
              <p:oleObj spid="_x0000_s1681609" name="Equation" r:id="rId10" imgW="177480" imgH="177480" progId="Equation.3">
                <p:embed/>
              </p:oleObj>
            </a:graphicData>
          </a:graphic>
        </p:graphicFrame>
        <p:graphicFrame>
          <p:nvGraphicFramePr>
            <p:cNvPr id="93" name="Object 185"/>
            <p:cNvGraphicFramePr>
              <a:graphicFrameLocks noChangeAspect="1"/>
            </p:cNvGraphicFramePr>
            <p:nvPr/>
          </p:nvGraphicFramePr>
          <p:xfrm>
            <a:off x="3216" y="2016"/>
            <a:ext cx="131" cy="166"/>
          </p:xfrm>
          <a:graphic>
            <a:graphicData uri="http://schemas.openxmlformats.org/presentationml/2006/ole">
              <p:oleObj spid="_x0000_s1681610" name="Equation" r:id="rId11" imgW="139680" imgH="177480" progId="Equation.3">
                <p:embed/>
              </p:oleObj>
            </a:graphicData>
          </a:graphic>
        </p:graphicFrame>
        <p:sp>
          <p:nvSpPr>
            <p:cNvPr id="94" name="Line 186"/>
            <p:cNvSpPr>
              <a:spLocks noChangeShapeType="1"/>
            </p:cNvSpPr>
            <p:nvPr/>
          </p:nvSpPr>
          <p:spPr bwMode="auto">
            <a:xfrm rot="9549477" flipH="1" flipV="1">
              <a:off x="2615" y="2109"/>
              <a:ext cx="260" cy="5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" name="Line 187"/>
            <p:cNvSpPr>
              <a:spLocks noChangeShapeType="1"/>
            </p:cNvSpPr>
            <p:nvPr/>
          </p:nvSpPr>
          <p:spPr bwMode="auto">
            <a:xfrm rot="1915327" flipH="1">
              <a:off x="2839" y="2170"/>
              <a:ext cx="228" cy="10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96" name="Object 188"/>
            <p:cNvGraphicFramePr>
              <a:graphicFrameLocks noChangeAspect="1"/>
            </p:cNvGraphicFramePr>
            <p:nvPr/>
          </p:nvGraphicFramePr>
          <p:xfrm>
            <a:off x="3024" y="2311"/>
            <a:ext cx="126" cy="168"/>
          </p:xfrm>
          <a:graphic>
            <a:graphicData uri="http://schemas.openxmlformats.org/presentationml/2006/ole">
              <p:oleObj spid="_x0000_s1681611" name="Equation" r:id="rId12" imgW="152280" imgH="203040" progId="Equation.3">
                <p:embed/>
              </p:oleObj>
            </a:graphicData>
          </a:graphic>
        </p:graphicFrame>
        <p:sp>
          <p:nvSpPr>
            <p:cNvPr id="97" name="Line 189"/>
            <p:cNvSpPr>
              <a:spLocks noChangeShapeType="1"/>
            </p:cNvSpPr>
            <p:nvPr/>
          </p:nvSpPr>
          <p:spPr bwMode="auto">
            <a:xfrm rot="1915327" flipH="1">
              <a:off x="2648" y="2108"/>
              <a:ext cx="544" cy="21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8" name="Group 190"/>
            <p:cNvGrpSpPr>
              <a:grpSpLocks/>
            </p:cNvGrpSpPr>
            <p:nvPr/>
          </p:nvGrpSpPr>
          <p:grpSpPr bwMode="auto">
            <a:xfrm rot="2226332">
              <a:off x="2581" y="1887"/>
              <a:ext cx="255" cy="172"/>
              <a:chOff x="2551" y="1318"/>
              <a:chExt cx="255" cy="172"/>
            </a:xfrm>
          </p:grpSpPr>
          <p:sp>
            <p:nvSpPr>
              <p:cNvPr id="99" name="Freeform 191"/>
              <p:cNvSpPr>
                <a:spLocks noChangeAspect="1"/>
              </p:cNvSpPr>
              <p:nvPr/>
            </p:nvSpPr>
            <p:spPr bwMode="auto">
              <a:xfrm rot="1865043">
                <a:off x="2551" y="1318"/>
                <a:ext cx="60" cy="55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ffectLst>
                <a:outerShdw dist="107763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0" name="Freeform 192"/>
              <p:cNvSpPr>
                <a:spLocks noChangeAspect="1"/>
              </p:cNvSpPr>
              <p:nvPr/>
            </p:nvSpPr>
            <p:spPr bwMode="auto">
              <a:xfrm rot="1865043">
                <a:off x="2599" y="1347"/>
                <a:ext cx="60" cy="55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ffectLst>
                <a:outerShdw dist="107763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1" name="Freeform 193"/>
              <p:cNvSpPr>
                <a:spLocks noChangeAspect="1"/>
              </p:cNvSpPr>
              <p:nvPr/>
            </p:nvSpPr>
            <p:spPr bwMode="auto">
              <a:xfrm rot="1865043">
                <a:off x="2649" y="1376"/>
                <a:ext cx="60" cy="55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ffectLst>
                <a:outerShdw dist="107763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2" name="Freeform 194"/>
              <p:cNvSpPr>
                <a:spLocks noChangeAspect="1"/>
              </p:cNvSpPr>
              <p:nvPr/>
            </p:nvSpPr>
            <p:spPr bwMode="auto">
              <a:xfrm rot="1865043">
                <a:off x="2698" y="1406"/>
                <a:ext cx="60" cy="55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ffectLst>
                <a:outerShdw dist="107763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" name="Freeform 195"/>
              <p:cNvSpPr>
                <a:spLocks noChangeAspect="1"/>
              </p:cNvSpPr>
              <p:nvPr/>
            </p:nvSpPr>
            <p:spPr bwMode="auto">
              <a:xfrm rot="1865043">
                <a:off x="2746" y="1435"/>
                <a:ext cx="60" cy="55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ffectLst>
                <a:outerShdw dist="107763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09" name="Rectangle 108"/>
          <p:cNvSpPr/>
          <p:nvPr/>
        </p:nvSpPr>
        <p:spPr>
          <a:xfrm>
            <a:off x="6705600" y="5638800"/>
            <a:ext cx="22669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arXiv</a:t>
            </a:r>
            <a:r>
              <a:rPr lang="en-US" dirty="0" smtClean="0"/>
              <a:t>: 0909.1505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108D1-E0C0-4672-B328-B5D3C5058A95}" type="slidenum">
              <a:rPr lang="en-US"/>
              <a:pPr/>
              <a:t>38</a:t>
            </a:fld>
            <a:endParaRPr lang="en-US"/>
          </a:p>
        </p:txBody>
      </p:sp>
      <p:pic>
        <p:nvPicPr>
          <p:cNvPr id="1795079" name="Picture 7"/>
          <p:cNvPicPr>
            <a:picLocks noChangeAspect="1" noChangeArrowheads="1"/>
          </p:cNvPicPr>
          <p:nvPr/>
        </p:nvPicPr>
        <p:blipFill>
          <a:blip r:embed="rId3" cstate="print"/>
          <a:srcRect t="23222" r="-4826"/>
          <a:stretch>
            <a:fillRect/>
          </a:stretch>
        </p:blipFill>
        <p:spPr bwMode="auto">
          <a:xfrm>
            <a:off x="762000" y="1212850"/>
            <a:ext cx="3921125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9507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117475"/>
            <a:ext cx="7585075" cy="850900"/>
          </a:xfrm>
        </p:spPr>
        <p:txBody>
          <a:bodyPr/>
          <a:lstStyle/>
          <a:p>
            <a:r>
              <a:rPr lang="en-US" sz="3200"/>
              <a:t>UE in Jet and Drell-Yan Production</a:t>
            </a:r>
          </a:p>
        </p:txBody>
      </p:sp>
      <p:sp>
        <p:nvSpPr>
          <p:cNvPr id="1795082" name="Rectangle 10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4953000"/>
            <a:ext cx="4343400" cy="1447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800" u="sng"/>
              <a:t>Jet production:</a:t>
            </a:r>
            <a:r>
              <a:rPr lang="en-US" sz="1800"/>
              <a:t> </a:t>
            </a:r>
          </a:p>
          <a:p>
            <a:pPr>
              <a:lnSpc>
                <a:spcPct val="90000"/>
              </a:lnSpc>
            </a:pPr>
            <a:r>
              <a:rPr lang="en-US" sz="1800"/>
              <a:t>Transverse region sensitive to UE</a:t>
            </a:r>
          </a:p>
          <a:p>
            <a:pPr>
              <a:lnSpc>
                <a:spcPct val="90000"/>
              </a:lnSpc>
            </a:pPr>
            <a:r>
              <a:rPr lang="en-US" sz="1800"/>
              <a:t>High statistics jet sample</a:t>
            </a:r>
          </a:p>
          <a:p>
            <a:pPr>
              <a:lnSpc>
                <a:spcPct val="90000"/>
              </a:lnSpc>
            </a:pPr>
            <a:r>
              <a:rPr lang="en-US" sz="1800"/>
              <a:t>Studies in various dijet topologies</a:t>
            </a:r>
          </a:p>
        </p:txBody>
      </p:sp>
      <p:sp>
        <p:nvSpPr>
          <p:cNvPr id="1795083" name="Rectangle 11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4419600"/>
            <a:ext cx="4343400" cy="20574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800" u="sng"/>
              <a:t>DY production:</a:t>
            </a:r>
          </a:p>
          <a:p>
            <a:pPr>
              <a:lnSpc>
                <a:spcPct val="90000"/>
              </a:lnSpc>
            </a:pPr>
            <a:r>
              <a:rPr lang="en-US" sz="1800"/>
              <a:t>Transverse and toward regions (excluding lepton-pairs) sensitive to UE</a:t>
            </a:r>
          </a:p>
          <a:p>
            <a:pPr>
              <a:lnSpc>
                <a:spcPct val="90000"/>
              </a:lnSpc>
            </a:pPr>
            <a:r>
              <a:rPr lang="en-US" sz="1800"/>
              <a:t>Cleaner environment (Z/</a:t>
            </a:r>
            <a:r>
              <a:rPr lang="el-GR" sz="1800">
                <a:cs typeface="Times New Roman" pitchFamily="18" charset="0"/>
              </a:rPr>
              <a:t>γ</a:t>
            </a:r>
            <a:r>
              <a:rPr lang="en-US" sz="1800">
                <a:cs typeface="Times New Roman" pitchFamily="18" charset="0"/>
              </a:rPr>
              <a:t>* carries no color</a:t>
            </a:r>
            <a:r>
              <a:rPr lang="en-US" sz="1800"/>
              <a:t>)</a:t>
            </a:r>
          </a:p>
          <a:p>
            <a:pPr>
              <a:lnSpc>
                <a:spcPct val="90000"/>
              </a:lnSpc>
            </a:pPr>
            <a:r>
              <a:rPr lang="en-US" sz="1800"/>
              <a:t>Limited statistics</a:t>
            </a:r>
          </a:p>
        </p:txBody>
      </p:sp>
      <p:graphicFrame>
        <p:nvGraphicFramePr>
          <p:cNvPr id="1795076" name="Object 4"/>
          <p:cNvGraphicFramePr>
            <a:graphicFrameLocks noChangeAspect="1"/>
          </p:cNvGraphicFramePr>
          <p:nvPr/>
        </p:nvGraphicFramePr>
        <p:xfrm>
          <a:off x="4914900" y="1524000"/>
          <a:ext cx="1638300" cy="2057400"/>
        </p:xfrm>
        <a:graphic>
          <a:graphicData uri="http://schemas.openxmlformats.org/presentationml/2006/ole">
            <p:oleObj spid="_x0000_s1795076" name="Picture" r:id="rId4" imgW="2019240" imgH="2390760" progId="Word.Picture.8">
              <p:embed/>
            </p:oleObj>
          </a:graphicData>
        </a:graphic>
      </p:graphicFrame>
      <p:sp>
        <p:nvSpPr>
          <p:cNvPr id="1795077" name="Text Box 5"/>
          <p:cNvSpPr txBox="1">
            <a:spLocks noChangeArrowheads="1"/>
          </p:cNvSpPr>
          <p:nvPr/>
        </p:nvSpPr>
        <p:spPr bwMode="auto">
          <a:xfrm>
            <a:off x="5100638" y="1235075"/>
            <a:ext cx="1343025" cy="517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400">
                <a:solidFill>
                  <a:schemeClr val="tx1"/>
                </a:solidFill>
                <a:latin typeface="Times New Roman" pitchFamily="18" charset="0"/>
              </a:rPr>
              <a:t>Leading jet / Z Direction</a:t>
            </a:r>
          </a:p>
        </p:txBody>
      </p:sp>
      <p:graphicFrame>
        <p:nvGraphicFramePr>
          <p:cNvPr id="1795078" name="Object 6"/>
          <p:cNvGraphicFramePr>
            <a:graphicFrameLocks noChangeAspect="1"/>
          </p:cNvGraphicFramePr>
          <p:nvPr/>
        </p:nvGraphicFramePr>
        <p:xfrm>
          <a:off x="6934200" y="1143000"/>
          <a:ext cx="1741488" cy="2895600"/>
        </p:xfrm>
        <a:graphic>
          <a:graphicData uri="http://schemas.openxmlformats.org/presentationml/2006/ole">
            <p:oleObj spid="_x0000_s1795078" name="Picture" r:id="rId5" imgW="1981080" imgH="3295800" progId="Word.Picture.8">
              <p:embed/>
            </p:oleObj>
          </a:graphicData>
        </a:graphic>
      </p:graphicFrame>
      <p:sp>
        <p:nvSpPr>
          <p:cNvPr id="1795080" name="Text Box 8"/>
          <p:cNvSpPr txBox="1">
            <a:spLocks noChangeArrowheads="1"/>
          </p:cNvSpPr>
          <p:nvPr/>
        </p:nvSpPr>
        <p:spPr bwMode="auto">
          <a:xfrm rot="10800000" flipV="1">
            <a:off x="3429000" y="1143000"/>
            <a:ext cx="1066800" cy="3063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en-US" sz="1800">
                <a:solidFill>
                  <a:srgbClr val="FF0000"/>
                </a:solidFill>
                <a:sym typeface="Symbol" pitchFamily="18" charset="2"/>
              </a:rPr>
              <a:t>jet, </a:t>
            </a:r>
            <a:r>
              <a:rPr lang="el-GR" sz="1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γ</a:t>
            </a:r>
            <a:r>
              <a:rPr lang="en-US" sz="1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, Z</a:t>
            </a:r>
            <a:endParaRPr lang="el-GR" sz="1800">
              <a:solidFill>
                <a:srgbClr val="FF000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1795081" name="Text Box 9"/>
          <p:cNvSpPr txBox="1">
            <a:spLocks noChangeArrowheads="1"/>
          </p:cNvSpPr>
          <p:nvPr/>
        </p:nvSpPr>
        <p:spPr bwMode="auto">
          <a:xfrm>
            <a:off x="3810000" y="4038600"/>
            <a:ext cx="6096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ja-JP" sz="1800">
                <a:solidFill>
                  <a:srgbClr val="FF0000"/>
                </a:solidFill>
                <a:ea typeface="MS PGothic" pitchFamily="34" charset="-128"/>
              </a:rPr>
              <a:t>j</a:t>
            </a:r>
            <a:r>
              <a:rPr lang="en-US" sz="1800">
                <a:solidFill>
                  <a:srgbClr val="FF0000"/>
                </a:solidFill>
              </a:rPr>
              <a:t>et</a:t>
            </a:r>
          </a:p>
        </p:txBody>
      </p:sp>
      <p:sp>
        <p:nvSpPr>
          <p:cNvPr id="1795084" name="Oval 12"/>
          <p:cNvSpPr>
            <a:spLocks noChangeArrowheads="1"/>
          </p:cNvSpPr>
          <p:nvPr/>
        </p:nvSpPr>
        <p:spPr bwMode="auto">
          <a:xfrm>
            <a:off x="3352800" y="1524000"/>
            <a:ext cx="1219200" cy="2209800"/>
          </a:xfrm>
          <a:prstGeom prst="ellips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795085" name="Text Box 13"/>
          <p:cNvSpPr txBox="1">
            <a:spLocks noChangeArrowheads="1"/>
          </p:cNvSpPr>
          <p:nvPr/>
        </p:nvSpPr>
        <p:spPr bwMode="auto">
          <a:xfrm>
            <a:off x="4897438" y="3717925"/>
            <a:ext cx="1728787" cy="3365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0">
                <a:solidFill>
                  <a:schemeClr val="tx1"/>
                </a:solidFill>
              </a:rPr>
              <a:t>Transverse plane</a:t>
            </a:r>
          </a:p>
        </p:txBody>
      </p:sp>
      <p:sp>
        <p:nvSpPr>
          <p:cNvPr id="1795086" name="Text Box 14"/>
          <p:cNvSpPr txBox="1">
            <a:spLocks noChangeArrowheads="1"/>
          </p:cNvSpPr>
          <p:nvPr/>
        </p:nvSpPr>
        <p:spPr bwMode="auto">
          <a:xfrm>
            <a:off x="7373938" y="3903663"/>
            <a:ext cx="1050925" cy="3365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0">
                <a:solidFill>
                  <a:schemeClr val="tx1"/>
                </a:solidFill>
                <a:sym typeface="Symbol" pitchFamily="18" charset="2"/>
              </a:rPr>
              <a:t>- Plane</a:t>
            </a:r>
          </a:p>
        </p:txBody>
      </p:sp>
      <p:sp>
        <p:nvSpPr>
          <p:cNvPr id="1795087" name="Rectangle 15"/>
          <p:cNvSpPr>
            <a:spLocks noChangeArrowheads="1"/>
          </p:cNvSpPr>
          <p:nvPr/>
        </p:nvSpPr>
        <p:spPr bwMode="auto">
          <a:xfrm>
            <a:off x="152400" y="3886200"/>
            <a:ext cx="3692525" cy="7620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b="0">
                <a:solidFill>
                  <a:schemeClr val="tx1"/>
                </a:solidFill>
              </a:rPr>
              <a:t>Underlying Event: 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b="0">
                <a:solidFill>
                  <a:schemeClr val="tx1"/>
                </a:solidFill>
              </a:rPr>
              <a:t>everything except hard scatter</a:t>
            </a:r>
          </a:p>
        </p:txBody>
      </p:sp>
      <p:pic>
        <p:nvPicPr>
          <p:cNvPr id="1795088" name="Picture 6" descr="cdf_ii_logo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5888" y="76200"/>
            <a:ext cx="874712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F797F-90A2-4D6C-9D07-5709BE8FA76C}" type="slidenum">
              <a:rPr lang="en-US"/>
              <a:pPr/>
              <a:t>39</a:t>
            </a:fld>
            <a:endParaRPr lang="en-US"/>
          </a:p>
        </p:txBody>
      </p:sp>
      <p:sp>
        <p:nvSpPr>
          <p:cNvPr id="1613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UE in DY and Jet Production</a:t>
            </a:r>
          </a:p>
        </p:txBody>
      </p:sp>
      <p:sp>
        <p:nvSpPr>
          <p:cNvPr id="16138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143000"/>
            <a:ext cx="4381500" cy="2362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000" u="sng">
                <a:solidFill>
                  <a:srgbClr val="0000FF"/>
                </a:solidFill>
              </a:rPr>
              <a:t>Comparisons of three regions</a:t>
            </a:r>
          </a:p>
          <a:p>
            <a:r>
              <a:rPr lang="en-US" sz="1800">
                <a:solidFill>
                  <a:srgbClr val="990000"/>
                </a:solidFill>
              </a:rPr>
              <a:t>Away region p</a:t>
            </a:r>
            <a:r>
              <a:rPr lang="en-US" sz="1800" baseline="-25000">
                <a:solidFill>
                  <a:srgbClr val="990000"/>
                </a:solidFill>
              </a:rPr>
              <a:t>T</a:t>
            </a:r>
            <a:r>
              <a:rPr lang="en-US" sz="1800">
                <a:solidFill>
                  <a:srgbClr val="990000"/>
                </a:solidFill>
              </a:rPr>
              <a:t> density</a:t>
            </a:r>
            <a:r>
              <a:rPr lang="en-US" sz="1800"/>
              <a:t> goes up with lepton-pair p</a:t>
            </a:r>
            <a:r>
              <a:rPr lang="en-US" sz="1800" baseline="-25000"/>
              <a:t>T</a:t>
            </a:r>
            <a:r>
              <a:rPr lang="en-US" sz="1800"/>
              <a:t>, while </a:t>
            </a:r>
            <a:r>
              <a:rPr lang="en-US" sz="1800">
                <a:solidFill>
                  <a:srgbClr val="990000"/>
                </a:solidFill>
              </a:rPr>
              <a:t>the transverse and toward region p</a:t>
            </a:r>
            <a:r>
              <a:rPr lang="en-US" sz="1800" baseline="-25000">
                <a:solidFill>
                  <a:srgbClr val="990000"/>
                </a:solidFill>
              </a:rPr>
              <a:t>T</a:t>
            </a:r>
            <a:r>
              <a:rPr lang="en-US" sz="1800">
                <a:solidFill>
                  <a:srgbClr val="990000"/>
                </a:solidFill>
              </a:rPr>
              <a:t> densities</a:t>
            </a:r>
            <a:r>
              <a:rPr lang="en-US" sz="1800"/>
              <a:t> are mostly flat with lepton-pair p</a:t>
            </a:r>
            <a:r>
              <a:rPr lang="en-US" sz="1800" baseline="-25000"/>
              <a:t>T</a:t>
            </a:r>
          </a:p>
          <a:p>
            <a:pPr>
              <a:buFont typeface="Wingdings" pitchFamily="2" charset="2"/>
              <a:buNone/>
            </a:pPr>
            <a:endParaRPr lang="en-US" sz="1800"/>
          </a:p>
        </p:txBody>
      </p:sp>
      <p:sp>
        <p:nvSpPr>
          <p:cNvPr id="161382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60900" y="4267200"/>
            <a:ext cx="4076700" cy="1905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000" u="sng">
                <a:solidFill>
                  <a:srgbClr val="0000FF"/>
                </a:solidFill>
              </a:rPr>
              <a:t>Comparisons between jet and DY </a:t>
            </a:r>
          </a:p>
          <a:p>
            <a:r>
              <a:rPr lang="en-US" sz="1800"/>
              <a:t>Similar trend in jet and DY events: UE universality?</a:t>
            </a:r>
          </a:p>
          <a:p>
            <a:r>
              <a:rPr lang="en-US" sz="1800"/>
              <a:t>Tuned Pythia describe data reasonably well.</a:t>
            </a:r>
          </a:p>
        </p:txBody>
      </p:sp>
      <p:pic>
        <p:nvPicPr>
          <p:cNvPr id="1613829" name="Picture 5" descr="pcptsumwj"/>
          <p:cNvPicPr>
            <a:picLocks noChangeAspect="1" noChangeArrowheads="1"/>
          </p:cNvPicPr>
          <p:nvPr/>
        </p:nvPicPr>
        <p:blipFill>
          <a:blip r:embed="rId2" cstate="print"/>
          <a:srcRect r="7527"/>
          <a:stretch>
            <a:fillRect/>
          </a:stretch>
        </p:blipFill>
        <p:spPr bwMode="auto">
          <a:xfrm>
            <a:off x="152400" y="2819400"/>
            <a:ext cx="4419600" cy="3233738"/>
          </a:xfrm>
          <a:prstGeom prst="rect">
            <a:avLst/>
          </a:prstGeom>
          <a:noFill/>
        </p:spPr>
      </p:pic>
      <p:pic>
        <p:nvPicPr>
          <p:cNvPr id="1613830" name="Picture 6" descr="pcptsumwj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1143000"/>
            <a:ext cx="4524375" cy="3062288"/>
          </a:xfrm>
          <a:prstGeom prst="rect">
            <a:avLst/>
          </a:prstGeom>
          <a:noFill/>
        </p:spPr>
      </p:pic>
      <p:sp>
        <p:nvSpPr>
          <p:cNvPr id="1613833" name="Text Box 9"/>
          <p:cNvSpPr txBox="1">
            <a:spLocks noChangeArrowheads="1"/>
          </p:cNvSpPr>
          <p:nvPr/>
        </p:nvSpPr>
        <p:spPr bwMode="auto">
          <a:xfrm>
            <a:off x="169863" y="6021388"/>
            <a:ext cx="8863012" cy="720725"/>
          </a:xfrm>
          <a:prstGeom prst="rect">
            <a:avLst/>
          </a:prstGeom>
          <a:solidFill>
            <a:schemeClr val="bg1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>
                <a:solidFill>
                  <a:schemeClr val="tx1"/>
                </a:solidFill>
              </a:rPr>
              <a:t>There are many more plots for UE in jet and Drell-Yan production corrected</a:t>
            </a:r>
          </a:p>
          <a:p>
            <a:r>
              <a:rPr lang="en-US" b="0">
                <a:solidFill>
                  <a:schemeClr val="tx1"/>
                </a:solidFill>
              </a:rPr>
              <a:t>to hadron level: Very important for MC generator tuning/development</a:t>
            </a:r>
          </a:p>
        </p:txBody>
      </p:sp>
      <p:pic>
        <p:nvPicPr>
          <p:cNvPr id="1613834" name="Picture 6" descr="cdf_ii_logo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5888" y="39688"/>
            <a:ext cx="874712" cy="87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3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383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1F861-B581-4F53-B5FE-B84468C6041A}" type="slidenum">
              <a:rPr lang="en-US"/>
              <a:pPr/>
              <a:t>4</a:t>
            </a:fld>
            <a:endParaRPr lang="en-US"/>
          </a:p>
        </p:txBody>
      </p:sp>
      <p:sp>
        <p:nvSpPr>
          <p:cNvPr id="1678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CDF </a:t>
            </a:r>
            <a:r>
              <a:rPr lang="en-US" dirty="0"/>
              <a:t>and DØ</a:t>
            </a:r>
          </a:p>
        </p:txBody>
      </p:sp>
      <p:pic>
        <p:nvPicPr>
          <p:cNvPr id="1678340" name="Picture 4" descr="cd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3212" y="1143000"/>
            <a:ext cx="3868788" cy="3124200"/>
          </a:xfrm>
          <a:prstGeom prst="rect">
            <a:avLst/>
          </a:prstGeom>
          <a:noFill/>
        </p:spPr>
      </p:pic>
      <p:pic>
        <p:nvPicPr>
          <p:cNvPr id="1678341" name="Picture 5" descr="99-106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1143000"/>
            <a:ext cx="3124200" cy="3124200"/>
          </a:xfrm>
          <a:prstGeom prst="rect">
            <a:avLst/>
          </a:prstGeom>
          <a:noFill/>
        </p:spPr>
      </p:pic>
      <p:pic>
        <p:nvPicPr>
          <p:cNvPr id="1678342" name="Picture 6" descr="D0logo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26300" y="1219200"/>
            <a:ext cx="1128183" cy="600252"/>
          </a:xfrm>
          <a:prstGeom prst="rect">
            <a:avLst/>
          </a:prstGeom>
          <a:noFill/>
        </p:spPr>
      </p:pic>
      <p:pic>
        <p:nvPicPr>
          <p:cNvPr id="1678343" name="Picture 7" descr="cdfii_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1174" y="1171575"/>
            <a:ext cx="829026" cy="829026"/>
          </a:xfrm>
          <a:prstGeom prst="rect">
            <a:avLst/>
          </a:prstGeom>
          <a:noFill/>
        </p:spPr>
      </p:pic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381000" y="4953000"/>
            <a:ext cx="4648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0" dirty="0">
                <a:solidFill>
                  <a:srgbClr val="002060"/>
                </a:solidFill>
                <a:latin typeface="+mn-lt"/>
              </a:rPr>
              <a:t>CDF &amp; D</a:t>
            </a:r>
            <a:r>
              <a:rPr lang="en-US" sz="2400" b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Ø</a:t>
            </a:r>
            <a:r>
              <a:rPr lang="en-US" sz="2400" b="0" dirty="0">
                <a:solidFill>
                  <a:srgbClr val="002060"/>
                </a:solidFill>
                <a:latin typeface="+mn-lt"/>
              </a:rPr>
              <a:t>  </a:t>
            </a:r>
            <a:r>
              <a:rPr lang="en-US" sz="2400" b="0" dirty="0" smtClean="0">
                <a:solidFill>
                  <a:srgbClr val="002060"/>
                </a:solidFill>
                <a:latin typeface="+mn-lt"/>
              </a:rPr>
              <a:t>running </a:t>
            </a:r>
            <a:r>
              <a:rPr lang="en-US" sz="2400" b="0" dirty="0">
                <a:solidFill>
                  <a:srgbClr val="002060"/>
                </a:solidFill>
                <a:latin typeface="+mn-lt"/>
              </a:rPr>
              <a:t>well and </a:t>
            </a:r>
          </a:p>
          <a:p>
            <a:r>
              <a:rPr lang="en-US" sz="2400" b="0" dirty="0">
                <a:solidFill>
                  <a:srgbClr val="002060"/>
                </a:solidFill>
                <a:latin typeface="+mn-lt"/>
              </a:rPr>
              <a:t>recording physics quality data with </a:t>
            </a:r>
            <a:r>
              <a:rPr lang="en-US" sz="2400" b="0" dirty="0" smtClean="0">
                <a:solidFill>
                  <a:srgbClr val="002060"/>
                </a:solidFill>
                <a:latin typeface="+mn-lt"/>
              </a:rPr>
              <a:t>high efficiency (85-90 %)</a:t>
            </a:r>
            <a:endParaRPr lang="en-US" sz="2400" b="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4724315" y="5181600"/>
            <a:ext cx="457208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0" dirty="0">
                <a:solidFill>
                  <a:schemeClr val="accent2"/>
                </a:solidFill>
                <a:latin typeface="+mn-lt"/>
              </a:rPr>
              <a:t>Both experiments have already </a:t>
            </a:r>
          </a:p>
          <a:p>
            <a:r>
              <a:rPr lang="en-US" sz="2400" b="0" dirty="0">
                <a:solidFill>
                  <a:schemeClr val="accent2"/>
                </a:solidFill>
                <a:latin typeface="+mn-lt"/>
              </a:rPr>
              <a:t>collected  &gt; </a:t>
            </a:r>
            <a:r>
              <a:rPr lang="en-US" sz="2400" b="0" dirty="0" smtClean="0">
                <a:solidFill>
                  <a:schemeClr val="accent2"/>
                </a:solidFill>
                <a:latin typeface="+mn-lt"/>
              </a:rPr>
              <a:t>6 </a:t>
            </a:r>
            <a:r>
              <a:rPr lang="en-US" sz="2400" b="0" dirty="0">
                <a:solidFill>
                  <a:schemeClr val="accent2"/>
                </a:solidFill>
                <a:latin typeface="+mn-lt"/>
              </a:rPr>
              <a:t>fb-1 on tape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33536-E210-4553-9D12-ADB7DD6E4D4A}" type="slidenum">
              <a:rPr lang="en-US"/>
              <a:pPr/>
              <a:t>40</a:t>
            </a:fld>
            <a:endParaRPr lang="en-US"/>
          </a:p>
        </p:txBody>
      </p:sp>
      <p:pic>
        <p:nvPicPr>
          <p:cNvPr id="1670147" name="Picture 7"/>
          <p:cNvPicPr>
            <a:picLocks noChangeAspect="1" noChangeArrowheads="1"/>
          </p:cNvPicPr>
          <p:nvPr/>
        </p:nvPicPr>
        <p:blipFill>
          <a:blip r:embed="rId3" cstate="print"/>
          <a:srcRect t="5470"/>
          <a:stretch>
            <a:fillRect/>
          </a:stretch>
        </p:blipFill>
        <p:spPr bwMode="auto">
          <a:xfrm>
            <a:off x="304800" y="1143000"/>
            <a:ext cx="3962400" cy="251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70148" name="Rectangle 2"/>
          <p:cNvSpPr>
            <a:spLocks noGrp="1" noChangeArrowheads="1"/>
          </p:cNvSpPr>
          <p:nvPr>
            <p:ph type="title" idx="4294967295"/>
          </p:nvPr>
        </p:nvSpPr>
        <p:spPr>
          <a:ln/>
        </p:spPr>
        <p:txBody>
          <a:bodyPr/>
          <a:lstStyle/>
          <a:p>
            <a:r>
              <a:rPr lang="en-US"/>
              <a:t>          Double Parton using </a:t>
            </a:r>
            <a:r>
              <a:rPr lang="el-GR" i="1"/>
              <a:t>γ</a:t>
            </a:r>
            <a:r>
              <a:rPr lang="en-US"/>
              <a:t>+3 Jets</a:t>
            </a:r>
            <a:endParaRPr lang="el-GR"/>
          </a:p>
        </p:txBody>
      </p:sp>
      <p:sp>
        <p:nvSpPr>
          <p:cNvPr id="167014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3657600"/>
            <a:ext cx="4114800" cy="2546350"/>
          </a:xfrm>
        </p:spPr>
        <p:txBody>
          <a:bodyPr/>
          <a:lstStyle/>
          <a:p>
            <a:r>
              <a:rPr lang="en-US" sz="2000"/>
              <a:t>Study interactions of two parton pairs in single proton:</a:t>
            </a:r>
          </a:p>
          <a:p>
            <a:pPr lvl="1"/>
            <a:r>
              <a:rPr lang="en-US" sz="1800"/>
              <a:t>Insight to parton spatial distributions in the proton</a:t>
            </a:r>
          </a:p>
          <a:p>
            <a:pPr lvl="1"/>
            <a:r>
              <a:rPr lang="en-US" sz="1800"/>
              <a:t>Background to other process especially at high luminosities</a:t>
            </a:r>
          </a:p>
        </p:txBody>
      </p:sp>
      <p:pic>
        <p:nvPicPr>
          <p:cNvPr id="1670150" name="Picture 9" descr="Q13F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2554288"/>
            <a:ext cx="3886200" cy="377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70151" name="Text Box 10"/>
          <p:cNvSpPr txBox="1">
            <a:spLocks noChangeArrowheads="1"/>
          </p:cNvSpPr>
          <p:nvPr/>
        </p:nvSpPr>
        <p:spPr bwMode="auto">
          <a:xfrm>
            <a:off x="4572000" y="2590800"/>
            <a:ext cx="1600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b="0">
                <a:solidFill>
                  <a:schemeClr val="tx1"/>
                </a:solidFill>
                <a:latin typeface="Tahoma" pitchFamily="34" charset="0"/>
              </a:rPr>
              <a:t>Main background</a:t>
            </a:r>
          </a:p>
        </p:txBody>
      </p:sp>
      <p:sp>
        <p:nvSpPr>
          <p:cNvPr id="1670152" name="Text Box 11"/>
          <p:cNvSpPr txBox="1">
            <a:spLocks noChangeArrowheads="1"/>
          </p:cNvSpPr>
          <p:nvPr/>
        </p:nvSpPr>
        <p:spPr bwMode="auto">
          <a:xfrm>
            <a:off x="4572000" y="5410200"/>
            <a:ext cx="8286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b="0">
                <a:solidFill>
                  <a:schemeClr val="tx1"/>
                </a:solidFill>
                <a:latin typeface="Tahoma" pitchFamily="34" charset="0"/>
              </a:rPr>
              <a:t>signal</a:t>
            </a:r>
          </a:p>
        </p:txBody>
      </p:sp>
      <p:sp>
        <p:nvSpPr>
          <p:cNvPr id="1670153" name="Text Box 12"/>
          <p:cNvSpPr txBox="1">
            <a:spLocks noChangeArrowheads="1"/>
          </p:cNvSpPr>
          <p:nvPr/>
        </p:nvSpPr>
        <p:spPr bwMode="auto">
          <a:xfrm>
            <a:off x="4267200" y="1195388"/>
            <a:ext cx="4724400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l-GR" sz="2600" b="0" i="1">
                <a:solidFill>
                  <a:schemeClr val="tx1"/>
                </a:solidFill>
              </a:rPr>
              <a:t>σ</a:t>
            </a:r>
            <a:r>
              <a:rPr lang="en-US" sz="2600" b="0" baseline="-25000">
                <a:solidFill>
                  <a:schemeClr val="tx1"/>
                </a:solidFill>
              </a:rPr>
              <a:t>DP</a:t>
            </a:r>
            <a:r>
              <a:rPr lang="en-US" sz="2600" b="0">
                <a:solidFill>
                  <a:schemeClr val="tx1"/>
                </a:solidFill>
              </a:rPr>
              <a:t> = </a:t>
            </a:r>
            <a:r>
              <a:rPr lang="el-GR" sz="2600" b="0" i="1">
                <a:solidFill>
                  <a:schemeClr val="tx1"/>
                </a:solidFill>
              </a:rPr>
              <a:t>σ</a:t>
            </a:r>
            <a:r>
              <a:rPr lang="el-GR" sz="2600" b="0" i="1" baseline="-25000">
                <a:solidFill>
                  <a:schemeClr val="tx1"/>
                </a:solidFill>
              </a:rPr>
              <a:t>γ</a:t>
            </a:r>
            <a:r>
              <a:rPr lang="en-US" sz="2600" b="0" baseline="-25000">
                <a:solidFill>
                  <a:schemeClr val="tx1"/>
                </a:solidFill>
              </a:rPr>
              <a:t>j</a:t>
            </a:r>
            <a:r>
              <a:rPr lang="en-US" sz="2600" b="0">
                <a:solidFill>
                  <a:schemeClr val="tx1"/>
                </a:solidFill>
              </a:rPr>
              <a:t> </a:t>
            </a:r>
            <a:r>
              <a:rPr lang="el-GR" sz="2600" b="0" i="1">
                <a:solidFill>
                  <a:schemeClr val="tx1"/>
                </a:solidFill>
              </a:rPr>
              <a:t>σ</a:t>
            </a:r>
            <a:r>
              <a:rPr lang="en-US" sz="2600" b="0" baseline="-25000">
                <a:solidFill>
                  <a:schemeClr val="tx1"/>
                </a:solidFill>
              </a:rPr>
              <a:t>jj</a:t>
            </a:r>
            <a:r>
              <a:rPr lang="en-US" sz="2600" b="0">
                <a:solidFill>
                  <a:schemeClr val="tx1"/>
                </a:solidFill>
              </a:rPr>
              <a:t>/</a:t>
            </a:r>
            <a:r>
              <a:rPr lang="el-GR" sz="2600" b="0" i="1">
                <a:solidFill>
                  <a:schemeClr val="tx1"/>
                </a:solidFill>
              </a:rPr>
              <a:t>σ</a:t>
            </a:r>
            <a:r>
              <a:rPr lang="en-US" sz="2600" b="0" baseline="-25000">
                <a:solidFill>
                  <a:schemeClr val="tx1"/>
                </a:solidFill>
              </a:rPr>
              <a:t>eff</a:t>
            </a:r>
          </a:p>
          <a:p>
            <a:pPr algn="ctr" eaLnBrk="1" hangingPunct="1"/>
            <a:endParaRPr lang="en-US" sz="1600" b="0" baseline="-25000">
              <a:solidFill>
                <a:schemeClr val="tx1"/>
              </a:solidFill>
            </a:endParaRPr>
          </a:p>
          <a:p>
            <a:pPr algn="ctr" eaLnBrk="1" hangingPunct="1"/>
            <a:r>
              <a:rPr lang="el-GR" sz="1600" b="0" i="1">
                <a:solidFill>
                  <a:schemeClr val="tx1"/>
                </a:solidFill>
                <a:latin typeface="Arial" pitchFamily="34" charset="0"/>
              </a:rPr>
              <a:t>σ</a:t>
            </a:r>
            <a:r>
              <a:rPr lang="en-US" sz="1600" b="0" baseline="-25000">
                <a:solidFill>
                  <a:schemeClr val="tx1"/>
                </a:solidFill>
                <a:latin typeface="Arial" pitchFamily="34" charset="0"/>
              </a:rPr>
              <a:t>eff </a:t>
            </a:r>
            <a:r>
              <a:rPr lang="en-US" sz="1600" b="0">
                <a:solidFill>
                  <a:schemeClr val="tx1"/>
                </a:solidFill>
                <a:latin typeface="Arial" pitchFamily="34" charset="0"/>
              </a:rPr>
              <a:t>: effective interaction region</a:t>
            </a:r>
          </a:p>
          <a:p>
            <a:pPr algn="ctr" eaLnBrk="1" hangingPunct="1"/>
            <a:r>
              <a:rPr lang="en-US" sz="1600" b="0">
                <a:solidFill>
                  <a:schemeClr val="tx1"/>
                </a:solidFill>
              </a:rPr>
              <a:t>(Large </a:t>
            </a:r>
            <a:r>
              <a:rPr lang="el-GR" sz="1600" b="0" i="1">
                <a:solidFill>
                  <a:schemeClr val="tx1"/>
                </a:solidFill>
              </a:rPr>
              <a:t>σ</a:t>
            </a:r>
            <a:r>
              <a:rPr lang="en-US" sz="1600" b="0" baseline="-25000">
                <a:solidFill>
                  <a:schemeClr val="tx1"/>
                </a:solidFill>
              </a:rPr>
              <a:t>eff</a:t>
            </a:r>
            <a:r>
              <a:rPr lang="en-US" sz="1600" b="0">
                <a:solidFill>
                  <a:schemeClr val="tx1"/>
                </a:solidFill>
              </a:rPr>
              <a:t>:</a:t>
            </a:r>
            <a:r>
              <a:rPr lang="en-US" sz="1600">
                <a:solidFill>
                  <a:schemeClr val="tx1"/>
                </a:solidFill>
              </a:rPr>
              <a:t> </a:t>
            </a:r>
            <a:r>
              <a:rPr lang="en-US" sz="1600" b="0">
                <a:solidFill>
                  <a:schemeClr val="tx1"/>
                </a:solidFill>
              </a:rPr>
              <a:t>partons more uniformly distributed)</a:t>
            </a:r>
            <a:endParaRPr lang="el-GR" sz="1600" b="0">
              <a:solidFill>
                <a:schemeClr val="tx1"/>
              </a:solidFill>
            </a:endParaRPr>
          </a:p>
        </p:txBody>
      </p:sp>
      <p:pic>
        <p:nvPicPr>
          <p:cNvPr id="1670155" name="Picture 9" descr="D0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" y="152400"/>
            <a:ext cx="15621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2D2DE-5B61-45C2-9B0F-719FB4BD0D61}" type="slidenum">
              <a:rPr lang="en-US"/>
              <a:pPr/>
              <a:t>41</a:t>
            </a:fld>
            <a:endParaRPr lang="en-US"/>
          </a:p>
        </p:txBody>
      </p:sp>
      <p:sp>
        <p:nvSpPr>
          <p:cNvPr id="1801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Double Parton Scattering</a:t>
            </a:r>
          </a:p>
        </p:txBody>
      </p:sp>
      <p:pic>
        <p:nvPicPr>
          <p:cNvPr id="1801220" name="Picture 9" descr="D0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" y="152400"/>
            <a:ext cx="15621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01224" name="Rectangle 8"/>
          <p:cNvSpPr>
            <a:spLocks noChangeArrowheads="1"/>
          </p:cNvSpPr>
          <p:nvPr/>
        </p:nvSpPr>
        <p:spPr bwMode="auto">
          <a:xfrm>
            <a:off x="4495800" y="5562600"/>
            <a:ext cx="4648200" cy="7016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l-GR" b="0">
                <a:solidFill>
                  <a:schemeClr val="tx1"/>
                </a:solidFill>
              </a:rPr>
              <a:t>σ</a:t>
            </a:r>
            <a:r>
              <a:rPr lang="en-US" b="0" baseline="-25000">
                <a:solidFill>
                  <a:schemeClr val="tx1"/>
                </a:solidFill>
              </a:rPr>
              <a:t>eff</a:t>
            </a:r>
            <a:r>
              <a:rPr lang="en-US" b="0">
                <a:solidFill>
                  <a:schemeClr val="tx1"/>
                </a:solidFill>
              </a:rPr>
              <a:t> = 15.1±1.9 mb</a:t>
            </a:r>
          </a:p>
          <a:p>
            <a:pPr algn="ctr"/>
            <a:r>
              <a:rPr lang="en-US" b="0">
                <a:solidFill>
                  <a:schemeClr val="tx1"/>
                </a:solidFill>
              </a:rPr>
              <a:t>(consistent with previous CDF results.)</a:t>
            </a:r>
          </a:p>
        </p:txBody>
      </p:sp>
      <p:sp>
        <p:nvSpPr>
          <p:cNvPr id="1801225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4114800" cy="5181600"/>
          </a:xfrm>
        </p:spPr>
        <p:txBody>
          <a:bodyPr/>
          <a:lstStyle/>
          <a:p>
            <a:r>
              <a:rPr lang="en-US" sz="1800"/>
              <a:t>Calculated for the pair that gives </a:t>
            </a:r>
            <a:br>
              <a:rPr lang="en-US" sz="1800"/>
            </a:br>
            <a:r>
              <a:rPr lang="en-US" sz="1800"/>
              <a:t>the minimum value of </a:t>
            </a:r>
            <a:r>
              <a:rPr lang="en-US" sz="1800" i="1"/>
              <a:t>S</a:t>
            </a:r>
            <a:r>
              <a:rPr lang="en-US" sz="1800"/>
              <a:t>:</a:t>
            </a:r>
          </a:p>
          <a:p>
            <a:endParaRPr lang="en-US"/>
          </a:p>
        </p:txBody>
      </p:sp>
      <p:pic>
        <p:nvPicPr>
          <p:cNvPr id="180122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262188"/>
            <a:ext cx="2057400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01229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0" y="3505200"/>
            <a:ext cx="3048000" cy="296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801231" name="Object 15"/>
          <p:cNvGraphicFramePr>
            <a:graphicFrameLocks noChangeAspect="1"/>
          </p:cNvGraphicFramePr>
          <p:nvPr/>
        </p:nvGraphicFramePr>
        <p:xfrm>
          <a:off x="838200" y="1981200"/>
          <a:ext cx="3733800" cy="473075"/>
        </p:xfrm>
        <a:graphic>
          <a:graphicData uri="http://schemas.openxmlformats.org/presentationml/2006/ole">
            <p:oleObj spid="_x0000_s1801231" name="Equation" r:id="rId6" imgW="1904760" imgH="241200" progId="Equation.3">
              <p:embed/>
            </p:oleObj>
          </a:graphicData>
        </a:graphic>
      </p:graphicFrame>
      <p:graphicFrame>
        <p:nvGraphicFramePr>
          <p:cNvPr id="1801232" name="Object 16"/>
          <p:cNvGraphicFramePr>
            <a:graphicFrameLocks noChangeAspect="1"/>
          </p:cNvGraphicFramePr>
          <p:nvPr/>
        </p:nvGraphicFramePr>
        <p:xfrm>
          <a:off x="4724400" y="1066800"/>
          <a:ext cx="2819400" cy="661988"/>
        </p:xfrm>
        <a:graphic>
          <a:graphicData uri="http://schemas.openxmlformats.org/presentationml/2006/ole">
            <p:oleObj spid="_x0000_s1801232" name="Equation" r:id="rId7" imgW="2273040" imgH="533160" progId="Equation.3">
              <p:embed/>
            </p:oleObj>
          </a:graphicData>
        </a:graphic>
      </p:graphicFrame>
      <p:graphicFrame>
        <p:nvGraphicFramePr>
          <p:cNvPr id="1801233" name="Object 17"/>
          <p:cNvGraphicFramePr>
            <a:graphicFrameLocks noChangeAspect="1"/>
          </p:cNvGraphicFramePr>
          <p:nvPr/>
        </p:nvGraphicFramePr>
        <p:xfrm>
          <a:off x="4638675" y="1752600"/>
          <a:ext cx="2971800" cy="655638"/>
        </p:xfrm>
        <a:graphic>
          <a:graphicData uri="http://schemas.openxmlformats.org/presentationml/2006/ole">
            <p:oleObj spid="_x0000_s1801233" name="Equation" r:id="rId8" imgW="2527200" imgH="558720" progId="Equation.3">
              <p:embed/>
            </p:oleObj>
          </a:graphicData>
        </a:graphic>
      </p:graphicFrame>
      <p:pic>
        <p:nvPicPr>
          <p:cNvPr id="1801234" name="Picture 7" descr="Q13F9"/>
          <p:cNvPicPr>
            <a:picLocks noChangeAspect="1" noChangeArrowheads="1"/>
          </p:cNvPicPr>
          <p:nvPr/>
        </p:nvPicPr>
        <p:blipFill>
          <a:blip r:embed="rId9" cstate="print"/>
          <a:srcRect b="2644"/>
          <a:stretch>
            <a:fillRect/>
          </a:stretch>
        </p:blipFill>
        <p:spPr bwMode="auto">
          <a:xfrm>
            <a:off x="5105400" y="2514600"/>
            <a:ext cx="3352800" cy="308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01235" name="Text Box 19"/>
          <p:cNvSpPr txBox="1">
            <a:spLocks noChangeArrowheads="1"/>
          </p:cNvSpPr>
          <p:nvPr/>
        </p:nvSpPr>
        <p:spPr bwMode="auto">
          <a:xfrm>
            <a:off x="2871788" y="3138488"/>
            <a:ext cx="1547812" cy="3667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0"/>
              <a:t>D0 Note 5910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64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6325" y="457200"/>
            <a:ext cx="7010400" cy="1752600"/>
          </a:xfrm>
        </p:spPr>
        <p:txBody>
          <a:bodyPr/>
          <a:lstStyle/>
          <a:p>
            <a:r>
              <a:rPr lang="en-US" sz="4000" dirty="0"/>
              <a:t>Inclusive Jets &amp; </a:t>
            </a:r>
            <a:r>
              <a:rPr lang="en-US" sz="4000" dirty="0" err="1"/>
              <a:t>Dijets</a:t>
            </a:r>
            <a:endParaRPr lang="en-US" sz="4000" dirty="0"/>
          </a:p>
        </p:txBody>
      </p:sp>
      <p:sp>
        <p:nvSpPr>
          <p:cNvPr id="159642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US" sz="2800" b="1"/>
          </a:p>
          <a:p>
            <a:pPr>
              <a:lnSpc>
                <a:spcPct val="90000"/>
              </a:lnSpc>
            </a:pPr>
            <a:r>
              <a:rPr lang="el-GR" sz="2800" b="1"/>
              <a:t>α</a:t>
            </a:r>
            <a:r>
              <a:rPr lang="en-US" sz="2800" b="1" baseline="-25000"/>
              <a:t>s</a:t>
            </a:r>
            <a:r>
              <a:rPr lang="en-US" sz="2800" b="1"/>
              <a:t>, PDFs, </a:t>
            </a:r>
          </a:p>
          <a:p>
            <a:pPr>
              <a:lnSpc>
                <a:spcPct val="90000"/>
              </a:lnSpc>
            </a:pPr>
            <a:r>
              <a:rPr lang="en-US" sz="2800" b="1"/>
              <a:t>Physics beyond the Standard Model</a:t>
            </a:r>
            <a:endParaRPr lang="el-GR" sz="28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2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EE5B4-787F-4557-97AF-97A9D8289E70}" type="slidenum">
              <a:rPr lang="en-US"/>
              <a:pPr/>
              <a:t>6</a:t>
            </a:fld>
            <a:endParaRPr lang="en-US"/>
          </a:p>
        </p:txBody>
      </p:sp>
      <p:sp>
        <p:nvSpPr>
          <p:cNvPr id="1595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Jet Production at the Tevatron</a:t>
            </a:r>
          </a:p>
        </p:txBody>
      </p:sp>
      <p:sp>
        <p:nvSpPr>
          <p:cNvPr id="1595407" name="Rectangle 15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3530600"/>
            <a:ext cx="4495800" cy="2438400"/>
          </a:xfrm>
        </p:spPr>
        <p:txBody>
          <a:bodyPr/>
          <a:lstStyle/>
          <a:p>
            <a:r>
              <a:rPr lang="en-US" sz="2000" dirty="0" smtClean="0"/>
              <a:t>Test </a:t>
            </a:r>
            <a:r>
              <a:rPr lang="en-US" sz="2000" dirty="0" err="1" smtClean="0"/>
              <a:t>pQCD</a:t>
            </a:r>
            <a:r>
              <a:rPr lang="en-US" sz="2000" dirty="0" smtClean="0"/>
              <a:t> at highest Q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Unique sensitivity to new physics</a:t>
            </a:r>
          </a:p>
          <a:p>
            <a:pPr lvl="1"/>
            <a:r>
              <a:rPr lang="en-US" sz="1800" dirty="0" smtClean="0"/>
              <a:t>Compositeness, new massive particles, extra dimensions, …</a:t>
            </a:r>
          </a:p>
          <a:p>
            <a:r>
              <a:rPr lang="en-US" sz="2000" dirty="0" smtClean="0"/>
              <a:t>Constrain PDFs (especially gluons at high-x)</a:t>
            </a:r>
          </a:p>
          <a:p>
            <a:r>
              <a:rPr lang="en-US" sz="2000" dirty="0" smtClean="0"/>
              <a:t>Measure </a:t>
            </a:r>
            <a:r>
              <a:rPr lang="el-GR" sz="2000" dirty="0" smtClean="0"/>
              <a:t>α</a:t>
            </a:r>
            <a:r>
              <a:rPr lang="en-US" sz="2000" baseline="-25000" dirty="0" smtClean="0"/>
              <a:t>s</a:t>
            </a:r>
          </a:p>
        </p:txBody>
      </p:sp>
      <p:graphicFrame>
        <p:nvGraphicFramePr>
          <p:cNvPr id="1595408" name="Object 16"/>
          <p:cNvGraphicFramePr>
            <a:graphicFrameLocks noChangeAspect="1"/>
          </p:cNvGraphicFramePr>
          <p:nvPr/>
        </p:nvGraphicFramePr>
        <p:xfrm>
          <a:off x="80962" y="1143000"/>
          <a:ext cx="4757738" cy="1668463"/>
        </p:xfrm>
        <a:graphic>
          <a:graphicData uri="http://schemas.openxmlformats.org/presentationml/2006/ole">
            <p:oleObj spid="_x0000_s1595408" name="Equation" r:id="rId3" imgW="2247840" imgH="787320" progId="Equation.3">
              <p:embed/>
            </p:oleObj>
          </a:graphicData>
        </a:graphic>
      </p:graphicFrame>
      <p:sp>
        <p:nvSpPr>
          <p:cNvPr id="1595409" name="AutoShape 17"/>
          <p:cNvSpPr>
            <a:spLocks/>
          </p:cNvSpPr>
          <p:nvPr/>
        </p:nvSpPr>
        <p:spPr bwMode="auto">
          <a:xfrm rot="16200000">
            <a:off x="2686050" y="933448"/>
            <a:ext cx="182564" cy="3894140"/>
          </a:xfrm>
          <a:prstGeom prst="leftBrace">
            <a:avLst>
              <a:gd name="adj1" fmla="val 142857"/>
              <a:gd name="adj2" fmla="val 50000"/>
            </a:avLst>
          </a:prstGeom>
          <a:noFill/>
          <a:ln w="25400">
            <a:solidFill>
              <a:srgbClr val="FF0000"/>
            </a:solidFill>
            <a:round/>
            <a:headEnd/>
            <a:tailEnd type="none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95410" name="Text Box 18"/>
          <p:cNvSpPr txBox="1">
            <a:spLocks noChangeArrowheads="1"/>
          </p:cNvSpPr>
          <p:nvPr/>
        </p:nvSpPr>
        <p:spPr bwMode="auto">
          <a:xfrm>
            <a:off x="2082800" y="2971800"/>
            <a:ext cx="2372364" cy="396877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  <a:effectLst/>
        </p:spPr>
        <p:txBody>
          <a:bodyPr wrap="square" lIns="18000" rIns="1800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b="0" dirty="0">
                <a:solidFill>
                  <a:srgbClr val="FF0000"/>
                </a:solidFill>
                <a:cs typeface="Times New Roman" pitchFamily="18" charset="0"/>
              </a:rPr>
              <a:t>Hard Scatter</a:t>
            </a:r>
          </a:p>
        </p:txBody>
      </p:sp>
      <p:sp>
        <p:nvSpPr>
          <p:cNvPr id="1595411" name="Text Box 19"/>
          <p:cNvSpPr txBox="1">
            <a:spLocks noChangeArrowheads="1"/>
          </p:cNvSpPr>
          <p:nvPr/>
        </p:nvSpPr>
        <p:spPr bwMode="auto">
          <a:xfrm>
            <a:off x="2354262" y="1189037"/>
            <a:ext cx="609600" cy="396875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  <a:effectLst/>
        </p:spPr>
        <p:txBody>
          <a:bodyPr lIns="18000" rIns="1800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b="0" dirty="0">
                <a:solidFill>
                  <a:srgbClr val="FF0000"/>
                </a:solidFill>
                <a:cs typeface="Times New Roman" pitchFamily="18" charset="0"/>
              </a:rPr>
              <a:t>PDFs</a:t>
            </a:r>
          </a:p>
        </p:txBody>
      </p:sp>
      <p:sp>
        <p:nvSpPr>
          <p:cNvPr id="1595412" name="AutoShape 20"/>
          <p:cNvSpPr>
            <a:spLocks/>
          </p:cNvSpPr>
          <p:nvPr/>
        </p:nvSpPr>
        <p:spPr bwMode="auto">
          <a:xfrm rot="5400000" flipV="1">
            <a:off x="2638424" y="122237"/>
            <a:ext cx="152400" cy="3048000"/>
          </a:xfrm>
          <a:prstGeom prst="leftBrace">
            <a:avLst>
              <a:gd name="adj1" fmla="val 166667"/>
              <a:gd name="adj2" fmla="val 47315"/>
            </a:avLst>
          </a:prstGeom>
          <a:noFill/>
          <a:ln w="25400">
            <a:solidFill>
              <a:srgbClr val="FF0000"/>
            </a:solidFill>
            <a:round/>
            <a:headEnd/>
            <a:tailEnd type="none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595397" name="Picture 5"/>
          <p:cNvPicPr>
            <a:picLocks noChangeAspect="1" noChangeArrowheads="1"/>
          </p:cNvPicPr>
          <p:nvPr/>
        </p:nvPicPr>
        <p:blipFill>
          <a:blip r:embed="rId4" cstate="print"/>
          <a:srcRect t="26116" r="-4826"/>
          <a:stretch>
            <a:fillRect/>
          </a:stretch>
        </p:blipFill>
        <p:spPr bwMode="auto">
          <a:xfrm>
            <a:off x="5181600" y="1045112"/>
            <a:ext cx="376872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95399" name="Text Box 7"/>
          <p:cNvSpPr txBox="1">
            <a:spLocks noChangeArrowheads="1"/>
          </p:cNvSpPr>
          <p:nvPr/>
        </p:nvSpPr>
        <p:spPr bwMode="auto">
          <a:xfrm>
            <a:off x="8077200" y="3595689"/>
            <a:ext cx="609600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ja-JP" sz="1800" dirty="0">
                <a:solidFill>
                  <a:srgbClr val="FF0000"/>
                </a:solidFill>
                <a:ea typeface="MS PGothic" pitchFamily="34" charset="-128"/>
              </a:rPr>
              <a:t>j</a:t>
            </a:r>
            <a:r>
              <a:rPr lang="en-US" sz="1800" dirty="0">
                <a:solidFill>
                  <a:srgbClr val="FF0000"/>
                </a:solidFill>
              </a:rPr>
              <a:t>et</a:t>
            </a:r>
          </a:p>
        </p:txBody>
      </p:sp>
      <p:sp>
        <p:nvSpPr>
          <p:cNvPr id="1595401" name="Text Box 9"/>
          <p:cNvSpPr txBox="1">
            <a:spLocks noChangeArrowheads="1"/>
          </p:cNvSpPr>
          <p:nvPr/>
        </p:nvSpPr>
        <p:spPr bwMode="auto">
          <a:xfrm rot="10800000" flipV="1">
            <a:off x="7962900" y="1003300"/>
            <a:ext cx="1066800" cy="3063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en-US" sz="1800" dirty="0">
                <a:solidFill>
                  <a:srgbClr val="FF0000"/>
                </a:solidFill>
                <a:sym typeface="Symbol" pitchFamily="18" charset="2"/>
              </a:rPr>
              <a:t>jet</a:t>
            </a:r>
          </a:p>
        </p:txBody>
      </p:sp>
      <p:graphicFrame>
        <p:nvGraphicFramePr>
          <p:cNvPr id="1595415" name="Object 23"/>
          <p:cNvGraphicFramePr>
            <a:graphicFrameLocks noChangeAspect="1"/>
          </p:cNvGraphicFramePr>
          <p:nvPr/>
        </p:nvGraphicFramePr>
        <p:xfrm>
          <a:off x="4781550" y="1243014"/>
          <a:ext cx="309563" cy="393700"/>
        </p:xfrm>
        <a:graphic>
          <a:graphicData uri="http://schemas.openxmlformats.org/presentationml/2006/ole">
            <p:oleObj spid="_x0000_s1595415" name="Equation" r:id="rId5" imgW="139680" imgH="177480" progId="Equation.3">
              <p:embed/>
            </p:oleObj>
          </a:graphicData>
        </a:graphic>
      </p:graphicFrame>
      <p:graphicFrame>
        <p:nvGraphicFramePr>
          <p:cNvPr id="1595416" name="Object 24"/>
          <p:cNvGraphicFramePr>
            <a:graphicFrameLocks noChangeAspect="1"/>
          </p:cNvGraphicFramePr>
          <p:nvPr/>
        </p:nvGraphicFramePr>
        <p:xfrm>
          <a:off x="4767263" y="2663827"/>
          <a:ext cx="338137" cy="449262"/>
        </p:xfrm>
        <a:graphic>
          <a:graphicData uri="http://schemas.openxmlformats.org/presentationml/2006/ole">
            <p:oleObj spid="_x0000_s1595416" name="Equation" r:id="rId6" imgW="152280" imgH="203040" progId="Equation.3">
              <p:embed/>
            </p:oleObj>
          </a:graphicData>
        </a:graphic>
      </p:graphicFrame>
      <p:sp>
        <p:nvSpPr>
          <p:cNvPr id="1595417" name="Text Box 25"/>
          <p:cNvSpPr txBox="1">
            <a:spLocks noChangeArrowheads="1"/>
          </p:cNvSpPr>
          <p:nvPr/>
        </p:nvSpPr>
        <p:spPr bwMode="auto">
          <a:xfrm rot="16200000">
            <a:off x="8261350" y="1865314"/>
            <a:ext cx="1019175" cy="517525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 b="0" dirty="0"/>
              <a:t>underlying</a:t>
            </a:r>
          </a:p>
          <a:p>
            <a:pPr algn="ctr"/>
            <a:r>
              <a:rPr lang="en-US" sz="1400" b="0" dirty="0"/>
              <a:t>event</a:t>
            </a:r>
          </a:p>
        </p:txBody>
      </p:sp>
      <p:pic>
        <p:nvPicPr>
          <p:cNvPr id="22" name="Picture 86"/>
          <p:cNvPicPr>
            <a:picLocks noChangeAspect="1" noChangeArrowheads="1"/>
          </p:cNvPicPr>
          <p:nvPr/>
        </p:nvPicPr>
        <p:blipFill>
          <a:blip r:embed="rId7" cstate="print"/>
          <a:srcRect t="8727"/>
          <a:stretch>
            <a:fillRect/>
          </a:stretch>
        </p:blipFill>
        <p:spPr bwMode="auto">
          <a:xfrm>
            <a:off x="4953000" y="3898900"/>
            <a:ext cx="3581400" cy="2538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8" descr="plot_cteq_pdf_errors"/>
          <p:cNvPicPr>
            <a:picLocks noChangeAspect="1" noChangeArrowheads="1"/>
          </p:cNvPicPr>
          <p:nvPr/>
        </p:nvPicPr>
        <p:blipFill>
          <a:blip r:embed="rId8" cstate="print"/>
          <a:srcRect t="7599" r="2083"/>
          <a:stretch>
            <a:fillRect/>
          </a:stretch>
        </p:blipFill>
        <p:spPr bwMode="auto">
          <a:xfrm>
            <a:off x="4800600" y="3886200"/>
            <a:ext cx="3765589" cy="25574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8477-D911-44C8-8577-658E3B4326C1}" type="slidenum">
              <a:rPr lang="en-US"/>
              <a:pPr/>
              <a:t>7</a:t>
            </a:fld>
            <a:endParaRPr lang="en-US"/>
          </a:p>
        </p:txBody>
      </p:sp>
      <p:sp>
        <p:nvSpPr>
          <p:cNvPr id="1825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Inclusive Jet Cross Section</a:t>
            </a:r>
          </a:p>
        </p:txBody>
      </p:sp>
      <p:sp>
        <p:nvSpPr>
          <p:cNvPr id="1825804" name="Rectangle 12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5443537"/>
            <a:ext cx="7696200" cy="1414463"/>
          </a:xfrm>
        </p:spPr>
        <p:txBody>
          <a:bodyPr/>
          <a:lstStyle/>
          <a:p>
            <a:r>
              <a:rPr lang="en-US" sz="2000" smtClean="0"/>
              <a:t>Measurements </a:t>
            </a:r>
            <a:r>
              <a:rPr lang="en-US" sz="2000" smtClean="0"/>
              <a:t>span </a:t>
            </a:r>
            <a:r>
              <a:rPr lang="en-US" sz="2000" dirty="0" smtClean="0"/>
              <a:t>over 8 </a:t>
            </a:r>
            <a:r>
              <a:rPr lang="en-US" sz="2000" dirty="0"/>
              <a:t>order of magnitude in d</a:t>
            </a:r>
            <a:r>
              <a:rPr lang="el-GR" sz="2000" dirty="0"/>
              <a:t>σ</a:t>
            </a:r>
            <a:r>
              <a:rPr lang="en-US" sz="2000" baseline="30000" dirty="0"/>
              <a:t>2</a:t>
            </a:r>
            <a:r>
              <a:rPr lang="en-US" sz="2000" dirty="0"/>
              <a:t>/</a:t>
            </a:r>
            <a:r>
              <a:rPr lang="en-US" sz="2000" dirty="0" err="1"/>
              <a:t>dp</a:t>
            </a:r>
            <a:r>
              <a:rPr lang="en-US" sz="2000" baseline="-25000" dirty="0" err="1"/>
              <a:t>T</a:t>
            </a:r>
            <a:r>
              <a:rPr lang="en-US" sz="2000" dirty="0" err="1"/>
              <a:t>dy</a:t>
            </a:r>
            <a:endParaRPr lang="en-US" sz="2000" dirty="0"/>
          </a:p>
          <a:p>
            <a:r>
              <a:rPr lang="en-US" sz="2000" dirty="0"/>
              <a:t>Highest </a:t>
            </a:r>
            <a:r>
              <a:rPr lang="en-US" sz="2000" dirty="0" err="1"/>
              <a:t>p</a:t>
            </a:r>
            <a:r>
              <a:rPr lang="en-US" sz="2000" baseline="-25000" dirty="0" err="1"/>
              <a:t>T</a:t>
            </a:r>
            <a:r>
              <a:rPr lang="en-US" sz="2000" baseline="30000" dirty="0" err="1"/>
              <a:t>jet</a:t>
            </a:r>
            <a:r>
              <a:rPr lang="en-US" sz="2000" dirty="0"/>
              <a:t> &gt; 600 </a:t>
            </a:r>
            <a:r>
              <a:rPr lang="en-US" sz="2000" dirty="0" err="1"/>
              <a:t>GeV</a:t>
            </a:r>
            <a:r>
              <a:rPr lang="en-US" sz="2000" dirty="0"/>
              <a:t>/c</a:t>
            </a:r>
          </a:p>
        </p:txBody>
      </p:sp>
      <p:pic>
        <p:nvPicPr>
          <p:cNvPr id="1825796" name="Picture 9" descr="D0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81900" y="107950"/>
            <a:ext cx="15621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25797" name="Picture 6" descr="cdf_ii_logo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762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25798" name="Picture 4" descr="final_xsec"/>
          <p:cNvPicPr>
            <a:picLocks noChangeAspect="1" noChangeArrowheads="1"/>
          </p:cNvPicPr>
          <p:nvPr/>
        </p:nvPicPr>
        <p:blipFill>
          <a:blip r:embed="rId4" cstate="print"/>
          <a:srcRect b="6351"/>
          <a:stretch>
            <a:fillRect/>
          </a:stretch>
        </p:blipFill>
        <p:spPr bwMode="auto">
          <a:xfrm>
            <a:off x="4953000" y="1143000"/>
            <a:ext cx="3810000" cy="342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25799" name="Picture 10"/>
          <p:cNvPicPr>
            <a:picLocks noChangeAspect="1" noChangeArrowheads="1"/>
          </p:cNvPicPr>
          <p:nvPr/>
        </p:nvPicPr>
        <p:blipFill>
          <a:blip r:embed="rId5" cstate="print"/>
          <a:srcRect l="5168"/>
          <a:stretch>
            <a:fillRect/>
          </a:stretch>
        </p:blipFill>
        <p:spPr bwMode="auto">
          <a:xfrm>
            <a:off x="457200" y="1143000"/>
            <a:ext cx="4114800" cy="354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25800" name="Text Box 7"/>
          <p:cNvSpPr txBox="1">
            <a:spLocks noChangeArrowheads="1"/>
          </p:cNvSpPr>
          <p:nvPr/>
        </p:nvSpPr>
        <p:spPr bwMode="auto">
          <a:xfrm>
            <a:off x="3048000" y="4460875"/>
            <a:ext cx="1676400" cy="45720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sz="2400">
                <a:solidFill>
                  <a:schemeClr val="tx1"/>
                </a:solidFill>
              </a:rPr>
              <a:t>p</a:t>
            </a:r>
            <a:r>
              <a:rPr lang="en-US" sz="2400" baseline="-25000">
                <a:solidFill>
                  <a:schemeClr val="tx1"/>
                </a:solidFill>
              </a:rPr>
              <a:t>T</a:t>
            </a:r>
            <a:r>
              <a:rPr lang="en-US" sz="2400">
                <a:solidFill>
                  <a:schemeClr val="tx1"/>
                </a:solidFill>
              </a:rPr>
              <a:t> (GeV/c)</a:t>
            </a:r>
          </a:p>
        </p:txBody>
      </p:sp>
      <p:sp>
        <p:nvSpPr>
          <p:cNvPr id="1825803" name="Rectangle 22"/>
          <p:cNvSpPr>
            <a:spLocks noChangeArrowheads="1"/>
          </p:cNvSpPr>
          <p:nvPr/>
        </p:nvSpPr>
        <p:spPr bwMode="auto">
          <a:xfrm>
            <a:off x="304800" y="4587875"/>
            <a:ext cx="2743200" cy="21272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en-GB" sz="1400" b="0">
                <a:solidFill>
                  <a:schemeClr val="tx1"/>
                </a:solidFill>
                <a:latin typeface="Tahoma" pitchFamily="34" charset="0"/>
              </a:rPr>
              <a:t>Phys. Rev. D 78, 052006 (2008) </a:t>
            </a:r>
            <a:endParaRPr lang="en-US" sz="1400" b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825806" name="Text Box 7"/>
          <p:cNvSpPr txBox="1">
            <a:spLocks noChangeArrowheads="1"/>
          </p:cNvSpPr>
          <p:nvPr/>
        </p:nvSpPr>
        <p:spPr bwMode="auto">
          <a:xfrm>
            <a:off x="7467600" y="4572000"/>
            <a:ext cx="1676400" cy="45720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sz="2400">
                <a:solidFill>
                  <a:schemeClr val="tx1"/>
                </a:solidFill>
              </a:rPr>
              <a:t>p</a:t>
            </a:r>
            <a:r>
              <a:rPr lang="en-US" sz="2400" baseline="-25000">
                <a:solidFill>
                  <a:schemeClr val="tx1"/>
                </a:solidFill>
              </a:rPr>
              <a:t>T</a:t>
            </a:r>
            <a:r>
              <a:rPr lang="en-US" sz="2400">
                <a:solidFill>
                  <a:schemeClr val="tx1"/>
                </a:solidFill>
              </a:rPr>
              <a:t> (GeV/c)</a:t>
            </a:r>
          </a:p>
        </p:txBody>
      </p:sp>
      <p:sp>
        <p:nvSpPr>
          <p:cNvPr id="1825802" name="Rectangle 22"/>
          <p:cNvSpPr>
            <a:spLocks noChangeArrowheads="1"/>
          </p:cNvSpPr>
          <p:nvPr/>
        </p:nvSpPr>
        <p:spPr bwMode="auto">
          <a:xfrm>
            <a:off x="4638675" y="4733925"/>
            <a:ext cx="2895600" cy="21272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en-GB" sz="1400" b="0">
                <a:solidFill>
                  <a:schemeClr val="tx1"/>
                </a:solidFill>
                <a:latin typeface="Tahoma" pitchFamily="34" charset="0"/>
              </a:rPr>
              <a:t>Phys. Rev. Lett. 101, 062001 (2008)</a:t>
            </a:r>
            <a:endParaRPr lang="en-US" sz="1400" b="0">
              <a:solidFill>
                <a:schemeClr val="tx1"/>
              </a:solidFill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59889-E8CE-44F8-8068-21C29135C490}" type="slidenum">
              <a:rPr lang="en-US"/>
              <a:pPr/>
              <a:t>8</a:t>
            </a:fld>
            <a:endParaRPr lang="en-US"/>
          </a:p>
        </p:txBody>
      </p:sp>
      <p:sp>
        <p:nvSpPr>
          <p:cNvPr id="1828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Inclusive Jet Cross Section</a:t>
            </a:r>
          </a:p>
        </p:txBody>
      </p:sp>
      <p:sp>
        <p:nvSpPr>
          <p:cNvPr id="18288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24000"/>
            <a:ext cx="4953000" cy="4876800"/>
          </a:xfrm>
        </p:spPr>
        <p:txBody>
          <a:bodyPr/>
          <a:lstStyle/>
          <a:p>
            <a:r>
              <a:rPr lang="en-US" sz="2000" dirty="0"/>
              <a:t>Both CDF and D0 measurements are in agreement with NLO predictions</a:t>
            </a:r>
          </a:p>
          <a:p>
            <a:pPr lvl="1"/>
            <a:r>
              <a:rPr lang="en-US" sz="1800" dirty="0"/>
              <a:t>Both in favor of somewhat softer gluons at high-x</a:t>
            </a:r>
          </a:p>
          <a:p>
            <a:r>
              <a:rPr lang="en-US" sz="2000" dirty="0"/>
              <a:t>Experimental uncertainties: </a:t>
            </a:r>
            <a:br>
              <a:rPr lang="en-US" sz="2000" dirty="0"/>
            </a:br>
            <a:r>
              <a:rPr lang="en-US" sz="2000" dirty="0"/>
              <a:t>smaller than PDF </a:t>
            </a:r>
            <a:r>
              <a:rPr lang="en-US" sz="2000" dirty="0" smtClean="0"/>
              <a:t>uncertainties</a:t>
            </a:r>
          </a:p>
          <a:p>
            <a:r>
              <a:rPr lang="en-US" sz="2000" dirty="0" smtClean="0"/>
              <a:t>Discussions on the impact to PDF in a different talk</a:t>
            </a:r>
            <a:endParaRPr lang="en-US" sz="2000" dirty="0"/>
          </a:p>
          <a:p>
            <a:endParaRPr lang="en-US" sz="2000" dirty="0"/>
          </a:p>
        </p:txBody>
      </p:sp>
      <p:pic>
        <p:nvPicPr>
          <p:cNvPr id="1828868" name="Picture 9" descr="D0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81900" y="107950"/>
            <a:ext cx="15621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28869" name="Picture 6" descr="cdf_ii_logo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762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28876" name="Group 12"/>
          <p:cNvGrpSpPr>
            <a:grpSpLocks/>
          </p:cNvGrpSpPr>
          <p:nvPr/>
        </p:nvGrpSpPr>
        <p:grpSpPr bwMode="auto">
          <a:xfrm>
            <a:off x="533400" y="4191000"/>
            <a:ext cx="6400800" cy="2209800"/>
            <a:chOff x="-672" y="2304"/>
            <a:chExt cx="4032" cy="1392"/>
          </a:xfrm>
        </p:grpSpPr>
        <p:pic>
          <p:nvPicPr>
            <p:cNvPr id="1828873" name="Picture 11"/>
            <p:cNvPicPr>
              <a:picLocks noChangeAspect="1" noChangeArrowheads="1"/>
            </p:cNvPicPr>
            <p:nvPr/>
          </p:nvPicPr>
          <p:blipFill>
            <a:blip r:embed="rId4" cstate="print"/>
            <a:srcRect l="4286" t="61214"/>
            <a:stretch>
              <a:fillRect/>
            </a:stretch>
          </p:blipFill>
          <p:spPr bwMode="auto">
            <a:xfrm>
              <a:off x="-672" y="2395"/>
              <a:ext cx="3984" cy="1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28874" name="Slide Number Placeholder 5"/>
            <p:cNvSpPr txBox="1">
              <a:spLocks/>
            </p:cNvSpPr>
            <p:nvPr/>
          </p:nvSpPr>
          <p:spPr bwMode="auto">
            <a:xfrm>
              <a:off x="1440" y="2304"/>
              <a:ext cx="1920" cy="33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r" eaLnBrk="1" hangingPunct="1"/>
              <a:endParaRPr lang="en-US" sz="1400" b="0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pic>
        <p:nvPicPr>
          <p:cNvPr id="1828875" name="Picture 4" descr="Q08AF2"/>
          <p:cNvPicPr>
            <a:picLocks noChangeAspect="1" noChangeArrowheads="1"/>
          </p:cNvPicPr>
          <p:nvPr/>
        </p:nvPicPr>
        <p:blipFill>
          <a:blip r:embed="rId5" cstate="print"/>
          <a:srcRect r="63628" b="3839"/>
          <a:stretch>
            <a:fillRect/>
          </a:stretch>
        </p:blipFill>
        <p:spPr bwMode="auto">
          <a:xfrm>
            <a:off x="5789613" y="1109663"/>
            <a:ext cx="3043237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28877" name="Rectangle 11"/>
          <p:cNvSpPr>
            <a:spLocks noChangeArrowheads="1"/>
          </p:cNvSpPr>
          <p:nvPr/>
        </p:nvSpPr>
        <p:spPr bwMode="auto">
          <a:xfrm>
            <a:off x="6400800" y="2133600"/>
            <a:ext cx="1981200" cy="2460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en-US" sz="1600" b="0">
                <a:solidFill>
                  <a:schemeClr val="tx1"/>
                </a:solidFill>
                <a:sym typeface="Wingdings" pitchFamily="2" charset="2"/>
              </a:rPr>
              <a:t>CTEQ6.5M PDFs</a:t>
            </a:r>
            <a:endParaRPr lang="en-US" sz="1600" b="0">
              <a:solidFill>
                <a:schemeClr val="tx1"/>
              </a:solidFill>
            </a:endParaRPr>
          </a:p>
        </p:txBody>
      </p:sp>
      <p:sp>
        <p:nvSpPr>
          <p:cNvPr id="1828878" name="Text Box 7"/>
          <p:cNvSpPr txBox="1">
            <a:spLocks noChangeArrowheads="1"/>
          </p:cNvSpPr>
          <p:nvPr/>
        </p:nvSpPr>
        <p:spPr bwMode="auto">
          <a:xfrm>
            <a:off x="8066088" y="4419600"/>
            <a:ext cx="10668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sz="1800" b="0">
                <a:solidFill>
                  <a:schemeClr val="tx1"/>
                </a:solidFill>
              </a:rPr>
              <a:t>p</a:t>
            </a:r>
            <a:r>
              <a:rPr lang="en-US" sz="1800" b="0" baseline="-25000">
                <a:solidFill>
                  <a:schemeClr val="tx1"/>
                </a:solidFill>
              </a:rPr>
              <a:t>T</a:t>
            </a:r>
            <a:r>
              <a:rPr lang="en-US" sz="1800" b="0">
                <a:solidFill>
                  <a:schemeClr val="tx1"/>
                </a:solidFill>
              </a:rPr>
              <a:t> (GeV)</a:t>
            </a:r>
          </a:p>
        </p:txBody>
      </p:sp>
      <p:sp>
        <p:nvSpPr>
          <p:cNvPr id="1828879" name="Text Box 15"/>
          <p:cNvSpPr txBox="1">
            <a:spLocks noChangeArrowheads="1"/>
          </p:cNvSpPr>
          <p:nvPr/>
        </p:nvSpPr>
        <p:spPr bwMode="auto">
          <a:xfrm>
            <a:off x="2428879" y="6463268"/>
            <a:ext cx="6677021" cy="369332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0" dirty="0"/>
              <a:t>see also, Inclusive jets with Kt, CDF, Phys. Rev. </a:t>
            </a:r>
            <a:r>
              <a:rPr lang="en-US" sz="1800" b="0" dirty="0" smtClean="0"/>
              <a:t>D </a:t>
            </a:r>
            <a:r>
              <a:rPr lang="en-US" sz="1800" b="0" dirty="0"/>
              <a:t>75, </a:t>
            </a:r>
            <a:r>
              <a:rPr lang="en-US" sz="1800" b="0" dirty="0" smtClean="0"/>
              <a:t>092006.</a:t>
            </a:r>
            <a:endParaRPr lang="en-US" sz="1800" b="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18, 2010</a:t>
            </a:r>
            <a:endParaRPr lang="en-US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B7F23-6EFE-4196-AB7E-54A70891A8A3}" type="slidenum">
              <a:rPr lang="en-US"/>
              <a:pPr/>
              <a:t>9</a:t>
            </a:fld>
            <a:endParaRPr lang="en-US"/>
          </a:p>
        </p:txBody>
      </p:sp>
      <p:sp>
        <p:nvSpPr>
          <p:cNvPr id="1830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Strong Coupling Constant</a:t>
            </a:r>
          </a:p>
        </p:txBody>
      </p:sp>
      <p:sp>
        <p:nvSpPr>
          <p:cNvPr id="183091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3733800"/>
            <a:ext cx="4876800" cy="2743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000"/>
              <a:t>From 22 (out of 110) inclusive jet cross section data points at 50 &lt; p</a:t>
            </a:r>
            <a:r>
              <a:rPr lang="en-US" sz="2000" baseline="-25000"/>
              <a:t>T</a:t>
            </a:r>
            <a:r>
              <a:rPr lang="en-US" sz="2000"/>
              <a:t> &lt; 145 GeV/c</a:t>
            </a:r>
          </a:p>
          <a:p>
            <a:pPr>
              <a:buFont typeface="Wingdings" pitchFamily="2" charset="2"/>
              <a:buNone/>
            </a:pPr>
            <a:endParaRPr lang="en-US" sz="1200"/>
          </a:p>
          <a:p>
            <a:pPr>
              <a:buFont typeface="Wingdings" pitchFamily="2" charset="2"/>
              <a:buNone/>
            </a:pPr>
            <a:r>
              <a:rPr lang="en-US" sz="2000">
                <a:latin typeface="Verdana" pitchFamily="34" charset="0"/>
              </a:rPr>
              <a:t>· </a:t>
            </a:r>
            <a:r>
              <a:rPr lang="en-US" sz="2000"/>
              <a:t>NLO + 2-loop threshold corrections</a:t>
            </a:r>
          </a:p>
          <a:p>
            <a:pPr>
              <a:buFont typeface="Wingdings" pitchFamily="2" charset="2"/>
              <a:buNone/>
            </a:pPr>
            <a:r>
              <a:rPr lang="en-US" sz="2000">
                <a:latin typeface="Verdana" pitchFamily="34" charset="0"/>
              </a:rPr>
              <a:t>· MSTW2008NNLO PDFs</a:t>
            </a:r>
          </a:p>
          <a:p>
            <a:pPr>
              <a:buFont typeface="Wingdings" pitchFamily="2" charset="2"/>
              <a:buNone/>
            </a:pPr>
            <a:endParaRPr lang="en-US" sz="1200"/>
          </a:p>
          <a:p>
            <a:pPr>
              <a:buFont typeface="Wingdings" pitchFamily="2" charset="2"/>
              <a:buNone/>
            </a:pPr>
            <a:r>
              <a:rPr lang="en-US" sz="2000">
                <a:latin typeface="Verdana" pitchFamily="34" charset="0"/>
              </a:rPr>
              <a:t>· Extend HERA results to high p</a:t>
            </a:r>
            <a:r>
              <a:rPr lang="en-US" sz="2000" baseline="-25000">
                <a:latin typeface="Verdana" pitchFamily="34" charset="0"/>
              </a:rPr>
              <a:t>T</a:t>
            </a:r>
          </a:p>
          <a:p>
            <a:pPr>
              <a:buFont typeface="Wingdings" pitchFamily="2" charset="2"/>
              <a:buNone/>
            </a:pPr>
            <a:endParaRPr lang="en-US" sz="2000"/>
          </a:p>
        </p:txBody>
      </p:sp>
      <p:pic>
        <p:nvPicPr>
          <p:cNvPr id="1830916" name="Picture 9" descr="D0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"/>
            <a:ext cx="15621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30920" name="Picture 8" descr="qcd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1295400"/>
            <a:ext cx="2514600" cy="1595438"/>
          </a:xfrm>
          <a:prstGeom prst="rect">
            <a:avLst/>
          </a:prstGeom>
          <a:noFill/>
        </p:spPr>
      </p:pic>
      <p:graphicFrame>
        <p:nvGraphicFramePr>
          <p:cNvPr id="1830921" name="Object 9"/>
          <p:cNvGraphicFramePr>
            <a:graphicFrameLocks noChangeAspect="1"/>
          </p:cNvGraphicFramePr>
          <p:nvPr/>
        </p:nvGraphicFramePr>
        <p:xfrm>
          <a:off x="2514600" y="1524000"/>
          <a:ext cx="336550" cy="381000"/>
        </p:xfrm>
        <a:graphic>
          <a:graphicData uri="http://schemas.openxmlformats.org/presentationml/2006/ole">
            <p:oleObj spid="_x0000_s1830921" name="Equation" r:id="rId5" imgW="190440" imgH="215640" progId="Equation.3">
              <p:embed/>
            </p:oleObj>
          </a:graphicData>
        </a:graphic>
      </p:graphicFrame>
      <p:sp>
        <p:nvSpPr>
          <p:cNvPr id="1830922" name="Text Box 10"/>
          <p:cNvSpPr txBox="1">
            <a:spLocks noChangeArrowheads="1"/>
          </p:cNvSpPr>
          <p:nvPr/>
        </p:nvSpPr>
        <p:spPr bwMode="auto">
          <a:xfrm>
            <a:off x="5257800" y="3200400"/>
            <a:ext cx="184150" cy="3968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830923" name="Line 11"/>
          <p:cNvSpPr>
            <a:spLocks noChangeShapeType="1"/>
          </p:cNvSpPr>
          <p:nvPr/>
        </p:nvSpPr>
        <p:spPr bwMode="auto">
          <a:xfrm flipH="1">
            <a:off x="2514600" y="1828800"/>
            <a:ext cx="76200" cy="228600"/>
          </a:xfrm>
          <a:prstGeom prst="line">
            <a:avLst/>
          </a:prstGeom>
          <a:noFill/>
          <a:ln w="25400">
            <a:solidFill>
              <a:srgbClr val="990000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830924" name="Line 12"/>
          <p:cNvSpPr>
            <a:spLocks noChangeShapeType="1"/>
          </p:cNvSpPr>
          <p:nvPr/>
        </p:nvSpPr>
        <p:spPr bwMode="auto">
          <a:xfrm>
            <a:off x="2667000" y="1828800"/>
            <a:ext cx="152400" cy="228600"/>
          </a:xfrm>
          <a:prstGeom prst="line">
            <a:avLst/>
          </a:prstGeom>
          <a:noFill/>
          <a:ln w="25400">
            <a:solidFill>
              <a:srgbClr val="990000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1830925" name="Object 13"/>
          <p:cNvGraphicFramePr>
            <a:graphicFrameLocks noChangeAspect="1"/>
          </p:cNvGraphicFramePr>
          <p:nvPr/>
        </p:nvGraphicFramePr>
        <p:xfrm>
          <a:off x="392113" y="3048000"/>
          <a:ext cx="4321175" cy="539750"/>
        </p:xfrm>
        <a:graphic>
          <a:graphicData uri="http://schemas.openxmlformats.org/presentationml/2006/ole">
            <p:oleObj spid="_x0000_s1830925" name="Equation" r:id="rId6" imgW="2133360" imgH="266400" progId="Equation.3">
              <p:embed/>
            </p:oleObj>
          </a:graphicData>
        </a:graphic>
      </p:graphicFrame>
      <p:pic>
        <p:nvPicPr>
          <p:cNvPr id="1830926" name="Picture 1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81600" y="1109663"/>
            <a:ext cx="37719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830927" name="Object 15"/>
          <p:cNvGraphicFramePr>
            <a:graphicFrameLocks noChangeAspect="1"/>
          </p:cNvGraphicFramePr>
          <p:nvPr/>
        </p:nvGraphicFramePr>
        <p:xfrm>
          <a:off x="5562600" y="5105400"/>
          <a:ext cx="2943225" cy="512763"/>
        </p:xfrm>
        <a:graphic>
          <a:graphicData uri="http://schemas.openxmlformats.org/presentationml/2006/ole">
            <p:oleObj spid="_x0000_s1830927" name="Equation" r:id="rId8" imgW="1384200" imgH="241200" progId="Equation.3">
              <p:embed/>
            </p:oleObj>
          </a:graphicData>
        </a:graphic>
      </p:graphicFrame>
      <p:sp>
        <p:nvSpPr>
          <p:cNvPr id="1830928" name="Text Box 16"/>
          <p:cNvSpPr txBox="1">
            <a:spLocks noChangeArrowheads="1"/>
          </p:cNvSpPr>
          <p:nvPr/>
        </p:nvSpPr>
        <p:spPr bwMode="auto">
          <a:xfrm>
            <a:off x="6019800" y="5562600"/>
            <a:ext cx="2254250" cy="3968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 dirty="0"/>
              <a:t>3.5-4.2% precision</a:t>
            </a:r>
          </a:p>
        </p:txBody>
      </p:sp>
      <p:sp>
        <p:nvSpPr>
          <p:cNvPr id="1830930" name="Text Box 18"/>
          <p:cNvSpPr txBox="1">
            <a:spLocks noChangeArrowheads="1"/>
          </p:cNvSpPr>
          <p:nvPr/>
        </p:nvSpPr>
        <p:spPr bwMode="auto">
          <a:xfrm>
            <a:off x="5943600" y="6019800"/>
            <a:ext cx="3102003" cy="4001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Phys. Rev. D </a:t>
            </a:r>
            <a:r>
              <a:rPr lang="en-US" dirty="0"/>
              <a:t>80</a:t>
            </a:r>
            <a:r>
              <a:rPr lang="en-US" dirty="0" smtClean="0"/>
              <a:t>, 111107</a:t>
            </a:r>
            <a:endParaRPr lang="en-US" b="0" dirty="0"/>
          </a:p>
        </p:txBody>
      </p:sp>
      <p:sp>
        <p:nvSpPr>
          <p:cNvPr id="19" name="Rectangle 18"/>
          <p:cNvSpPr/>
          <p:nvPr/>
        </p:nvSpPr>
        <p:spPr bwMode="auto">
          <a:xfrm>
            <a:off x="7467600" y="5486400"/>
            <a:ext cx="914400" cy="914400"/>
          </a:xfrm>
          <a:prstGeom prst="rect">
            <a:avLst/>
          </a:prstGeom>
          <a:noFill/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Trebuchet MS" pitchFamily="34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5524500" y="5029200"/>
            <a:ext cx="3124200" cy="990600"/>
          </a:xfrm>
          <a:prstGeom prst="rect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Trebuchet MS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743200" y="6457890"/>
            <a:ext cx="525804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CDF results in Phys. Rev. </a:t>
            </a:r>
            <a:r>
              <a:rPr lang="en-US" dirty="0" err="1" smtClean="0"/>
              <a:t>Lett</a:t>
            </a:r>
            <a:r>
              <a:rPr lang="en-US" dirty="0" smtClean="0"/>
              <a:t>. 88, 042001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yProfile">
  <a:themeElements>
    <a:clrScheme name="My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MyProfil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My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65644</TotalTime>
  <Words>2105</Words>
  <Application>Microsoft Office PowerPoint</Application>
  <PresentationFormat>On-screen Show (4:3)</PresentationFormat>
  <Paragraphs>440</Paragraphs>
  <Slides>41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41</vt:i4>
      </vt:variant>
    </vt:vector>
  </HeadingPairs>
  <TitlesOfParts>
    <vt:vector size="45" baseType="lpstr">
      <vt:lpstr>Custom Design</vt:lpstr>
      <vt:lpstr>MyProfile</vt:lpstr>
      <vt:lpstr>Equation</vt:lpstr>
      <vt:lpstr>Picture</vt:lpstr>
      <vt:lpstr>QCD Results from the Tevatron</vt:lpstr>
      <vt:lpstr>Outline</vt:lpstr>
      <vt:lpstr>Fermilab Tevatron</vt:lpstr>
      <vt:lpstr>CDF and DØ</vt:lpstr>
      <vt:lpstr>Inclusive Jets &amp; Dijets</vt:lpstr>
      <vt:lpstr>Jet Production at the Tevatron</vt:lpstr>
      <vt:lpstr>Inclusive Jet Cross Section</vt:lpstr>
      <vt:lpstr>Inclusive Jet Cross Section</vt:lpstr>
      <vt:lpstr>Strong Coupling Constant</vt:lpstr>
      <vt:lpstr>Dijet Mass Spectrum</vt:lpstr>
      <vt:lpstr>Dijet Mass Spectrum</vt:lpstr>
      <vt:lpstr>           Dijet Angular Distribution</vt:lpstr>
      <vt:lpstr>Photons</vt:lpstr>
      <vt:lpstr>Inclusive Photon Cross Sections </vt:lpstr>
      <vt:lpstr>Photon + HF Jet Production</vt:lpstr>
      <vt:lpstr>Vector Boson + Jets</vt:lpstr>
      <vt:lpstr>W/Z+Jets Production</vt:lpstr>
      <vt:lpstr>Z+Jets Production</vt:lpstr>
      <vt:lpstr>Z + (1, 2, 3) Jets</vt:lpstr>
      <vt:lpstr>Soft QCD and Exclusive Production</vt:lpstr>
      <vt:lpstr>Particle Production in Non-Diffractive Inelastic Events</vt:lpstr>
      <vt:lpstr>Exclusive Production</vt:lpstr>
      <vt:lpstr>Summary &amp; Remarks</vt:lpstr>
      <vt:lpstr>Acknowledgement</vt:lpstr>
      <vt:lpstr>Backup</vt:lpstr>
      <vt:lpstr>Z+b-jets Production</vt:lpstr>
      <vt:lpstr>Jet Production and Measuremnt</vt:lpstr>
      <vt:lpstr>Jet “Definitions” – Jet Algorithms</vt:lpstr>
      <vt:lpstr>Jet “Definitions” – Jet Algorithms</vt:lpstr>
      <vt:lpstr>Inclusive Jet Cross Section</vt:lpstr>
      <vt:lpstr>Inclusive Jets with Kt Algorithm</vt:lpstr>
      <vt:lpstr>From Particle to Parton Level</vt:lpstr>
      <vt:lpstr>Midpoint vs SIScone: hadron level</vt:lpstr>
      <vt:lpstr>Midpoint vs SIScone: parton level</vt:lpstr>
      <vt:lpstr>Inclusive Jets: Cone vs Kt Algorithms</vt:lpstr>
      <vt:lpstr>PDF with Recent Tevatron Jet Data</vt:lpstr>
      <vt:lpstr> W+b-jets production</vt:lpstr>
      <vt:lpstr>UE in Jet and Drell-Yan Production</vt:lpstr>
      <vt:lpstr>UE in DY and Jet Production</vt:lpstr>
      <vt:lpstr>          Double Parton using γ+3 Jets</vt:lpstr>
      <vt:lpstr>Double Parton Scattering</vt:lpstr>
    </vt:vector>
  </TitlesOfParts>
  <Company> THE ROCKEFELLER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QCD Results from the Tevatron</dc:title>
  <dc:creator>Kenichi Hatakeyama</dc:creator>
  <cp:lastModifiedBy>BU</cp:lastModifiedBy>
  <cp:revision>5369</cp:revision>
  <dcterms:created xsi:type="dcterms:W3CDTF">2005-05-11T17:52:54Z</dcterms:created>
  <dcterms:modified xsi:type="dcterms:W3CDTF">2010-01-18T18:45:37Z</dcterms:modified>
</cp:coreProperties>
</file>