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6" r:id="rId4"/>
    <p:sldId id="294" r:id="rId5"/>
    <p:sldId id="267" r:id="rId6"/>
    <p:sldId id="269" r:id="rId7"/>
    <p:sldId id="268" r:id="rId8"/>
    <p:sldId id="272" r:id="rId9"/>
    <p:sldId id="273" r:id="rId10"/>
    <p:sldId id="299" r:id="rId11"/>
    <p:sldId id="295" r:id="rId12"/>
    <p:sldId id="274" r:id="rId13"/>
    <p:sldId id="275" r:id="rId14"/>
    <p:sldId id="276" r:id="rId15"/>
    <p:sldId id="280" r:id="rId16"/>
    <p:sldId id="296" r:id="rId17"/>
    <p:sldId id="277" r:id="rId18"/>
    <p:sldId id="278" r:id="rId19"/>
    <p:sldId id="279" r:id="rId20"/>
    <p:sldId id="297" r:id="rId21"/>
    <p:sldId id="298" r:id="rId22"/>
    <p:sldId id="292" r:id="rId23"/>
    <p:sldId id="293" r:id="rId24"/>
    <p:sldId id="271" r:id="rId25"/>
    <p:sldId id="284" r:id="rId26"/>
    <p:sldId id="281" r:id="rId27"/>
    <p:sldId id="285" r:id="rId28"/>
    <p:sldId id="286" r:id="rId29"/>
    <p:sldId id="288" r:id="rId30"/>
    <p:sldId id="289" r:id="rId31"/>
    <p:sldId id="290" r:id="rId32"/>
    <p:sldId id="287" r:id="rId33"/>
    <p:sldId id="291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1" d="100"/>
          <a:sy n="151" d="100"/>
        </p:scale>
        <p:origin x="57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121-264A-4249-B9EF-569A2467B0AC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D74DD-5DAA-42B5-B3F4-7274DAB39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01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121-264A-4249-B9EF-569A2467B0AC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D74DD-5DAA-42B5-B3F4-7274DAB39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639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121-264A-4249-B9EF-569A2467B0AC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D74DD-5DAA-42B5-B3F4-7274DAB39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92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D893F-1744-48ED-91C3-DC5D148A7EC7}" type="datetime1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621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179388" indent="-179388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8775" indent="-179388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38163" indent="-179388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17550" indent="-179388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96938" indent="-179388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3FE4-2E69-41CB-B563-F88ADAD6C78D}" type="datetime1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847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19B59-0F89-4882-944B-635E777A11FB}" type="datetime1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125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D85EA-BB21-4CC7-BA5B-0DE131593817}" type="datetime1">
              <a:rPr lang="en-GB" smtClean="0"/>
              <a:t>28/06/2018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4959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C94EE-59E7-4F23-A1D4-D6A4DA23BBAF}" type="datetime1">
              <a:rPr lang="en-GB" smtClean="0"/>
              <a:t>28/06/2018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046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916FD-10DE-4471-ACAD-05946E2EF6CF}" type="datetime1">
              <a:rPr lang="en-GB" smtClean="0"/>
              <a:t>28/06/2018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5358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2278-90F0-4C19-AB50-827B7327D8A5}" type="datetime1">
              <a:rPr lang="en-GB" smtClean="0"/>
              <a:t>28/06/2018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3781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7F23-6983-4F7D-B271-0C4F127AEDBD}" type="datetime1">
              <a:rPr lang="en-GB" smtClean="0"/>
              <a:t>28/06/2018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976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121-264A-4249-B9EF-569A2467B0AC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D74DD-5DAA-42B5-B3F4-7274DAB39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183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4A055-0A73-43DF-80B9-2F6900101884}" type="datetime1">
              <a:rPr lang="en-GB" smtClean="0"/>
              <a:t>28/06/2018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011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503B-B2FE-456B-A095-FE68BF36E626}" type="datetime1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3540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18CF-8080-4542-84D2-F3A8BDB72B28}" type="datetime1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07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121-264A-4249-B9EF-569A2467B0AC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D74DD-5DAA-42B5-B3F4-7274DAB39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121-264A-4249-B9EF-569A2467B0AC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D74DD-5DAA-42B5-B3F4-7274DAB39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723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121-264A-4249-B9EF-569A2467B0AC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D74DD-5DAA-42B5-B3F4-7274DAB39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565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121-264A-4249-B9EF-569A2467B0AC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D74DD-5DAA-42B5-B3F4-7274DAB39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18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121-264A-4249-B9EF-569A2467B0AC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D74DD-5DAA-42B5-B3F4-7274DAB39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510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121-264A-4249-B9EF-569A2467B0AC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D74DD-5DAA-42B5-B3F4-7274DAB39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258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121-264A-4249-B9EF-569A2467B0AC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D74DD-5DAA-42B5-B3F4-7274DAB39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099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25121-264A-4249-B9EF-569A2467B0AC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D74DD-5DAA-42B5-B3F4-7274DAB39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512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9B70F-A2B1-41D9-81FE-96D1D4284209}" type="datetime1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3F53D-AFDA-4049-A4CD-E2FA2194F2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59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22362"/>
            <a:ext cx="12096206" cy="3231924"/>
          </a:xfrm>
        </p:spPr>
        <p:txBody>
          <a:bodyPr>
            <a:normAutofit fontScale="90000"/>
          </a:bodyPr>
          <a:lstStyle/>
          <a:p>
            <a:r>
              <a:rPr lang="en-GB" sz="8000" b="1" dirty="0" smtClean="0"/>
              <a:t>RIRE </a:t>
            </a:r>
            <a:r>
              <a:rPr lang="en-GB" sz="8000" b="1" dirty="0" smtClean="0">
                <a:sym typeface="Wingdings" panose="05000000000000000000" pitchFamily="2" charset="2"/>
              </a:rPr>
              <a:t></a:t>
            </a:r>
            <a:r>
              <a:rPr lang="en-GB" b="1" dirty="0" smtClean="0">
                <a:sym typeface="Wingdings" panose="05000000000000000000" pitchFamily="2" charset="2"/>
              </a:rPr>
              <a:t/>
            </a:r>
            <a:br>
              <a:rPr lang="en-GB" b="1" dirty="0" smtClean="0">
                <a:sym typeface="Wingdings" panose="05000000000000000000" pitchFamily="2" charset="2"/>
              </a:rPr>
            </a:br>
            <a:r>
              <a:rPr lang="en-GB" sz="5300" dirty="0" smtClean="0">
                <a:sym typeface="Wingdings" panose="05000000000000000000" pitchFamily="2" charset="2"/>
              </a:rPr>
              <a:t/>
            </a:r>
            <a:br>
              <a:rPr lang="en-GB" sz="5300" dirty="0" smtClean="0">
                <a:sym typeface="Wingdings" panose="05000000000000000000" pitchFamily="2" charset="2"/>
              </a:rPr>
            </a:br>
            <a:r>
              <a:rPr lang="en-GB" sz="4900" i="1" dirty="0" smtClean="0">
                <a:sym typeface="Wingdings" panose="05000000000000000000" pitchFamily="2" charset="2"/>
              </a:rPr>
              <a:t>Reliability Requirements and Initial Risk Estimation</a:t>
            </a:r>
            <a:br>
              <a:rPr lang="en-GB" sz="4900" i="1" dirty="0" smtClean="0">
                <a:sym typeface="Wingdings" panose="05000000000000000000" pitchFamily="2" charset="2"/>
              </a:rPr>
            </a:br>
            <a:r>
              <a:rPr lang="en-GB" sz="4900" i="1" dirty="0" smtClean="0">
                <a:sym typeface="Wingdings" panose="05000000000000000000" pitchFamily="2" charset="2"/>
              </a:rPr>
              <a:t> </a:t>
            </a:r>
            <a:r>
              <a:rPr lang="en-GB" sz="4900" dirty="0">
                <a:sym typeface="Wingdings" panose="05000000000000000000" pitchFamily="2" charset="2"/>
              </a:rPr>
              <a:t/>
            </a:r>
            <a:br>
              <a:rPr lang="en-GB" sz="4900" dirty="0">
                <a:sym typeface="Wingdings" panose="05000000000000000000" pitchFamily="2" charset="2"/>
              </a:rPr>
            </a:br>
            <a:r>
              <a:rPr lang="en-GB" sz="4900" dirty="0">
                <a:sym typeface="Wingdings" panose="05000000000000000000" pitchFamily="2" charset="2"/>
              </a:rPr>
              <a:t>at the example of the quadrupole </a:t>
            </a:r>
            <a:r>
              <a:rPr lang="en-GB" sz="4900" dirty="0" smtClean="0">
                <a:sym typeface="Wingdings" panose="05000000000000000000" pitchFamily="2" charset="2"/>
              </a:rPr>
              <a:t>QPS</a:t>
            </a:r>
            <a:endParaRPr lang="en-GB" sz="4900" dirty="0">
              <a:sym typeface="Wingdings" panose="05000000000000000000" pitchFamily="2" charset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932074"/>
            <a:ext cx="9144000" cy="1655762"/>
          </a:xfrm>
        </p:spPr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RASWG meeting - 28.06.2018</a:t>
            </a:r>
          </a:p>
          <a:p>
            <a:endParaRPr lang="en-GB" dirty="0" smtClean="0"/>
          </a:p>
          <a:p>
            <a:r>
              <a:rPr lang="en-GB" dirty="0" smtClean="0"/>
              <a:t>Miriam Blumenschein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364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841" y="434793"/>
            <a:ext cx="5001895" cy="587565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3481841" y="2159726"/>
            <a:ext cx="5001895" cy="1123406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ight Arrow 1"/>
          <p:cNvSpPr/>
          <p:nvPr/>
        </p:nvSpPr>
        <p:spPr>
          <a:xfrm>
            <a:off x="2098765" y="2338251"/>
            <a:ext cx="1140823" cy="766355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40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11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04" y="1870075"/>
            <a:ext cx="11814052" cy="7097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614" y="3425085"/>
            <a:ext cx="4078448" cy="1763506"/>
          </a:xfrm>
          <a:prstGeom prst="rect">
            <a:avLst/>
          </a:prstGeom>
        </p:spPr>
      </p:pic>
      <p:sp>
        <p:nvSpPr>
          <p:cNvPr id="7" name="Lightning Bolt 6"/>
          <p:cNvSpPr/>
          <p:nvPr/>
        </p:nvSpPr>
        <p:spPr>
          <a:xfrm>
            <a:off x="768783" y="3352125"/>
            <a:ext cx="197320" cy="450422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Lightning Bolt 7"/>
          <p:cNvSpPr/>
          <p:nvPr/>
        </p:nvSpPr>
        <p:spPr>
          <a:xfrm>
            <a:off x="2346178" y="3665930"/>
            <a:ext cx="197320" cy="450422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ightning Bolt 8"/>
          <p:cNvSpPr/>
          <p:nvPr/>
        </p:nvSpPr>
        <p:spPr>
          <a:xfrm>
            <a:off x="3655689" y="4444708"/>
            <a:ext cx="197320" cy="450422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ghtning Bolt 9"/>
          <p:cNvSpPr/>
          <p:nvPr/>
        </p:nvSpPr>
        <p:spPr>
          <a:xfrm>
            <a:off x="3888950" y="3337169"/>
            <a:ext cx="197320" cy="450422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ightning Bolt 10"/>
          <p:cNvSpPr/>
          <p:nvPr/>
        </p:nvSpPr>
        <p:spPr>
          <a:xfrm>
            <a:off x="2359552" y="4738169"/>
            <a:ext cx="197320" cy="450422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ghtning Bolt 11"/>
          <p:cNvSpPr/>
          <p:nvPr/>
        </p:nvSpPr>
        <p:spPr>
          <a:xfrm>
            <a:off x="1612824" y="4541512"/>
            <a:ext cx="197320" cy="450422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ightning Bolt 12"/>
          <p:cNvSpPr/>
          <p:nvPr/>
        </p:nvSpPr>
        <p:spPr>
          <a:xfrm>
            <a:off x="767436" y="4793396"/>
            <a:ext cx="197320" cy="450422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Brace 13"/>
          <p:cNvSpPr/>
          <p:nvPr/>
        </p:nvSpPr>
        <p:spPr>
          <a:xfrm rot="5400000">
            <a:off x="2121410" y="883047"/>
            <a:ext cx="420087" cy="4305219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ontent Placeholder 5"/>
          <p:cNvSpPr txBox="1">
            <a:spLocks/>
          </p:cNvSpPr>
          <p:nvPr/>
        </p:nvSpPr>
        <p:spPr>
          <a:xfrm>
            <a:off x="5414494" y="3707931"/>
            <a:ext cx="5065222" cy="224196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179388" indent="-1793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587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8163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17550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9693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lvl="1">
              <a:buFont typeface="+mj-lt"/>
              <a:buAutoNum type="arabicPeriod"/>
            </a:pPr>
            <a:r>
              <a:rPr lang="en-GB" b="1" dirty="0" smtClean="0">
                <a:solidFill>
                  <a:schemeClr val="tx2"/>
                </a:solidFill>
              </a:rPr>
              <a:t>Quench protection system</a:t>
            </a:r>
          </a:p>
          <a:p>
            <a:pPr marL="179388" lvl="2" indent="0">
              <a:buFont typeface="+mj-lt"/>
              <a:buAutoNum type="arabicPeriod"/>
            </a:pPr>
            <a:r>
              <a:rPr lang="en-GB" b="1" dirty="0" smtClean="0">
                <a:solidFill>
                  <a:schemeClr val="accent5"/>
                </a:solidFill>
              </a:rPr>
              <a:t>Quench Detection QD</a:t>
            </a:r>
          </a:p>
          <a:p>
            <a:pPr marL="358775" lvl="3" indent="0">
              <a:buFont typeface="+mj-lt"/>
              <a:buAutoNum type="arabicPeriod"/>
            </a:pPr>
            <a:r>
              <a:rPr lang="en-GB" b="1" dirty="0" smtClean="0">
                <a:solidFill>
                  <a:schemeClr val="accent6"/>
                </a:solidFill>
              </a:rPr>
              <a:t>DYPQ Yellow Protection rack Quadrupole</a:t>
            </a:r>
          </a:p>
          <a:p>
            <a:pPr marL="358775" lvl="3" indent="0">
              <a:buFont typeface="+mj-lt"/>
              <a:buAutoNum type="arabicPeriod"/>
            </a:pPr>
            <a:r>
              <a:rPr lang="en-GB" b="1" dirty="0" smtClean="0">
                <a:solidFill>
                  <a:schemeClr val="accent6"/>
                </a:solidFill>
              </a:rPr>
              <a:t>DYPB-S Yellow Protection rack type B (Dipole) S-variation</a:t>
            </a:r>
          </a:p>
          <a:p>
            <a:pPr marL="358775" lvl="3" indent="0">
              <a:buFont typeface="+mj-lt"/>
              <a:buAutoNum type="arabicPeriod"/>
            </a:pPr>
            <a:r>
              <a:rPr lang="en-GB" b="1" dirty="0" smtClean="0">
                <a:solidFill>
                  <a:schemeClr val="accent6"/>
                </a:solidFill>
              </a:rPr>
              <a:t>DYPG</a:t>
            </a:r>
          </a:p>
          <a:p>
            <a:pPr marL="179388" lvl="2" indent="0">
              <a:buFont typeface="+mj-lt"/>
              <a:buAutoNum type="arabicPeriod"/>
            </a:pPr>
            <a:r>
              <a:rPr lang="en-GB" b="1" dirty="0" smtClean="0">
                <a:solidFill>
                  <a:schemeClr val="accent5"/>
                </a:solidFill>
              </a:rPr>
              <a:t>Energy extraction EE, n = 1</a:t>
            </a:r>
          </a:p>
          <a:p>
            <a:pPr marL="179388" lvl="2" indent="0">
              <a:buFont typeface="+mj-lt"/>
              <a:buAutoNum type="arabicPeriod"/>
            </a:pPr>
            <a:r>
              <a:rPr lang="en-GB" b="1" dirty="0" smtClean="0">
                <a:solidFill>
                  <a:schemeClr val="accent5"/>
                </a:solidFill>
              </a:rPr>
              <a:t>Quench heater, n = 2 * 47/ 51 </a:t>
            </a:r>
          </a:p>
          <a:p>
            <a:pPr marL="179388" lvl="2" indent="0">
              <a:buFont typeface="+mj-lt"/>
              <a:buAutoNum type="arabicPeriod"/>
            </a:pPr>
            <a:r>
              <a:rPr lang="en-GB" b="1" dirty="0" smtClean="0">
                <a:solidFill>
                  <a:schemeClr val="accent5"/>
                </a:solidFill>
              </a:rPr>
              <a:t>(Bypass diode, n = 47/ 51)</a:t>
            </a:r>
          </a:p>
          <a:p>
            <a:pPr marL="179388" lvl="2" indent="0">
              <a:buFont typeface="+mj-lt"/>
              <a:buAutoNum type="arabicPeriod"/>
            </a:pPr>
            <a:r>
              <a:rPr lang="en-GB" b="1" dirty="0" smtClean="0">
                <a:solidFill>
                  <a:schemeClr val="accent5"/>
                </a:solidFill>
              </a:rPr>
              <a:t>Circuit quench interlock</a:t>
            </a:r>
          </a:p>
          <a:p>
            <a:pPr marL="0" lvl="1" indent="0">
              <a:buFont typeface="+mj-lt"/>
              <a:buAutoNum type="arabicPeriod"/>
            </a:pPr>
            <a:r>
              <a:rPr lang="en-GB" b="1" dirty="0">
                <a:solidFill>
                  <a:schemeClr val="tx2"/>
                </a:solidFill>
              </a:rPr>
              <a:t>Quadrupole</a:t>
            </a:r>
          </a:p>
          <a:p>
            <a:pPr marL="0" lvl="1" indent="0">
              <a:buFont typeface="+mj-lt"/>
              <a:buAutoNum type="arabicPeriod"/>
            </a:pPr>
            <a:r>
              <a:rPr lang="en-GB" b="1" dirty="0">
                <a:solidFill>
                  <a:schemeClr val="tx2"/>
                </a:solidFill>
              </a:rPr>
              <a:t>Beam operation (beam dump, injection</a:t>
            </a:r>
            <a:r>
              <a:rPr lang="en-GB" b="1" dirty="0" smtClean="0">
                <a:solidFill>
                  <a:schemeClr val="tx2"/>
                </a:solidFill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16" name="Arc 15"/>
          <p:cNvSpPr/>
          <p:nvPr/>
        </p:nvSpPr>
        <p:spPr>
          <a:xfrm>
            <a:off x="5497804" y="4115365"/>
            <a:ext cx="611659" cy="543697"/>
          </a:xfrm>
          <a:prstGeom prst="arc">
            <a:avLst>
              <a:gd name="adj1" fmla="val 7965734"/>
              <a:gd name="adj2" fmla="val 15917287"/>
            </a:avLst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/>
          <p:cNvSpPr/>
          <p:nvPr/>
        </p:nvSpPr>
        <p:spPr>
          <a:xfrm>
            <a:off x="5423664" y="4115364"/>
            <a:ext cx="685800" cy="741406"/>
          </a:xfrm>
          <a:prstGeom prst="arc">
            <a:avLst>
              <a:gd name="adj1" fmla="val 7201041"/>
              <a:gd name="adj2" fmla="val 15917287"/>
            </a:avLst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/>
          <p:cNvSpPr/>
          <p:nvPr/>
        </p:nvSpPr>
        <p:spPr>
          <a:xfrm>
            <a:off x="5378355" y="4115363"/>
            <a:ext cx="754793" cy="939116"/>
          </a:xfrm>
          <a:prstGeom prst="arc">
            <a:avLst>
              <a:gd name="adj1" fmla="val 6775461"/>
              <a:gd name="adj2" fmla="val 15917287"/>
            </a:avLst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/>
          <p:cNvSpPr/>
          <p:nvPr/>
        </p:nvSpPr>
        <p:spPr>
          <a:xfrm>
            <a:off x="5313239" y="4115362"/>
            <a:ext cx="1017229" cy="1133103"/>
          </a:xfrm>
          <a:prstGeom prst="arc">
            <a:avLst>
              <a:gd name="adj1" fmla="val 7002724"/>
              <a:gd name="adj2" fmla="val 15917287"/>
            </a:avLst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/>
          <p:cNvSpPr/>
          <p:nvPr/>
        </p:nvSpPr>
        <p:spPr>
          <a:xfrm rot="10800000" flipV="1">
            <a:off x="7708621" y="4618765"/>
            <a:ext cx="461162" cy="757386"/>
          </a:xfrm>
          <a:prstGeom prst="arc">
            <a:avLst>
              <a:gd name="adj1" fmla="val 5574772"/>
              <a:gd name="adj2" fmla="val 15917287"/>
            </a:avLst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600305" y="4433169"/>
            <a:ext cx="873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8918368" y="5293875"/>
            <a:ext cx="873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Arc 22"/>
          <p:cNvSpPr/>
          <p:nvPr/>
        </p:nvSpPr>
        <p:spPr>
          <a:xfrm rot="10800000" flipV="1">
            <a:off x="8391070" y="5248465"/>
            <a:ext cx="420629" cy="304090"/>
          </a:xfrm>
          <a:prstGeom prst="arc">
            <a:avLst>
              <a:gd name="adj1" fmla="val 5574772"/>
              <a:gd name="adj2" fmla="val 15917287"/>
            </a:avLst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c 23"/>
          <p:cNvSpPr/>
          <p:nvPr/>
        </p:nvSpPr>
        <p:spPr>
          <a:xfrm rot="10800000" flipV="1">
            <a:off x="7597977" y="4856769"/>
            <a:ext cx="461162" cy="519381"/>
          </a:xfrm>
          <a:prstGeom prst="arc">
            <a:avLst>
              <a:gd name="adj1" fmla="val 5574772"/>
              <a:gd name="adj2" fmla="val 15917287"/>
            </a:avLst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c 24"/>
          <p:cNvSpPr/>
          <p:nvPr/>
        </p:nvSpPr>
        <p:spPr>
          <a:xfrm rot="10800000" flipV="1">
            <a:off x="7487333" y="5000939"/>
            <a:ext cx="459772" cy="382662"/>
          </a:xfrm>
          <a:prstGeom prst="arc">
            <a:avLst>
              <a:gd name="adj1" fmla="val 5574772"/>
              <a:gd name="adj2" fmla="val 15917287"/>
            </a:avLst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8229601" y="2714794"/>
            <a:ext cx="1776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Next slide</a:t>
            </a:r>
            <a:endParaRPr lang="en-GB" dirty="0"/>
          </a:p>
        </p:txBody>
      </p:sp>
      <p:sp>
        <p:nvSpPr>
          <p:cNvPr id="27" name="Right Brace 26"/>
          <p:cNvSpPr/>
          <p:nvPr/>
        </p:nvSpPr>
        <p:spPr>
          <a:xfrm rot="5400000">
            <a:off x="5889096" y="1543635"/>
            <a:ext cx="420087" cy="2997671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>
            <a:endCxn id="26" idx="1"/>
          </p:cNvCxnSpPr>
          <p:nvPr/>
        </p:nvCxnSpPr>
        <p:spPr>
          <a:xfrm>
            <a:off x="7947105" y="2714794"/>
            <a:ext cx="282496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62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 animBg="1"/>
      <p:bldP spid="25" grpId="0" animBg="1"/>
      <p:bldP spid="26" grpId="0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Qualitative severity classification for end effects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29961" y="5539740"/>
            <a:ext cx="10515600" cy="122940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/>
              <a:t>Based on: </a:t>
            </a:r>
          </a:p>
          <a:p>
            <a:pPr marL="0" indent="0">
              <a:buNone/>
            </a:pPr>
            <a:r>
              <a:rPr lang="en-GB" dirty="0" smtClean="0"/>
              <a:t>IEC 60812, table 2</a:t>
            </a:r>
          </a:p>
          <a:p>
            <a:pPr marL="0" indent="0">
              <a:buNone/>
            </a:pPr>
            <a:r>
              <a:rPr lang="en-GB" dirty="0" smtClean="0"/>
              <a:t>MIL-HDBK-338B: table 7.8-3</a:t>
            </a:r>
          </a:p>
          <a:p>
            <a:pPr marL="0" indent="0">
              <a:buNone/>
            </a:pPr>
            <a:r>
              <a:rPr lang="de-DE" dirty="0"/>
              <a:t>Verband der Automobilindustrie (2000) VDA 3 Teil 1 Qualitätsmanagement in der </a:t>
            </a:r>
            <a:r>
              <a:rPr lang="de-DE" dirty="0" smtClean="0"/>
              <a:t>Automobilindustrie </a:t>
            </a:r>
            <a:r>
              <a:rPr lang="de-DE" dirty="0"/>
              <a:t>– Zuverlässigkeitssicherung bei Automobilherstellern und </a:t>
            </a:r>
            <a:r>
              <a:rPr lang="de-DE" dirty="0" smtClean="0"/>
              <a:t>Lieferanten </a:t>
            </a:r>
            <a:r>
              <a:rPr lang="de-DE" dirty="0"/>
              <a:t>– Zuverlässigkeitsmanagement. 3.Aufl, </a:t>
            </a:r>
            <a:r>
              <a:rPr lang="de-DE" dirty="0" smtClean="0"/>
              <a:t>Frankfurt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12</a:t>
            </a:fld>
            <a:endParaRPr lang="en-GB"/>
          </a:p>
        </p:txBody>
      </p:sp>
      <p:graphicFrame>
        <p:nvGraphicFramePr>
          <p:cNvPr id="5" name="Content Placeholder 9"/>
          <p:cNvGraphicFramePr>
            <a:graphicFrameLocks/>
          </p:cNvGraphicFramePr>
          <p:nvPr>
            <p:extLst/>
          </p:nvPr>
        </p:nvGraphicFramePr>
        <p:xfrm>
          <a:off x="838199" y="1538014"/>
          <a:ext cx="10144433" cy="384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7050">
                  <a:extLst>
                    <a:ext uri="{9D8B030D-6E8A-4147-A177-3AD203B41FA5}">
                      <a16:colId xmlns:a16="http://schemas.microsoft.com/office/drawing/2014/main" val="3441952761"/>
                    </a:ext>
                  </a:extLst>
                </a:gridCol>
                <a:gridCol w="28556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317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Severity level</a:t>
                      </a:r>
                      <a:endParaRPr lang="en-GB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Consequence</a:t>
                      </a:r>
                      <a:endParaRPr lang="en-GB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3851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Catastrophic: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Unsafe/ accident</a:t>
                      </a:r>
                      <a:endParaRPr lang="en-GB" i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Serious damage of the system and its environment.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System inoperable.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Immediate maintenance necessary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Critical: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Degraded</a:t>
                      </a:r>
                      <a:r>
                        <a:rPr lang="en-US" i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unacceptable II</a:t>
                      </a:r>
                      <a:endParaRPr lang="en-GB" i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damage or minor damage of the system and its environment.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Immediate maintenance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Major: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Degraded</a:t>
                      </a:r>
                      <a:r>
                        <a:rPr lang="en-US" i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unacceptable I</a:t>
                      </a:r>
                      <a:endParaRPr lang="en-GB" i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damage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Maintenance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before the next machine cycle</a:t>
                      </a:r>
                      <a:endParaRPr lang="en-GB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452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Moderate:</a:t>
                      </a:r>
                    </a:p>
                    <a:p>
                      <a:r>
                        <a:rPr lang="en-US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Degraded</a:t>
                      </a:r>
                      <a:r>
                        <a:rPr lang="en-US" i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acceptable</a:t>
                      </a:r>
                      <a:endParaRPr lang="en-US" i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damage</a:t>
                      </a:r>
                      <a:endParaRPr lang="en-US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Maintenance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 the next technical stop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Low:</a:t>
                      </a:r>
                    </a:p>
                    <a:p>
                      <a:r>
                        <a:rPr lang="en-US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Availability</a:t>
                      </a:r>
                      <a:endParaRPr lang="en-GB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damage, no impact on (beam) operation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Maintenance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 the next technical stop</a:t>
                      </a:r>
                      <a:r>
                        <a:rPr lang="en-GB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if time</a:t>
                      </a:r>
                      <a:endParaRPr lang="en-GB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324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Excerpt of the FMEA report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13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099" y="1780380"/>
            <a:ext cx="11715865" cy="15087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16" y="3608292"/>
            <a:ext cx="11715865" cy="8493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098" y="4776788"/>
            <a:ext cx="11715865" cy="71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62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DYPQ failure effects = failure modes of quadrupole and beam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+mj-lt"/>
              <a:buAutoNum type="arabicPeriod"/>
            </a:pPr>
            <a:r>
              <a:rPr lang="en-GB" b="1" dirty="0">
                <a:solidFill>
                  <a:schemeClr val="tx2"/>
                </a:solidFill>
              </a:rPr>
              <a:t>Quench protection system</a:t>
            </a:r>
          </a:p>
          <a:p>
            <a:pPr marL="358775" lvl="2" indent="85725">
              <a:buFont typeface="+mj-lt"/>
              <a:buAutoNum type="arabicPeriod"/>
            </a:pPr>
            <a:r>
              <a:rPr lang="en-GB" b="1" dirty="0">
                <a:solidFill>
                  <a:schemeClr val="tx2"/>
                </a:solidFill>
              </a:rPr>
              <a:t>Quench Detection QD</a:t>
            </a:r>
          </a:p>
          <a:p>
            <a:pPr marL="714375" lvl="3" indent="-174625">
              <a:buFont typeface="+mj-lt"/>
              <a:buAutoNum type="arabicPeriod"/>
            </a:pPr>
            <a:r>
              <a:rPr lang="en-GB" b="1" dirty="0">
                <a:solidFill>
                  <a:schemeClr val="tx2"/>
                </a:solidFill>
              </a:rPr>
              <a:t>DYPQ Yellow Protection rack </a:t>
            </a:r>
            <a:r>
              <a:rPr lang="en-GB" b="1" dirty="0" smtClean="0">
                <a:solidFill>
                  <a:schemeClr val="tx2"/>
                </a:solidFill>
              </a:rPr>
              <a:t>Quadrupole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tx2"/>
                </a:solidFill>
              </a:rPr>
              <a:t> Quadrupole</a:t>
            </a:r>
          </a:p>
          <a:p>
            <a:pPr marL="465138" lvl="2" indent="-285750"/>
            <a:r>
              <a:rPr lang="en-GB" b="1" dirty="0" smtClean="0">
                <a:solidFill>
                  <a:srgbClr val="FFC000"/>
                </a:solidFill>
              </a:rPr>
              <a:t>DYPQ_EE1</a:t>
            </a:r>
            <a:r>
              <a:rPr lang="en-GB" b="1" dirty="0">
                <a:solidFill>
                  <a:srgbClr val="FFC000"/>
                </a:solidFill>
              </a:rPr>
              <a:t>: False heating, S3</a:t>
            </a:r>
          </a:p>
          <a:p>
            <a:pPr marL="465138" lvl="2" indent="-285750"/>
            <a:r>
              <a:rPr lang="en-GB" b="1" dirty="0">
                <a:solidFill>
                  <a:srgbClr val="FF0000"/>
                </a:solidFill>
              </a:rPr>
              <a:t>DYPQ_EE2: Quadrupole damaged, S5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tx2"/>
                </a:solidFill>
              </a:rPr>
              <a:t>Beam </a:t>
            </a:r>
            <a:r>
              <a:rPr lang="en-GB" b="1" dirty="0">
                <a:solidFill>
                  <a:schemeClr val="tx2"/>
                </a:solidFill>
              </a:rPr>
              <a:t>operation (beam dump, injection</a:t>
            </a:r>
            <a:r>
              <a:rPr lang="en-GB" b="1" dirty="0" smtClean="0">
                <a:solidFill>
                  <a:schemeClr val="tx2"/>
                </a:solidFill>
              </a:rPr>
              <a:t>)</a:t>
            </a:r>
          </a:p>
          <a:p>
            <a:pPr marL="465138" lvl="2" indent="-285750"/>
            <a:r>
              <a:rPr lang="en-GB" b="1" dirty="0">
                <a:solidFill>
                  <a:srgbClr val="FFC000"/>
                </a:solidFill>
              </a:rPr>
              <a:t>DYPQ_EE3: Injection delayed, S3</a:t>
            </a:r>
          </a:p>
          <a:p>
            <a:pPr marL="465138" lvl="2" indent="-285750"/>
            <a:r>
              <a:rPr lang="en-GB" b="1" dirty="0">
                <a:solidFill>
                  <a:srgbClr val="FFC000"/>
                </a:solidFill>
              </a:rPr>
              <a:t>DYPQ_EE4: False beam dump, S3</a:t>
            </a:r>
          </a:p>
          <a:p>
            <a:pPr marL="465138" lvl="2" indent="-285750"/>
            <a:r>
              <a:rPr lang="en-GB" b="1" dirty="0">
                <a:solidFill>
                  <a:schemeClr val="accent2"/>
                </a:solidFill>
              </a:rPr>
              <a:t>DYPQ_EE5: Missed beam dump by DYPQ, beam dump by another protection system, S4</a:t>
            </a:r>
          </a:p>
          <a:p>
            <a:pPr marL="465138" lvl="2" indent="-285750"/>
            <a:r>
              <a:rPr lang="en-GB" b="1" dirty="0">
                <a:solidFill>
                  <a:srgbClr val="FF0000"/>
                </a:solidFill>
              </a:rPr>
              <a:t>DYPQ_EE6: Missed beam dump, S5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78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841" y="434793"/>
            <a:ext cx="5001895" cy="587565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3481840" y="3178628"/>
            <a:ext cx="5001895" cy="3131819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ight Arrow 1"/>
          <p:cNvSpPr/>
          <p:nvPr/>
        </p:nvSpPr>
        <p:spPr>
          <a:xfrm>
            <a:off x="2185851" y="4515394"/>
            <a:ext cx="1140823" cy="766355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44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091" y="119937"/>
            <a:ext cx="10515600" cy="6296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>
                <a:solidFill>
                  <a:srgbClr val="FF0000"/>
                </a:solidFill>
              </a:rPr>
              <a:t>To be discussed !!!!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16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409803"/>
              </p:ext>
            </p:extLst>
          </p:nvPr>
        </p:nvGraphicFramePr>
        <p:xfrm>
          <a:off x="838200" y="1004402"/>
          <a:ext cx="10656000" cy="381318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26382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1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Consequences</a:t>
                      </a:r>
                      <a:endParaRPr lang="fr-CH" sz="14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4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Catastrophic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Critical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Major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Moderate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280">
                <a:tc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1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Downtime</a:t>
                      </a:r>
                      <a:endParaRPr lang="en-GB" sz="14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month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weeks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days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hours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mins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1" kern="120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Very</a:t>
                      </a:r>
                      <a:r>
                        <a:rPr lang="fr-CH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CH" sz="1400" b="1" kern="120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frequent</a:t>
                      </a:r>
                      <a:endParaRPr lang="en-GB" sz="1400" b="1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1/day</a:t>
                      </a:r>
                      <a:endParaRPr lang="en-GB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4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1" kern="120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Frequent</a:t>
                      </a:r>
                      <a:r>
                        <a:rPr lang="fr-CH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en-GB" sz="1400" b="1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1/week</a:t>
                      </a:r>
                      <a:endParaRPr lang="en-GB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Probable</a:t>
                      </a:r>
                      <a:endParaRPr lang="en-GB" sz="1400" b="1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1/month</a:t>
                      </a:r>
                      <a:endParaRPr lang="en-GB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1" kern="120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Occasional</a:t>
                      </a:r>
                      <a:endParaRPr lang="en-GB" sz="1400" b="1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1/year</a:t>
                      </a:r>
                      <a:endParaRPr lang="en-GB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1" kern="120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Remote</a:t>
                      </a:r>
                      <a:endParaRPr lang="en-GB" sz="1400" b="1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1/ 10 year</a:t>
                      </a:r>
                      <a:endParaRPr lang="en-GB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DYPQ_EE1,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E3,</a:t>
                      </a:r>
                      <a:r>
                        <a:rPr lang="en-GB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</a:t>
                      </a: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E4,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Improbable</a:t>
                      </a:r>
                      <a:endParaRPr lang="en-GB" sz="1400" b="1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1/100 </a:t>
                      </a:r>
                      <a:r>
                        <a:rPr lang="fr-CH" sz="1400" b="1" kern="120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years</a:t>
                      </a:r>
                      <a:endParaRPr lang="en-GB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DYPQ_EE5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Not </a:t>
                      </a:r>
                      <a:r>
                        <a:rPr lang="fr-CH" sz="1400" b="1" kern="120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credible</a:t>
                      </a:r>
                      <a:endParaRPr lang="en-GB" sz="1400" b="1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1/1000 years</a:t>
                      </a:r>
                      <a:endParaRPr lang="en-GB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DYPQ_EE2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DYPQ_EE6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40117" y="5097390"/>
            <a:ext cx="4048803" cy="829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90000"/>
              </a:lnSpc>
              <a:spcBef>
                <a:spcPts val="500"/>
              </a:spcBef>
            </a:pPr>
            <a:r>
              <a:rPr lang="en-GB" sz="1600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</a:t>
            </a:r>
            <a:endParaRPr lang="en-GB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5138" lvl="2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DYPQ_EE1</a:t>
            </a:r>
            <a:r>
              <a:rPr lang="en-GB" sz="1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False heating, S3</a:t>
            </a:r>
          </a:p>
          <a:p>
            <a:pPr marL="465138" lvl="2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DYPQ_EE2</a:t>
            </a:r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Quadrupole damaged, </a:t>
            </a:r>
            <a:r>
              <a:rPr lang="en-GB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S5</a:t>
            </a:r>
            <a:endParaRPr lang="en-GB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50563" y="5097390"/>
            <a:ext cx="7689669" cy="1797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90000"/>
              </a:lnSpc>
              <a:spcBef>
                <a:spcPts val="500"/>
              </a:spcBef>
            </a:pPr>
            <a:r>
              <a:rPr lang="en-GB" sz="1600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operation (beam dump, injection)</a:t>
            </a:r>
          </a:p>
          <a:p>
            <a:pPr marL="465138" lvl="2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DYPQ_EE3: Injection delayed, </a:t>
            </a:r>
            <a:r>
              <a:rPr lang="en-GB" sz="1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</a:p>
          <a:p>
            <a:pPr marL="465138" lvl="2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DYPQ_EE4</a:t>
            </a:r>
            <a:r>
              <a:rPr lang="en-GB" sz="1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False beam dump, S3</a:t>
            </a:r>
          </a:p>
          <a:p>
            <a:pPr marL="465138" lvl="2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DYPQ_EE5</a:t>
            </a:r>
            <a:r>
              <a:rPr lang="en-GB" sz="1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Missed </a:t>
            </a:r>
            <a:r>
              <a:rPr lang="en-GB" sz="1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dump by DYPQ, </a:t>
            </a:r>
            <a:r>
              <a:rPr lang="en-GB" sz="1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dump </a:t>
            </a:r>
            <a:r>
              <a:rPr lang="en-GB" sz="1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another protection </a:t>
            </a:r>
            <a:r>
              <a:rPr lang="en-GB" sz="1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system, S4</a:t>
            </a:r>
            <a:endParaRPr lang="en-GB" sz="1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5138" lvl="2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DYPQ_EE6</a:t>
            </a:r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Missed beam dump, S5</a:t>
            </a:r>
          </a:p>
          <a:p>
            <a:pPr marL="465138" lvl="2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Isosceles Triangle 8"/>
          <p:cNvSpPr/>
          <p:nvPr/>
        </p:nvSpPr>
        <p:spPr>
          <a:xfrm>
            <a:off x="838201" y="1001428"/>
            <a:ext cx="1740408" cy="926254"/>
          </a:xfrm>
          <a:prstGeom prst="triangl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838200" y="1627352"/>
            <a:ext cx="10887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defRPr/>
            </a:pPr>
            <a:r>
              <a:rPr lang="fr-CH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endParaRPr lang="fr-CH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838201" y="1001428"/>
            <a:ext cx="1740408" cy="92625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882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9192"/>
            <a:ext cx="9664337" cy="6542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67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18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390" y="150441"/>
            <a:ext cx="9457220" cy="638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92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19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9192"/>
            <a:ext cx="9664337" cy="65422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9007" y="722908"/>
            <a:ext cx="4894216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Risk estimation: what needs to be studied further?</a:t>
            </a:r>
          </a:p>
          <a:p>
            <a:r>
              <a:rPr lang="en-GB" dirty="0" smtClean="0"/>
              <a:t>FM which are in category 4, 5 or undetectable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19943" y="6439733"/>
            <a:ext cx="3313611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Detailed study of the trigger link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1428206" y="6356350"/>
            <a:ext cx="209005" cy="2701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669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310051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RIRE - Principle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700349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Adapted FMEA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549" y="365125"/>
            <a:ext cx="5001895" cy="58756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525691" y="2933620"/>
            <a:ext cx="32026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Reliability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</a:t>
            </a:r>
            <a:r>
              <a:rPr lang="en-GB" dirty="0" smtClean="0"/>
              <a:t>eliability goals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 smtClean="0"/>
              <a:t>The SPS must not cause  damage of the dump block more often than 1 per 100 years</a:t>
            </a:r>
            <a:endParaRPr lang="en-GB" i="1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Down Arrow 6"/>
          <p:cNvSpPr/>
          <p:nvPr/>
        </p:nvSpPr>
        <p:spPr>
          <a:xfrm rot="2846121">
            <a:off x="2543992" y="2370318"/>
            <a:ext cx="285750" cy="4254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Down Arrow 7"/>
          <p:cNvSpPr/>
          <p:nvPr/>
        </p:nvSpPr>
        <p:spPr>
          <a:xfrm rot="19131072">
            <a:off x="4472942" y="2375393"/>
            <a:ext cx="285750" cy="4254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728358" y="2931623"/>
            <a:ext cx="28101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Initial Risk Estimation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Which system parts need to be studied further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058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074637" cy="466725"/>
          </a:xfrm>
        </p:spPr>
        <p:txBody>
          <a:bodyPr anchor="t">
            <a:normAutofit fontScale="90000"/>
          </a:bodyPr>
          <a:lstStyle/>
          <a:p>
            <a:r>
              <a:rPr lang="en-GB" dirty="0" smtClean="0"/>
              <a:t>Next steps: extend the fault tree sideward and downward 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 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137524"/>
            <a:ext cx="7887056" cy="5583951"/>
          </a:xfrm>
        </p:spPr>
        <p:txBody>
          <a:bodyPr>
            <a:normAutofit fontScale="92500" lnSpcReduction="10000"/>
          </a:bodyPr>
          <a:lstStyle/>
          <a:p>
            <a:pPr marL="522287" lvl="1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5"/>
                </a:solidFill>
              </a:rPr>
              <a:t>Quench Detection QD</a:t>
            </a:r>
          </a:p>
          <a:p>
            <a:pPr marL="701675" lvl="2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6"/>
                </a:solidFill>
              </a:rPr>
              <a:t>DYPQ Yellow Protection rack Quadrupole, n </a:t>
            </a:r>
            <a:r>
              <a:rPr lang="en-GB" b="1" dirty="0">
                <a:solidFill>
                  <a:schemeClr val="accent6"/>
                </a:solidFill>
              </a:rPr>
              <a:t>= 47/51 (one per Quadrupole)</a:t>
            </a:r>
            <a:endParaRPr lang="en-GB" b="1" dirty="0" smtClean="0">
              <a:solidFill>
                <a:schemeClr val="accent6"/>
              </a:solidFill>
            </a:endParaRPr>
          </a:p>
          <a:p>
            <a:pPr marL="881062" lvl="3" indent="-342900">
              <a:buFont typeface="+mj-lt"/>
              <a:buAutoNum type="arabicPeriod"/>
            </a:pPr>
            <a:r>
              <a:rPr lang="en-GB" b="1" dirty="0" smtClean="0"/>
              <a:t>DQLPU-B Local Protection Unit type B (</a:t>
            </a:r>
            <a:r>
              <a:rPr lang="en-GB" b="1" dirty="0" err="1" smtClean="0"/>
              <a:t>iQPS</a:t>
            </a:r>
            <a:r>
              <a:rPr lang="en-GB" b="1" dirty="0" smtClean="0"/>
              <a:t>) n = 1</a:t>
            </a:r>
          </a:p>
          <a:p>
            <a:pPr marL="1060450" lvl="4" indent="-342900">
              <a:buFont typeface="+mj-lt"/>
              <a:buAutoNum type="arabicPeriod"/>
            </a:pPr>
            <a:r>
              <a:rPr lang="en-GB" dirty="0" smtClean="0"/>
              <a:t>DQQDL Quench Detection Local, n = 4 (2 focusing, 2 defocusing)</a:t>
            </a:r>
          </a:p>
          <a:p>
            <a:pPr marL="1060450" lvl="4" indent="-342900">
              <a:buFont typeface="+mj-lt"/>
              <a:buAutoNum type="arabicPeriod"/>
            </a:pPr>
            <a:r>
              <a:rPr lang="en-GB" dirty="0" smtClean="0"/>
              <a:t>DQAMC Acquisition and Monitoring Controller, n = 1</a:t>
            </a:r>
          </a:p>
          <a:p>
            <a:pPr marL="1060450" lvl="4" indent="-342900">
              <a:buFont typeface="+mj-lt"/>
              <a:buAutoNum type="arabicPeriod"/>
            </a:pPr>
            <a:r>
              <a:rPr lang="en-GB" dirty="0" smtClean="0"/>
              <a:t>DQCSU Controller and Supervision Unit, n=1</a:t>
            </a:r>
            <a:endParaRPr lang="en-GB" dirty="0"/>
          </a:p>
          <a:p>
            <a:pPr marL="881062" lvl="3" indent="-342900">
              <a:buFont typeface="+mj-lt"/>
              <a:buAutoNum type="arabicPeriod"/>
            </a:pPr>
            <a:r>
              <a:rPr lang="en-GB" b="1" dirty="0" smtClean="0"/>
              <a:t>DQHDS Heaters Discharge power Supply, n = 2</a:t>
            </a:r>
          </a:p>
          <a:p>
            <a:pPr marL="881062" lvl="3" indent="-342900">
              <a:buFont typeface="+mj-lt"/>
              <a:buAutoNum type="arabicPeriod"/>
            </a:pPr>
            <a:r>
              <a:rPr lang="en-GB" b="1" dirty="0" smtClean="0"/>
              <a:t>DQLIM, n = 1</a:t>
            </a:r>
          </a:p>
          <a:p>
            <a:pPr marL="701675" lvl="2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6"/>
                </a:solidFill>
              </a:rPr>
              <a:t>DYPB-S Yellow Protection rack type B (Dipole</a:t>
            </a:r>
            <a:r>
              <a:rPr lang="en-GB" b="1" dirty="0">
                <a:solidFill>
                  <a:schemeClr val="accent6"/>
                </a:solidFill>
              </a:rPr>
              <a:t>) S-variation, </a:t>
            </a:r>
            <a:r>
              <a:rPr lang="en-GB" b="1" dirty="0" smtClean="0">
                <a:solidFill>
                  <a:schemeClr val="accent6"/>
                </a:solidFill>
              </a:rPr>
              <a:t>n = 54/ 55 (</a:t>
            </a:r>
            <a:r>
              <a:rPr lang="en-GB" b="1" dirty="0">
                <a:solidFill>
                  <a:schemeClr val="accent6"/>
                </a:solidFill>
              </a:rPr>
              <a:t>1</a:t>
            </a:r>
            <a:r>
              <a:rPr lang="en-GB" b="1" dirty="0" smtClean="0">
                <a:solidFill>
                  <a:schemeClr val="accent6"/>
                </a:solidFill>
              </a:rPr>
              <a:t> per 4 magnets)</a:t>
            </a:r>
          </a:p>
          <a:p>
            <a:pPr marL="881062" lvl="3" indent="-342900">
              <a:buFont typeface="+mj-lt"/>
              <a:buAutoNum type="arabicPeriod"/>
            </a:pPr>
            <a:r>
              <a:rPr lang="en-GB" b="1" dirty="0" smtClean="0"/>
              <a:t>DQLPU-S </a:t>
            </a:r>
            <a:r>
              <a:rPr lang="en-GB" b="1" dirty="0"/>
              <a:t>Local Protection Unit type S </a:t>
            </a:r>
            <a:r>
              <a:rPr lang="en-GB" b="1" dirty="0" smtClean="0"/>
              <a:t>(</a:t>
            </a:r>
            <a:r>
              <a:rPr lang="en-GB" b="1" dirty="0" err="1" smtClean="0"/>
              <a:t>nQPS</a:t>
            </a:r>
            <a:r>
              <a:rPr lang="en-GB" b="1" dirty="0" smtClean="0"/>
              <a:t>), n = 1</a:t>
            </a:r>
          </a:p>
          <a:p>
            <a:pPr marL="1060450" lvl="4" indent="-342900">
              <a:buFont typeface="+mj-lt"/>
              <a:buAutoNum type="arabicPeriod"/>
            </a:pPr>
            <a:r>
              <a:rPr lang="en-GB" dirty="0" smtClean="0"/>
              <a:t>DQQDS Quench Detector Symmetric, n = 4</a:t>
            </a:r>
            <a:endParaRPr lang="en-GB" dirty="0"/>
          </a:p>
          <a:p>
            <a:pPr marL="1060450" lvl="4" indent="-342900">
              <a:buFont typeface="+mj-lt"/>
              <a:buAutoNum type="arabicPeriod"/>
            </a:pPr>
            <a:r>
              <a:rPr lang="en-GB" dirty="0" smtClean="0"/>
              <a:t>DQQBS Bus – bar Splice detector, n = 5 </a:t>
            </a:r>
          </a:p>
          <a:p>
            <a:pPr marL="1060450" lvl="4" indent="-342900">
              <a:buFont typeface="+mj-lt"/>
              <a:buAutoNum type="arabicPeriod"/>
            </a:pPr>
            <a:r>
              <a:rPr lang="en-GB" dirty="0" smtClean="0"/>
              <a:t>DQQDE Quench Detector voltage to Earth, n = 3</a:t>
            </a:r>
            <a:endParaRPr lang="en-GB" dirty="0"/>
          </a:p>
          <a:p>
            <a:pPr marL="1060450" lvl="4" indent="-342900">
              <a:buFont typeface="+mj-lt"/>
              <a:buAutoNum type="arabicPeriod"/>
            </a:pPr>
            <a:r>
              <a:rPr lang="en-GB" dirty="0" smtClean="0"/>
              <a:t>DQAMGS Acquisition and Monitoring crate controller G S, n = 1</a:t>
            </a:r>
          </a:p>
          <a:p>
            <a:pPr marL="881062" lvl="3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DQLPU-A  Local Protection Unit type A (asymmetric quenches on dipoles)</a:t>
            </a:r>
          </a:p>
          <a:p>
            <a:pPr marL="881062" lvl="3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DQLIM Local protection Interface module (PS for DQLPU-A), n=1</a:t>
            </a:r>
          </a:p>
          <a:p>
            <a:pPr marL="881062" lvl="3" indent="-342900">
              <a:buFont typeface="+mj-lt"/>
              <a:buAutoNum type="arabicPeriod"/>
            </a:pPr>
            <a:r>
              <a:rPr lang="en-GB" b="1" dirty="0" smtClean="0"/>
              <a:t>Power Pack for DQLPUS, n = 2</a:t>
            </a:r>
          </a:p>
          <a:p>
            <a:pPr marL="881062" lvl="3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DQHDS </a:t>
            </a:r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Heaters Discharge power </a:t>
            </a:r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Supply (Dipole), n = 4</a:t>
            </a:r>
          </a:p>
          <a:p>
            <a:pPr marL="701675" lvl="2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6"/>
                </a:solidFill>
              </a:rPr>
              <a:t>DYPG</a:t>
            </a:r>
          </a:p>
          <a:p>
            <a:pPr marL="881062" lvl="3" indent="-342900">
              <a:buFont typeface="+mj-lt"/>
              <a:buAutoNum type="arabicPeriod"/>
            </a:pPr>
            <a:r>
              <a:rPr lang="en-GB" b="1" dirty="0" smtClean="0"/>
              <a:t>DQGPU-D Global Protection Unit type D, crate</a:t>
            </a:r>
            <a:endParaRPr lang="en-GB" b="1" dirty="0" smtClean="0">
              <a:solidFill>
                <a:srgbClr val="FF0000"/>
              </a:solidFill>
            </a:endParaRPr>
          </a:p>
          <a:p>
            <a:pPr marL="1060450" lvl="4" indent="-342900">
              <a:buFont typeface="+mj-lt"/>
              <a:buAutoNum type="arabicPeriod"/>
            </a:pPr>
            <a:r>
              <a:rPr lang="en-GB" dirty="0" smtClean="0"/>
              <a:t>DQQDC Quench Detector Current leads, n = 4</a:t>
            </a:r>
          </a:p>
          <a:p>
            <a:pPr marL="1060450" lvl="4" indent="-342900">
              <a:buFont typeface="+mj-lt"/>
              <a:buAutoNum type="arabicPeriod"/>
            </a:pPr>
            <a:r>
              <a:rPr lang="en-GB" dirty="0" smtClean="0"/>
              <a:t>DQQDB Quench Detector main </a:t>
            </a:r>
            <a:r>
              <a:rPr lang="en-GB" dirty="0" err="1" smtClean="0"/>
              <a:t>Busbar</a:t>
            </a:r>
            <a:r>
              <a:rPr lang="en-GB" dirty="0" smtClean="0"/>
              <a:t>, n= 2</a:t>
            </a:r>
          </a:p>
          <a:p>
            <a:pPr marL="1060450" lvl="4" indent="-342900">
              <a:buFont typeface="+mj-lt"/>
              <a:buAutoNum type="arabicPeriod"/>
            </a:pPr>
            <a:r>
              <a:rPr lang="en-GB" dirty="0"/>
              <a:t>DQAMG Acquisition and Monitoring crate </a:t>
            </a:r>
            <a:r>
              <a:rPr lang="en-GB" dirty="0" smtClean="0"/>
              <a:t>controller, n = 1</a:t>
            </a:r>
            <a:endParaRPr lang="en-GB" dirty="0"/>
          </a:p>
          <a:p>
            <a:pPr marL="522287" lvl="1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5"/>
                </a:solidFill>
              </a:rPr>
              <a:t>Energy extraction EE, n = 1</a:t>
            </a:r>
          </a:p>
          <a:p>
            <a:pPr marL="522287" lvl="1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5"/>
                </a:solidFill>
              </a:rPr>
              <a:t>Quench heater</a:t>
            </a:r>
            <a:r>
              <a:rPr lang="en-GB" b="1" dirty="0">
                <a:solidFill>
                  <a:schemeClr val="accent5"/>
                </a:solidFill>
              </a:rPr>
              <a:t>, </a:t>
            </a:r>
            <a:r>
              <a:rPr lang="en-GB" b="1" dirty="0" smtClean="0">
                <a:solidFill>
                  <a:schemeClr val="accent5"/>
                </a:solidFill>
              </a:rPr>
              <a:t>n = </a:t>
            </a:r>
            <a:r>
              <a:rPr lang="en-GB" b="1" dirty="0">
                <a:solidFill>
                  <a:schemeClr val="accent5"/>
                </a:solidFill>
              </a:rPr>
              <a:t>2 </a:t>
            </a:r>
            <a:r>
              <a:rPr lang="en-GB" b="1" dirty="0" smtClean="0">
                <a:solidFill>
                  <a:schemeClr val="accent5"/>
                </a:solidFill>
              </a:rPr>
              <a:t>* 47</a:t>
            </a:r>
            <a:r>
              <a:rPr lang="en-GB" b="1" dirty="0">
                <a:solidFill>
                  <a:schemeClr val="accent5"/>
                </a:solidFill>
              </a:rPr>
              <a:t>/ 51 </a:t>
            </a:r>
            <a:endParaRPr lang="en-GB" b="1" dirty="0" smtClean="0">
              <a:solidFill>
                <a:schemeClr val="accent5"/>
              </a:solidFill>
            </a:endParaRPr>
          </a:p>
          <a:p>
            <a:pPr marL="522287" lvl="1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5"/>
                </a:solidFill>
              </a:rPr>
              <a:t>Bypass </a:t>
            </a:r>
            <a:r>
              <a:rPr lang="en-GB" b="1" dirty="0">
                <a:solidFill>
                  <a:schemeClr val="accent5"/>
                </a:solidFill>
              </a:rPr>
              <a:t>diode, n = 47/ 51 </a:t>
            </a:r>
            <a:endParaRPr lang="en-GB" b="1" dirty="0" smtClean="0">
              <a:solidFill>
                <a:schemeClr val="accent5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43F53D-AFDA-4049-A4CD-E2FA2194F2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7092354" y="5676915"/>
            <a:ext cx="1892300" cy="102234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9388" indent="-1793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587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8163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17550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9693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2287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System</a:t>
            </a:r>
          </a:p>
          <a:p>
            <a:pPr marL="701675" marR="0" lvl="2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Rack</a:t>
            </a:r>
          </a:p>
          <a:p>
            <a:pPr marL="881062" marR="0" lvl="3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Crate</a:t>
            </a:r>
          </a:p>
          <a:p>
            <a:pPr marL="1060450" marR="0" lvl="4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Board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977" y="1137524"/>
            <a:ext cx="2507479" cy="23774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977" y="3820615"/>
            <a:ext cx="2058575" cy="27447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244052" y="3820615"/>
            <a:ext cx="1587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DYPB-S rack, under B dipoles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16952" y="3253331"/>
            <a:ext cx="2700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DYPQ rack, under C dipoles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5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RIRE provides a framework for the experience based derivation of quantitative reliability </a:t>
            </a:r>
            <a:r>
              <a:rPr lang="en-GB" dirty="0" smtClean="0"/>
              <a:t>targets: system </a:t>
            </a:r>
            <a:r>
              <a:rPr lang="en-GB" dirty="0"/>
              <a:t>reliability requirements are derived from accelerator </a:t>
            </a:r>
            <a:r>
              <a:rPr lang="en-GB" dirty="0" smtClean="0"/>
              <a:t>requirement</a:t>
            </a:r>
            <a:endParaRPr lang="en-GB" dirty="0"/>
          </a:p>
          <a:p>
            <a:r>
              <a:rPr lang="en-GB" dirty="0" smtClean="0"/>
              <a:t>RIRE shows the risks posed by a system </a:t>
            </a:r>
          </a:p>
          <a:p>
            <a:r>
              <a:rPr lang="en-GB" dirty="0" smtClean="0"/>
              <a:t>RIRE prioritizes subsequent, more detailed analyses </a:t>
            </a:r>
          </a:p>
          <a:p>
            <a:r>
              <a:rPr lang="en-GB" dirty="0"/>
              <a:t>RIRE works for </a:t>
            </a:r>
            <a:r>
              <a:rPr lang="en-GB" dirty="0" smtClean="0"/>
              <a:t>systems </a:t>
            </a:r>
            <a:r>
              <a:rPr lang="en-GB" dirty="0"/>
              <a:t>with context dependant functions</a:t>
            </a:r>
          </a:p>
          <a:p>
            <a:r>
              <a:rPr lang="en-GB" dirty="0" smtClean="0"/>
              <a:t>System failures are visualised as Fault Tree model which can be extended sideward (more systems) and downwards (more details)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567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71192"/>
            <a:ext cx="10515600" cy="5805771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4400" dirty="0" smtClean="0"/>
              <a:t>Thank you for your attention </a:t>
            </a:r>
            <a:r>
              <a:rPr lang="en-GB" sz="4400" dirty="0" smtClean="0">
                <a:sym typeface="Wingdings" panose="05000000000000000000" pitchFamily="2" charset="2"/>
              </a:rPr>
              <a:t></a:t>
            </a:r>
            <a:endParaRPr lang="en-GB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53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326603" y="2765631"/>
            <a:ext cx="2767074" cy="22787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280736" y="2561422"/>
            <a:ext cx="9102315" cy="2944317"/>
          </a:xfrm>
          <a:prstGeom prst="ellipse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23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741025" y="2828995"/>
            <a:ext cx="2002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Asymmetric </a:t>
            </a:r>
            <a:r>
              <a:rPr lang="en-GB" dirty="0"/>
              <a:t>quench in quadrupole</a:t>
            </a:r>
          </a:p>
        </p:txBody>
      </p:sp>
      <p:sp>
        <p:nvSpPr>
          <p:cNvPr id="9" name="Arc 8"/>
          <p:cNvSpPr/>
          <p:nvPr/>
        </p:nvSpPr>
        <p:spPr>
          <a:xfrm flipH="1" flipV="1">
            <a:off x="807931" y="1527980"/>
            <a:ext cx="656730" cy="4552855"/>
          </a:xfrm>
          <a:prstGeom prst="arc">
            <a:avLst>
              <a:gd name="adj1" fmla="val 57131"/>
              <a:gd name="adj2" fmla="val 5661148"/>
            </a:avLst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extBox 9"/>
          <p:cNvSpPr txBox="1"/>
          <p:nvPr/>
        </p:nvSpPr>
        <p:spPr>
          <a:xfrm>
            <a:off x="7248673" y="4588352"/>
            <a:ext cx="1990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OK: Reset detection board/ power cycle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96527" y="4713057"/>
            <a:ext cx="1662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Capacitor </a:t>
            </a:r>
            <a:r>
              <a:rPr lang="en-GB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 charged (</a:t>
            </a:r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810 </a:t>
            </a:r>
            <a:r>
              <a:rPr lang="en-GB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V)</a:t>
            </a:r>
          </a:p>
        </p:txBody>
      </p:sp>
      <p:sp>
        <p:nvSpPr>
          <p:cNvPr id="25" name="Oval 24"/>
          <p:cNvSpPr/>
          <p:nvPr/>
        </p:nvSpPr>
        <p:spPr>
          <a:xfrm>
            <a:off x="2239858" y="5926437"/>
            <a:ext cx="2065382" cy="612321"/>
          </a:xfrm>
          <a:prstGeom prst="ellipse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Commissioning with heaters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366" y="4688447"/>
            <a:ext cx="14230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indent="0">
              <a:buNone/>
            </a:pPr>
            <a:r>
              <a:rPr lang="en-GB" b="1" dirty="0" smtClean="0">
                <a:solidFill>
                  <a:schemeClr val="accent1"/>
                </a:solidFill>
              </a:rPr>
              <a:t>DQHDS </a:t>
            </a:r>
            <a:r>
              <a:rPr lang="en-GB" b="1" dirty="0">
                <a:solidFill>
                  <a:schemeClr val="accent1"/>
                </a:solidFill>
              </a:rPr>
              <a:t>switched </a:t>
            </a:r>
            <a:r>
              <a:rPr lang="en-GB" b="1" dirty="0" smtClean="0">
                <a:solidFill>
                  <a:schemeClr val="accent1"/>
                </a:solidFill>
              </a:rPr>
              <a:t>off/ on </a:t>
            </a:r>
            <a:r>
              <a:rPr lang="en-GB" b="1" dirty="0">
                <a:solidFill>
                  <a:schemeClr val="accent1"/>
                </a:solidFill>
              </a:rPr>
              <a:t>manually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1279303" y="4476504"/>
            <a:ext cx="2598" cy="1355985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1385024" y="4452969"/>
            <a:ext cx="0" cy="1468570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022011" y="1799548"/>
            <a:ext cx="30566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Symmetric </a:t>
            </a:r>
            <a:r>
              <a:rPr lang="en-GB" dirty="0"/>
              <a:t>quench in quadrupole</a:t>
            </a:r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271500" y="315878"/>
            <a:ext cx="6532896" cy="9292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2.1 DYPQ states and transitions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9455262" y="2033227"/>
            <a:ext cx="927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Initiator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Arc 48"/>
          <p:cNvSpPr/>
          <p:nvPr/>
        </p:nvSpPr>
        <p:spPr>
          <a:xfrm>
            <a:off x="8587213" y="1782693"/>
            <a:ext cx="774565" cy="293563"/>
          </a:xfrm>
          <a:prstGeom prst="arc">
            <a:avLst>
              <a:gd name="adj1" fmla="val 10825381"/>
              <a:gd name="adj2" fmla="val 0"/>
            </a:avLst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1" name="TextBox 10"/>
          <p:cNvSpPr txBox="1"/>
          <p:nvPr/>
        </p:nvSpPr>
        <p:spPr>
          <a:xfrm>
            <a:off x="9433578" y="1741888"/>
            <a:ext cx="1097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286947" y="4348325"/>
            <a:ext cx="0" cy="1637659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2630205" y="4344039"/>
            <a:ext cx="0" cy="1577500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50869" y="5921539"/>
            <a:ext cx="2065382" cy="6123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Commissioning without heaters</a:t>
            </a:r>
          </a:p>
        </p:txBody>
      </p:sp>
      <p:sp>
        <p:nvSpPr>
          <p:cNvPr id="50" name="Oval 49"/>
          <p:cNvSpPr/>
          <p:nvPr/>
        </p:nvSpPr>
        <p:spPr>
          <a:xfrm>
            <a:off x="479881" y="3727421"/>
            <a:ext cx="2065382" cy="6123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operation of QPS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4976352" y="2255261"/>
            <a:ext cx="2065382" cy="6123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Post quench I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(trigger latched)</a:t>
            </a:r>
          </a:p>
        </p:txBody>
      </p:sp>
      <p:sp>
        <p:nvSpPr>
          <p:cNvPr id="52" name="Oval 51"/>
          <p:cNvSpPr/>
          <p:nvPr/>
        </p:nvSpPr>
        <p:spPr>
          <a:xfrm>
            <a:off x="9421675" y="3066524"/>
            <a:ext cx="2065382" cy="6123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 mortem 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by MP3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9421675" y="4298605"/>
            <a:ext cx="2065382" cy="6123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MP3 decision</a:t>
            </a:r>
          </a:p>
        </p:txBody>
      </p:sp>
      <p:sp>
        <p:nvSpPr>
          <p:cNvPr id="54" name="Oval 53"/>
          <p:cNvSpPr/>
          <p:nvPr/>
        </p:nvSpPr>
        <p:spPr>
          <a:xfrm>
            <a:off x="9382435" y="5695632"/>
            <a:ext cx="2065382" cy="6123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Maintenance,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repair, tests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5099214" y="5167154"/>
            <a:ext cx="2065382" cy="6123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Post quench II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(trigger unlatched)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10415395" y="5069393"/>
            <a:ext cx="0" cy="535271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10619430" y="5044336"/>
            <a:ext cx="0" cy="560328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Arc 57"/>
          <p:cNvSpPr/>
          <p:nvPr/>
        </p:nvSpPr>
        <p:spPr>
          <a:xfrm flipH="1" flipV="1">
            <a:off x="806775" y="1527980"/>
            <a:ext cx="656730" cy="4552855"/>
          </a:xfrm>
          <a:prstGeom prst="arc">
            <a:avLst>
              <a:gd name="adj1" fmla="val 5812870"/>
              <a:gd name="adj2" fmla="val 6080977"/>
            </a:avLst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60" name="TextBox 59"/>
          <p:cNvSpPr txBox="1"/>
          <p:nvPr/>
        </p:nvSpPr>
        <p:spPr>
          <a:xfrm>
            <a:off x="10375491" y="3763259"/>
            <a:ext cx="1718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 mortem data analysis finished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654324" y="2765631"/>
            <a:ext cx="1672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 post mortem data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625682" y="5182227"/>
            <a:ext cx="993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OK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8523895" y="538634"/>
            <a:ext cx="837883" cy="24840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453950" y="401227"/>
            <a:ext cx="22820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Beam: false</a:t>
            </a:r>
          </a:p>
          <a:p>
            <a:pPr lvl="0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RQD/ RQF energy: false </a:t>
            </a:r>
          </a:p>
        </p:txBody>
      </p:sp>
      <p:sp>
        <p:nvSpPr>
          <p:cNvPr id="69" name="Rectangle 68"/>
          <p:cNvSpPr/>
          <p:nvPr/>
        </p:nvSpPr>
        <p:spPr>
          <a:xfrm>
            <a:off x="9453950" y="1272671"/>
            <a:ext cx="2888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Beam: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false or true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RQD/ RQF energy: false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or true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Oval 69"/>
          <p:cNvSpPr/>
          <p:nvPr/>
        </p:nvSpPr>
        <p:spPr>
          <a:xfrm>
            <a:off x="8523895" y="1395190"/>
            <a:ext cx="837883" cy="2484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8367252" y="53788"/>
            <a:ext cx="3726425" cy="22343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8511491" y="929122"/>
            <a:ext cx="837883" cy="248406"/>
          </a:xfrm>
          <a:prstGeom prst="ellipse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453950" y="854606"/>
            <a:ext cx="2888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Beam: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false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RQD/ RQF energy: false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or true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574436" y="5112300"/>
            <a:ext cx="1282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Revalidation OK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25447" y="2460378"/>
            <a:ext cx="1968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Operator state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9453950" y="99714"/>
            <a:ext cx="22820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Environment variables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27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Box 155"/>
          <p:cNvSpPr txBox="1"/>
          <p:nvPr/>
        </p:nvSpPr>
        <p:spPr>
          <a:xfrm rot="16200000">
            <a:off x="2956283" y="1570217"/>
            <a:ext cx="1204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DQHDS interlock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4" name="Rectangle 383"/>
          <p:cNvSpPr/>
          <p:nvPr/>
        </p:nvSpPr>
        <p:spPr>
          <a:xfrm rot="5400000">
            <a:off x="4154807" y="1190755"/>
            <a:ext cx="2184462" cy="44663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" name="Rectangle 275"/>
          <p:cNvSpPr/>
          <p:nvPr/>
        </p:nvSpPr>
        <p:spPr>
          <a:xfrm>
            <a:off x="4503714" y="4804977"/>
            <a:ext cx="2994189" cy="6847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GB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0811667" y="4461725"/>
            <a:ext cx="1190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Supervision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0811667" y="4154452"/>
            <a:ext cx="1190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Power supply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820188" y="4768998"/>
            <a:ext cx="1190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Trigger line</a:t>
            </a:r>
          </a:p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DQHDS 1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959903" y="2612780"/>
            <a:ext cx="1895420" cy="27710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 smtClean="0"/>
              <a:t>1. Block diagram: Details DYPQ rack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24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81848" y="2772147"/>
            <a:ext cx="1332613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DQLPR 1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04885" y="4898072"/>
            <a:ext cx="1285136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DQHDS 1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34574" y="4903962"/>
            <a:ext cx="1180113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DQHDS 2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963173" y="3197675"/>
            <a:ext cx="1332613" cy="432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DQQDS 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687999" y="3197675"/>
            <a:ext cx="1332613" cy="432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DQQDS B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963172" y="2463037"/>
            <a:ext cx="1332613" cy="432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Pack A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687999" y="2463037"/>
            <a:ext cx="1332613" cy="432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Pack B</a:t>
            </a:r>
          </a:p>
        </p:txBody>
      </p:sp>
      <p:cxnSp>
        <p:nvCxnSpPr>
          <p:cNvPr id="48" name="Straight Arrow Connector 47"/>
          <p:cNvCxnSpPr>
            <a:stCxn id="19" idx="2"/>
            <a:endCxn id="17" idx="0"/>
          </p:cNvCxnSpPr>
          <p:nvPr/>
        </p:nvCxnSpPr>
        <p:spPr>
          <a:xfrm>
            <a:off x="8629479" y="2895037"/>
            <a:ext cx="1" cy="302638"/>
          </a:xfrm>
          <a:prstGeom prst="straightConnector1">
            <a:avLst/>
          </a:prstGeom>
          <a:ln w="19050">
            <a:solidFill>
              <a:srgbClr val="FF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20" idx="2"/>
            <a:endCxn id="18" idx="0"/>
          </p:cNvCxnSpPr>
          <p:nvPr/>
        </p:nvCxnSpPr>
        <p:spPr>
          <a:xfrm>
            <a:off x="10354306" y="2895037"/>
            <a:ext cx="0" cy="302638"/>
          </a:xfrm>
          <a:prstGeom prst="straightConnector1">
            <a:avLst/>
          </a:prstGeom>
          <a:ln w="19050">
            <a:solidFill>
              <a:srgbClr val="FF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8724101" y="3833019"/>
            <a:ext cx="1332613" cy="432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Burndy board</a:t>
            </a:r>
          </a:p>
        </p:txBody>
      </p:sp>
      <p:cxnSp>
        <p:nvCxnSpPr>
          <p:cNvPr id="57" name="Elbow Connector 56"/>
          <p:cNvCxnSpPr>
            <a:stCxn id="17" idx="2"/>
            <a:endCxn id="55" idx="0"/>
          </p:cNvCxnSpPr>
          <p:nvPr/>
        </p:nvCxnSpPr>
        <p:spPr>
          <a:xfrm rot="16200000" flipH="1">
            <a:off x="8908272" y="3350883"/>
            <a:ext cx="203344" cy="760928"/>
          </a:xfrm>
          <a:prstGeom prst="bentConnector3">
            <a:avLst/>
          </a:prstGeom>
          <a:ln w="19050">
            <a:solidFill>
              <a:srgbClr val="FF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18" idx="2"/>
            <a:endCxn id="55" idx="0"/>
          </p:cNvCxnSpPr>
          <p:nvPr/>
        </p:nvCxnSpPr>
        <p:spPr>
          <a:xfrm rot="5400000">
            <a:off x="9770685" y="3249398"/>
            <a:ext cx="203344" cy="963898"/>
          </a:xfrm>
          <a:prstGeom prst="bentConnector3">
            <a:avLst/>
          </a:prstGeom>
          <a:ln w="19050">
            <a:solidFill>
              <a:srgbClr val="FF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963172" y="1866543"/>
            <a:ext cx="1332613" cy="432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UPS 1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687999" y="1866543"/>
            <a:ext cx="1332613" cy="432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UPS 2</a:t>
            </a:r>
          </a:p>
        </p:txBody>
      </p:sp>
      <p:cxnSp>
        <p:nvCxnSpPr>
          <p:cNvPr id="40" name="Straight Arrow Connector 39"/>
          <p:cNvCxnSpPr>
            <a:endCxn id="19" idx="0"/>
          </p:cNvCxnSpPr>
          <p:nvPr/>
        </p:nvCxnSpPr>
        <p:spPr>
          <a:xfrm flipH="1">
            <a:off x="8629479" y="2291586"/>
            <a:ext cx="360" cy="171451"/>
          </a:xfrm>
          <a:prstGeom prst="straightConnector1">
            <a:avLst/>
          </a:prstGeom>
          <a:ln w="19050">
            <a:solidFill>
              <a:srgbClr val="FF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20" idx="0"/>
          </p:cNvCxnSpPr>
          <p:nvPr/>
        </p:nvCxnSpPr>
        <p:spPr>
          <a:xfrm>
            <a:off x="10354304" y="2300039"/>
            <a:ext cx="2" cy="162998"/>
          </a:xfrm>
          <a:prstGeom prst="straightConnector1">
            <a:avLst/>
          </a:prstGeom>
          <a:ln w="19050">
            <a:solidFill>
              <a:srgbClr val="FF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16200000" flipH="1">
            <a:off x="9256298" y="2391471"/>
            <a:ext cx="306591" cy="1332000"/>
          </a:xfrm>
          <a:prstGeom prst="bentConnector3">
            <a:avLst>
              <a:gd name="adj1" fmla="val 30488"/>
            </a:avLst>
          </a:prstGeom>
          <a:ln w="19050">
            <a:solidFill>
              <a:srgbClr val="FF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/>
          <p:nvPr/>
        </p:nvCxnSpPr>
        <p:spPr>
          <a:xfrm rot="5400000">
            <a:off x="9342443" y="2378380"/>
            <a:ext cx="306591" cy="1332000"/>
          </a:xfrm>
          <a:prstGeom prst="bentConnector3">
            <a:avLst>
              <a:gd name="adj1" fmla="val 50000"/>
            </a:avLst>
          </a:prstGeom>
          <a:ln w="19050">
            <a:solidFill>
              <a:srgbClr val="FF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3125718" y="2432041"/>
            <a:ext cx="1061147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DQAMC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779452" y="2592081"/>
            <a:ext cx="936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DQQDL  </a:t>
            </a:r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RQ</a:t>
            </a:r>
            <a:r>
              <a:rPr lang="en-GB" sz="1200" b="1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F+D</a:t>
            </a:r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10916957" y="5005892"/>
            <a:ext cx="874595" cy="0"/>
          </a:xfrm>
          <a:prstGeom prst="straightConnector1">
            <a:avLst/>
          </a:prstGeom>
          <a:ln w="28575">
            <a:solidFill>
              <a:srgbClr val="FF00FF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9687999" y="5268365"/>
            <a:ext cx="874595" cy="432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DYPB-S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687999" y="5844994"/>
            <a:ext cx="874595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DYPQ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 rot="16200000">
            <a:off x="3474498" y="1779509"/>
            <a:ext cx="991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125718" y="3894164"/>
            <a:ext cx="1061147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DQCSU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 rot="16200000">
            <a:off x="192745" y="2946130"/>
            <a:ext cx="682356" cy="43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UPS 1</a:t>
            </a:r>
            <a:endParaRPr lang="en-GB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258421" y="2604952"/>
            <a:ext cx="936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DQQDL  </a:t>
            </a:r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RQ</a:t>
            </a:r>
            <a:r>
              <a:rPr lang="en-GB" sz="1200" b="1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F+D</a:t>
            </a:r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 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5" name="Straight Arrow Connector 84"/>
          <p:cNvCxnSpPr/>
          <p:nvPr/>
        </p:nvCxnSpPr>
        <p:spPr>
          <a:xfrm>
            <a:off x="10908436" y="4398326"/>
            <a:ext cx="87459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6767605" y="5844994"/>
            <a:ext cx="547082" cy="50943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MQF</a:t>
            </a:r>
            <a:endParaRPr lang="en-GB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757458" y="5844994"/>
            <a:ext cx="547082" cy="50943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MQD</a:t>
            </a:r>
            <a:endParaRPr lang="en-GB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6641735" y="5973713"/>
            <a:ext cx="70649" cy="252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Rectangle 140"/>
          <p:cNvSpPr/>
          <p:nvPr/>
        </p:nvSpPr>
        <p:spPr>
          <a:xfrm>
            <a:off x="8377336" y="6002897"/>
            <a:ext cx="70649" cy="252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7614013" y="5989444"/>
            <a:ext cx="70649" cy="252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7387483" y="5989444"/>
            <a:ext cx="70649" cy="252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Rectangle 147"/>
          <p:cNvSpPr/>
          <p:nvPr/>
        </p:nvSpPr>
        <p:spPr>
          <a:xfrm rot="5400000">
            <a:off x="7018633" y="6338582"/>
            <a:ext cx="70649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 rot="16200000">
            <a:off x="210214" y="3741169"/>
            <a:ext cx="654988" cy="43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UPS 2</a:t>
            </a:r>
            <a:endParaRPr lang="en-GB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931353" y="4824198"/>
            <a:ext cx="845482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DQCLT 2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859116" y="1600598"/>
            <a:ext cx="0" cy="820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V="1">
            <a:off x="4120126" y="1606808"/>
            <a:ext cx="0" cy="820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 rot="16200000">
            <a:off x="5127967" y="1724326"/>
            <a:ext cx="861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Interlock IN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 rot="16200000">
            <a:off x="5989740" y="1735535"/>
            <a:ext cx="794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Interlock OUT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4955546" y="3030057"/>
            <a:ext cx="1497" cy="732936"/>
          </a:xfrm>
          <a:prstGeom prst="straightConnector1">
            <a:avLst/>
          </a:prstGeom>
          <a:ln w="19050">
            <a:solidFill>
              <a:srgbClr val="FF00FF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stCxn id="54" idx="2"/>
            <a:endCxn id="87" idx="0"/>
          </p:cNvCxnSpPr>
          <p:nvPr/>
        </p:nvCxnSpPr>
        <p:spPr>
          <a:xfrm>
            <a:off x="6726421" y="3036952"/>
            <a:ext cx="0" cy="717396"/>
          </a:xfrm>
          <a:prstGeom prst="straightConnector1">
            <a:avLst/>
          </a:prstGeom>
          <a:ln w="1905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1279183" y="3320609"/>
            <a:ext cx="1332613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DQLPR 2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1025740" y="4824198"/>
            <a:ext cx="845482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DQCLT 1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4" name="Elbow Connector 173"/>
          <p:cNvCxnSpPr>
            <a:stCxn id="65" idx="2"/>
            <a:endCxn id="7" idx="1"/>
          </p:cNvCxnSpPr>
          <p:nvPr/>
        </p:nvCxnSpPr>
        <p:spPr>
          <a:xfrm flipV="1">
            <a:off x="749923" y="2988147"/>
            <a:ext cx="531925" cy="173983"/>
          </a:xfrm>
          <a:prstGeom prst="bentConnector3">
            <a:avLst>
              <a:gd name="adj1" fmla="val 23755"/>
            </a:avLst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Elbow Connector 175"/>
          <p:cNvCxnSpPr>
            <a:stCxn id="86" idx="2"/>
            <a:endCxn id="161" idx="1"/>
          </p:cNvCxnSpPr>
          <p:nvPr/>
        </p:nvCxnSpPr>
        <p:spPr>
          <a:xfrm flipV="1">
            <a:off x="753708" y="3536609"/>
            <a:ext cx="525475" cy="420560"/>
          </a:xfrm>
          <a:prstGeom prst="bentConnector3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ectangle 179"/>
          <p:cNvSpPr/>
          <p:nvPr/>
        </p:nvSpPr>
        <p:spPr>
          <a:xfrm rot="5400000">
            <a:off x="6998607" y="5609690"/>
            <a:ext cx="70649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Rectangle 180"/>
          <p:cNvSpPr/>
          <p:nvPr/>
        </p:nvSpPr>
        <p:spPr>
          <a:xfrm rot="5400000">
            <a:off x="7995674" y="5616963"/>
            <a:ext cx="70649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Rectangle 181"/>
          <p:cNvSpPr/>
          <p:nvPr/>
        </p:nvSpPr>
        <p:spPr>
          <a:xfrm rot="5400000">
            <a:off x="7995673" y="6338582"/>
            <a:ext cx="70649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4" name="Elbow Connector 183"/>
          <p:cNvCxnSpPr>
            <a:stCxn id="90" idx="2"/>
            <a:endCxn id="146" idx="2"/>
          </p:cNvCxnSpPr>
          <p:nvPr/>
        </p:nvCxnSpPr>
        <p:spPr>
          <a:xfrm rot="16200000" flipH="1">
            <a:off x="7042069" y="5860704"/>
            <a:ext cx="15731" cy="745748"/>
          </a:xfrm>
          <a:prstGeom prst="bentConnector3">
            <a:avLst>
              <a:gd name="adj1" fmla="val 2150753"/>
            </a:avLst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Elbow Connector 186"/>
          <p:cNvCxnSpPr>
            <a:stCxn id="146" idx="0"/>
            <a:endCxn id="145" idx="0"/>
          </p:cNvCxnSpPr>
          <p:nvPr/>
        </p:nvCxnSpPr>
        <p:spPr>
          <a:xfrm rot="5400000" flipH="1" flipV="1">
            <a:off x="7536073" y="5876179"/>
            <a:ext cx="12700" cy="226530"/>
          </a:xfrm>
          <a:prstGeom prst="bentConnector3">
            <a:avLst>
              <a:gd name="adj1" fmla="val 1059811"/>
            </a:avLst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>
            <a:stCxn id="145" idx="2"/>
            <a:endCxn id="141" idx="2"/>
          </p:cNvCxnSpPr>
          <p:nvPr/>
        </p:nvCxnSpPr>
        <p:spPr>
          <a:xfrm rot="16200000" flipH="1">
            <a:off x="8024273" y="5866508"/>
            <a:ext cx="13453" cy="763323"/>
          </a:xfrm>
          <a:prstGeom prst="bentConnector3">
            <a:avLst>
              <a:gd name="adj1" fmla="val 2561533"/>
            </a:avLst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>
            <a:stCxn id="148" idx="0"/>
            <a:endCxn id="182" idx="2"/>
          </p:cNvCxnSpPr>
          <p:nvPr/>
        </p:nvCxnSpPr>
        <p:spPr>
          <a:xfrm>
            <a:off x="7179958" y="6464583"/>
            <a:ext cx="725040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Elbow Connector 214"/>
          <p:cNvCxnSpPr/>
          <p:nvPr/>
        </p:nvCxnSpPr>
        <p:spPr>
          <a:xfrm flipV="1">
            <a:off x="8150706" y="5744698"/>
            <a:ext cx="12700" cy="720000"/>
          </a:xfrm>
          <a:prstGeom prst="bentConnector3">
            <a:avLst>
              <a:gd name="adj1" fmla="val 3011213"/>
            </a:avLst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Arrow Connector 220"/>
          <p:cNvCxnSpPr>
            <a:stCxn id="181" idx="2"/>
            <a:endCxn id="180" idx="0"/>
          </p:cNvCxnSpPr>
          <p:nvPr/>
        </p:nvCxnSpPr>
        <p:spPr>
          <a:xfrm flipH="1" flipV="1">
            <a:off x="7159932" y="5735691"/>
            <a:ext cx="745067" cy="7273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Arrow Connector 259"/>
          <p:cNvCxnSpPr/>
          <p:nvPr/>
        </p:nvCxnSpPr>
        <p:spPr>
          <a:xfrm>
            <a:off x="10908436" y="4710416"/>
            <a:ext cx="874595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6138154" y="3754348"/>
            <a:ext cx="1176534" cy="6435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Trigger coupling on  motherboard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04885" y="3753291"/>
            <a:ext cx="1285135" cy="64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Trigger coupling on motherboard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7" name="Straight Arrow Connector 236"/>
          <p:cNvCxnSpPr>
            <a:stCxn id="89" idx="2"/>
            <a:endCxn id="15" idx="0"/>
          </p:cNvCxnSpPr>
          <p:nvPr/>
        </p:nvCxnSpPr>
        <p:spPr>
          <a:xfrm>
            <a:off x="5247453" y="4398066"/>
            <a:ext cx="0" cy="500006"/>
          </a:xfrm>
          <a:prstGeom prst="straightConnector1">
            <a:avLst/>
          </a:prstGeom>
          <a:ln w="19050">
            <a:solidFill>
              <a:srgbClr val="FF00FF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Arrow Connector 238"/>
          <p:cNvCxnSpPr>
            <a:stCxn id="87" idx="2"/>
            <a:endCxn id="16" idx="0"/>
          </p:cNvCxnSpPr>
          <p:nvPr/>
        </p:nvCxnSpPr>
        <p:spPr>
          <a:xfrm flipH="1">
            <a:off x="6724631" y="4397893"/>
            <a:ext cx="1790" cy="506069"/>
          </a:xfrm>
          <a:prstGeom prst="straightConnector1">
            <a:avLst/>
          </a:prstGeom>
          <a:ln w="1905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/>
        </p:nvCxnSpPr>
        <p:spPr>
          <a:xfrm>
            <a:off x="872384" y="3145529"/>
            <a:ext cx="0" cy="1527636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Elbow Connector 263"/>
          <p:cNvCxnSpPr>
            <a:endCxn id="15" idx="0"/>
          </p:cNvCxnSpPr>
          <p:nvPr/>
        </p:nvCxnSpPr>
        <p:spPr>
          <a:xfrm>
            <a:off x="872384" y="4678042"/>
            <a:ext cx="4176000" cy="220030"/>
          </a:xfrm>
          <a:prstGeom prst="bentConnector2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Elbow Connector 138"/>
          <p:cNvCxnSpPr>
            <a:endCxn id="16" idx="0"/>
          </p:cNvCxnSpPr>
          <p:nvPr/>
        </p:nvCxnSpPr>
        <p:spPr>
          <a:xfrm>
            <a:off x="1014023" y="4601895"/>
            <a:ext cx="5508000" cy="302067"/>
          </a:xfrm>
          <a:prstGeom prst="bentConnector2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Connector 272"/>
          <p:cNvCxnSpPr/>
          <p:nvPr/>
        </p:nvCxnSpPr>
        <p:spPr>
          <a:xfrm>
            <a:off x="1013163" y="3943141"/>
            <a:ext cx="0" cy="666538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Elbow Connector 277"/>
          <p:cNvCxnSpPr>
            <a:endCxn id="88" idx="2"/>
          </p:cNvCxnSpPr>
          <p:nvPr/>
        </p:nvCxnSpPr>
        <p:spPr>
          <a:xfrm rot="10800000">
            <a:off x="2354094" y="5256199"/>
            <a:ext cx="4322966" cy="479493"/>
          </a:xfrm>
          <a:prstGeom prst="bentConnector2">
            <a:avLst/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Elbow Connector 279"/>
          <p:cNvCxnSpPr>
            <a:endCxn id="167" idx="2"/>
          </p:cNvCxnSpPr>
          <p:nvPr/>
        </p:nvCxnSpPr>
        <p:spPr>
          <a:xfrm rot="10800000">
            <a:off x="1448482" y="5256199"/>
            <a:ext cx="3798971" cy="642031"/>
          </a:xfrm>
          <a:prstGeom prst="bentConnector2">
            <a:avLst/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Elbow Connector 284"/>
          <p:cNvCxnSpPr>
            <a:stCxn id="15" idx="2"/>
            <a:endCxn id="148" idx="2"/>
          </p:cNvCxnSpPr>
          <p:nvPr/>
        </p:nvCxnSpPr>
        <p:spPr>
          <a:xfrm rot="16200000" flipH="1">
            <a:off x="5520450" y="5057074"/>
            <a:ext cx="1134511" cy="1680505"/>
          </a:xfrm>
          <a:prstGeom prst="bentConnector2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Elbow Connector 286"/>
          <p:cNvCxnSpPr>
            <a:stCxn id="16" idx="2"/>
            <a:endCxn id="90" idx="0"/>
          </p:cNvCxnSpPr>
          <p:nvPr/>
        </p:nvCxnSpPr>
        <p:spPr>
          <a:xfrm rot="5400000">
            <a:off x="6381971" y="5631052"/>
            <a:ext cx="637751" cy="47571"/>
          </a:xfrm>
          <a:prstGeom prst="bentConnector3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/>
          <p:nvPr/>
        </p:nvCxnSpPr>
        <p:spPr>
          <a:xfrm flipV="1">
            <a:off x="2613390" y="2808599"/>
            <a:ext cx="370529" cy="362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/>
          <p:nvPr/>
        </p:nvCxnSpPr>
        <p:spPr>
          <a:xfrm>
            <a:off x="2611796" y="3706556"/>
            <a:ext cx="379820" cy="2486"/>
          </a:xfrm>
          <a:prstGeom prst="bentConnector3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64" idx="1"/>
            <a:endCxn id="88" idx="0"/>
          </p:cNvCxnSpPr>
          <p:nvPr/>
        </p:nvCxnSpPr>
        <p:spPr>
          <a:xfrm rot="10800000" flipV="1">
            <a:off x="2333718" y="4248198"/>
            <a:ext cx="792000" cy="576000"/>
          </a:xfrm>
          <a:prstGeom prst="bentConnector2">
            <a:avLst/>
          </a:prstGeom>
          <a:ln w="19050">
            <a:solidFill>
              <a:schemeClr val="bg1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Elbow Connector 167"/>
          <p:cNvCxnSpPr/>
          <p:nvPr/>
        </p:nvCxnSpPr>
        <p:spPr>
          <a:xfrm rot="5400000" flipH="1" flipV="1">
            <a:off x="1963099" y="3651386"/>
            <a:ext cx="648000" cy="1677237"/>
          </a:xfrm>
          <a:prstGeom prst="bentConnector2">
            <a:avLst/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/>
          <p:cNvSpPr/>
          <p:nvPr/>
        </p:nvSpPr>
        <p:spPr>
          <a:xfrm>
            <a:off x="3141280" y="3076202"/>
            <a:ext cx="1278302" cy="5700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Trigger supply coupling on motherboard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2611796" y="2893886"/>
            <a:ext cx="529484" cy="257814"/>
          </a:xfrm>
          <a:prstGeom prst="bentConnector3">
            <a:avLst>
              <a:gd name="adj1" fmla="val 70724"/>
            </a:avLst>
          </a:prstGeom>
          <a:ln w="19050">
            <a:solidFill>
              <a:srgbClr val="FF00FF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3"/>
          <p:cNvCxnSpPr/>
          <p:nvPr/>
        </p:nvCxnSpPr>
        <p:spPr>
          <a:xfrm>
            <a:off x="2623430" y="3016622"/>
            <a:ext cx="529484" cy="257814"/>
          </a:xfrm>
          <a:prstGeom prst="bentConnector3">
            <a:avLst>
              <a:gd name="adj1" fmla="val 54606"/>
            </a:avLst>
          </a:prstGeom>
          <a:ln w="1905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3"/>
          <p:cNvCxnSpPr/>
          <p:nvPr/>
        </p:nvCxnSpPr>
        <p:spPr>
          <a:xfrm flipV="1">
            <a:off x="2613934" y="3531238"/>
            <a:ext cx="527345" cy="89735"/>
          </a:xfrm>
          <a:prstGeom prst="bentConnector3">
            <a:avLst>
              <a:gd name="adj1" fmla="val 67340"/>
            </a:avLst>
          </a:prstGeom>
          <a:ln w="1905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43"/>
          <p:cNvCxnSpPr>
            <a:stCxn id="161" idx="3"/>
          </p:cNvCxnSpPr>
          <p:nvPr/>
        </p:nvCxnSpPr>
        <p:spPr>
          <a:xfrm flipV="1">
            <a:off x="2611796" y="3402661"/>
            <a:ext cx="544301" cy="133948"/>
          </a:xfrm>
          <a:prstGeom prst="bentConnector3">
            <a:avLst>
              <a:gd name="adj1" fmla="val 55600"/>
            </a:avLst>
          </a:prstGeom>
          <a:ln w="19050">
            <a:solidFill>
              <a:srgbClr val="FF00FF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43"/>
          <p:cNvCxnSpPr/>
          <p:nvPr/>
        </p:nvCxnSpPr>
        <p:spPr>
          <a:xfrm flipV="1">
            <a:off x="4425990" y="2709545"/>
            <a:ext cx="359870" cy="468000"/>
          </a:xfrm>
          <a:prstGeom prst="bentConnector3">
            <a:avLst>
              <a:gd name="adj1" fmla="val 34549"/>
            </a:avLst>
          </a:prstGeom>
          <a:ln w="19050">
            <a:solidFill>
              <a:srgbClr val="FF00FF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43"/>
          <p:cNvCxnSpPr/>
          <p:nvPr/>
        </p:nvCxnSpPr>
        <p:spPr>
          <a:xfrm flipV="1">
            <a:off x="4416292" y="2705528"/>
            <a:ext cx="1842129" cy="473299"/>
          </a:xfrm>
          <a:prstGeom prst="bentConnector3">
            <a:avLst>
              <a:gd name="adj1" fmla="val 84881"/>
            </a:avLst>
          </a:prstGeom>
          <a:ln w="19050">
            <a:solidFill>
              <a:srgbClr val="FF00FF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43"/>
          <p:cNvCxnSpPr/>
          <p:nvPr/>
        </p:nvCxnSpPr>
        <p:spPr>
          <a:xfrm flipV="1">
            <a:off x="4419582" y="2918890"/>
            <a:ext cx="359870" cy="360000"/>
          </a:xfrm>
          <a:prstGeom prst="bentConnector3">
            <a:avLst>
              <a:gd name="adj1" fmla="val 63735"/>
            </a:avLst>
          </a:prstGeom>
          <a:ln w="1905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43"/>
          <p:cNvCxnSpPr/>
          <p:nvPr/>
        </p:nvCxnSpPr>
        <p:spPr>
          <a:xfrm rot="16200000" flipH="1">
            <a:off x="5431694" y="2655268"/>
            <a:ext cx="730267" cy="1466713"/>
          </a:xfrm>
          <a:prstGeom prst="bentConnector3">
            <a:avLst>
              <a:gd name="adj1" fmla="val 67510"/>
            </a:avLst>
          </a:prstGeom>
          <a:ln w="1905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143"/>
          <p:cNvCxnSpPr/>
          <p:nvPr/>
        </p:nvCxnSpPr>
        <p:spPr>
          <a:xfrm rot="5400000">
            <a:off x="5586133" y="2722181"/>
            <a:ext cx="716339" cy="1368000"/>
          </a:xfrm>
          <a:prstGeom prst="bentConnector3">
            <a:avLst>
              <a:gd name="adj1" fmla="val 54951"/>
            </a:avLst>
          </a:prstGeom>
          <a:ln w="19050">
            <a:solidFill>
              <a:srgbClr val="FF00FF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143"/>
          <p:cNvCxnSpPr/>
          <p:nvPr/>
        </p:nvCxnSpPr>
        <p:spPr>
          <a:xfrm flipV="1">
            <a:off x="4425990" y="2954954"/>
            <a:ext cx="1844909" cy="324000"/>
          </a:xfrm>
          <a:prstGeom prst="bentConnector3">
            <a:avLst>
              <a:gd name="adj1" fmla="val 91861"/>
            </a:avLst>
          </a:prstGeom>
          <a:ln w="1905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Elbow Connector 209"/>
          <p:cNvCxnSpPr>
            <a:endCxn id="15" idx="1"/>
          </p:cNvCxnSpPr>
          <p:nvPr/>
        </p:nvCxnSpPr>
        <p:spPr>
          <a:xfrm rot="16200000" flipH="1">
            <a:off x="3957299" y="4466486"/>
            <a:ext cx="711128" cy="584043"/>
          </a:xfrm>
          <a:prstGeom prst="bentConnector2">
            <a:avLst/>
          </a:prstGeom>
          <a:ln w="19050">
            <a:solidFill>
              <a:schemeClr val="bg1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Arrow Connector 143"/>
          <p:cNvCxnSpPr>
            <a:stCxn id="55" idx="2"/>
            <a:endCxn id="89" idx="0"/>
          </p:cNvCxnSpPr>
          <p:nvPr/>
        </p:nvCxnSpPr>
        <p:spPr>
          <a:xfrm rot="5400000" flipH="1">
            <a:off x="7194408" y="2097291"/>
            <a:ext cx="540000" cy="3852000"/>
          </a:xfrm>
          <a:prstGeom prst="bentConnector5">
            <a:avLst>
              <a:gd name="adj1" fmla="val -24078"/>
              <a:gd name="adj2" fmla="val 52098"/>
              <a:gd name="adj3" fmla="val 130942"/>
            </a:avLst>
          </a:prstGeom>
          <a:ln w="19050">
            <a:solidFill>
              <a:srgbClr val="FF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Elbow Connector 338"/>
          <p:cNvCxnSpPr>
            <a:stCxn id="64" idx="2"/>
          </p:cNvCxnSpPr>
          <p:nvPr/>
        </p:nvCxnSpPr>
        <p:spPr>
          <a:xfrm rot="16200000" flipH="1">
            <a:off x="4286548" y="3695907"/>
            <a:ext cx="1057685" cy="2318197"/>
          </a:xfrm>
          <a:prstGeom prst="bentConnector2">
            <a:avLst/>
          </a:prstGeom>
          <a:ln w="19050">
            <a:solidFill>
              <a:schemeClr val="bg1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Elbow Connector 351"/>
          <p:cNvCxnSpPr>
            <a:endCxn id="16" idx="1"/>
          </p:cNvCxnSpPr>
          <p:nvPr/>
        </p:nvCxnSpPr>
        <p:spPr>
          <a:xfrm rot="5400000" flipH="1" flipV="1">
            <a:off x="5917877" y="5178368"/>
            <a:ext cx="275102" cy="158291"/>
          </a:xfrm>
          <a:prstGeom prst="bentConnector2">
            <a:avLst/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Arrow Connector 261"/>
          <p:cNvCxnSpPr/>
          <p:nvPr/>
        </p:nvCxnSpPr>
        <p:spPr>
          <a:xfrm>
            <a:off x="6907931" y="3576105"/>
            <a:ext cx="0" cy="186888"/>
          </a:xfrm>
          <a:prstGeom prst="straightConnector1">
            <a:avLst/>
          </a:prstGeom>
          <a:ln w="1905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Elbow Connector 269"/>
          <p:cNvCxnSpPr/>
          <p:nvPr/>
        </p:nvCxnSpPr>
        <p:spPr>
          <a:xfrm rot="10800000">
            <a:off x="6054871" y="4449153"/>
            <a:ext cx="669761" cy="12572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Elbow Connector 271"/>
          <p:cNvCxnSpPr>
            <a:endCxn id="64" idx="3"/>
          </p:cNvCxnSpPr>
          <p:nvPr/>
        </p:nvCxnSpPr>
        <p:spPr>
          <a:xfrm rot="10800000">
            <a:off x="4186865" y="4110164"/>
            <a:ext cx="1873250" cy="338990"/>
          </a:xfrm>
          <a:prstGeom prst="bentConnector3">
            <a:avLst>
              <a:gd name="adj1" fmla="val 85399"/>
            </a:avLst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/>
          <p:cNvSpPr txBox="1"/>
          <p:nvPr/>
        </p:nvSpPr>
        <p:spPr>
          <a:xfrm>
            <a:off x="10820188" y="5200213"/>
            <a:ext cx="1190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Trigger line</a:t>
            </a:r>
          </a:p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DQHDS 2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6" name="Straight Arrow Connector 185"/>
          <p:cNvCxnSpPr/>
          <p:nvPr/>
        </p:nvCxnSpPr>
        <p:spPr>
          <a:xfrm>
            <a:off x="10916957" y="5437107"/>
            <a:ext cx="874595" cy="0"/>
          </a:xfrm>
          <a:prstGeom prst="straightConnector1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10832607" y="5626464"/>
            <a:ext cx="1190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Trigger line</a:t>
            </a:r>
          </a:p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DQHDS 1+2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0" name="Straight Arrow Connector 189"/>
          <p:cNvCxnSpPr/>
          <p:nvPr/>
        </p:nvCxnSpPr>
        <p:spPr>
          <a:xfrm>
            <a:off x="10929376" y="5863358"/>
            <a:ext cx="874595" cy="0"/>
          </a:xfrm>
          <a:prstGeom prst="straightConnector1">
            <a:avLst/>
          </a:prstGeom>
          <a:ln w="28575">
            <a:solidFill>
              <a:srgbClr val="FF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TextBox 190"/>
          <p:cNvSpPr txBox="1"/>
          <p:nvPr/>
        </p:nvSpPr>
        <p:spPr>
          <a:xfrm>
            <a:off x="913288" y="2367497"/>
            <a:ext cx="722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DQLIM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 rot="5400000">
            <a:off x="7232870" y="5041415"/>
            <a:ext cx="771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DQHDS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 rot="5400000">
            <a:off x="7154059" y="3184183"/>
            <a:ext cx="876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DQLPU-B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8" name="Elbow Connector 297"/>
          <p:cNvCxnSpPr/>
          <p:nvPr/>
        </p:nvCxnSpPr>
        <p:spPr>
          <a:xfrm rot="16200000" flipH="1">
            <a:off x="2375276" y="3213141"/>
            <a:ext cx="1152000" cy="348883"/>
          </a:xfrm>
          <a:prstGeom prst="bentConnector2">
            <a:avLst/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Elbow Connector 216"/>
          <p:cNvCxnSpPr/>
          <p:nvPr/>
        </p:nvCxnSpPr>
        <p:spPr>
          <a:xfrm rot="16200000" flipH="1">
            <a:off x="2655305" y="3563946"/>
            <a:ext cx="504000" cy="432000"/>
          </a:xfrm>
          <a:prstGeom prst="bentConnector2">
            <a:avLst/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/>
          <p:nvPr/>
        </p:nvCxnSpPr>
        <p:spPr>
          <a:xfrm flipV="1">
            <a:off x="2729717" y="3162130"/>
            <a:ext cx="68937" cy="1123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/>
          <p:cNvSpPr txBox="1"/>
          <p:nvPr/>
        </p:nvSpPr>
        <p:spPr>
          <a:xfrm>
            <a:off x="2571179" y="3045106"/>
            <a:ext cx="205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2" name="Straight Connector 221"/>
          <p:cNvCxnSpPr/>
          <p:nvPr/>
        </p:nvCxnSpPr>
        <p:spPr>
          <a:xfrm flipV="1">
            <a:off x="2659138" y="3860608"/>
            <a:ext cx="68937" cy="1123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TextBox 222"/>
          <p:cNvSpPr txBox="1"/>
          <p:nvPr/>
        </p:nvSpPr>
        <p:spPr>
          <a:xfrm>
            <a:off x="2500600" y="3743584"/>
            <a:ext cx="205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5" name="Group 314"/>
          <p:cNvGrpSpPr/>
          <p:nvPr/>
        </p:nvGrpSpPr>
        <p:grpSpPr>
          <a:xfrm>
            <a:off x="11088423" y="66024"/>
            <a:ext cx="967310" cy="1448127"/>
            <a:chOff x="10695844" y="102046"/>
            <a:chExt cx="1512150" cy="1995721"/>
          </a:xfrm>
        </p:grpSpPr>
        <p:sp>
          <p:nvSpPr>
            <p:cNvPr id="306" name="Rectangle 305"/>
            <p:cNvSpPr/>
            <p:nvPr/>
          </p:nvSpPr>
          <p:spPr>
            <a:xfrm>
              <a:off x="10772480" y="1809767"/>
              <a:ext cx="1332613" cy="288000"/>
            </a:xfrm>
            <a:prstGeom prst="rect">
              <a:avLst/>
            </a:prstGeom>
            <a:solidFill>
              <a:schemeClr val="accent6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Quench heater</a:t>
              </a:r>
              <a:endParaRPr lang="en-GB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Rectangle 306"/>
            <p:cNvSpPr/>
            <p:nvPr/>
          </p:nvSpPr>
          <p:spPr>
            <a:xfrm>
              <a:off x="10695844" y="1413296"/>
              <a:ext cx="647666" cy="250829"/>
            </a:xfrm>
            <a:prstGeom prst="rect">
              <a:avLst/>
            </a:prstGeom>
            <a:solidFill>
              <a:schemeClr val="accent6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DQHDS</a:t>
              </a:r>
            </a:p>
          </p:txBody>
        </p:sp>
        <p:sp>
          <p:nvSpPr>
            <p:cNvPr id="308" name="Rectangle 307"/>
            <p:cNvSpPr/>
            <p:nvPr/>
          </p:nvSpPr>
          <p:spPr>
            <a:xfrm>
              <a:off x="11560328" y="1413295"/>
              <a:ext cx="647666" cy="250829"/>
            </a:xfrm>
            <a:prstGeom prst="rect">
              <a:avLst/>
            </a:prstGeom>
            <a:solidFill>
              <a:schemeClr val="accent6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DQHDS</a:t>
              </a:r>
            </a:p>
          </p:txBody>
        </p:sp>
        <p:sp>
          <p:nvSpPr>
            <p:cNvPr id="309" name="Rectangle 308"/>
            <p:cNvSpPr/>
            <p:nvPr/>
          </p:nvSpPr>
          <p:spPr>
            <a:xfrm rot="16200000">
              <a:off x="10840210" y="479932"/>
              <a:ext cx="1006601" cy="250829"/>
            </a:xfrm>
            <a:prstGeom prst="rect">
              <a:avLst/>
            </a:prstGeom>
            <a:solidFill>
              <a:schemeClr val="accent6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7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DQLPU_ B</a:t>
              </a:r>
              <a:endParaRPr lang="en-GB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" name="Rectangle 309"/>
            <p:cNvSpPr/>
            <p:nvPr/>
          </p:nvSpPr>
          <p:spPr>
            <a:xfrm rot="16200000">
              <a:off x="11145742" y="516631"/>
              <a:ext cx="1080000" cy="250829"/>
            </a:xfrm>
            <a:prstGeom prst="rect">
              <a:avLst/>
            </a:prstGeom>
            <a:solidFill>
              <a:schemeClr val="accent6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7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1/2 DQLPU_S</a:t>
              </a:r>
              <a:endParaRPr lang="en-GB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11" name="Elbow Connector 310"/>
            <p:cNvCxnSpPr>
              <a:stCxn id="310" idx="1"/>
              <a:endCxn id="307" idx="0"/>
            </p:cNvCxnSpPr>
            <p:nvPr/>
          </p:nvCxnSpPr>
          <p:spPr>
            <a:xfrm rot="5400000">
              <a:off x="11237085" y="964638"/>
              <a:ext cx="231250" cy="666066"/>
            </a:xfrm>
            <a:prstGeom prst="bentConnector3">
              <a:avLst/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Elbow Connector 311"/>
            <p:cNvCxnSpPr>
              <a:stCxn id="309" idx="1"/>
              <a:endCxn id="308" idx="0"/>
            </p:cNvCxnSpPr>
            <p:nvPr/>
          </p:nvCxnSpPr>
          <p:spPr>
            <a:xfrm rot="16200000" flipH="1">
              <a:off x="11461512" y="990646"/>
              <a:ext cx="304648" cy="540650"/>
            </a:xfrm>
            <a:prstGeom prst="bentConnector3">
              <a:avLst>
                <a:gd name="adj1" fmla="val 63050"/>
              </a:avLst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Arrow Connector 312"/>
            <p:cNvCxnSpPr/>
            <p:nvPr/>
          </p:nvCxnSpPr>
          <p:spPr>
            <a:xfrm>
              <a:off x="10866847" y="1666721"/>
              <a:ext cx="0" cy="14400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Arrow Connector 313"/>
            <p:cNvCxnSpPr/>
            <p:nvPr/>
          </p:nvCxnSpPr>
          <p:spPr>
            <a:xfrm>
              <a:off x="11925694" y="1666721"/>
              <a:ext cx="0" cy="14400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reeform 2"/>
          <p:cNvSpPr/>
          <p:nvPr/>
        </p:nvSpPr>
        <p:spPr>
          <a:xfrm>
            <a:off x="5553456" y="2182368"/>
            <a:ext cx="822960" cy="457200"/>
          </a:xfrm>
          <a:custGeom>
            <a:avLst/>
            <a:gdLst>
              <a:gd name="connsiteX0" fmla="*/ 0 w 822960"/>
              <a:gd name="connsiteY0" fmla="*/ 0 h 457200"/>
              <a:gd name="connsiteX1" fmla="*/ 0 w 822960"/>
              <a:gd name="connsiteY1" fmla="*/ 0 h 457200"/>
              <a:gd name="connsiteX2" fmla="*/ 6096 w 822960"/>
              <a:gd name="connsiteY2" fmla="*/ 128016 h 457200"/>
              <a:gd name="connsiteX3" fmla="*/ 0 w 822960"/>
              <a:gd name="connsiteY3" fmla="*/ 445008 h 457200"/>
              <a:gd name="connsiteX4" fmla="*/ 109728 w 822960"/>
              <a:gd name="connsiteY4" fmla="*/ 445008 h 457200"/>
              <a:gd name="connsiteX5" fmla="*/ 109728 w 822960"/>
              <a:gd name="connsiteY5" fmla="*/ 109728 h 457200"/>
              <a:gd name="connsiteX6" fmla="*/ 737616 w 822960"/>
              <a:gd name="connsiteY6" fmla="*/ 109728 h 457200"/>
              <a:gd name="connsiteX7" fmla="*/ 737616 w 822960"/>
              <a:gd name="connsiteY7" fmla="*/ 457200 h 457200"/>
              <a:gd name="connsiteX8" fmla="*/ 822960 w 822960"/>
              <a:gd name="connsiteY8" fmla="*/ 457200 h 457200"/>
              <a:gd name="connsiteX9" fmla="*/ 822960 w 822960"/>
              <a:gd name="connsiteY9" fmla="*/ 36576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2960" h="457200">
                <a:moveTo>
                  <a:pt x="0" y="0"/>
                </a:moveTo>
                <a:lnTo>
                  <a:pt x="0" y="0"/>
                </a:lnTo>
                <a:cubicBezTo>
                  <a:pt x="2032" y="42672"/>
                  <a:pt x="6096" y="85296"/>
                  <a:pt x="6096" y="128016"/>
                </a:cubicBezTo>
                <a:cubicBezTo>
                  <a:pt x="6096" y="233700"/>
                  <a:pt x="0" y="445008"/>
                  <a:pt x="0" y="445008"/>
                </a:cubicBezTo>
                <a:lnTo>
                  <a:pt x="109728" y="445008"/>
                </a:lnTo>
                <a:lnTo>
                  <a:pt x="109728" y="109728"/>
                </a:lnTo>
                <a:lnTo>
                  <a:pt x="737616" y="109728"/>
                </a:lnTo>
                <a:lnTo>
                  <a:pt x="737616" y="457200"/>
                </a:lnTo>
                <a:lnTo>
                  <a:pt x="822960" y="457200"/>
                </a:lnTo>
                <a:lnTo>
                  <a:pt x="822960" y="36576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4948488" y="1771970"/>
            <a:ext cx="0" cy="820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5198424" y="1771286"/>
            <a:ext cx="0" cy="820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 rot="16200000">
            <a:off x="4162795" y="1760876"/>
            <a:ext cx="13734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Voltage tap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int_A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 rot="16200000">
            <a:off x="4428380" y="1757314"/>
            <a:ext cx="1378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Voltage tap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ext_A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2" name="Straight Arrow Connector 131"/>
          <p:cNvCxnSpPr/>
          <p:nvPr/>
        </p:nvCxnSpPr>
        <p:spPr>
          <a:xfrm>
            <a:off x="6821275" y="1778863"/>
            <a:ext cx="0" cy="820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>
            <a:off x="7071211" y="1778179"/>
            <a:ext cx="0" cy="820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 rot="16200000">
            <a:off x="6044137" y="1764697"/>
            <a:ext cx="1380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Voltage tap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int_B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 rot="16200000">
            <a:off x="6322443" y="1760760"/>
            <a:ext cx="1385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Voltage tap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ext_B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358896" y="3706556"/>
            <a:ext cx="0" cy="18760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358896" y="2864041"/>
            <a:ext cx="0" cy="159449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876231" y="4284663"/>
            <a:ext cx="571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U(I)</a:t>
            </a:r>
            <a:endParaRPr lang="en-GB" dirty="0"/>
          </a:p>
        </p:txBody>
      </p:sp>
      <p:sp>
        <p:nvSpPr>
          <p:cNvPr id="140" name="TextBox 139"/>
          <p:cNvSpPr txBox="1"/>
          <p:nvPr/>
        </p:nvSpPr>
        <p:spPr>
          <a:xfrm>
            <a:off x="3596363" y="5090663"/>
            <a:ext cx="819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U(U)</a:t>
            </a:r>
            <a:endParaRPr lang="en-GB" dirty="0"/>
          </a:p>
        </p:txBody>
      </p:sp>
      <p:cxnSp>
        <p:nvCxnSpPr>
          <p:cNvPr id="142" name="Straight Arrow Connector 141"/>
          <p:cNvCxnSpPr/>
          <p:nvPr/>
        </p:nvCxnSpPr>
        <p:spPr>
          <a:xfrm flipV="1">
            <a:off x="3230317" y="1600598"/>
            <a:ext cx="0" cy="820795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 rot="16200000">
            <a:off x="2659677" y="1817846"/>
            <a:ext cx="899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QPS_OK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0" name="Elbow Connector 149"/>
          <p:cNvCxnSpPr/>
          <p:nvPr/>
        </p:nvCxnSpPr>
        <p:spPr>
          <a:xfrm rot="5400000">
            <a:off x="4839583" y="2688212"/>
            <a:ext cx="72000" cy="743738"/>
          </a:xfrm>
          <a:prstGeom prst="bentConnector2">
            <a:avLst/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Elbow Connector 150"/>
          <p:cNvCxnSpPr/>
          <p:nvPr/>
        </p:nvCxnSpPr>
        <p:spPr>
          <a:xfrm rot="5400000">
            <a:off x="5854585" y="2436517"/>
            <a:ext cx="59131" cy="1260000"/>
          </a:xfrm>
          <a:prstGeom prst="bentConnector2">
            <a:avLst/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/>
          <p:cNvCxnSpPr>
            <a:endCxn id="45" idx="3"/>
          </p:cNvCxnSpPr>
          <p:nvPr/>
        </p:nvCxnSpPr>
        <p:spPr>
          <a:xfrm rot="10800000">
            <a:off x="4186865" y="2648041"/>
            <a:ext cx="524160" cy="448040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>
            <a:off x="10929376" y="6290426"/>
            <a:ext cx="874595" cy="0"/>
          </a:xfrm>
          <a:prstGeom prst="straightConnector1">
            <a:avLst/>
          </a:prstGeom>
          <a:ln w="19050">
            <a:solidFill>
              <a:schemeClr val="accent6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10839014" y="6039381"/>
            <a:ext cx="899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QPS_OK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4" name="Straight Arrow Connector 153"/>
          <p:cNvCxnSpPr/>
          <p:nvPr/>
        </p:nvCxnSpPr>
        <p:spPr>
          <a:xfrm flipV="1">
            <a:off x="3560823" y="1600597"/>
            <a:ext cx="0" cy="820795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154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25</a:t>
            </a:fld>
            <a:endParaRPr lang="en-GB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795" y="1825625"/>
            <a:ext cx="5755005" cy="2897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 rotWithShape="1">
          <a:blip r:embed="rId3"/>
          <a:srcRect r="46185" b="57912"/>
          <a:stretch/>
        </p:blipFill>
        <p:spPr bwMode="auto">
          <a:xfrm>
            <a:off x="838200" y="1755457"/>
            <a:ext cx="3429000" cy="44271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/>
          <p:cNvSpPr/>
          <p:nvPr/>
        </p:nvSpPr>
        <p:spPr>
          <a:xfrm>
            <a:off x="4911634" y="5234603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baseline system failure rate estimated with 217Plus is 5700 FIT which corresponds to an MTTF of 0.0001754 </a:t>
            </a:r>
            <a:r>
              <a:rPr lang="en-GB" sz="1100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Ghrs</a:t>
            </a:r>
            <a:r>
              <a:rPr lang="en-GB" sz="11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or 36.54 LHC operation years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0787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26</a:t>
            </a:fld>
            <a:endParaRPr lang="en-GB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8147242" cy="42484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02496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27</a:t>
            </a:fld>
            <a:endParaRPr lang="en-GB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644487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46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Component failure probabilities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GB" b="1" dirty="0" smtClean="0"/>
                  <a:t>At first, the component failure probabilities are calculated</a:t>
                </a:r>
              </a:p>
              <a:p>
                <a:pPr marL="0" indent="0">
                  <a:buNone/>
                </a:pPr>
                <a:endParaRPr lang="en-GB" b="1" dirty="0" smtClean="0"/>
              </a:p>
              <a:p>
                <a:r>
                  <a:rPr lang="en-GB" b="1" dirty="0" smtClean="0"/>
                  <a:t>Operation time: </a:t>
                </a:r>
                <a:r>
                  <a:rPr lang="en-GB" dirty="0" smtClean="0"/>
                  <a:t>24 hours per day and 200 days per year</a:t>
                </a:r>
              </a:p>
              <a:p>
                <a:r>
                  <a:rPr lang="en-GB" b="1" dirty="0"/>
                  <a:t>Failure model: </a:t>
                </a:r>
                <a:r>
                  <a:rPr lang="en-GB" dirty="0"/>
                  <a:t>exponential failure distribution</a:t>
                </a:r>
              </a:p>
              <a:p>
                <a:r>
                  <a:rPr lang="en-GB" b="1" dirty="0" smtClean="0"/>
                  <a:t>Failure rate </a:t>
                </a:r>
                <a14:m>
                  <m:oMath xmlns:m="http://schemas.openxmlformats.org/officeDocument/2006/math">
                    <m:r>
                      <a:rPr lang="fr-CH" b="1" i="1">
                        <a:latin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en-GB" b="1" dirty="0" smtClean="0"/>
                  <a:t>:</a:t>
                </a:r>
              </a:p>
              <a:p>
                <a:pPr lvl="1"/>
                <a:r>
                  <a:rPr lang="en-GB" dirty="0" smtClean="0"/>
                  <a:t>Electronic components: MIL-HDB-217Plus and IEC 60812</a:t>
                </a:r>
              </a:p>
              <a:p>
                <a:pPr lvl="1"/>
                <a:r>
                  <a:rPr lang="en-GB" dirty="0" smtClean="0"/>
                  <a:t>Quenches: </a:t>
                </a:r>
                <a:r>
                  <a:rPr lang="en-GB" dirty="0"/>
                  <a:t>pessimistic assumption of 2 quenches per 392 quadrupoles per </a:t>
                </a:r>
                <a:r>
                  <a:rPr lang="en-GB" dirty="0" smtClean="0"/>
                  <a:t>year (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531,5</m:t>
                    </m:r>
                  </m:oMath>
                </a14:m>
                <a:r>
                  <a:rPr lang="en-GB" dirty="0" smtClean="0"/>
                  <a:t> FIT) </a:t>
                </a:r>
              </a:p>
              <a:p>
                <a:pPr lvl="1"/>
                <a:r>
                  <a:rPr lang="en-GB" dirty="0" smtClean="0"/>
                  <a:t>Local short to ground: pessimistic assumption of 1 failure per 10 years was assumed (20833 FIT)</a:t>
                </a:r>
              </a:p>
              <a:p>
                <a:r>
                  <a:rPr lang="en-GB" b="1" dirty="0" smtClean="0"/>
                  <a:t>Repair rate </a:t>
                </a:r>
                <a14:m>
                  <m:oMath xmlns:m="http://schemas.openxmlformats.org/officeDocument/2006/math">
                    <m:r>
                      <a:rPr lang="fr-CH" b="1" i="1"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GB" b="1" dirty="0" smtClean="0"/>
                  <a:t>: </a:t>
                </a:r>
                <a:r>
                  <a:rPr lang="en-GB" dirty="0"/>
                  <a:t>Periodic maintenance once per year, during operation the trigger link is </a:t>
                </a:r>
                <a:r>
                  <a:rPr lang="en-GB" dirty="0" smtClean="0"/>
                  <a:t>unrepairable</a:t>
                </a:r>
              </a:p>
              <a:p>
                <a:endParaRPr lang="en-GB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fr-CH" dirty="0" smtClean="0"/>
                  <a:t>Component </a:t>
                </a:r>
                <a:r>
                  <a:rPr lang="en-GB" dirty="0" smtClean="0"/>
                  <a:t>failure probability within </a:t>
                </a:r>
                <a:r>
                  <a:rPr lang="fr-CH" dirty="0" smtClean="0"/>
                  <a:t>the first 4800 h: </a:t>
                </a:r>
                <a14:m>
                  <m:oMath xmlns:m="http://schemas.openxmlformats.org/officeDocument/2006/math">
                    <m:r>
                      <a:rPr lang="fr-CH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=1−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CH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fr-CH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22" t="-12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9629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Cut set and system probabilities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GB" b="1" dirty="0" smtClean="0"/>
                  <a:t>Cut set probability: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CH" i="1">
                            <a:latin typeface="Cambria Math" panose="02040503050406030204" pitchFamily="18" charset="0"/>
                          </a:rPr>
                          <m:t>𝑐𝑢𝑡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∏"/>
                        <m:limLoc m:val="subSup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GB" dirty="0" smtClean="0"/>
              </a:p>
              <a:p>
                <a:pPr marL="179387" lvl="1" indent="0">
                  <a:buNone/>
                </a:pPr>
                <a:r>
                  <a:rPr lang="en-GB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 the unavailability of the </a:t>
                </a:r>
                <a:r>
                  <a:rPr lang="en-GB" dirty="0" err="1"/>
                  <a:t>ith</a:t>
                </a:r>
                <a:r>
                  <a:rPr lang="en-GB" dirty="0"/>
                  <a:t> event in the cut set</a:t>
                </a:r>
              </a:p>
              <a:p>
                <a:r>
                  <a:rPr lang="en-GB" dirty="0" smtClean="0"/>
                  <a:t>Sequencing: quench and local short to ground have to occur last</a:t>
                </a:r>
              </a:p>
              <a:p>
                <a:endParaRPr lang="en-GB" dirty="0"/>
              </a:p>
              <a:p>
                <a:pPr marL="0" indent="0">
                  <a:buNone/>
                </a:pPr>
                <a:r>
                  <a:rPr lang="en-GB" b="1" dirty="0" smtClean="0"/>
                  <a:t>System </a:t>
                </a:r>
                <a:r>
                  <a:rPr lang="en-GB" b="1" dirty="0" err="1" smtClean="0"/>
                  <a:t>probabilitiy</a:t>
                </a:r>
                <a:r>
                  <a:rPr lang="en-GB" b="1" dirty="0" smtClean="0"/>
                  <a:t>:</a:t>
                </a:r>
              </a:p>
              <a:p>
                <a:r>
                  <a:rPr lang="en-GB" dirty="0" err="1"/>
                  <a:t>Esary</a:t>
                </a:r>
                <a:r>
                  <a:rPr lang="en-GB" dirty="0"/>
                  <a:t>- </a:t>
                </a:r>
                <a:r>
                  <a:rPr lang="en-GB" dirty="0" err="1" smtClean="0"/>
                  <a:t>Proschan</a:t>
                </a:r>
                <a:r>
                  <a:rPr lang="en-GB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CH" i="1">
                            <a:latin typeface="Cambria Math" panose="02040503050406030204" pitchFamily="18" charset="0"/>
                          </a:rPr>
                          <m:t>𝑆𝑦𝑠𝑡𝑒𝑚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∏"/>
                        <m:limLoc m:val="subSup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)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nary>
                              <m:naryPr>
                                <m:chr m:val="∏"/>
                                <m:limLoc m:val="subSup"/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(1−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𝑐𝑢𝑡𝑗</m:t>
                                    </m:r>
                                  </m:sub>
                                </m:sSub>
                              </m:e>
                            </m:nary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fr-CH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e>
                    </m:nary>
                  </m:oMath>
                </a14:m>
                <a:r>
                  <a:rPr lang="en-GB" dirty="0" smtClean="0"/>
                  <a:t>, </a:t>
                </a:r>
              </a:p>
              <a:p>
                <a:pPr marL="179387" lvl="1" indent="0">
                  <a:buNone/>
                </a:pPr>
                <a:r>
                  <a:rPr lang="en-GB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is the unavailability of common event </a:t>
                </a:r>
                <a:r>
                  <a:rPr lang="en-GB" dirty="0" err="1"/>
                  <a:t>i</a:t>
                </a:r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22" t="-21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33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841" y="434793"/>
            <a:ext cx="5001895" cy="587565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3481841" y="365760"/>
            <a:ext cx="5001895" cy="1715589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>
            <a:off x="2090056" y="840376"/>
            <a:ext cx="1140823" cy="766355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08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Cut set and system probabilities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The reliability function with periodic maintenance is: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𝑃𝑀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CH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𝑃𝑀</m:t>
                              </m:r>
                            </m:sub>
                          </m:sSub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r>
                        <a:rPr lang="fr-CH" i="1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fr-CH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fr-CH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𝑃𝑀</m:t>
                          </m:r>
                        </m:sub>
                      </m:sSub>
                      <m:r>
                        <a:rPr lang="fr-CH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06" t="-12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30</a:t>
            </a:fld>
            <a:endParaRPr lang="en-GB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321" y="2994023"/>
            <a:ext cx="5027757" cy="31829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6026331" y="2542903"/>
            <a:ext cx="870858" cy="853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987442" y="3283131"/>
            <a:ext cx="285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Calculated with Isograph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60845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– top event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92137"/>
            <a:ext cx="10515600" cy="268482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</a:t>
            </a:r>
            <a:r>
              <a:rPr lang="en-GB" dirty="0" smtClean="0"/>
              <a:t>probability </a:t>
            </a:r>
            <a:r>
              <a:rPr lang="en-GB" dirty="0"/>
              <a:t>that for one out of 392 quadrupoles no (0oo2) heater is fired within 100 years is 0.1 %.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31</a:t>
            </a:fld>
            <a:endParaRPr lang="en-GB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10547414" cy="13965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62401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– Cut set importance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916090" y="1825625"/>
                <a:ext cx="3437709" cy="4351338"/>
              </a:xfrm>
            </p:spPr>
            <p:txBody>
              <a:bodyPr/>
              <a:lstStyle/>
              <a:p>
                <a:r>
                  <a:rPr lang="en-GB" b="1" i="1" dirty="0" err="1"/>
                  <a:t>Fussell-Vesely</a:t>
                </a:r>
                <a:r>
                  <a:rPr lang="en-GB" b="1" i="1" dirty="0"/>
                  <a:t> importance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CH" i="1">
                            <a:latin typeface="Cambria Math" panose="02040503050406030204" pitchFamily="18" charset="0"/>
                          </a:rPr>
                          <m:t>𝑐𝑢𝑡𝑗</m:t>
                        </m:r>
                      </m:sub>
                      <m:sup>
                        <m:r>
                          <a:rPr lang="fr-CH" i="1">
                            <a:latin typeface="Cambria Math" panose="02040503050406030204" pitchFamily="18" charset="0"/>
                          </a:rPr>
                          <m:t>𝐹𝑉</m:t>
                        </m:r>
                      </m:sup>
                    </m:sSubSup>
                    <m:r>
                      <a:rPr lang="en-GB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) 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fr-CH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CH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fr-CH" i="1">
                                <a:latin typeface="Cambria Math" panose="02040503050406030204" pitchFamily="18" charset="0"/>
                              </a:rPr>
                              <m:t>𝑆𝑦𝑠𝑡𝑒𝑚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CH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916090" y="1825625"/>
                <a:ext cx="3437709" cy="4351338"/>
              </a:xfrm>
              <a:blipFill>
                <a:blip r:embed="rId2"/>
                <a:stretch>
                  <a:fillRect l="-1243" t="-12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32</a:t>
            </a:fld>
            <a:endParaRPr lang="en-GB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825625"/>
            <a:ext cx="6954569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7166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0582694" y="318010"/>
            <a:ext cx="1527706" cy="28131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Oval 184"/>
          <p:cNvSpPr/>
          <p:nvPr/>
        </p:nvSpPr>
        <p:spPr>
          <a:xfrm>
            <a:off x="146654" y="4488199"/>
            <a:ext cx="275830" cy="870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11754680" y="4282856"/>
            <a:ext cx="275830" cy="870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3" name="Elbow Connector 262"/>
          <p:cNvCxnSpPr/>
          <p:nvPr/>
        </p:nvCxnSpPr>
        <p:spPr>
          <a:xfrm rot="5400000" flipH="1" flipV="1">
            <a:off x="2372929" y="533731"/>
            <a:ext cx="540000" cy="1432214"/>
          </a:xfrm>
          <a:prstGeom prst="bentConnector2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Rectangle 258"/>
          <p:cNvSpPr/>
          <p:nvPr/>
        </p:nvSpPr>
        <p:spPr>
          <a:xfrm>
            <a:off x="2633469" y="1691366"/>
            <a:ext cx="7417110" cy="11034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8" name="Rectangle 237"/>
          <p:cNvSpPr/>
          <p:nvPr/>
        </p:nvSpPr>
        <p:spPr>
          <a:xfrm>
            <a:off x="357432" y="2244017"/>
            <a:ext cx="2627574" cy="117474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31" name="Rectangle 230"/>
          <p:cNvSpPr/>
          <p:nvPr/>
        </p:nvSpPr>
        <p:spPr>
          <a:xfrm>
            <a:off x="544236" y="2330449"/>
            <a:ext cx="663765" cy="10059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76" name="Title 1"/>
          <p:cNvSpPr>
            <a:spLocks noGrp="1"/>
          </p:cNvSpPr>
          <p:nvPr>
            <p:ph type="title"/>
          </p:nvPr>
        </p:nvSpPr>
        <p:spPr>
          <a:xfrm>
            <a:off x="5890724" y="135367"/>
            <a:ext cx="4691970" cy="460565"/>
          </a:xfrm>
        </p:spPr>
        <p:txBody>
          <a:bodyPr anchor="t">
            <a:noAutofit/>
          </a:bodyPr>
          <a:lstStyle/>
          <a:p>
            <a:pPr algn="ctr"/>
            <a:r>
              <a:rPr lang="en-GB" sz="2400" dirty="0" smtClean="0"/>
              <a:t>Powering magnets and Interlock for 1 sector (out of 8)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4</a:t>
            </a:fld>
            <a:endParaRPr lang="en-GB"/>
          </a:p>
        </p:txBody>
      </p:sp>
      <p:sp>
        <p:nvSpPr>
          <p:cNvPr id="135" name="Rectangle 134"/>
          <p:cNvSpPr/>
          <p:nvPr/>
        </p:nvSpPr>
        <p:spPr>
          <a:xfrm>
            <a:off x="3589964" y="3882791"/>
            <a:ext cx="1512150" cy="26429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53" name="Rectangle 152"/>
          <p:cNvSpPr/>
          <p:nvPr/>
        </p:nvSpPr>
        <p:spPr>
          <a:xfrm>
            <a:off x="3930562" y="4138856"/>
            <a:ext cx="830955" cy="288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Diode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3679733" y="5452829"/>
            <a:ext cx="1332613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</a:t>
            </a:r>
            <a:r>
              <a:rPr lang="en-GB" sz="1200" b="1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3679733" y="5062838"/>
            <a:ext cx="1332613" cy="288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Quench heater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3930562" y="5986820"/>
            <a:ext cx="830955" cy="288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Diode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3595969" y="6478178"/>
            <a:ext cx="1567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Quadrupole MQ 1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5182482" y="3882791"/>
            <a:ext cx="362756" cy="264290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60" name="TextBox 159"/>
          <p:cNvSpPr txBox="1"/>
          <p:nvPr/>
        </p:nvSpPr>
        <p:spPr>
          <a:xfrm>
            <a:off x="5130035" y="6480281"/>
            <a:ext cx="577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MBA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5625606" y="3882791"/>
            <a:ext cx="362756" cy="264290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62" name="TextBox 161"/>
          <p:cNvSpPr txBox="1"/>
          <p:nvPr/>
        </p:nvSpPr>
        <p:spPr>
          <a:xfrm>
            <a:off x="5582560" y="6480281"/>
            <a:ext cx="577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MBB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Rectangle 162"/>
          <p:cNvSpPr/>
          <p:nvPr/>
        </p:nvSpPr>
        <p:spPr>
          <a:xfrm>
            <a:off x="6068729" y="3882791"/>
            <a:ext cx="362756" cy="264290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64" name="TextBox 163"/>
          <p:cNvSpPr txBox="1"/>
          <p:nvPr/>
        </p:nvSpPr>
        <p:spPr>
          <a:xfrm>
            <a:off x="6006881" y="6480281"/>
            <a:ext cx="577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MBC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6511852" y="3882791"/>
            <a:ext cx="1512150" cy="26429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67" name="Rectangle 166"/>
          <p:cNvSpPr/>
          <p:nvPr/>
        </p:nvSpPr>
        <p:spPr>
          <a:xfrm>
            <a:off x="6852450" y="4138856"/>
            <a:ext cx="830955" cy="288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Diode</a:t>
            </a:r>
          </a:p>
        </p:txBody>
      </p:sp>
      <p:sp>
        <p:nvSpPr>
          <p:cNvPr id="169" name="Rectangle 168"/>
          <p:cNvSpPr/>
          <p:nvPr/>
        </p:nvSpPr>
        <p:spPr>
          <a:xfrm>
            <a:off x="6601621" y="5452829"/>
            <a:ext cx="1332613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</a:t>
            </a:r>
            <a:r>
              <a:rPr lang="en-GB" sz="1200" b="1" i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70" name="Rectangle 169"/>
          <p:cNvSpPr/>
          <p:nvPr/>
        </p:nvSpPr>
        <p:spPr>
          <a:xfrm>
            <a:off x="6601621" y="5062838"/>
            <a:ext cx="1332613" cy="288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Quench heater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Rectangle 170"/>
          <p:cNvSpPr/>
          <p:nvPr/>
        </p:nvSpPr>
        <p:spPr>
          <a:xfrm>
            <a:off x="6852450" y="5986820"/>
            <a:ext cx="830955" cy="288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Diode</a:t>
            </a:r>
          </a:p>
        </p:txBody>
      </p:sp>
      <p:sp>
        <p:nvSpPr>
          <p:cNvPr id="180" name="Rectangle 179"/>
          <p:cNvSpPr/>
          <p:nvPr/>
        </p:nvSpPr>
        <p:spPr>
          <a:xfrm>
            <a:off x="8706134" y="3882791"/>
            <a:ext cx="1788994" cy="26429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81" name="Rectangle 180"/>
          <p:cNvSpPr/>
          <p:nvPr/>
        </p:nvSpPr>
        <p:spPr>
          <a:xfrm>
            <a:off x="9046732" y="4138856"/>
            <a:ext cx="830955" cy="288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Diode</a:t>
            </a:r>
          </a:p>
        </p:txBody>
      </p:sp>
      <p:sp>
        <p:nvSpPr>
          <p:cNvPr id="183" name="Rectangle 182"/>
          <p:cNvSpPr/>
          <p:nvPr/>
        </p:nvSpPr>
        <p:spPr>
          <a:xfrm>
            <a:off x="8795903" y="5452829"/>
            <a:ext cx="1332613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</a:t>
            </a:r>
            <a:r>
              <a:rPr lang="en-GB" sz="1200" b="1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47/51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Rectangle 186"/>
          <p:cNvSpPr/>
          <p:nvPr/>
        </p:nvSpPr>
        <p:spPr>
          <a:xfrm>
            <a:off x="8795903" y="5062838"/>
            <a:ext cx="1332613" cy="288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Quench heater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9046732" y="5986820"/>
            <a:ext cx="830955" cy="288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Diode</a:t>
            </a:r>
          </a:p>
        </p:txBody>
      </p:sp>
      <p:cxnSp>
        <p:nvCxnSpPr>
          <p:cNvPr id="190" name="Straight Connector 189"/>
          <p:cNvCxnSpPr/>
          <p:nvPr/>
        </p:nvCxnSpPr>
        <p:spPr>
          <a:xfrm flipH="1">
            <a:off x="8296988" y="4478443"/>
            <a:ext cx="180000" cy="576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 flipH="1">
            <a:off x="8212180" y="4486838"/>
            <a:ext cx="180000" cy="576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>
            <a:off x="8296988" y="6088225"/>
            <a:ext cx="180000" cy="576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/>
        </p:nvCxnSpPr>
        <p:spPr>
          <a:xfrm flipH="1">
            <a:off x="8212180" y="6096620"/>
            <a:ext cx="180000" cy="576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/>
          <p:nvPr/>
        </p:nvCxnSpPr>
        <p:spPr>
          <a:xfrm>
            <a:off x="10582694" y="4765760"/>
            <a:ext cx="792000" cy="0"/>
          </a:xfrm>
          <a:prstGeom prst="straightConnector1">
            <a:avLst/>
          </a:prstGeom>
          <a:ln w="7620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/>
          <p:nvPr/>
        </p:nvCxnSpPr>
        <p:spPr>
          <a:xfrm flipH="1">
            <a:off x="10582694" y="5687819"/>
            <a:ext cx="792000" cy="0"/>
          </a:xfrm>
          <a:prstGeom prst="straightConnector1">
            <a:avLst/>
          </a:prstGeom>
          <a:ln w="7620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/>
          <p:cNvSpPr txBox="1"/>
          <p:nvPr/>
        </p:nvSpPr>
        <p:spPr>
          <a:xfrm>
            <a:off x="10533480" y="4478443"/>
            <a:ext cx="10284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Beam 2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10810648" y="5403607"/>
            <a:ext cx="10284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Beam 1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Rectangle 204"/>
          <p:cNvSpPr/>
          <p:nvPr/>
        </p:nvSpPr>
        <p:spPr>
          <a:xfrm rot="16200000">
            <a:off x="2352042" y="4072000"/>
            <a:ext cx="226595" cy="1052157"/>
          </a:xfrm>
          <a:prstGeom prst="rect">
            <a:avLst/>
          </a:prstGeom>
          <a:gradFill>
            <a:gsLst>
              <a:gs pos="0">
                <a:srgbClr val="FF0000"/>
              </a:gs>
              <a:gs pos="71000">
                <a:schemeClr val="accent5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lead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Rectangle 209"/>
          <p:cNvSpPr/>
          <p:nvPr/>
        </p:nvSpPr>
        <p:spPr>
          <a:xfrm rot="16200000">
            <a:off x="2352042" y="4371001"/>
            <a:ext cx="226595" cy="1052157"/>
          </a:xfrm>
          <a:prstGeom prst="rect">
            <a:avLst/>
          </a:prstGeom>
          <a:gradFill>
            <a:gsLst>
              <a:gs pos="0">
                <a:srgbClr val="FF0000"/>
              </a:gs>
              <a:gs pos="71000">
                <a:schemeClr val="accent5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lead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Rectangle 211"/>
          <p:cNvSpPr/>
          <p:nvPr/>
        </p:nvSpPr>
        <p:spPr>
          <a:xfrm rot="16200000">
            <a:off x="2352042" y="4976037"/>
            <a:ext cx="226595" cy="1052157"/>
          </a:xfrm>
          <a:prstGeom prst="rect">
            <a:avLst/>
          </a:prstGeom>
          <a:gradFill>
            <a:gsLst>
              <a:gs pos="0">
                <a:srgbClr val="FF0000"/>
              </a:gs>
              <a:gs pos="71000">
                <a:schemeClr val="accent5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lead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Rectangle 212"/>
          <p:cNvSpPr/>
          <p:nvPr/>
        </p:nvSpPr>
        <p:spPr>
          <a:xfrm rot="16200000">
            <a:off x="2352042" y="5275038"/>
            <a:ext cx="226595" cy="1052157"/>
          </a:xfrm>
          <a:prstGeom prst="rect">
            <a:avLst/>
          </a:prstGeom>
          <a:gradFill>
            <a:gsLst>
              <a:gs pos="0">
                <a:srgbClr val="FF0000"/>
              </a:gs>
              <a:gs pos="71000">
                <a:schemeClr val="accent5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lead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" name="Rectangle 222"/>
          <p:cNvSpPr/>
          <p:nvPr/>
        </p:nvSpPr>
        <p:spPr>
          <a:xfrm>
            <a:off x="498123" y="1531803"/>
            <a:ext cx="899107" cy="477345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converter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6" name="Elbow Connector 225"/>
          <p:cNvCxnSpPr>
            <a:stCxn id="234" idx="3"/>
          </p:cNvCxnSpPr>
          <p:nvPr/>
        </p:nvCxnSpPr>
        <p:spPr>
          <a:xfrm rot="16200000" flipV="1">
            <a:off x="733756" y="2149083"/>
            <a:ext cx="432000" cy="147272"/>
          </a:xfrm>
          <a:prstGeom prst="bentConnector3">
            <a:avLst>
              <a:gd name="adj1" fmla="val 50000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Elbow Connector 226"/>
          <p:cNvCxnSpPr/>
          <p:nvPr/>
        </p:nvCxnSpPr>
        <p:spPr>
          <a:xfrm rot="5400000" flipH="1" flipV="1">
            <a:off x="595864" y="2160897"/>
            <a:ext cx="432000" cy="128508"/>
          </a:xfrm>
          <a:prstGeom prst="bentConnector3">
            <a:avLst>
              <a:gd name="adj1" fmla="val 50000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TextBox 228"/>
          <p:cNvSpPr txBox="1"/>
          <p:nvPr/>
        </p:nvSpPr>
        <p:spPr>
          <a:xfrm rot="16200000">
            <a:off x="47315" y="2783983"/>
            <a:ext cx="822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EE RQ</a:t>
            </a:r>
            <a:r>
              <a:rPr lang="en-GB" sz="12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GB" sz="12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 rot="16200000">
            <a:off x="1304731" y="2767446"/>
            <a:ext cx="7674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EE RQ</a:t>
            </a:r>
            <a:r>
              <a:rPr lang="en-GB" sz="12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GB" sz="12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Rectangle 231"/>
          <p:cNvSpPr/>
          <p:nvPr/>
        </p:nvSpPr>
        <p:spPr>
          <a:xfrm rot="16200000">
            <a:off x="333929" y="2744400"/>
            <a:ext cx="827362" cy="216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Resistor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Rectangle 233"/>
          <p:cNvSpPr/>
          <p:nvPr/>
        </p:nvSpPr>
        <p:spPr>
          <a:xfrm rot="16200000">
            <a:off x="609711" y="2744400"/>
            <a:ext cx="827362" cy="216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Rectangle 234"/>
          <p:cNvSpPr/>
          <p:nvPr/>
        </p:nvSpPr>
        <p:spPr>
          <a:xfrm>
            <a:off x="1477268" y="1526378"/>
            <a:ext cx="899107" cy="477345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converter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Rectangle 236"/>
          <p:cNvSpPr/>
          <p:nvPr/>
        </p:nvSpPr>
        <p:spPr>
          <a:xfrm rot="16200000">
            <a:off x="2217792" y="2641176"/>
            <a:ext cx="994842" cy="37339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FPA Open/ Close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 rot="16200000">
            <a:off x="-803202" y="2312236"/>
            <a:ext cx="2091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Energy Extraction System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Rectangle 242"/>
          <p:cNvSpPr/>
          <p:nvPr/>
        </p:nvSpPr>
        <p:spPr>
          <a:xfrm>
            <a:off x="3589964" y="3513933"/>
            <a:ext cx="647666" cy="25082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DQHDS</a:t>
            </a:r>
          </a:p>
        </p:txBody>
      </p:sp>
      <p:sp>
        <p:nvSpPr>
          <p:cNvPr id="244" name="Rectangle 243"/>
          <p:cNvSpPr/>
          <p:nvPr/>
        </p:nvSpPr>
        <p:spPr>
          <a:xfrm>
            <a:off x="4454448" y="3513932"/>
            <a:ext cx="647666" cy="25082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DQHDS</a:t>
            </a:r>
          </a:p>
        </p:txBody>
      </p:sp>
      <p:sp>
        <p:nvSpPr>
          <p:cNvPr id="245" name="Rectangle 244"/>
          <p:cNvSpPr/>
          <p:nvPr/>
        </p:nvSpPr>
        <p:spPr>
          <a:xfrm>
            <a:off x="6511852" y="3516530"/>
            <a:ext cx="647666" cy="25082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DQHDS</a:t>
            </a:r>
          </a:p>
        </p:txBody>
      </p:sp>
      <p:sp>
        <p:nvSpPr>
          <p:cNvPr id="246" name="Rectangle 245"/>
          <p:cNvSpPr/>
          <p:nvPr/>
        </p:nvSpPr>
        <p:spPr>
          <a:xfrm>
            <a:off x="7376336" y="3516529"/>
            <a:ext cx="647666" cy="25082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DQHDS</a:t>
            </a:r>
          </a:p>
        </p:txBody>
      </p:sp>
      <p:sp>
        <p:nvSpPr>
          <p:cNvPr id="247" name="Rectangle 246"/>
          <p:cNvSpPr/>
          <p:nvPr/>
        </p:nvSpPr>
        <p:spPr>
          <a:xfrm>
            <a:off x="8710435" y="3511746"/>
            <a:ext cx="647666" cy="25082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DQHDS</a:t>
            </a:r>
          </a:p>
        </p:txBody>
      </p:sp>
      <p:sp>
        <p:nvSpPr>
          <p:cNvPr id="248" name="Rectangle 247"/>
          <p:cNvSpPr/>
          <p:nvPr/>
        </p:nvSpPr>
        <p:spPr>
          <a:xfrm>
            <a:off x="9574919" y="3511745"/>
            <a:ext cx="647666" cy="25082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DQHDS</a:t>
            </a:r>
          </a:p>
        </p:txBody>
      </p:sp>
      <p:sp>
        <p:nvSpPr>
          <p:cNvPr id="249" name="Rectangle 248"/>
          <p:cNvSpPr/>
          <p:nvPr/>
        </p:nvSpPr>
        <p:spPr>
          <a:xfrm rot="16200000">
            <a:off x="3734330" y="2580569"/>
            <a:ext cx="1006601" cy="25082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DQLPU_ B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" name="Rectangle 250"/>
          <p:cNvSpPr/>
          <p:nvPr/>
        </p:nvSpPr>
        <p:spPr>
          <a:xfrm rot="16200000">
            <a:off x="4039862" y="2617268"/>
            <a:ext cx="1080000" cy="25082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 DQLPU_S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Rectangle 251"/>
          <p:cNvSpPr/>
          <p:nvPr/>
        </p:nvSpPr>
        <p:spPr>
          <a:xfrm rot="16200000">
            <a:off x="6588988" y="2580569"/>
            <a:ext cx="1006601" cy="25082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DQLPU_ B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" name="Rectangle 252"/>
          <p:cNvSpPr/>
          <p:nvPr/>
        </p:nvSpPr>
        <p:spPr>
          <a:xfrm rot="16200000">
            <a:off x="6894520" y="2617268"/>
            <a:ext cx="1080000" cy="25082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 DQLPU_S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" name="Rectangle 253"/>
          <p:cNvSpPr/>
          <p:nvPr/>
        </p:nvSpPr>
        <p:spPr>
          <a:xfrm rot="16200000">
            <a:off x="8759183" y="2580568"/>
            <a:ext cx="1006601" cy="25082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DQLPU_ B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Rectangle 254"/>
          <p:cNvSpPr/>
          <p:nvPr/>
        </p:nvSpPr>
        <p:spPr>
          <a:xfrm rot="16200000">
            <a:off x="9064715" y="2617268"/>
            <a:ext cx="1080000" cy="25082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 DQLPU_S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5153378" y="1308681"/>
            <a:ext cx="1669968" cy="49363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Quench Loop Controller DQQLC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8" name="Rectangle 257"/>
          <p:cNvSpPr/>
          <p:nvPr/>
        </p:nvSpPr>
        <p:spPr>
          <a:xfrm>
            <a:off x="3359036" y="858010"/>
            <a:ext cx="987003" cy="357956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Elbow Connector 20"/>
          <p:cNvCxnSpPr>
            <a:stCxn id="256" idx="0"/>
            <a:endCxn id="258" idx="3"/>
          </p:cNvCxnSpPr>
          <p:nvPr/>
        </p:nvCxnSpPr>
        <p:spPr>
          <a:xfrm rot="16200000" flipV="1">
            <a:off x="5059201" y="379519"/>
            <a:ext cx="216000" cy="1642323"/>
          </a:xfrm>
          <a:prstGeom prst="bentConnector2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>
            <a:off x="4352388" y="979837"/>
            <a:ext cx="1800000" cy="324000"/>
          </a:xfrm>
          <a:prstGeom prst="bentConnector2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 rot="10800000" flipV="1">
            <a:off x="1055036" y="1093451"/>
            <a:ext cx="2304000" cy="432000"/>
          </a:xfrm>
          <a:prstGeom prst="bentConnector2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258" idx="1"/>
            <a:endCxn id="235" idx="0"/>
          </p:cNvCxnSpPr>
          <p:nvPr/>
        </p:nvCxnSpPr>
        <p:spPr>
          <a:xfrm rot="10800000" flipV="1">
            <a:off x="1991036" y="1094378"/>
            <a:ext cx="1368000" cy="432000"/>
          </a:xfrm>
          <a:prstGeom prst="bentConnector2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Elbow Connector 260"/>
          <p:cNvCxnSpPr/>
          <p:nvPr/>
        </p:nvCxnSpPr>
        <p:spPr>
          <a:xfrm rot="5400000" flipH="1" flipV="1">
            <a:off x="1883356" y="44159"/>
            <a:ext cx="540000" cy="2411359"/>
          </a:xfrm>
          <a:prstGeom prst="bentConnector2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Rectangle 263"/>
          <p:cNvSpPr/>
          <p:nvPr/>
        </p:nvSpPr>
        <p:spPr>
          <a:xfrm>
            <a:off x="886996" y="741676"/>
            <a:ext cx="22252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PC_DISCHARGE_REQUEST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" name="TextBox 265"/>
          <p:cNvSpPr txBox="1"/>
          <p:nvPr/>
        </p:nvSpPr>
        <p:spPr>
          <a:xfrm>
            <a:off x="1955896" y="1059689"/>
            <a:ext cx="15662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PC_FAST_ABORT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7" name="TextBox 266"/>
          <p:cNvSpPr txBox="1"/>
          <p:nvPr/>
        </p:nvSpPr>
        <p:spPr>
          <a:xfrm>
            <a:off x="4362428" y="1050442"/>
            <a:ext cx="15662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CIRCUIT_QUENCH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" name="Rectangle 267"/>
          <p:cNvSpPr/>
          <p:nvPr/>
        </p:nvSpPr>
        <p:spPr>
          <a:xfrm>
            <a:off x="4288823" y="743908"/>
            <a:ext cx="19271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DISCHARGE_REQUEST</a:t>
            </a:r>
          </a:p>
        </p:txBody>
      </p:sp>
      <p:sp>
        <p:nvSpPr>
          <p:cNvPr id="269" name="TextBox 268"/>
          <p:cNvSpPr txBox="1"/>
          <p:nvPr/>
        </p:nvSpPr>
        <p:spPr>
          <a:xfrm>
            <a:off x="7251108" y="1448061"/>
            <a:ext cx="20767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Quench Interlock Loop QIL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0" name="TextBox 269"/>
          <p:cNvSpPr txBox="1"/>
          <p:nvPr/>
        </p:nvSpPr>
        <p:spPr>
          <a:xfrm>
            <a:off x="10684591" y="1260006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RQF circuit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1" name="Straight Arrow Connector 280"/>
          <p:cNvCxnSpPr/>
          <p:nvPr/>
        </p:nvCxnSpPr>
        <p:spPr>
          <a:xfrm>
            <a:off x="10773491" y="1499549"/>
            <a:ext cx="874595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TextBox 282"/>
          <p:cNvSpPr txBox="1"/>
          <p:nvPr/>
        </p:nvSpPr>
        <p:spPr>
          <a:xfrm>
            <a:off x="10684591" y="1540673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RQD circuit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4" name="Straight Arrow Connector 283"/>
          <p:cNvCxnSpPr/>
          <p:nvPr/>
        </p:nvCxnSpPr>
        <p:spPr>
          <a:xfrm>
            <a:off x="10773491" y="1780260"/>
            <a:ext cx="874595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Rectangle 287"/>
          <p:cNvSpPr/>
          <p:nvPr/>
        </p:nvSpPr>
        <p:spPr>
          <a:xfrm>
            <a:off x="10638912" y="350541"/>
            <a:ext cx="1391598" cy="4184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 equipment to be protected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10638912" y="864855"/>
            <a:ext cx="1391598" cy="279931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Quench Protection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2" name="Straight Arrow Connector 291"/>
          <p:cNvCxnSpPr/>
          <p:nvPr/>
        </p:nvCxnSpPr>
        <p:spPr>
          <a:xfrm>
            <a:off x="10773491" y="2054621"/>
            <a:ext cx="874595" cy="0"/>
          </a:xfrm>
          <a:prstGeom prst="straightConnector1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Rectangle 293"/>
          <p:cNvSpPr/>
          <p:nvPr/>
        </p:nvSpPr>
        <p:spPr>
          <a:xfrm>
            <a:off x="10684591" y="1821340"/>
            <a:ext cx="115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Circuit quench loop</a:t>
            </a:r>
          </a:p>
        </p:txBody>
      </p:sp>
      <p:cxnSp>
        <p:nvCxnSpPr>
          <p:cNvPr id="299" name="Straight Arrow Connector 298"/>
          <p:cNvCxnSpPr/>
          <p:nvPr/>
        </p:nvCxnSpPr>
        <p:spPr>
          <a:xfrm>
            <a:off x="10773491" y="2487732"/>
            <a:ext cx="874595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Rectangle 302"/>
          <p:cNvSpPr/>
          <p:nvPr/>
        </p:nvSpPr>
        <p:spPr>
          <a:xfrm>
            <a:off x="10684591" y="2254923"/>
            <a:ext cx="115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Discharge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loop</a:t>
            </a:r>
          </a:p>
        </p:txBody>
      </p:sp>
      <p:cxnSp>
        <p:nvCxnSpPr>
          <p:cNvPr id="304" name="Straight Arrow Connector 303"/>
          <p:cNvCxnSpPr/>
          <p:nvPr/>
        </p:nvCxnSpPr>
        <p:spPr>
          <a:xfrm>
            <a:off x="10773491" y="2895442"/>
            <a:ext cx="87459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5" name="Rectangle 304"/>
          <p:cNvSpPr/>
          <p:nvPr/>
        </p:nvSpPr>
        <p:spPr>
          <a:xfrm>
            <a:off x="10684591" y="2669458"/>
            <a:ext cx="115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Quench Interlock Loop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1202951" y="2488758"/>
            <a:ext cx="1170233" cy="325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Rectangle 213"/>
          <p:cNvSpPr/>
          <p:nvPr/>
        </p:nvSpPr>
        <p:spPr>
          <a:xfrm>
            <a:off x="1746013" y="2330449"/>
            <a:ext cx="663765" cy="10059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15" name="Rectangle 214"/>
          <p:cNvSpPr/>
          <p:nvPr/>
        </p:nvSpPr>
        <p:spPr>
          <a:xfrm rot="16200000">
            <a:off x="1534337" y="2744400"/>
            <a:ext cx="827362" cy="216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Resistor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Rectangle 215"/>
          <p:cNvSpPr/>
          <p:nvPr/>
        </p:nvSpPr>
        <p:spPr>
          <a:xfrm rot="16200000">
            <a:off x="1810119" y="2744400"/>
            <a:ext cx="827362" cy="216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6" name="Straight Arrow Connector 305"/>
          <p:cNvCxnSpPr/>
          <p:nvPr/>
        </p:nvCxnSpPr>
        <p:spPr>
          <a:xfrm flipH="1">
            <a:off x="2326973" y="2488757"/>
            <a:ext cx="192457" cy="325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6200000" flipH="1">
            <a:off x="456975" y="3122077"/>
            <a:ext cx="2592000" cy="360000"/>
          </a:xfrm>
          <a:prstGeom prst="bentConnector2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205" idx="2"/>
          </p:cNvCxnSpPr>
          <p:nvPr/>
        </p:nvCxnSpPr>
        <p:spPr>
          <a:xfrm>
            <a:off x="2991418" y="4598078"/>
            <a:ext cx="321703" cy="1764000"/>
          </a:xfrm>
          <a:prstGeom prst="bentConnector2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endCxn id="169" idx="1"/>
          </p:cNvCxnSpPr>
          <p:nvPr/>
        </p:nvCxnSpPr>
        <p:spPr>
          <a:xfrm flipV="1">
            <a:off x="3313121" y="5668829"/>
            <a:ext cx="3276000" cy="684000"/>
          </a:xfrm>
          <a:prstGeom prst="bentConnector3">
            <a:avLst>
              <a:gd name="adj1" fmla="val 91105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169" idx="3"/>
          </p:cNvCxnSpPr>
          <p:nvPr/>
        </p:nvCxnSpPr>
        <p:spPr>
          <a:xfrm>
            <a:off x="7934234" y="5668829"/>
            <a:ext cx="225219" cy="648000"/>
          </a:xfrm>
          <a:prstGeom prst="bentConnector2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182" idx="3"/>
          </p:cNvCxnSpPr>
          <p:nvPr/>
        </p:nvCxnSpPr>
        <p:spPr>
          <a:xfrm flipV="1">
            <a:off x="8185063" y="4744847"/>
            <a:ext cx="1943453" cy="1584000"/>
          </a:xfrm>
          <a:prstGeom prst="bentConnector3">
            <a:avLst>
              <a:gd name="adj1" fmla="val 111763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stCxn id="182" idx="1"/>
          </p:cNvCxnSpPr>
          <p:nvPr/>
        </p:nvCxnSpPr>
        <p:spPr>
          <a:xfrm rot="10800000">
            <a:off x="8159453" y="3986435"/>
            <a:ext cx="636451" cy="758412"/>
          </a:xfrm>
          <a:prstGeom prst="bentConnector2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endCxn id="154" idx="3"/>
          </p:cNvCxnSpPr>
          <p:nvPr/>
        </p:nvCxnSpPr>
        <p:spPr>
          <a:xfrm rot="10800000" flipV="1">
            <a:off x="5012347" y="3998607"/>
            <a:ext cx="3147107" cy="746240"/>
          </a:xfrm>
          <a:prstGeom prst="bentConnector3">
            <a:avLst>
              <a:gd name="adj1" fmla="val 59096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154" idx="1"/>
            <a:endCxn id="210" idx="2"/>
          </p:cNvCxnSpPr>
          <p:nvPr/>
        </p:nvCxnSpPr>
        <p:spPr>
          <a:xfrm rot="10800000" flipV="1">
            <a:off x="2991419" y="4744847"/>
            <a:ext cx="688315" cy="152232"/>
          </a:xfrm>
          <a:prstGeom prst="bentConnector3">
            <a:avLst>
              <a:gd name="adj1" fmla="val 70793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210" idx="0"/>
          </p:cNvCxnSpPr>
          <p:nvPr/>
        </p:nvCxnSpPr>
        <p:spPr>
          <a:xfrm flipH="1">
            <a:off x="1746013" y="4897079"/>
            <a:ext cx="193248" cy="0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endCxn id="215" idx="1"/>
          </p:cNvCxnSpPr>
          <p:nvPr/>
        </p:nvCxnSpPr>
        <p:spPr>
          <a:xfrm rot="5400000" flipH="1" flipV="1">
            <a:off x="1034996" y="3984060"/>
            <a:ext cx="1631000" cy="195043"/>
          </a:xfrm>
          <a:prstGeom prst="bentConnector3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/>
          <p:cNvCxnSpPr>
            <a:endCxn id="216" idx="1"/>
          </p:cNvCxnSpPr>
          <p:nvPr/>
        </p:nvCxnSpPr>
        <p:spPr>
          <a:xfrm rot="5400000" flipH="1" flipV="1">
            <a:off x="1168093" y="3841372"/>
            <a:ext cx="1630998" cy="480416"/>
          </a:xfrm>
          <a:prstGeom prst="bentConnector3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97"/>
          <p:cNvCxnSpPr>
            <a:endCxn id="212" idx="0"/>
          </p:cNvCxnSpPr>
          <p:nvPr/>
        </p:nvCxnSpPr>
        <p:spPr>
          <a:xfrm rot="16200000" flipH="1">
            <a:off x="-144241" y="3418613"/>
            <a:ext cx="3492000" cy="675004"/>
          </a:xfrm>
          <a:prstGeom prst="bentConnector2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/>
          <p:cNvCxnSpPr>
            <a:stCxn id="212" idx="2"/>
          </p:cNvCxnSpPr>
          <p:nvPr/>
        </p:nvCxnSpPr>
        <p:spPr>
          <a:xfrm flipV="1">
            <a:off x="2991418" y="3988621"/>
            <a:ext cx="427135" cy="1513494"/>
          </a:xfrm>
          <a:prstGeom prst="bentConnector2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/>
          <p:cNvCxnSpPr>
            <a:endCxn id="168" idx="1"/>
          </p:cNvCxnSpPr>
          <p:nvPr/>
        </p:nvCxnSpPr>
        <p:spPr>
          <a:xfrm>
            <a:off x="3418553" y="3988621"/>
            <a:ext cx="3168000" cy="828000"/>
          </a:xfrm>
          <a:prstGeom prst="bentConnector3">
            <a:avLst>
              <a:gd name="adj1" fmla="val 61741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168" idx="3"/>
          </p:cNvCxnSpPr>
          <p:nvPr/>
        </p:nvCxnSpPr>
        <p:spPr>
          <a:xfrm flipV="1">
            <a:off x="7934234" y="3986435"/>
            <a:ext cx="676366" cy="828000"/>
          </a:xfrm>
          <a:prstGeom prst="bentConnector2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114"/>
          <p:cNvCxnSpPr>
            <a:endCxn id="183" idx="3"/>
          </p:cNvCxnSpPr>
          <p:nvPr/>
        </p:nvCxnSpPr>
        <p:spPr>
          <a:xfrm rot="16200000" flipH="1">
            <a:off x="8528361" y="4068674"/>
            <a:ext cx="1682394" cy="1517916"/>
          </a:xfrm>
          <a:prstGeom prst="bentConnector4">
            <a:avLst>
              <a:gd name="adj1" fmla="val 573"/>
              <a:gd name="adj2" fmla="val 108774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Elbow Connector 323"/>
          <p:cNvCxnSpPr>
            <a:stCxn id="183" idx="1"/>
          </p:cNvCxnSpPr>
          <p:nvPr/>
        </p:nvCxnSpPr>
        <p:spPr>
          <a:xfrm rot="10800000" flipV="1">
            <a:off x="8584991" y="5668829"/>
            <a:ext cx="210913" cy="707982"/>
          </a:xfrm>
          <a:prstGeom prst="bentConnector2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Elbow Connector 326"/>
          <p:cNvCxnSpPr>
            <a:endCxn id="155" idx="3"/>
          </p:cNvCxnSpPr>
          <p:nvPr/>
        </p:nvCxnSpPr>
        <p:spPr>
          <a:xfrm rot="10800000">
            <a:off x="5012347" y="5668829"/>
            <a:ext cx="3585785" cy="732498"/>
          </a:xfrm>
          <a:prstGeom prst="bentConnector3">
            <a:avLst>
              <a:gd name="adj1" fmla="val 88805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Elbow Connector 329"/>
          <p:cNvCxnSpPr>
            <a:stCxn id="155" idx="1"/>
            <a:endCxn id="213" idx="2"/>
          </p:cNvCxnSpPr>
          <p:nvPr/>
        </p:nvCxnSpPr>
        <p:spPr>
          <a:xfrm rot="10800000" flipV="1">
            <a:off x="2991419" y="5668828"/>
            <a:ext cx="688315" cy="132287"/>
          </a:xfrm>
          <a:prstGeom prst="bentConnector3">
            <a:avLst>
              <a:gd name="adj1" fmla="val 37293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Elbow Connector 332"/>
          <p:cNvCxnSpPr>
            <a:stCxn id="213" idx="0"/>
            <a:endCxn id="234" idx="1"/>
          </p:cNvCxnSpPr>
          <p:nvPr/>
        </p:nvCxnSpPr>
        <p:spPr>
          <a:xfrm rot="10800000">
            <a:off x="1023393" y="3266082"/>
            <a:ext cx="915869" cy="2535035"/>
          </a:xfrm>
          <a:prstGeom prst="bentConnector2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Elbow Connector 334"/>
          <p:cNvCxnSpPr>
            <a:stCxn id="213" idx="0"/>
            <a:endCxn id="232" idx="1"/>
          </p:cNvCxnSpPr>
          <p:nvPr/>
        </p:nvCxnSpPr>
        <p:spPr>
          <a:xfrm rot="10800000">
            <a:off x="747611" y="3266082"/>
            <a:ext cx="1191651" cy="2535035"/>
          </a:xfrm>
          <a:prstGeom prst="bentConnector2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TextBox 338"/>
          <p:cNvSpPr txBox="1"/>
          <p:nvPr/>
        </p:nvSpPr>
        <p:spPr>
          <a:xfrm>
            <a:off x="6574960" y="6478828"/>
            <a:ext cx="1567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Quadrupole MQ 2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8758144" y="6507414"/>
            <a:ext cx="1780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Quadrupole MQ 47/51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6" name="Elbow Connector 345"/>
          <p:cNvCxnSpPr>
            <a:stCxn id="251" idx="1"/>
            <a:endCxn id="243" idx="0"/>
          </p:cNvCxnSpPr>
          <p:nvPr/>
        </p:nvCxnSpPr>
        <p:spPr>
          <a:xfrm rot="5400000">
            <a:off x="4131205" y="3065275"/>
            <a:ext cx="231250" cy="666066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Elbow Connector 352"/>
          <p:cNvCxnSpPr>
            <a:stCxn id="249" idx="1"/>
            <a:endCxn id="244" idx="0"/>
          </p:cNvCxnSpPr>
          <p:nvPr/>
        </p:nvCxnSpPr>
        <p:spPr>
          <a:xfrm rot="16200000" flipH="1">
            <a:off x="4355632" y="3091283"/>
            <a:ext cx="304648" cy="540650"/>
          </a:xfrm>
          <a:prstGeom prst="bentConnector3">
            <a:avLst>
              <a:gd name="adj1" fmla="val 6305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Elbow Connector 358"/>
          <p:cNvCxnSpPr>
            <a:stCxn id="253" idx="1"/>
            <a:endCxn id="245" idx="0"/>
          </p:cNvCxnSpPr>
          <p:nvPr/>
        </p:nvCxnSpPr>
        <p:spPr>
          <a:xfrm rot="5400000">
            <a:off x="7018180" y="3100188"/>
            <a:ext cx="233847" cy="598836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Elbow Connector 360"/>
          <p:cNvCxnSpPr>
            <a:stCxn id="252" idx="1"/>
            <a:endCxn id="246" idx="0"/>
          </p:cNvCxnSpPr>
          <p:nvPr/>
        </p:nvCxnSpPr>
        <p:spPr>
          <a:xfrm rot="16200000" flipH="1">
            <a:off x="7242607" y="3058966"/>
            <a:ext cx="307245" cy="607880"/>
          </a:xfrm>
          <a:prstGeom prst="bentConnector3">
            <a:avLst>
              <a:gd name="adj1" fmla="val 62941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Elbow Connector 363"/>
          <p:cNvCxnSpPr>
            <a:stCxn id="255" idx="1"/>
            <a:endCxn id="247" idx="0"/>
          </p:cNvCxnSpPr>
          <p:nvPr/>
        </p:nvCxnSpPr>
        <p:spPr>
          <a:xfrm rot="5400000">
            <a:off x="9204961" y="3111990"/>
            <a:ext cx="229063" cy="570448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Elbow Connector 365"/>
          <p:cNvCxnSpPr>
            <a:stCxn id="254" idx="1"/>
            <a:endCxn id="248" idx="0"/>
          </p:cNvCxnSpPr>
          <p:nvPr/>
        </p:nvCxnSpPr>
        <p:spPr>
          <a:xfrm rot="16200000" flipH="1">
            <a:off x="9429387" y="3042380"/>
            <a:ext cx="302462" cy="636268"/>
          </a:xfrm>
          <a:prstGeom prst="bentConnector3">
            <a:avLst>
              <a:gd name="adj1" fmla="val 63144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Straight Arrow Connector 369"/>
          <p:cNvCxnSpPr/>
          <p:nvPr/>
        </p:nvCxnSpPr>
        <p:spPr>
          <a:xfrm>
            <a:off x="3760967" y="3767358"/>
            <a:ext cx="0" cy="12870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Straight Arrow Connector 371"/>
          <p:cNvCxnSpPr/>
          <p:nvPr/>
        </p:nvCxnSpPr>
        <p:spPr>
          <a:xfrm flipV="1">
            <a:off x="3853862" y="3761921"/>
            <a:ext cx="0" cy="12870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Straight Arrow Connector 373"/>
          <p:cNvCxnSpPr/>
          <p:nvPr/>
        </p:nvCxnSpPr>
        <p:spPr>
          <a:xfrm>
            <a:off x="4819814" y="3767358"/>
            <a:ext cx="0" cy="12870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Straight Arrow Connector 374"/>
          <p:cNvCxnSpPr/>
          <p:nvPr/>
        </p:nvCxnSpPr>
        <p:spPr>
          <a:xfrm flipV="1">
            <a:off x="4912709" y="3761921"/>
            <a:ext cx="0" cy="12870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6" name="Straight Arrow Connector 375"/>
          <p:cNvCxnSpPr/>
          <p:nvPr/>
        </p:nvCxnSpPr>
        <p:spPr>
          <a:xfrm>
            <a:off x="6712344" y="3774553"/>
            <a:ext cx="0" cy="12870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Straight Arrow Connector 376"/>
          <p:cNvCxnSpPr/>
          <p:nvPr/>
        </p:nvCxnSpPr>
        <p:spPr>
          <a:xfrm flipV="1">
            <a:off x="6805239" y="3769116"/>
            <a:ext cx="0" cy="12870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Straight Arrow Connector 377"/>
          <p:cNvCxnSpPr/>
          <p:nvPr/>
        </p:nvCxnSpPr>
        <p:spPr>
          <a:xfrm>
            <a:off x="7763123" y="3781190"/>
            <a:ext cx="0" cy="12870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Straight Arrow Connector 378"/>
          <p:cNvCxnSpPr/>
          <p:nvPr/>
        </p:nvCxnSpPr>
        <p:spPr>
          <a:xfrm flipV="1">
            <a:off x="7856018" y="3775753"/>
            <a:ext cx="0" cy="12870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Straight Arrow Connector 379"/>
          <p:cNvCxnSpPr/>
          <p:nvPr/>
        </p:nvCxnSpPr>
        <p:spPr>
          <a:xfrm>
            <a:off x="8941373" y="3774553"/>
            <a:ext cx="0" cy="12870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Straight Arrow Connector 380"/>
          <p:cNvCxnSpPr/>
          <p:nvPr/>
        </p:nvCxnSpPr>
        <p:spPr>
          <a:xfrm flipV="1">
            <a:off x="9034268" y="3769116"/>
            <a:ext cx="0" cy="12870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Straight Arrow Connector 381"/>
          <p:cNvCxnSpPr/>
          <p:nvPr/>
        </p:nvCxnSpPr>
        <p:spPr>
          <a:xfrm>
            <a:off x="9957684" y="3767916"/>
            <a:ext cx="0" cy="12870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Straight Arrow Connector 382"/>
          <p:cNvCxnSpPr/>
          <p:nvPr/>
        </p:nvCxnSpPr>
        <p:spPr>
          <a:xfrm flipV="1">
            <a:off x="10050579" y="3762479"/>
            <a:ext cx="0" cy="12870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Rectangle 181"/>
          <p:cNvSpPr/>
          <p:nvPr/>
        </p:nvSpPr>
        <p:spPr>
          <a:xfrm>
            <a:off x="8795903" y="4528847"/>
            <a:ext cx="1332613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</a:t>
            </a:r>
            <a:r>
              <a:rPr lang="en-GB" sz="1200" b="1" i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47/51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6601621" y="4528847"/>
            <a:ext cx="1332613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</a:t>
            </a:r>
            <a:r>
              <a:rPr lang="en-GB" sz="1200" b="1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54" name="Rectangle 153"/>
          <p:cNvSpPr/>
          <p:nvPr/>
        </p:nvSpPr>
        <p:spPr>
          <a:xfrm>
            <a:off x="3679733" y="4528847"/>
            <a:ext cx="1332613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</a:t>
            </a:r>
            <a:r>
              <a:rPr lang="en-GB" sz="1200" b="1" i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4" name="TextBox 383"/>
          <p:cNvSpPr txBox="1"/>
          <p:nvPr/>
        </p:nvSpPr>
        <p:spPr>
          <a:xfrm rot="16200000">
            <a:off x="-228858" y="4717187"/>
            <a:ext cx="10433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Even point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5" name="TextBox 384"/>
          <p:cNvSpPr txBox="1"/>
          <p:nvPr/>
        </p:nvSpPr>
        <p:spPr>
          <a:xfrm rot="16200000">
            <a:off x="11371495" y="4493072"/>
            <a:ext cx="10433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Odd point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6" name="Rectangle 385"/>
          <p:cNvSpPr/>
          <p:nvPr/>
        </p:nvSpPr>
        <p:spPr>
          <a:xfrm rot="16200000">
            <a:off x="3018798" y="2580567"/>
            <a:ext cx="1006601" cy="25082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DQGPU-D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5116346" y="1802052"/>
            <a:ext cx="9523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pen, read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612385" y="1709947"/>
            <a:ext cx="637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pen, read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 rot="16200000">
            <a:off x="3457773" y="2239872"/>
            <a:ext cx="531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 rot="16200000">
            <a:off x="4531079" y="2231793"/>
            <a:ext cx="531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 rot="16200000">
            <a:off x="3756314" y="2881134"/>
            <a:ext cx="531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 rot="16200000">
            <a:off x="7373022" y="2231792"/>
            <a:ext cx="531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 rot="16200000">
            <a:off x="6598257" y="2881133"/>
            <a:ext cx="531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 rot="16200000">
            <a:off x="9543366" y="2231792"/>
            <a:ext cx="531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 rot="16200000">
            <a:off x="8768601" y="2881133"/>
            <a:ext cx="531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1" name="Elbow Connector 220"/>
          <p:cNvCxnSpPr>
            <a:stCxn id="216" idx="3"/>
          </p:cNvCxnSpPr>
          <p:nvPr/>
        </p:nvCxnSpPr>
        <p:spPr>
          <a:xfrm rot="16200000" flipV="1">
            <a:off x="1934848" y="2149767"/>
            <a:ext cx="432000" cy="145904"/>
          </a:xfrm>
          <a:prstGeom prst="bentConnector3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Elbow Connector 216"/>
          <p:cNvCxnSpPr/>
          <p:nvPr/>
        </p:nvCxnSpPr>
        <p:spPr>
          <a:xfrm rot="5400000" flipH="1" flipV="1">
            <a:off x="1796956" y="2154787"/>
            <a:ext cx="432000" cy="129877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Rectangle 183"/>
          <p:cNvSpPr/>
          <p:nvPr/>
        </p:nvSpPr>
        <p:spPr>
          <a:xfrm>
            <a:off x="3359035" y="113849"/>
            <a:ext cx="987003" cy="357956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5237" y="6400412"/>
            <a:ext cx="2152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Upgrade in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LS2: DQLPU_B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>
            <a:stCxn id="258" idx="0"/>
            <a:endCxn id="184" idx="2"/>
          </p:cNvCxnSpPr>
          <p:nvPr/>
        </p:nvCxnSpPr>
        <p:spPr>
          <a:xfrm flipH="1" flipV="1">
            <a:off x="3852537" y="471805"/>
            <a:ext cx="1" cy="3862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TextBox 185"/>
          <p:cNvSpPr txBox="1"/>
          <p:nvPr/>
        </p:nvSpPr>
        <p:spPr>
          <a:xfrm>
            <a:off x="3335576" y="514161"/>
            <a:ext cx="1708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Beam dump request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502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0" animBg="1"/>
      <p:bldP spid="238" grpId="0" animBg="1"/>
      <p:bldP spid="231" grpId="0" animBg="1"/>
      <p:bldP spid="153" grpId="0" animBg="1"/>
      <p:bldP spid="156" grpId="0" animBg="1"/>
      <p:bldP spid="157" grpId="0" animBg="1"/>
      <p:bldP spid="167" grpId="0" animBg="1"/>
      <p:bldP spid="170" grpId="0" animBg="1"/>
      <p:bldP spid="171" grpId="0" animBg="1"/>
      <p:bldP spid="181" grpId="0" animBg="1"/>
      <p:bldP spid="187" grpId="0" animBg="1"/>
      <p:bldP spid="188" grpId="0" animBg="1"/>
      <p:bldP spid="205" grpId="0" animBg="1"/>
      <p:bldP spid="210" grpId="0" animBg="1"/>
      <p:bldP spid="212" grpId="0" animBg="1"/>
      <p:bldP spid="213" grpId="0" animBg="1"/>
      <p:bldP spid="223" grpId="0" animBg="1"/>
      <p:bldP spid="229" grpId="0"/>
      <p:bldP spid="230" grpId="0"/>
      <p:bldP spid="232" grpId="0" animBg="1"/>
      <p:bldP spid="234" grpId="0" animBg="1"/>
      <p:bldP spid="235" grpId="0" animBg="1"/>
      <p:bldP spid="237" grpId="0" animBg="1"/>
      <p:bldP spid="240" grpId="0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8" grpId="0" animBg="1"/>
      <p:bldP spid="264" grpId="0"/>
      <p:bldP spid="266" grpId="0"/>
      <p:bldP spid="267" grpId="0"/>
      <p:bldP spid="268" grpId="0"/>
      <p:bldP spid="269" grpId="0"/>
      <p:bldP spid="270" grpId="0"/>
      <p:bldP spid="283" grpId="0"/>
      <p:bldP spid="291" grpId="0" animBg="1"/>
      <p:bldP spid="294" grpId="0"/>
      <p:bldP spid="303" grpId="0"/>
      <p:bldP spid="305" grpId="0"/>
      <p:bldP spid="214" grpId="0" animBg="1"/>
      <p:bldP spid="215" grpId="0" animBg="1"/>
      <p:bldP spid="216" grpId="0" animBg="1"/>
      <p:bldP spid="386" grpId="0" animBg="1"/>
      <p:bldP spid="165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4" grpId="0" animBg="1"/>
      <p:bldP spid="2" grpId="0"/>
      <p:bldP spid="1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 smtClean="0"/>
              <a:t>System </a:t>
            </a:r>
            <a:r>
              <a:rPr lang="en-GB" dirty="0"/>
              <a:t>structure</a:t>
            </a:r>
            <a:r>
              <a:rPr lang="en-GB" dirty="0" smtClean="0"/>
              <a:t>: Quench </a:t>
            </a:r>
            <a:r>
              <a:rPr lang="en-GB" dirty="0"/>
              <a:t>Protection System Quadrupoles, one sector</a:t>
            </a:r>
            <a:br>
              <a:rPr lang="en-GB" dirty="0"/>
            </a:br>
            <a:r>
              <a:rPr lang="en-GB" dirty="0"/>
              <a:t> 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825625"/>
            <a:ext cx="7742022" cy="4351338"/>
          </a:xfrm>
        </p:spPr>
        <p:txBody>
          <a:bodyPr>
            <a:normAutofit/>
          </a:bodyPr>
          <a:lstStyle/>
          <a:p>
            <a:pPr marL="522287" lvl="1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5"/>
                </a:solidFill>
              </a:rPr>
              <a:t>Quench Detection QD</a:t>
            </a:r>
          </a:p>
          <a:p>
            <a:pPr marL="701675" lvl="2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6"/>
                </a:solidFill>
              </a:rPr>
              <a:t>DYPQ Yellow Protection rack Quadrupole, n </a:t>
            </a:r>
            <a:r>
              <a:rPr lang="en-GB" b="1" dirty="0">
                <a:solidFill>
                  <a:schemeClr val="accent6"/>
                </a:solidFill>
              </a:rPr>
              <a:t>= 47/51 (one per Quadrupole)</a:t>
            </a:r>
            <a:endParaRPr lang="en-GB" b="1" dirty="0" smtClean="0">
              <a:solidFill>
                <a:schemeClr val="accent6"/>
              </a:solidFill>
            </a:endParaRPr>
          </a:p>
          <a:p>
            <a:pPr marL="701675" lvl="2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6"/>
                </a:solidFill>
              </a:rPr>
              <a:t>DYPB-S Yellow Protection rack type B (Dipole</a:t>
            </a:r>
            <a:r>
              <a:rPr lang="en-GB" b="1" dirty="0">
                <a:solidFill>
                  <a:schemeClr val="accent6"/>
                </a:solidFill>
              </a:rPr>
              <a:t>) S-variation, </a:t>
            </a:r>
            <a:r>
              <a:rPr lang="en-GB" b="1" dirty="0" smtClean="0">
                <a:solidFill>
                  <a:schemeClr val="accent6"/>
                </a:solidFill>
              </a:rPr>
              <a:t>n = 54/ 55 (</a:t>
            </a:r>
            <a:r>
              <a:rPr lang="en-GB" b="1" dirty="0">
                <a:solidFill>
                  <a:schemeClr val="accent6"/>
                </a:solidFill>
              </a:rPr>
              <a:t>1</a:t>
            </a:r>
            <a:r>
              <a:rPr lang="en-GB" b="1" dirty="0" smtClean="0">
                <a:solidFill>
                  <a:schemeClr val="accent6"/>
                </a:solidFill>
              </a:rPr>
              <a:t> per 4 magnets)</a:t>
            </a:r>
          </a:p>
          <a:p>
            <a:pPr marL="701675" lvl="2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6"/>
                </a:solidFill>
              </a:rPr>
              <a:t>DYPG</a:t>
            </a:r>
          </a:p>
          <a:p>
            <a:pPr marL="522287" lvl="1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5"/>
                </a:solidFill>
              </a:rPr>
              <a:t>Energy extraction EE, n = 1</a:t>
            </a:r>
          </a:p>
          <a:p>
            <a:pPr marL="522287" lvl="1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5"/>
                </a:solidFill>
              </a:rPr>
              <a:t>Quench heater</a:t>
            </a:r>
            <a:r>
              <a:rPr lang="en-GB" b="1" dirty="0">
                <a:solidFill>
                  <a:schemeClr val="accent5"/>
                </a:solidFill>
              </a:rPr>
              <a:t>, </a:t>
            </a:r>
            <a:r>
              <a:rPr lang="en-GB" b="1" dirty="0" smtClean="0">
                <a:solidFill>
                  <a:schemeClr val="accent5"/>
                </a:solidFill>
              </a:rPr>
              <a:t>n = </a:t>
            </a:r>
            <a:r>
              <a:rPr lang="en-GB" b="1" dirty="0">
                <a:solidFill>
                  <a:schemeClr val="accent5"/>
                </a:solidFill>
              </a:rPr>
              <a:t>2 </a:t>
            </a:r>
            <a:r>
              <a:rPr lang="en-GB" b="1" dirty="0" smtClean="0">
                <a:solidFill>
                  <a:schemeClr val="accent5"/>
                </a:solidFill>
              </a:rPr>
              <a:t>* 47</a:t>
            </a:r>
            <a:r>
              <a:rPr lang="en-GB" b="1" dirty="0">
                <a:solidFill>
                  <a:schemeClr val="accent5"/>
                </a:solidFill>
              </a:rPr>
              <a:t>/ 51 </a:t>
            </a:r>
            <a:endParaRPr lang="en-GB" b="1" dirty="0" smtClean="0">
              <a:solidFill>
                <a:schemeClr val="accent5"/>
              </a:solidFill>
            </a:endParaRPr>
          </a:p>
          <a:p>
            <a:pPr marL="522287" lvl="1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5"/>
                </a:solidFill>
              </a:rPr>
              <a:t>Bypass </a:t>
            </a:r>
            <a:r>
              <a:rPr lang="en-GB" b="1" dirty="0">
                <a:solidFill>
                  <a:schemeClr val="accent5"/>
                </a:solidFill>
              </a:rPr>
              <a:t>diode, n = 47/ 51 </a:t>
            </a:r>
            <a:endParaRPr lang="en-GB" b="1" dirty="0" smtClean="0">
              <a:solidFill>
                <a:schemeClr val="accent5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43F53D-AFDA-4049-A4CD-E2FA2194F2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7092354" y="5676915"/>
            <a:ext cx="1892300" cy="1022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9388" indent="-1793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587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8163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17550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9693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2287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System</a:t>
            </a:r>
          </a:p>
          <a:p>
            <a:pPr marL="701675" marR="0" lvl="2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Rack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977" y="1137524"/>
            <a:ext cx="2507479" cy="23774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977" y="3820615"/>
            <a:ext cx="2058575" cy="27447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244052" y="3820615"/>
            <a:ext cx="1587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DYPB-S rack, under B dipoles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16952" y="3253331"/>
            <a:ext cx="2700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DYPQ rack, under C dipoles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54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 rot="16200000">
            <a:off x="2736744" y="2787663"/>
            <a:ext cx="1056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Reset, simple commands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rot="16200000">
            <a:off x="3536161" y="3126899"/>
            <a:ext cx="7478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Logging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 rot="16200000">
            <a:off x="2552627" y="1446624"/>
            <a:ext cx="1204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DQHDS interlock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 rot="16200000">
            <a:off x="2334059" y="1682376"/>
            <a:ext cx="899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QPS_OK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 rot="16200000">
            <a:off x="6126432" y="2909278"/>
            <a:ext cx="982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Voltage tap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ext_B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 rot="16200000">
            <a:off x="5270373" y="2891810"/>
            <a:ext cx="1017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Voltage tap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int_B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 rot="16200000">
            <a:off x="5699174" y="2896507"/>
            <a:ext cx="982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Voltage tap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ext_A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 rot="16200000">
            <a:off x="4835144" y="2891811"/>
            <a:ext cx="1017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Voltage tap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int_A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4" name="Rectangle 383"/>
          <p:cNvSpPr/>
          <p:nvPr/>
        </p:nvSpPr>
        <p:spPr>
          <a:xfrm rot="5400000">
            <a:off x="4446231" y="1708861"/>
            <a:ext cx="1859457" cy="57196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DYPQ </a:t>
            </a:r>
            <a:endParaRPr lang="en-GB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DYPQ input and output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6</a:t>
            </a:fld>
            <a:endParaRPr lang="en-GB" dirty="0"/>
          </a:p>
        </p:txBody>
      </p:sp>
      <p:sp>
        <p:nvSpPr>
          <p:cNvPr id="60" name="Rectangle 59"/>
          <p:cNvSpPr/>
          <p:nvPr/>
        </p:nvSpPr>
        <p:spPr>
          <a:xfrm>
            <a:off x="9228716" y="4352678"/>
            <a:ext cx="874595" cy="432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DYPB-S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 rot="16200000">
            <a:off x="1724933" y="3992726"/>
            <a:ext cx="682356" cy="43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UPS 1</a:t>
            </a:r>
            <a:endParaRPr lang="en-GB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4633981" y="5894415"/>
            <a:ext cx="547082" cy="50943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MQF</a:t>
            </a:r>
            <a:endParaRPr lang="en-GB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623834" y="5894415"/>
            <a:ext cx="547082" cy="50943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MQD</a:t>
            </a:r>
            <a:endParaRPr lang="en-GB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4508111" y="6023134"/>
            <a:ext cx="70649" cy="252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Rectangle 140"/>
          <p:cNvSpPr/>
          <p:nvPr/>
        </p:nvSpPr>
        <p:spPr>
          <a:xfrm>
            <a:off x="6243712" y="6052318"/>
            <a:ext cx="70649" cy="252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5480389" y="6038865"/>
            <a:ext cx="70649" cy="252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5253859" y="6038865"/>
            <a:ext cx="70649" cy="252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Rectangle 147"/>
          <p:cNvSpPr/>
          <p:nvPr/>
        </p:nvSpPr>
        <p:spPr>
          <a:xfrm rot="5400000">
            <a:off x="4885009" y="6388003"/>
            <a:ext cx="70649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 rot="16200000">
            <a:off x="1742402" y="4787765"/>
            <a:ext cx="654988" cy="43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UPS 2</a:t>
            </a:r>
            <a:endParaRPr lang="en-GB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 flipV="1">
            <a:off x="4017670" y="2730773"/>
            <a:ext cx="0" cy="900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 rot="16200000">
            <a:off x="6756222" y="2776528"/>
            <a:ext cx="861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Interlock IN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 rot="16200000">
            <a:off x="7602030" y="2784733"/>
            <a:ext cx="794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Interlock OUT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Rectangle 179"/>
          <p:cNvSpPr/>
          <p:nvPr/>
        </p:nvSpPr>
        <p:spPr>
          <a:xfrm rot="5400000">
            <a:off x="4864983" y="5659111"/>
            <a:ext cx="70649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Rectangle 180"/>
          <p:cNvSpPr/>
          <p:nvPr/>
        </p:nvSpPr>
        <p:spPr>
          <a:xfrm rot="5400000">
            <a:off x="5862050" y="5666384"/>
            <a:ext cx="70649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Rectangle 181"/>
          <p:cNvSpPr/>
          <p:nvPr/>
        </p:nvSpPr>
        <p:spPr>
          <a:xfrm rot="5400000">
            <a:off x="5862049" y="6388003"/>
            <a:ext cx="70649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4" name="Elbow Connector 183"/>
          <p:cNvCxnSpPr>
            <a:stCxn id="90" idx="2"/>
            <a:endCxn id="146" idx="2"/>
          </p:cNvCxnSpPr>
          <p:nvPr/>
        </p:nvCxnSpPr>
        <p:spPr>
          <a:xfrm rot="16200000" flipH="1">
            <a:off x="4908445" y="5910125"/>
            <a:ext cx="15731" cy="745748"/>
          </a:xfrm>
          <a:prstGeom prst="bentConnector3">
            <a:avLst>
              <a:gd name="adj1" fmla="val 2150753"/>
            </a:avLst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Elbow Connector 186"/>
          <p:cNvCxnSpPr>
            <a:stCxn id="146" idx="0"/>
            <a:endCxn id="145" idx="0"/>
          </p:cNvCxnSpPr>
          <p:nvPr/>
        </p:nvCxnSpPr>
        <p:spPr>
          <a:xfrm rot="5400000" flipH="1" flipV="1">
            <a:off x="5402449" y="5925600"/>
            <a:ext cx="12700" cy="226530"/>
          </a:xfrm>
          <a:prstGeom prst="bentConnector3">
            <a:avLst>
              <a:gd name="adj1" fmla="val 1059811"/>
            </a:avLst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>
            <a:stCxn id="145" idx="2"/>
            <a:endCxn id="141" idx="2"/>
          </p:cNvCxnSpPr>
          <p:nvPr/>
        </p:nvCxnSpPr>
        <p:spPr>
          <a:xfrm rot="16200000" flipH="1">
            <a:off x="5890649" y="5915929"/>
            <a:ext cx="13453" cy="763323"/>
          </a:xfrm>
          <a:prstGeom prst="bentConnector3">
            <a:avLst>
              <a:gd name="adj1" fmla="val 2561533"/>
            </a:avLst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>
            <a:stCxn id="148" idx="0"/>
            <a:endCxn id="182" idx="2"/>
          </p:cNvCxnSpPr>
          <p:nvPr/>
        </p:nvCxnSpPr>
        <p:spPr>
          <a:xfrm>
            <a:off x="5046334" y="6514004"/>
            <a:ext cx="725040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Elbow Connector 214"/>
          <p:cNvCxnSpPr/>
          <p:nvPr/>
        </p:nvCxnSpPr>
        <p:spPr>
          <a:xfrm flipV="1">
            <a:off x="6017082" y="5794119"/>
            <a:ext cx="12700" cy="720000"/>
          </a:xfrm>
          <a:prstGeom prst="bentConnector3">
            <a:avLst>
              <a:gd name="adj1" fmla="val 3011213"/>
            </a:avLst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Arrow Connector 220"/>
          <p:cNvCxnSpPr>
            <a:stCxn id="181" idx="2"/>
            <a:endCxn id="180" idx="0"/>
          </p:cNvCxnSpPr>
          <p:nvPr/>
        </p:nvCxnSpPr>
        <p:spPr>
          <a:xfrm flipH="1" flipV="1">
            <a:off x="5026308" y="5785112"/>
            <a:ext cx="745067" cy="7273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Elbow Connector 284"/>
          <p:cNvCxnSpPr/>
          <p:nvPr/>
        </p:nvCxnSpPr>
        <p:spPr>
          <a:xfrm rot="16200000" flipH="1">
            <a:off x="4087818" y="5812002"/>
            <a:ext cx="1044000" cy="360000"/>
          </a:xfrm>
          <a:prstGeom prst="bentConnector2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Elbow Connector 286"/>
          <p:cNvCxnSpPr>
            <a:endCxn id="90" idx="0"/>
          </p:cNvCxnSpPr>
          <p:nvPr/>
        </p:nvCxnSpPr>
        <p:spPr>
          <a:xfrm rot="5400000">
            <a:off x="4248347" y="5680473"/>
            <a:ext cx="637751" cy="47571"/>
          </a:xfrm>
          <a:prstGeom prst="bentConnector3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/>
          <p:cNvSpPr txBox="1"/>
          <p:nvPr/>
        </p:nvSpPr>
        <p:spPr>
          <a:xfrm>
            <a:off x="8382356" y="4321305"/>
            <a:ext cx="846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DQHDS trigger 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5343673" y="2730773"/>
            <a:ext cx="0" cy="900000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5778903" y="2730773"/>
            <a:ext cx="0" cy="900000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 flipV="1">
            <a:off x="2922542" y="1367932"/>
            <a:ext cx="0" cy="90000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>
            <a:off x="6190237" y="2730773"/>
            <a:ext cx="0" cy="900000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/>
          <p:nvPr/>
        </p:nvCxnSpPr>
        <p:spPr>
          <a:xfrm>
            <a:off x="6625467" y="2730773"/>
            <a:ext cx="0" cy="900000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Freeform 168"/>
          <p:cNvSpPr/>
          <p:nvPr/>
        </p:nvSpPr>
        <p:spPr>
          <a:xfrm>
            <a:off x="7187332" y="3256939"/>
            <a:ext cx="822960" cy="457200"/>
          </a:xfrm>
          <a:custGeom>
            <a:avLst/>
            <a:gdLst>
              <a:gd name="connsiteX0" fmla="*/ 0 w 822960"/>
              <a:gd name="connsiteY0" fmla="*/ 0 h 457200"/>
              <a:gd name="connsiteX1" fmla="*/ 0 w 822960"/>
              <a:gd name="connsiteY1" fmla="*/ 0 h 457200"/>
              <a:gd name="connsiteX2" fmla="*/ 6096 w 822960"/>
              <a:gd name="connsiteY2" fmla="*/ 128016 h 457200"/>
              <a:gd name="connsiteX3" fmla="*/ 0 w 822960"/>
              <a:gd name="connsiteY3" fmla="*/ 445008 h 457200"/>
              <a:gd name="connsiteX4" fmla="*/ 109728 w 822960"/>
              <a:gd name="connsiteY4" fmla="*/ 445008 h 457200"/>
              <a:gd name="connsiteX5" fmla="*/ 109728 w 822960"/>
              <a:gd name="connsiteY5" fmla="*/ 109728 h 457200"/>
              <a:gd name="connsiteX6" fmla="*/ 737616 w 822960"/>
              <a:gd name="connsiteY6" fmla="*/ 109728 h 457200"/>
              <a:gd name="connsiteX7" fmla="*/ 737616 w 822960"/>
              <a:gd name="connsiteY7" fmla="*/ 457200 h 457200"/>
              <a:gd name="connsiteX8" fmla="*/ 822960 w 822960"/>
              <a:gd name="connsiteY8" fmla="*/ 457200 h 457200"/>
              <a:gd name="connsiteX9" fmla="*/ 822960 w 822960"/>
              <a:gd name="connsiteY9" fmla="*/ 36576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2960" h="457200">
                <a:moveTo>
                  <a:pt x="0" y="0"/>
                </a:moveTo>
                <a:lnTo>
                  <a:pt x="0" y="0"/>
                </a:lnTo>
                <a:cubicBezTo>
                  <a:pt x="2032" y="42672"/>
                  <a:pt x="6096" y="85296"/>
                  <a:pt x="6096" y="128016"/>
                </a:cubicBezTo>
                <a:cubicBezTo>
                  <a:pt x="6096" y="233700"/>
                  <a:pt x="0" y="445008"/>
                  <a:pt x="0" y="445008"/>
                </a:cubicBezTo>
                <a:lnTo>
                  <a:pt x="109728" y="445008"/>
                </a:lnTo>
                <a:lnTo>
                  <a:pt x="109728" y="109728"/>
                </a:lnTo>
                <a:lnTo>
                  <a:pt x="737616" y="109728"/>
                </a:lnTo>
                <a:lnTo>
                  <a:pt x="737616" y="457200"/>
                </a:lnTo>
                <a:lnTo>
                  <a:pt x="822960" y="457200"/>
                </a:lnTo>
                <a:lnTo>
                  <a:pt x="822960" y="36576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0" name="Straight Arrow Connector 169"/>
          <p:cNvCxnSpPr/>
          <p:nvPr/>
        </p:nvCxnSpPr>
        <p:spPr>
          <a:xfrm>
            <a:off x="2282111" y="4208725"/>
            <a:ext cx="234033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/>
          <p:nvPr/>
        </p:nvCxnSpPr>
        <p:spPr>
          <a:xfrm>
            <a:off x="2282110" y="4981952"/>
            <a:ext cx="234033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/>
          <p:nvPr/>
        </p:nvCxnSpPr>
        <p:spPr>
          <a:xfrm flipV="1">
            <a:off x="3165103" y="1374375"/>
            <a:ext cx="0" cy="90000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0" idx="1"/>
            <a:endCxn id="384" idx="0"/>
          </p:cNvCxnSpPr>
          <p:nvPr/>
        </p:nvCxnSpPr>
        <p:spPr>
          <a:xfrm flipH="1">
            <a:off x="8235777" y="4568678"/>
            <a:ext cx="992939" cy="1"/>
          </a:xfrm>
          <a:prstGeom prst="straightConnector1">
            <a:avLst/>
          </a:prstGeom>
          <a:ln w="1905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515732" y="2285707"/>
            <a:ext cx="1057075" cy="43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WinCC</a:t>
            </a:r>
            <a:r>
              <a:rPr lang="en-GB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supervision</a:t>
            </a:r>
          </a:p>
        </p:txBody>
      </p:sp>
      <p:sp>
        <p:nvSpPr>
          <p:cNvPr id="50" name="Rectangle 49"/>
          <p:cNvSpPr/>
          <p:nvPr/>
        </p:nvSpPr>
        <p:spPr>
          <a:xfrm>
            <a:off x="5035198" y="2292754"/>
            <a:ext cx="1813129" cy="43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MQF + MQD</a:t>
            </a:r>
            <a:endParaRPr lang="en-GB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3167624" y="2730773"/>
            <a:ext cx="0" cy="900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3793243" y="2285707"/>
            <a:ext cx="1057075" cy="43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 tool</a:t>
            </a:r>
            <a:endParaRPr lang="en-GB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2206140" y="2935267"/>
            <a:ext cx="1007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Logging, PM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2719974" y="2730773"/>
            <a:ext cx="0" cy="900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3960683" y="2840306"/>
            <a:ext cx="1056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Reset, change configuration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4395494" y="2730773"/>
            <a:ext cx="0" cy="900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10459708" y="2313598"/>
            <a:ext cx="1056790" cy="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0360647" y="2058315"/>
            <a:ext cx="14215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Software link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49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Box 76"/>
          <p:cNvSpPr txBox="1"/>
          <p:nvPr/>
        </p:nvSpPr>
        <p:spPr>
          <a:xfrm>
            <a:off x="1187059" y="4100986"/>
            <a:ext cx="8308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normal op.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326603" y="2533786"/>
            <a:ext cx="2767074" cy="21883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930613" y="2623402"/>
            <a:ext cx="8378579" cy="2166684"/>
          </a:xfrm>
          <a:prstGeom prst="ellipse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7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938218" y="2905745"/>
            <a:ext cx="2516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Asymmetric </a:t>
            </a:r>
            <a:r>
              <a:rPr lang="en-GB" dirty="0"/>
              <a:t>quench ~0.5 s </a:t>
            </a:r>
          </a:p>
        </p:txBody>
      </p:sp>
      <p:sp>
        <p:nvSpPr>
          <p:cNvPr id="9" name="Arc 8"/>
          <p:cNvSpPr/>
          <p:nvPr/>
        </p:nvSpPr>
        <p:spPr>
          <a:xfrm flipH="1" flipV="1">
            <a:off x="1845154" y="1059583"/>
            <a:ext cx="898659" cy="4635437"/>
          </a:xfrm>
          <a:prstGeom prst="arc">
            <a:avLst>
              <a:gd name="adj1" fmla="val 21191814"/>
              <a:gd name="adj2" fmla="val 5094624"/>
            </a:avLst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extBox 9"/>
          <p:cNvSpPr txBox="1"/>
          <p:nvPr/>
        </p:nvSpPr>
        <p:spPr>
          <a:xfrm>
            <a:off x="7062242" y="4079136"/>
            <a:ext cx="18867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OK: Reset detection board/ power cycle</a:t>
            </a:r>
          </a:p>
          <a:p>
            <a:r>
              <a:rPr lang="en-GB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1 min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46151" y="4699438"/>
            <a:ext cx="1634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Capacitor </a:t>
            </a:r>
            <a:r>
              <a:rPr lang="en-GB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 charged (</a:t>
            </a:r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810 </a:t>
            </a:r>
            <a:r>
              <a:rPr lang="en-GB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V)</a:t>
            </a:r>
          </a:p>
        </p:txBody>
      </p:sp>
      <p:sp>
        <p:nvSpPr>
          <p:cNvPr id="25" name="Oval 24"/>
          <p:cNvSpPr/>
          <p:nvPr/>
        </p:nvSpPr>
        <p:spPr>
          <a:xfrm>
            <a:off x="578829" y="5670844"/>
            <a:ext cx="1835608" cy="612321"/>
          </a:xfrm>
          <a:prstGeom prst="ellipse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Commissioning with heaters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7289" y="4035246"/>
            <a:ext cx="9994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indent="0">
              <a:buNone/>
            </a:pPr>
            <a:r>
              <a:rPr lang="en-GB" b="1" dirty="0" smtClean="0">
                <a:solidFill>
                  <a:schemeClr val="accent1"/>
                </a:solidFill>
              </a:rPr>
              <a:t>DQHDS off/ on </a:t>
            </a:r>
            <a:r>
              <a:rPr lang="en-GB" b="1" dirty="0">
                <a:solidFill>
                  <a:schemeClr val="accent1"/>
                </a:solidFill>
              </a:rPr>
              <a:t>manually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973604" y="4202317"/>
            <a:ext cx="1397" cy="550279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1076771" y="4188336"/>
            <a:ext cx="2554" cy="553584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013766" y="732404"/>
            <a:ext cx="2353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Symmetric quench ~0.5 s </a:t>
            </a:r>
            <a:endParaRPr lang="en-GB" dirty="0"/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271500" y="315878"/>
            <a:ext cx="6532896" cy="9292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DYPQ functions</a:t>
            </a:r>
            <a:endParaRPr lang="en-GB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1955273" y="4054520"/>
            <a:ext cx="0" cy="1659902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2048559" y="4007844"/>
            <a:ext cx="0" cy="1706578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70385" y="4819657"/>
            <a:ext cx="1864064" cy="6123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Commissioning without heaters</a:t>
            </a:r>
          </a:p>
        </p:txBody>
      </p:sp>
      <p:sp>
        <p:nvSpPr>
          <p:cNvPr id="50" name="Oval 49"/>
          <p:cNvSpPr/>
          <p:nvPr/>
        </p:nvSpPr>
        <p:spPr>
          <a:xfrm>
            <a:off x="216034" y="3432065"/>
            <a:ext cx="2065382" cy="67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</a:t>
            </a:r>
          </a:p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operation of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QPS 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4800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h/a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4996860" y="2312430"/>
            <a:ext cx="2065382" cy="67429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rtlCol="0" anchor="ctr"/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Post quench I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(trigger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latched) ~5-10 min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9379505" y="2857039"/>
            <a:ext cx="2065382" cy="6123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 mortem 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by MP3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9421675" y="3976391"/>
            <a:ext cx="2065382" cy="6123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MP3 decision</a:t>
            </a:r>
          </a:p>
        </p:txBody>
      </p:sp>
      <p:sp>
        <p:nvSpPr>
          <p:cNvPr id="54" name="Oval 53"/>
          <p:cNvSpPr/>
          <p:nvPr/>
        </p:nvSpPr>
        <p:spPr>
          <a:xfrm>
            <a:off x="9962606" y="5327954"/>
            <a:ext cx="2065382" cy="6123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Maintenance,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repair, tests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4983163" y="4404578"/>
            <a:ext cx="2065382" cy="673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Post quench II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(trigger unlatched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~10 min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10580862" y="4747179"/>
            <a:ext cx="0" cy="535271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10784897" y="4722122"/>
            <a:ext cx="0" cy="560328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Arc 57"/>
          <p:cNvSpPr/>
          <p:nvPr/>
        </p:nvSpPr>
        <p:spPr>
          <a:xfrm flipH="1" flipV="1">
            <a:off x="3311493" y="1092001"/>
            <a:ext cx="1220116" cy="4738529"/>
          </a:xfrm>
          <a:prstGeom prst="arc">
            <a:avLst>
              <a:gd name="adj1" fmla="val 6184131"/>
              <a:gd name="adj2" fmla="val 8332096"/>
            </a:avLst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60" name="TextBox 59"/>
          <p:cNvSpPr txBox="1"/>
          <p:nvPr/>
        </p:nvSpPr>
        <p:spPr>
          <a:xfrm>
            <a:off x="10375491" y="3461266"/>
            <a:ext cx="1718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 mortem data analysis finished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297578" y="2769039"/>
            <a:ext cx="17988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DYPQ sends </a:t>
            </a:r>
          </a:p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 mortem data ~ 15 min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834772" y="4894110"/>
            <a:ext cx="993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OK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739903" y="4790086"/>
            <a:ext cx="1282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Revalidation OK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24292" y="2519770"/>
            <a:ext cx="1968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Operator state ~ [h]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877616" y="5940275"/>
            <a:ext cx="1814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Depends on tests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8020" y="5387243"/>
            <a:ext cx="1814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Depends on tests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39569" y="6261743"/>
            <a:ext cx="1814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Depends on tests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976981" y="5048080"/>
            <a:ext cx="23917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QIL closed</a:t>
            </a:r>
            <a:endParaRPr lang="en-GB" sz="1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 DQHDS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</a:t>
            </a: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QPS_OK set to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false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 logging data</a:t>
            </a:r>
            <a:endParaRPr lang="en-GB" sz="1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HDS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SI: </a:t>
            </a: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interlock</a:t>
            </a:r>
            <a:endParaRPr lang="en-GB" sz="1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517296" y="1331256"/>
            <a:ext cx="25778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QIL</a:t>
            </a: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opened locally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DQHDS latched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QPS_OK set to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false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 logging data 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HDS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SI: </a:t>
            </a: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interlock</a:t>
            </a:r>
            <a:endParaRPr lang="en-GB" sz="1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711321" y="1005100"/>
            <a:ext cx="28071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QIL</a:t>
            </a: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opened locally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DQHDS latched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QPS_OK set to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false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 logging data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Record post mortem data 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HDS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SI: </a:t>
            </a: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interlock</a:t>
            </a:r>
            <a:endParaRPr lang="en-GB" sz="1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144510" y="1331256"/>
            <a:ext cx="254722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QIL</a:t>
            </a: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opened locally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DQHDS latched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QPS_OK set to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false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 post mortem 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HDS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SI: </a:t>
            </a: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interlock</a:t>
            </a:r>
            <a:endParaRPr lang="en-GB" sz="1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069758" y="4741919"/>
            <a:ext cx="29813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Open, then close QIL locally</a:t>
            </a:r>
            <a:endParaRPr lang="en-GB" sz="14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 DQHDS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QPS_OK set to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false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Reset </a:t>
            </a:r>
            <a:r>
              <a:rPr lang="en-GB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 mortem buffer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HDS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SI: </a:t>
            </a: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interlock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097938" y="977820"/>
            <a:ext cx="26588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QIL once Quench is asymmetric enough (~50ms)</a:t>
            </a:r>
            <a:endParaRPr lang="en-GB" sz="1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Discharge DQHDS (by </a:t>
            </a:r>
            <a:r>
              <a:rPr lang="en-GB" sz="14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DYPB-S) 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</a:t>
            </a:r>
            <a:r>
              <a:rPr lang="en-GB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QPS_OK to </a:t>
            </a:r>
            <a:r>
              <a:rPr lang="en-GB" sz="14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false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 logging data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Record post mortem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HDS SI: </a:t>
            </a: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interlock</a:t>
            </a:r>
            <a:endParaRPr lang="en-GB" sz="1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000205" y="3126291"/>
            <a:ext cx="23506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QIL locally</a:t>
            </a:r>
            <a:endParaRPr lang="en-GB" sz="14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Discharge DQHDS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</a:t>
            </a:r>
            <a:r>
              <a:rPr lang="en-GB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QPS_OK to </a:t>
            </a:r>
            <a:r>
              <a:rPr lang="en-GB" sz="14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false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 logging data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Record post mortem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HDS SI: </a:t>
            </a: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interlock</a:t>
            </a:r>
            <a:endParaRPr lang="en-GB" sz="1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785124" y="5245754"/>
            <a:ext cx="23537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</a:t>
            </a: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QIL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closed</a:t>
            </a:r>
            <a:endParaRPr lang="en-GB" sz="1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DQHDS charged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</a:t>
            </a:r>
            <a:r>
              <a:rPr lang="en-GB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QPS_OK to </a:t>
            </a:r>
            <a:r>
              <a:rPr lang="en-GB" sz="14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true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 configuration data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HDS SI: </a:t>
            </a: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interlock</a:t>
            </a:r>
            <a:endParaRPr lang="en-GB" sz="1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7402" y="1672043"/>
            <a:ext cx="18106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QIL </a:t>
            </a: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closed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DQHDS charged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QPS_OK set </a:t>
            </a:r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true</a:t>
            </a:r>
            <a:endParaRPr lang="en-GB" sz="1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 logging data</a:t>
            </a:r>
            <a:endParaRPr lang="en-GB" sz="1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HDS SI: Do not interlock</a:t>
            </a:r>
            <a:endParaRPr lang="en-GB" sz="1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013766" y="4325073"/>
            <a:ext cx="13021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en-GB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signatures </a:t>
            </a:r>
            <a:r>
              <a:rPr lang="en-GB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</a:t>
            </a:r>
          </a:p>
        </p:txBody>
      </p:sp>
      <p:sp>
        <p:nvSpPr>
          <p:cNvPr id="78" name="Rectangle 77"/>
          <p:cNvSpPr/>
          <p:nvPr/>
        </p:nvSpPr>
        <p:spPr>
          <a:xfrm>
            <a:off x="10309193" y="256461"/>
            <a:ext cx="1519028" cy="3364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/>
          <p:cNvSpPr txBox="1"/>
          <p:nvPr/>
        </p:nvSpPr>
        <p:spPr>
          <a:xfrm>
            <a:off x="10309192" y="285091"/>
            <a:ext cx="1610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DYPQ function</a:t>
            </a:r>
            <a:endParaRPr lang="en-GB" sz="1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35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6" grpId="0" animBg="1"/>
      <p:bldP spid="14" grpId="0" animBg="1"/>
      <p:bldP spid="8" grpId="0"/>
      <p:bldP spid="9" grpId="0" animBg="1"/>
      <p:bldP spid="10" grpId="0"/>
      <p:bldP spid="20" grpId="0"/>
      <p:bldP spid="25" grpId="0" animBg="1"/>
      <p:bldP spid="26" grpId="0"/>
      <p:bldP spid="28" grpId="0"/>
      <p:bldP spid="37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8" grpId="0" animBg="1"/>
      <p:bldP spid="60" grpId="0"/>
      <p:bldP spid="63" grpId="0"/>
      <p:bldP spid="64" grpId="0"/>
      <p:bldP spid="44" grpId="0"/>
      <p:bldP spid="7" grpId="0"/>
      <p:bldP spid="46" grpId="0"/>
      <p:bldP spid="48" grpId="0"/>
      <p:bldP spid="59" grpId="0"/>
      <p:bldP spid="61" grpId="0"/>
      <p:bldP spid="62" grpId="0"/>
      <p:bldP spid="65" grpId="0"/>
      <p:bldP spid="67" grpId="0"/>
      <p:bldP spid="68" grpId="0"/>
      <p:bldP spid="72" grpId="0"/>
      <p:bldP spid="73" grpId="0"/>
      <p:bldP spid="74" grpId="0"/>
      <p:bldP spid="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Schematic diagram, not true to scale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8</a:t>
            </a:fld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349752" y="2688541"/>
            <a:ext cx="0" cy="358418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1356692" y="2688541"/>
            <a:ext cx="2527666" cy="3585250"/>
          </a:xfrm>
          <a:custGeom>
            <a:avLst/>
            <a:gdLst>
              <a:gd name="connsiteX0" fmla="*/ 0 w 6096000"/>
              <a:gd name="connsiteY0" fmla="*/ 3036047 h 3036047"/>
              <a:gd name="connsiteX1" fmla="*/ 1111624 w 6096000"/>
              <a:gd name="connsiteY1" fmla="*/ 3036047 h 3036047"/>
              <a:gd name="connsiteX2" fmla="*/ 1231153 w 6096000"/>
              <a:gd name="connsiteY2" fmla="*/ 3018118 h 3036047"/>
              <a:gd name="connsiteX3" fmla="*/ 1458259 w 6096000"/>
              <a:gd name="connsiteY3" fmla="*/ 2928471 h 3036047"/>
              <a:gd name="connsiteX4" fmla="*/ 1679389 w 6096000"/>
              <a:gd name="connsiteY4" fmla="*/ 2701365 h 3036047"/>
              <a:gd name="connsiteX5" fmla="*/ 2085789 w 6096000"/>
              <a:gd name="connsiteY5" fmla="*/ 2002118 h 3036047"/>
              <a:gd name="connsiteX6" fmla="*/ 2593789 w 6096000"/>
              <a:gd name="connsiteY6" fmla="*/ 944282 h 3036047"/>
              <a:gd name="connsiteX7" fmla="*/ 2802965 w 6096000"/>
              <a:gd name="connsiteY7" fmla="*/ 0 h 3036047"/>
              <a:gd name="connsiteX8" fmla="*/ 3227295 w 6096000"/>
              <a:gd name="connsiteY8" fmla="*/ 1733176 h 3036047"/>
              <a:gd name="connsiteX9" fmla="*/ 3561977 w 6096000"/>
              <a:gd name="connsiteY9" fmla="*/ 794871 h 3036047"/>
              <a:gd name="connsiteX10" fmla="*/ 3830918 w 6096000"/>
              <a:gd name="connsiteY10" fmla="*/ 2211294 h 3036047"/>
              <a:gd name="connsiteX11" fmla="*/ 4285130 w 6096000"/>
              <a:gd name="connsiteY11" fmla="*/ 1535953 h 3036047"/>
              <a:gd name="connsiteX12" fmla="*/ 4434542 w 6096000"/>
              <a:gd name="connsiteY12" fmla="*/ 2976282 h 3036047"/>
              <a:gd name="connsiteX13" fmla="*/ 6096000 w 6096000"/>
              <a:gd name="connsiteY13" fmla="*/ 2976282 h 3036047"/>
              <a:gd name="connsiteX14" fmla="*/ 6096000 w 6096000"/>
              <a:gd name="connsiteY14" fmla="*/ 3006165 h 3036047"/>
              <a:gd name="connsiteX0" fmla="*/ 0 w 6096000"/>
              <a:gd name="connsiteY0" fmla="*/ 3036047 h 3042023"/>
              <a:gd name="connsiteX1" fmla="*/ 1111624 w 6096000"/>
              <a:gd name="connsiteY1" fmla="*/ 3036047 h 3042023"/>
              <a:gd name="connsiteX2" fmla="*/ 1231153 w 6096000"/>
              <a:gd name="connsiteY2" fmla="*/ 3018118 h 3042023"/>
              <a:gd name="connsiteX3" fmla="*/ 1458259 w 6096000"/>
              <a:gd name="connsiteY3" fmla="*/ 2928471 h 3042023"/>
              <a:gd name="connsiteX4" fmla="*/ 1679389 w 6096000"/>
              <a:gd name="connsiteY4" fmla="*/ 2701365 h 3042023"/>
              <a:gd name="connsiteX5" fmla="*/ 2085789 w 6096000"/>
              <a:gd name="connsiteY5" fmla="*/ 2002118 h 3042023"/>
              <a:gd name="connsiteX6" fmla="*/ 2593789 w 6096000"/>
              <a:gd name="connsiteY6" fmla="*/ 944282 h 3042023"/>
              <a:gd name="connsiteX7" fmla="*/ 2802965 w 6096000"/>
              <a:gd name="connsiteY7" fmla="*/ 0 h 3042023"/>
              <a:gd name="connsiteX8" fmla="*/ 3227295 w 6096000"/>
              <a:gd name="connsiteY8" fmla="*/ 1733176 h 3042023"/>
              <a:gd name="connsiteX9" fmla="*/ 3561977 w 6096000"/>
              <a:gd name="connsiteY9" fmla="*/ 794871 h 3042023"/>
              <a:gd name="connsiteX10" fmla="*/ 3830918 w 6096000"/>
              <a:gd name="connsiteY10" fmla="*/ 2211294 h 3042023"/>
              <a:gd name="connsiteX11" fmla="*/ 4285130 w 6096000"/>
              <a:gd name="connsiteY11" fmla="*/ 1535953 h 3042023"/>
              <a:gd name="connsiteX12" fmla="*/ 4434542 w 6096000"/>
              <a:gd name="connsiteY12" fmla="*/ 3042023 h 3042023"/>
              <a:gd name="connsiteX13" fmla="*/ 6096000 w 6096000"/>
              <a:gd name="connsiteY13" fmla="*/ 2976282 h 3042023"/>
              <a:gd name="connsiteX14" fmla="*/ 6096000 w 6096000"/>
              <a:gd name="connsiteY14" fmla="*/ 3006165 h 3042023"/>
              <a:gd name="connsiteX0" fmla="*/ 0 w 6096000"/>
              <a:gd name="connsiteY0" fmla="*/ 3036047 h 3107765"/>
              <a:gd name="connsiteX1" fmla="*/ 1111624 w 6096000"/>
              <a:gd name="connsiteY1" fmla="*/ 3036047 h 3107765"/>
              <a:gd name="connsiteX2" fmla="*/ 1231153 w 6096000"/>
              <a:gd name="connsiteY2" fmla="*/ 3018118 h 3107765"/>
              <a:gd name="connsiteX3" fmla="*/ 1458259 w 6096000"/>
              <a:gd name="connsiteY3" fmla="*/ 2928471 h 3107765"/>
              <a:gd name="connsiteX4" fmla="*/ 1679389 w 6096000"/>
              <a:gd name="connsiteY4" fmla="*/ 2701365 h 3107765"/>
              <a:gd name="connsiteX5" fmla="*/ 2085789 w 6096000"/>
              <a:gd name="connsiteY5" fmla="*/ 2002118 h 3107765"/>
              <a:gd name="connsiteX6" fmla="*/ 2593789 w 6096000"/>
              <a:gd name="connsiteY6" fmla="*/ 944282 h 3107765"/>
              <a:gd name="connsiteX7" fmla="*/ 2802965 w 6096000"/>
              <a:gd name="connsiteY7" fmla="*/ 0 h 3107765"/>
              <a:gd name="connsiteX8" fmla="*/ 3227295 w 6096000"/>
              <a:gd name="connsiteY8" fmla="*/ 1733176 h 3107765"/>
              <a:gd name="connsiteX9" fmla="*/ 3561977 w 6096000"/>
              <a:gd name="connsiteY9" fmla="*/ 794871 h 3107765"/>
              <a:gd name="connsiteX10" fmla="*/ 3830918 w 6096000"/>
              <a:gd name="connsiteY10" fmla="*/ 2211294 h 3107765"/>
              <a:gd name="connsiteX11" fmla="*/ 4285130 w 6096000"/>
              <a:gd name="connsiteY11" fmla="*/ 1535953 h 3107765"/>
              <a:gd name="connsiteX12" fmla="*/ 4434542 w 6096000"/>
              <a:gd name="connsiteY12" fmla="*/ 3042023 h 3107765"/>
              <a:gd name="connsiteX13" fmla="*/ 6096000 w 6096000"/>
              <a:gd name="connsiteY13" fmla="*/ 2976282 h 3107765"/>
              <a:gd name="connsiteX14" fmla="*/ 6084048 w 6096000"/>
              <a:gd name="connsiteY14" fmla="*/ 3107765 h 3107765"/>
              <a:gd name="connsiteX0" fmla="*/ 0 w 6107953"/>
              <a:gd name="connsiteY0" fmla="*/ 3036047 h 3107765"/>
              <a:gd name="connsiteX1" fmla="*/ 1111624 w 6107953"/>
              <a:gd name="connsiteY1" fmla="*/ 3036047 h 3107765"/>
              <a:gd name="connsiteX2" fmla="*/ 1231153 w 6107953"/>
              <a:gd name="connsiteY2" fmla="*/ 3018118 h 3107765"/>
              <a:gd name="connsiteX3" fmla="*/ 1458259 w 6107953"/>
              <a:gd name="connsiteY3" fmla="*/ 2928471 h 3107765"/>
              <a:gd name="connsiteX4" fmla="*/ 1679389 w 6107953"/>
              <a:gd name="connsiteY4" fmla="*/ 2701365 h 3107765"/>
              <a:gd name="connsiteX5" fmla="*/ 2085789 w 6107953"/>
              <a:gd name="connsiteY5" fmla="*/ 2002118 h 3107765"/>
              <a:gd name="connsiteX6" fmla="*/ 2593789 w 6107953"/>
              <a:gd name="connsiteY6" fmla="*/ 944282 h 3107765"/>
              <a:gd name="connsiteX7" fmla="*/ 2802965 w 6107953"/>
              <a:gd name="connsiteY7" fmla="*/ 0 h 3107765"/>
              <a:gd name="connsiteX8" fmla="*/ 3227295 w 6107953"/>
              <a:gd name="connsiteY8" fmla="*/ 1733176 h 3107765"/>
              <a:gd name="connsiteX9" fmla="*/ 3561977 w 6107953"/>
              <a:gd name="connsiteY9" fmla="*/ 794871 h 3107765"/>
              <a:gd name="connsiteX10" fmla="*/ 3830918 w 6107953"/>
              <a:gd name="connsiteY10" fmla="*/ 2211294 h 3107765"/>
              <a:gd name="connsiteX11" fmla="*/ 4285130 w 6107953"/>
              <a:gd name="connsiteY11" fmla="*/ 1535953 h 3107765"/>
              <a:gd name="connsiteX12" fmla="*/ 4434542 w 6107953"/>
              <a:gd name="connsiteY12" fmla="*/ 3042023 h 3107765"/>
              <a:gd name="connsiteX13" fmla="*/ 6107953 w 6107953"/>
              <a:gd name="connsiteY13" fmla="*/ 3018117 h 3107765"/>
              <a:gd name="connsiteX14" fmla="*/ 6084048 w 6107953"/>
              <a:gd name="connsiteY14" fmla="*/ 3107765 h 3107765"/>
              <a:gd name="connsiteX0" fmla="*/ 0 w 6113931"/>
              <a:gd name="connsiteY0" fmla="*/ 3036047 h 3042023"/>
              <a:gd name="connsiteX1" fmla="*/ 1111624 w 6113931"/>
              <a:gd name="connsiteY1" fmla="*/ 3036047 h 3042023"/>
              <a:gd name="connsiteX2" fmla="*/ 1231153 w 6113931"/>
              <a:gd name="connsiteY2" fmla="*/ 3018118 h 3042023"/>
              <a:gd name="connsiteX3" fmla="*/ 1458259 w 6113931"/>
              <a:gd name="connsiteY3" fmla="*/ 2928471 h 3042023"/>
              <a:gd name="connsiteX4" fmla="*/ 1679389 w 6113931"/>
              <a:gd name="connsiteY4" fmla="*/ 2701365 h 3042023"/>
              <a:gd name="connsiteX5" fmla="*/ 2085789 w 6113931"/>
              <a:gd name="connsiteY5" fmla="*/ 2002118 h 3042023"/>
              <a:gd name="connsiteX6" fmla="*/ 2593789 w 6113931"/>
              <a:gd name="connsiteY6" fmla="*/ 944282 h 3042023"/>
              <a:gd name="connsiteX7" fmla="*/ 2802965 w 6113931"/>
              <a:gd name="connsiteY7" fmla="*/ 0 h 3042023"/>
              <a:gd name="connsiteX8" fmla="*/ 3227295 w 6113931"/>
              <a:gd name="connsiteY8" fmla="*/ 1733176 h 3042023"/>
              <a:gd name="connsiteX9" fmla="*/ 3561977 w 6113931"/>
              <a:gd name="connsiteY9" fmla="*/ 794871 h 3042023"/>
              <a:gd name="connsiteX10" fmla="*/ 3830918 w 6113931"/>
              <a:gd name="connsiteY10" fmla="*/ 2211294 h 3042023"/>
              <a:gd name="connsiteX11" fmla="*/ 4285130 w 6113931"/>
              <a:gd name="connsiteY11" fmla="*/ 1535953 h 3042023"/>
              <a:gd name="connsiteX12" fmla="*/ 4434542 w 6113931"/>
              <a:gd name="connsiteY12" fmla="*/ 3042023 h 3042023"/>
              <a:gd name="connsiteX13" fmla="*/ 6107953 w 6113931"/>
              <a:gd name="connsiteY13" fmla="*/ 3018117 h 3042023"/>
              <a:gd name="connsiteX14" fmla="*/ 6113931 w 6113931"/>
              <a:gd name="connsiteY14" fmla="*/ 3018118 h 3042023"/>
              <a:gd name="connsiteX0" fmla="*/ 0 w 6113931"/>
              <a:gd name="connsiteY0" fmla="*/ 3051486 h 3057462"/>
              <a:gd name="connsiteX1" fmla="*/ 1111624 w 6113931"/>
              <a:gd name="connsiteY1" fmla="*/ 3051486 h 3057462"/>
              <a:gd name="connsiteX2" fmla="*/ 1231153 w 6113931"/>
              <a:gd name="connsiteY2" fmla="*/ 3033557 h 3057462"/>
              <a:gd name="connsiteX3" fmla="*/ 1458259 w 6113931"/>
              <a:gd name="connsiteY3" fmla="*/ 2943910 h 3057462"/>
              <a:gd name="connsiteX4" fmla="*/ 1679389 w 6113931"/>
              <a:gd name="connsiteY4" fmla="*/ 2716804 h 3057462"/>
              <a:gd name="connsiteX5" fmla="*/ 2085789 w 6113931"/>
              <a:gd name="connsiteY5" fmla="*/ 2017557 h 3057462"/>
              <a:gd name="connsiteX6" fmla="*/ 2593789 w 6113931"/>
              <a:gd name="connsiteY6" fmla="*/ 959721 h 3057462"/>
              <a:gd name="connsiteX7" fmla="*/ 2802965 w 6113931"/>
              <a:gd name="connsiteY7" fmla="*/ 15439 h 3057462"/>
              <a:gd name="connsiteX8" fmla="*/ 3227295 w 6113931"/>
              <a:gd name="connsiteY8" fmla="*/ 1748615 h 3057462"/>
              <a:gd name="connsiteX9" fmla="*/ 3561977 w 6113931"/>
              <a:gd name="connsiteY9" fmla="*/ 810310 h 3057462"/>
              <a:gd name="connsiteX10" fmla="*/ 3830918 w 6113931"/>
              <a:gd name="connsiteY10" fmla="*/ 2226733 h 3057462"/>
              <a:gd name="connsiteX11" fmla="*/ 4285130 w 6113931"/>
              <a:gd name="connsiteY11" fmla="*/ 1551392 h 3057462"/>
              <a:gd name="connsiteX12" fmla="*/ 4434542 w 6113931"/>
              <a:gd name="connsiteY12" fmla="*/ 3057462 h 3057462"/>
              <a:gd name="connsiteX13" fmla="*/ 6107953 w 6113931"/>
              <a:gd name="connsiteY13" fmla="*/ 3033556 h 3057462"/>
              <a:gd name="connsiteX14" fmla="*/ 6113931 w 6113931"/>
              <a:gd name="connsiteY14" fmla="*/ 3033557 h 3057462"/>
              <a:gd name="connsiteX0" fmla="*/ 0 w 6113931"/>
              <a:gd name="connsiteY0" fmla="*/ 3051486 h 3057462"/>
              <a:gd name="connsiteX1" fmla="*/ 1111624 w 6113931"/>
              <a:gd name="connsiteY1" fmla="*/ 3051486 h 3057462"/>
              <a:gd name="connsiteX2" fmla="*/ 1231153 w 6113931"/>
              <a:gd name="connsiteY2" fmla="*/ 3033557 h 3057462"/>
              <a:gd name="connsiteX3" fmla="*/ 1458259 w 6113931"/>
              <a:gd name="connsiteY3" fmla="*/ 2943910 h 3057462"/>
              <a:gd name="connsiteX4" fmla="*/ 1679389 w 6113931"/>
              <a:gd name="connsiteY4" fmla="*/ 2716804 h 3057462"/>
              <a:gd name="connsiteX5" fmla="*/ 2104972 w 6113931"/>
              <a:gd name="connsiteY5" fmla="*/ 2017557 h 3057462"/>
              <a:gd name="connsiteX6" fmla="*/ 2593789 w 6113931"/>
              <a:gd name="connsiteY6" fmla="*/ 959721 h 3057462"/>
              <a:gd name="connsiteX7" fmla="*/ 2802965 w 6113931"/>
              <a:gd name="connsiteY7" fmla="*/ 15439 h 3057462"/>
              <a:gd name="connsiteX8" fmla="*/ 3227295 w 6113931"/>
              <a:gd name="connsiteY8" fmla="*/ 1748615 h 3057462"/>
              <a:gd name="connsiteX9" fmla="*/ 3561977 w 6113931"/>
              <a:gd name="connsiteY9" fmla="*/ 810310 h 3057462"/>
              <a:gd name="connsiteX10" fmla="*/ 3830918 w 6113931"/>
              <a:gd name="connsiteY10" fmla="*/ 2226733 h 3057462"/>
              <a:gd name="connsiteX11" fmla="*/ 4285130 w 6113931"/>
              <a:gd name="connsiteY11" fmla="*/ 1551392 h 3057462"/>
              <a:gd name="connsiteX12" fmla="*/ 4434542 w 6113931"/>
              <a:gd name="connsiteY12" fmla="*/ 3057462 h 3057462"/>
              <a:gd name="connsiteX13" fmla="*/ 6107953 w 6113931"/>
              <a:gd name="connsiteY13" fmla="*/ 3033556 h 3057462"/>
              <a:gd name="connsiteX14" fmla="*/ 6113931 w 6113931"/>
              <a:gd name="connsiteY14" fmla="*/ 3033557 h 3057462"/>
              <a:gd name="connsiteX0" fmla="*/ 0 w 6113931"/>
              <a:gd name="connsiteY0" fmla="*/ 3051486 h 3057462"/>
              <a:gd name="connsiteX1" fmla="*/ 1111624 w 6113931"/>
              <a:gd name="connsiteY1" fmla="*/ 3051486 h 3057462"/>
              <a:gd name="connsiteX2" fmla="*/ 1231153 w 6113931"/>
              <a:gd name="connsiteY2" fmla="*/ 3033557 h 3057462"/>
              <a:gd name="connsiteX3" fmla="*/ 1458259 w 6113931"/>
              <a:gd name="connsiteY3" fmla="*/ 2943910 h 3057462"/>
              <a:gd name="connsiteX4" fmla="*/ 1679389 w 6113931"/>
              <a:gd name="connsiteY4" fmla="*/ 2716804 h 3057462"/>
              <a:gd name="connsiteX5" fmla="*/ 2104972 w 6113931"/>
              <a:gd name="connsiteY5" fmla="*/ 2017557 h 3057462"/>
              <a:gd name="connsiteX6" fmla="*/ 2593789 w 6113931"/>
              <a:gd name="connsiteY6" fmla="*/ 959721 h 3057462"/>
              <a:gd name="connsiteX7" fmla="*/ 2802965 w 6113931"/>
              <a:gd name="connsiteY7" fmla="*/ 15439 h 3057462"/>
              <a:gd name="connsiteX8" fmla="*/ 3227295 w 6113931"/>
              <a:gd name="connsiteY8" fmla="*/ 1748615 h 3057462"/>
              <a:gd name="connsiteX9" fmla="*/ 3561977 w 6113931"/>
              <a:gd name="connsiteY9" fmla="*/ 810310 h 3057462"/>
              <a:gd name="connsiteX10" fmla="*/ 3830918 w 6113931"/>
              <a:gd name="connsiteY10" fmla="*/ 2226733 h 3057462"/>
              <a:gd name="connsiteX11" fmla="*/ 4285130 w 6113931"/>
              <a:gd name="connsiteY11" fmla="*/ 1551392 h 3057462"/>
              <a:gd name="connsiteX12" fmla="*/ 4434542 w 6113931"/>
              <a:gd name="connsiteY12" fmla="*/ 3057462 h 3057462"/>
              <a:gd name="connsiteX13" fmla="*/ 6107953 w 6113931"/>
              <a:gd name="connsiteY13" fmla="*/ 3033556 h 3057462"/>
              <a:gd name="connsiteX14" fmla="*/ 6113931 w 6113931"/>
              <a:gd name="connsiteY14" fmla="*/ 3033557 h 3057462"/>
              <a:gd name="connsiteX0" fmla="*/ 0 w 6113931"/>
              <a:gd name="connsiteY0" fmla="*/ 3051486 h 3057462"/>
              <a:gd name="connsiteX1" fmla="*/ 1111624 w 6113931"/>
              <a:gd name="connsiteY1" fmla="*/ 3051486 h 3057462"/>
              <a:gd name="connsiteX2" fmla="*/ 1231153 w 6113931"/>
              <a:gd name="connsiteY2" fmla="*/ 3033557 h 3057462"/>
              <a:gd name="connsiteX3" fmla="*/ 1458259 w 6113931"/>
              <a:gd name="connsiteY3" fmla="*/ 2943910 h 3057462"/>
              <a:gd name="connsiteX4" fmla="*/ 1679389 w 6113931"/>
              <a:gd name="connsiteY4" fmla="*/ 2716804 h 3057462"/>
              <a:gd name="connsiteX5" fmla="*/ 2104972 w 6113931"/>
              <a:gd name="connsiteY5" fmla="*/ 2017557 h 3057462"/>
              <a:gd name="connsiteX6" fmla="*/ 2593789 w 6113931"/>
              <a:gd name="connsiteY6" fmla="*/ 959721 h 3057462"/>
              <a:gd name="connsiteX7" fmla="*/ 2802965 w 6113931"/>
              <a:gd name="connsiteY7" fmla="*/ 15439 h 3057462"/>
              <a:gd name="connsiteX8" fmla="*/ 3227295 w 6113931"/>
              <a:gd name="connsiteY8" fmla="*/ 1748615 h 3057462"/>
              <a:gd name="connsiteX9" fmla="*/ 3561977 w 6113931"/>
              <a:gd name="connsiteY9" fmla="*/ 810310 h 3057462"/>
              <a:gd name="connsiteX10" fmla="*/ 3830918 w 6113931"/>
              <a:gd name="connsiteY10" fmla="*/ 2226733 h 3057462"/>
              <a:gd name="connsiteX11" fmla="*/ 4285130 w 6113931"/>
              <a:gd name="connsiteY11" fmla="*/ 1551392 h 3057462"/>
              <a:gd name="connsiteX12" fmla="*/ 4434542 w 6113931"/>
              <a:gd name="connsiteY12" fmla="*/ 3057462 h 3057462"/>
              <a:gd name="connsiteX13" fmla="*/ 6107953 w 6113931"/>
              <a:gd name="connsiteY13" fmla="*/ 3033556 h 3057462"/>
              <a:gd name="connsiteX14" fmla="*/ 6113931 w 6113931"/>
              <a:gd name="connsiteY14" fmla="*/ 3033557 h 3057462"/>
              <a:gd name="connsiteX0" fmla="*/ 0 w 6113931"/>
              <a:gd name="connsiteY0" fmla="*/ 3192063 h 3198039"/>
              <a:gd name="connsiteX1" fmla="*/ 1111624 w 6113931"/>
              <a:gd name="connsiteY1" fmla="*/ 3192063 h 3198039"/>
              <a:gd name="connsiteX2" fmla="*/ 1231153 w 6113931"/>
              <a:gd name="connsiteY2" fmla="*/ 3174134 h 3198039"/>
              <a:gd name="connsiteX3" fmla="*/ 1458259 w 6113931"/>
              <a:gd name="connsiteY3" fmla="*/ 3084487 h 3198039"/>
              <a:gd name="connsiteX4" fmla="*/ 1679389 w 6113931"/>
              <a:gd name="connsiteY4" fmla="*/ 2857381 h 3198039"/>
              <a:gd name="connsiteX5" fmla="*/ 2104972 w 6113931"/>
              <a:gd name="connsiteY5" fmla="*/ 2158134 h 3198039"/>
              <a:gd name="connsiteX6" fmla="*/ 2593789 w 6113931"/>
              <a:gd name="connsiteY6" fmla="*/ 1100298 h 3198039"/>
              <a:gd name="connsiteX7" fmla="*/ 2802965 w 6113931"/>
              <a:gd name="connsiteY7" fmla="*/ 156016 h 3198039"/>
              <a:gd name="connsiteX8" fmla="*/ 3227295 w 6113931"/>
              <a:gd name="connsiteY8" fmla="*/ 1889192 h 3198039"/>
              <a:gd name="connsiteX9" fmla="*/ 3561977 w 6113931"/>
              <a:gd name="connsiteY9" fmla="*/ 950887 h 3198039"/>
              <a:gd name="connsiteX10" fmla="*/ 3830918 w 6113931"/>
              <a:gd name="connsiteY10" fmla="*/ 2367310 h 3198039"/>
              <a:gd name="connsiteX11" fmla="*/ 4285130 w 6113931"/>
              <a:gd name="connsiteY11" fmla="*/ 1691969 h 3198039"/>
              <a:gd name="connsiteX12" fmla="*/ 4434542 w 6113931"/>
              <a:gd name="connsiteY12" fmla="*/ 3198039 h 3198039"/>
              <a:gd name="connsiteX13" fmla="*/ 6107953 w 6113931"/>
              <a:gd name="connsiteY13" fmla="*/ 3174133 h 3198039"/>
              <a:gd name="connsiteX14" fmla="*/ 6113931 w 6113931"/>
              <a:gd name="connsiteY14" fmla="*/ 3174134 h 3198039"/>
              <a:gd name="connsiteX0" fmla="*/ 0 w 6113931"/>
              <a:gd name="connsiteY0" fmla="*/ 3051822 h 3057798"/>
              <a:gd name="connsiteX1" fmla="*/ 1111624 w 6113931"/>
              <a:gd name="connsiteY1" fmla="*/ 3051822 h 3057798"/>
              <a:gd name="connsiteX2" fmla="*/ 1231153 w 6113931"/>
              <a:gd name="connsiteY2" fmla="*/ 3033893 h 3057798"/>
              <a:gd name="connsiteX3" fmla="*/ 1458259 w 6113931"/>
              <a:gd name="connsiteY3" fmla="*/ 2944246 h 3057798"/>
              <a:gd name="connsiteX4" fmla="*/ 1679389 w 6113931"/>
              <a:gd name="connsiteY4" fmla="*/ 2717140 h 3057798"/>
              <a:gd name="connsiteX5" fmla="*/ 2104972 w 6113931"/>
              <a:gd name="connsiteY5" fmla="*/ 2017893 h 3057798"/>
              <a:gd name="connsiteX6" fmla="*/ 2472295 w 6113931"/>
              <a:gd name="connsiteY6" fmla="*/ 953663 h 3057798"/>
              <a:gd name="connsiteX7" fmla="*/ 2802965 w 6113931"/>
              <a:gd name="connsiteY7" fmla="*/ 15775 h 3057798"/>
              <a:gd name="connsiteX8" fmla="*/ 3227295 w 6113931"/>
              <a:gd name="connsiteY8" fmla="*/ 1748951 h 3057798"/>
              <a:gd name="connsiteX9" fmla="*/ 3561977 w 6113931"/>
              <a:gd name="connsiteY9" fmla="*/ 810646 h 3057798"/>
              <a:gd name="connsiteX10" fmla="*/ 3830918 w 6113931"/>
              <a:gd name="connsiteY10" fmla="*/ 2227069 h 3057798"/>
              <a:gd name="connsiteX11" fmla="*/ 4285130 w 6113931"/>
              <a:gd name="connsiteY11" fmla="*/ 1551728 h 3057798"/>
              <a:gd name="connsiteX12" fmla="*/ 4434542 w 6113931"/>
              <a:gd name="connsiteY12" fmla="*/ 3057798 h 3057798"/>
              <a:gd name="connsiteX13" fmla="*/ 6107953 w 6113931"/>
              <a:gd name="connsiteY13" fmla="*/ 3033892 h 3057798"/>
              <a:gd name="connsiteX14" fmla="*/ 6113931 w 6113931"/>
              <a:gd name="connsiteY14" fmla="*/ 3033893 h 3057798"/>
              <a:gd name="connsiteX0" fmla="*/ 0 w 6113931"/>
              <a:gd name="connsiteY0" fmla="*/ 3051822 h 3057798"/>
              <a:gd name="connsiteX1" fmla="*/ 1111624 w 6113931"/>
              <a:gd name="connsiteY1" fmla="*/ 3051822 h 3057798"/>
              <a:gd name="connsiteX2" fmla="*/ 1231153 w 6113931"/>
              <a:gd name="connsiteY2" fmla="*/ 3033893 h 3057798"/>
              <a:gd name="connsiteX3" fmla="*/ 1458259 w 6113931"/>
              <a:gd name="connsiteY3" fmla="*/ 2944246 h 3057798"/>
              <a:gd name="connsiteX4" fmla="*/ 1679389 w 6113931"/>
              <a:gd name="connsiteY4" fmla="*/ 2717140 h 3057798"/>
              <a:gd name="connsiteX5" fmla="*/ 2104972 w 6113931"/>
              <a:gd name="connsiteY5" fmla="*/ 2017893 h 3057798"/>
              <a:gd name="connsiteX6" fmla="*/ 2472295 w 6113931"/>
              <a:gd name="connsiteY6" fmla="*/ 953663 h 3057798"/>
              <a:gd name="connsiteX7" fmla="*/ 2802965 w 6113931"/>
              <a:gd name="connsiteY7" fmla="*/ 15775 h 3057798"/>
              <a:gd name="connsiteX8" fmla="*/ 3227295 w 6113931"/>
              <a:gd name="connsiteY8" fmla="*/ 1748951 h 3057798"/>
              <a:gd name="connsiteX9" fmla="*/ 3561977 w 6113931"/>
              <a:gd name="connsiteY9" fmla="*/ 810646 h 3057798"/>
              <a:gd name="connsiteX10" fmla="*/ 3830918 w 6113931"/>
              <a:gd name="connsiteY10" fmla="*/ 2227069 h 3057798"/>
              <a:gd name="connsiteX11" fmla="*/ 4285130 w 6113931"/>
              <a:gd name="connsiteY11" fmla="*/ 1551728 h 3057798"/>
              <a:gd name="connsiteX12" fmla="*/ 4434542 w 6113931"/>
              <a:gd name="connsiteY12" fmla="*/ 3057798 h 3057798"/>
              <a:gd name="connsiteX13" fmla="*/ 6107953 w 6113931"/>
              <a:gd name="connsiteY13" fmla="*/ 3033892 h 3057798"/>
              <a:gd name="connsiteX14" fmla="*/ 6113931 w 6113931"/>
              <a:gd name="connsiteY14" fmla="*/ 3033893 h 3057798"/>
              <a:gd name="connsiteX0" fmla="*/ 0 w 6113931"/>
              <a:gd name="connsiteY0" fmla="*/ 3051822 h 3057798"/>
              <a:gd name="connsiteX1" fmla="*/ 1111624 w 6113931"/>
              <a:gd name="connsiteY1" fmla="*/ 3051822 h 3057798"/>
              <a:gd name="connsiteX2" fmla="*/ 1231153 w 6113931"/>
              <a:gd name="connsiteY2" fmla="*/ 3033893 h 3057798"/>
              <a:gd name="connsiteX3" fmla="*/ 1458259 w 6113931"/>
              <a:gd name="connsiteY3" fmla="*/ 2944246 h 3057798"/>
              <a:gd name="connsiteX4" fmla="*/ 1679389 w 6113931"/>
              <a:gd name="connsiteY4" fmla="*/ 2717140 h 3057798"/>
              <a:gd name="connsiteX5" fmla="*/ 2104972 w 6113931"/>
              <a:gd name="connsiteY5" fmla="*/ 2017893 h 3057798"/>
              <a:gd name="connsiteX6" fmla="*/ 2472295 w 6113931"/>
              <a:gd name="connsiteY6" fmla="*/ 953663 h 3057798"/>
              <a:gd name="connsiteX7" fmla="*/ 2802965 w 6113931"/>
              <a:gd name="connsiteY7" fmla="*/ 15775 h 3057798"/>
              <a:gd name="connsiteX8" fmla="*/ 3227295 w 6113931"/>
              <a:gd name="connsiteY8" fmla="*/ 1748951 h 3057798"/>
              <a:gd name="connsiteX9" fmla="*/ 3561977 w 6113931"/>
              <a:gd name="connsiteY9" fmla="*/ 810646 h 3057798"/>
              <a:gd name="connsiteX10" fmla="*/ 3830918 w 6113931"/>
              <a:gd name="connsiteY10" fmla="*/ 2227069 h 3057798"/>
              <a:gd name="connsiteX11" fmla="*/ 4285130 w 6113931"/>
              <a:gd name="connsiteY11" fmla="*/ 1551728 h 3057798"/>
              <a:gd name="connsiteX12" fmla="*/ 4434542 w 6113931"/>
              <a:gd name="connsiteY12" fmla="*/ 3057798 h 3057798"/>
              <a:gd name="connsiteX13" fmla="*/ 6107953 w 6113931"/>
              <a:gd name="connsiteY13" fmla="*/ 3033892 h 3057798"/>
              <a:gd name="connsiteX14" fmla="*/ 6113931 w 6113931"/>
              <a:gd name="connsiteY14" fmla="*/ 3033893 h 3057798"/>
              <a:gd name="connsiteX0" fmla="*/ 0 w 6113931"/>
              <a:gd name="connsiteY0" fmla="*/ 3051822 h 3057798"/>
              <a:gd name="connsiteX1" fmla="*/ 1111624 w 6113931"/>
              <a:gd name="connsiteY1" fmla="*/ 3051822 h 3057798"/>
              <a:gd name="connsiteX2" fmla="*/ 1231153 w 6113931"/>
              <a:gd name="connsiteY2" fmla="*/ 3033893 h 3057798"/>
              <a:gd name="connsiteX3" fmla="*/ 1458259 w 6113931"/>
              <a:gd name="connsiteY3" fmla="*/ 2944246 h 3057798"/>
              <a:gd name="connsiteX4" fmla="*/ 1679389 w 6113931"/>
              <a:gd name="connsiteY4" fmla="*/ 2717140 h 3057798"/>
              <a:gd name="connsiteX5" fmla="*/ 2104972 w 6113931"/>
              <a:gd name="connsiteY5" fmla="*/ 2017893 h 3057798"/>
              <a:gd name="connsiteX6" fmla="*/ 2472295 w 6113931"/>
              <a:gd name="connsiteY6" fmla="*/ 953663 h 3057798"/>
              <a:gd name="connsiteX7" fmla="*/ 2802965 w 6113931"/>
              <a:gd name="connsiteY7" fmla="*/ 15775 h 3057798"/>
              <a:gd name="connsiteX8" fmla="*/ 3227295 w 6113931"/>
              <a:gd name="connsiteY8" fmla="*/ 1748951 h 3057798"/>
              <a:gd name="connsiteX9" fmla="*/ 3561977 w 6113931"/>
              <a:gd name="connsiteY9" fmla="*/ 810646 h 3057798"/>
              <a:gd name="connsiteX10" fmla="*/ 3830918 w 6113931"/>
              <a:gd name="connsiteY10" fmla="*/ 2227069 h 3057798"/>
              <a:gd name="connsiteX11" fmla="*/ 4285130 w 6113931"/>
              <a:gd name="connsiteY11" fmla="*/ 1551728 h 3057798"/>
              <a:gd name="connsiteX12" fmla="*/ 4434542 w 6113931"/>
              <a:gd name="connsiteY12" fmla="*/ 3057798 h 3057798"/>
              <a:gd name="connsiteX13" fmla="*/ 6107953 w 6113931"/>
              <a:gd name="connsiteY13" fmla="*/ 3033892 h 3057798"/>
              <a:gd name="connsiteX14" fmla="*/ 6113931 w 6113931"/>
              <a:gd name="connsiteY14" fmla="*/ 3033893 h 3057798"/>
              <a:gd name="connsiteX0" fmla="*/ 0 w 6113931"/>
              <a:gd name="connsiteY0" fmla="*/ 3051822 h 3275732"/>
              <a:gd name="connsiteX1" fmla="*/ 1111624 w 6113931"/>
              <a:gd name="connsiteY1" fmla="*/ 3051822 h 3275732"/>
              <a:gd name="connsiteX2" fmla="*/ 1231153 w 6113931"/>
              <a:gd name="connsiteY2" fmla="*/ 3033893 h 3275732"/>
              <a:gd name="connsiteX3" fmla="*/ 1458259 w 6113931"/>
              <a:gd name="connsiteY3" fmla="*/ 2944246 h 3275732"/>
              <a:gd name="connsiteX4" fmla="*/ 1679389 w 6113931"/>
              <a:gd name="connsiteY4" fmla="*/ 2717140 h 3275732"/>
              <a:gd name="connsiteX5" fmla="*/ 2104972 w 6113931"/>
              <a:gd name="connsiteY5" fmla="*/ 2017893 h 3275732"/>
              <a:gd name="connsiteX6" fmla="*/ 2472295 w 6113931"/>
              <a:gd name="connsiteY6" fmla="*/ 953663 h 3275732"/>
              <a:gd name="connsiteX7" fmla="*/ 2802965 w 6113931"/>
              <a:gd name="connsiteY7" fmla="*/ 15775 h 3275732"/>
              <a:gd name="connsiteX8" fmla="*/ 3227295 w 6113931"/>
              <a:gd name="connsiteY8" fmla="*/ 1748951 h 3275732"/>
              <a:gd name="connsiteX9" fmla="*/ 3561977 w 6113931"/>
              <a:gd name="connsiteY9" fmla="*/ 810646 h 3275732"/>
              <a:gd name="connsiteX10" fmla="*/ 3830918 w 6113931"/>
              <a:gd name="connsiteY10" fmla="*/ 2227069 h 3275732"/>
              <a:gd name="connsiteX11" fmla="*/ 4285130 w 6113931"/>
              <a:gd name="connsiteY11" fmla="*/ 1551728 h 3275732"/>
              <a:gd name="connsiteX12" fmla="*/ 4434542 w 6113931"/>
              <a:gd name="connsiteY12" fmla="*/ 3057798 h 3275732"/>
              <a:gd name="connsiteX13" fmla="*/ 6107953 w 6113931"/>
              <a:gd name="connsiteY13" fmla="*/ 3033892 h 3275732"/>
              <a:gd name="connsiteX14" fmla="*/ 6113931 w 6113931"/>
              <a:gd name="connsiteY14" fmla="*/ 3033893 h 3275732"/>
              <a:gd name="connsiteX0" fmla="*/ 0 w 6113931"/>
              <a:gd name="connsiteY0" fmla="*/ 3051822 h 3225823"/>
              <a:gd name="connsiteX1" fmla="*/ 1111624 w 6113931"/>
              <a:gd name="connsiteY1" fmla="*/ 3051822 h 3225823"/>
              <a:gd name="connsiteX2" fmla="*/ 1231153 w 6113931"/>
              <a:gd name="connsiteY2" fmla="*/ 3033893 h 3225823"/>
              <a:gd name="connsiteX3" fmla="*/ 1458259 w 6113931"/>
              <a:gd name="connsiteY3" fmla="*/ 2944246 h 3225823"/>
              <a:gd name="connsiteX4" fmla="*/ 1679389 w 6113931"/>
              <a:gd name="connsiteY4" fmla="*/ 2717140 h 3225823"/>
              <a:gd name="connsiteX5" fmla="*/ 2104972 w 6113931"/>
              <a:gd name="connsiteY5" fmla="*/ 2017893 h 3225823"/>
              <a:gd name="connsiteX6" fmla="*/ 2472295 w 6113931"/>
              <a:gd name="connsiteY6" fmla="*/ 953663 h 3225823"/>
              <a:gd name="connsiteX7" fmla="*/ 2802965 w 6113931"/>
              <a:gd name="connsiteY7" fmla="*/ 15775 h 3225823"/>
              <a:gd name="connsiteX8" fmla="*/ 3227295 w 6113931"/>
              <a:gd name="connsiteY8" fmla="*/ 1748951 h 3225823"/>
              <a:gd name="connsiteX9" fmla="*/ 3561977 w 6113931"/>
              <a:gd name="connsiteY9" fmla="*/ 810646 h 3225823"/>
              <a:gd name="connsiteX10" fmla="*/ 3830918 w 6113931"/>
              <a:gd name="connsiteY10" fmla="*/ 2227069 h 3225823"/>
              <a:gd name="connsiteX11" fmla="*/ 4285130 w 6113931"/>
              <a:gd name="connsiteY11" fmla="*/ 1551728 h 3225823"/>
              <a:gd name="connsiteX12" fmla="*/ 4434542 w 6113931"/>
              <a:gd name="connsiteY12" fmla="*/ 3057798 h 3225823"/>
              <a:gd name="connsiteX13" fmla="*/ 6107953 w 6113931"/>
              <a:gd name="connsiteY13" fmla="*/ 3033892 h 3225823"/>
              <a:gd name="connsiteX14" fmla="*/ 6113931 w 6113931"/>
              <a:gd name="connsiteY14" fmla="*/ 3033893 h 3225823"/>
              <a:gd name="connsiteX0" fmla="*/ 0 w 6113931"/>
              <a:gd name="connsiteY0" fmla="*/ 3051822 h 3084752"/>
              <a:gd name="connsiteX1" fmla="*/ 1111624 w 6113931"/>
              <a:gd name="connsiteY1" fmla="*/ 3051822 h 3084752"/>
              <a:gd name="connsiteX2" fmla="*/ 1231153 w 6113931"/>
              <a:gd name="connsiteY2" fmla="*/ 3033893 h 3084752"/>
              <a:gd name="connsiteX3" fmla="*/ 1458259 w 6113931"/>
              <a:gd name="connsiteY3" fmla="*/ 2944246 h 3084752"/>
              <a:gd name="connsiteX4" fmla="*/ 1679389 w 6113931"/>
              <a:gd name="connsiteY4" fmla="*/ 2717140 h 3084752"/>
              <a:gd name="connsiteX5" fmla="*/ 2104972 w 6113931"/>
              <a:gd name="connsiteY5" fmla="*/ 2017893 h 3084752"/>
              <a:gd name="connsiteX6" fmla="*/ 2472295 w 6113931"/>
              <a:gd name="connsiteY6" fmla="*/ 953663 h 3084752"/>
              <a:gd name="connsiteX7" fmla="*/ 2802965 w 6113931"/>
              <a:gd name="connsiteY7" fmla="*/ 15775 h 3084752"/>
              <a:gd name="connsiteX8" fmla="*/ 3227295 w 6113931"/>
              <a:gd name="connsiteY8" fmla="*/ 1748951 h 3084752"/>
              <a:gd name="connsiteX9" fmla="*/ 3561977 w 6113931"/>
              <a:gd name="connsiteY9" fmla="*/ 810646 h 3084752"/>
              <a:gd name="connsiteX10" fmla="*/ 3830918 w 6113931"/>
              <a:gd name="connsiteY10" fmla="*/ 2227069 h 3084752"/>
              <a:gd name="connsiteX11" fmla="*/ 4285130 w 6113931"/>
              <a:gd name="connsiteY11" fmla="*/ 1551728 h 3084752"/>
              <a:gd name="connsiteX12" fmla="*/ 4447331 w 6113931"/>
              <a:gd name="connsiteY12" fmla="*/ 2840388 h 3084752"/>
              <a:gd name="connsiteX13" fmla="*/ 6107953 w 6113931"/>
              <a:gd name="connsiteY13" fmla="*/ 3033892 h 3084752"/>
              <a:gd name="connsiteX14" fmla="*/ 6113931 w 6113931"/>
              <a:gd name="connsiteY14" fmla="*/ 3033893 h 3084752"/>
              <a:gd name="connsiteX0" fmla="*/ 0 w 6158692"/>
              <a:gd name="connsiteY0" fmla="*/ 3051822 h 3117021"/>
              <a:gd name="connsiteX1" fmla="*/ 1111624 w 6158692"/>
              <a:gd name="connsiteY1" fmla="*/ 3051822 h 3117021"/>
              <a:gd name="connsiteX2" fmla="*/ 1231153 w 6158692"/>
              <a:gd name="connsiteY2" fmla="*/ 3033893 h 3117021"/>
              <a:gd name="connsiteX3" fmla="*/ 1458259 w 6158692"/>
              <a:gd name="connsiteY3" fmla="*/ 2944246 h 3117021"/>
              <a:gd name="connsiteX4" fmla="*/ 1679389 w 6158692"/>
              <a:gd name="connsiteY4" fmla="*/ 2717140 h 3117021"/>
              <a:gd name="connsiteX5" fmla="*/ 2104972 w 6158692"/>
              <a:gd name="connsiteY5" fmla="*/ 2017893 h 3117021"/>
              <a:gd name="connsiteX6" fmla="*/ 2472295 w 6158692"/>
              <a:gd name="connsiteY6" fmla="*/ 953663 h 3117021"/>
              <a:gd name="connsiteX7" fmla="*/ 2802965 w 6158692"/>
              <a:gd name="connsiteY7" fmla="*/ 15775 h 3117021"/>
              <a:gd name="connsiteX8" fmla="*/ 3227295 w 6158692"/>
              <a:gd name="connsiteY8" fmla="*/ 1748951 h 3117021"/>
              <a:gd name="connsiteX9" fmla="*/ 3561977 w 6158692"/>
              <a:gd name="connsiteY9" fmla="*/ 810646 h 3117021"/>
              <a:gd name="connsiteX10" fmla="*/ 3830918 w 6158692"/>
              <a:gd name="connsiteY10" fmla="*/ 2227069 h 3117021"/>
              <a:gd name="connsiteX11" fmla="*/ 4285130 w 6158692"/>
              <a:gd name="connsiteY11" fmla="*/ 1551728 h 3117021"/>
              <a:gd name="connsiteX12" fmla="*/ 4447331 w 6158692"/>
              <a:gd name="connsiteY12" fmla="*/ 2840388 h 3117021"/>
              <a:gd name="connsiteX13" fmla="*/ 6107953 w 6158692"/>
              <a:gd name="connsiteY13" fmla="*/ 3033892 h 3117021"/>
              <a:gd name="connsiteX14" fmla="*/ 6158692 w 6158692"/>
              <a:gd name="connsiteY14" fmla="*/ 3117021 h 3117021"/>
              <a:gd name="connsiteX0" fmla="*/ 0 w 6158692"/>
              <a:gd name="connsiteY0" fmla="*/ 3051822 h 3117021"/>
              <a:gd name="connsiteX1" fmla="*/ 1111624 w 6158692"/>
              <a:gd name="connsiteY1" fmla="*/ 3051822 h 3117021"/>
              <a:gd name="connsiteX2" fmla="*/ 1231153 w 6158692"/>
              <a:gd name="connsiteY2" fmla="*/ 3033893 h 3117021"/>
              <a:gd name="connsiteX3" fmla="*/ 1458259 w 6158692"/>
              <a:gd name="connsiteY3" fmla="*/ 2944246 h 3117021"/>
              <a:gd name="connsiteX4" fmla="*/ 1679389 w 6158692"/>
              <a:gd name="connsiteY4" fmla="*/ 2717140 h 3117021"/>
              <a:gd name="connsiteX5" fmla="*/ 2104972 w 6158692"/>
              <a:gd name="connsiteY5" fmla="*/ 2017893 h 3117021"/>
              <a:gd name="connsiteX6" fmla="*/ 2472295 w 6158692"/>
              <a:gd name="connsiteY6" fmla="*/ 953663 h 3117021"/>
              <a:gd name="connsiteX7" fmla="*/ 2802965 w 6158692"/>
              <a:gd name="connsiteY7" fmla="*/ 15775 h 3117021"/>
              <a:gd name="connsiteX8" fmla="*/ 3227295 w 6158692"/>
              <a:gd name="connsiteY8" fmla="*/ 1748951 h 3117021"/>
              <a:gd name="connsiteX9" fmla="*/ 3561977 w 6158692"/>
              <a:gd name="connsiteY9" fmla="*/ 810646 h 3117021"/>
              <a:gd name="connsiteX10" fmla="*/ 3830918 w 6158692"/>
              <a:gd name="connsiteY10" fmla="*/ 2227069 h 3117021"/>
              <a:gd name="connsiteX11" fmla="*/ 4285130 w 6158692"/>
              <a:gd name="connsiteY11" fmla="*/ 1551728 h 3117021"/>
              <a:gd name="connsiteX12" fmla="*/ 4447331 w 6158692"/>
              <a:gd name="connsiteY12" fmla="*/ 2840388 h 3117021"/>
              <a:gd name="connsiteX13" fmla="*/ 6095165 w 6158692"/>
              <a:gd name="connsiteY13" fmla="*/ 3078653 h 3117021"/>
              <a:gd name="connsiteX14" fmla="*/ 6158692 w 6158692"/>
              <a:gd name="connsiteY14" fmla="*/ 3117021 h 3117021"/>
              <a:gd name="connsiteX0" fmla="*/ 0 w 6158692"/>
              <a:gd name="connsiteY0" fmla="*/ 3051822 h 3080076"/>
              <a:gd name="connsiteX1" fmla="*/ 1111624 w 6158692"/>
              <a:gd name="connsiteY1" fmla="*/ 3051822 h 3080076"/>
              <a:gd name="connsiteX2" fmla="*/ 1231153 w 6158692"/>
              <a:gd name="connsiteY2" fmla="*/ 3033893 h 3080076"/>
              <a:gd name="connsiteX3" fmla="*/ 1458259 w 6158692"/>
              <a:gd name="connsiteY3" fmla="*/ 2944246 h 3080076"/>
              <a:gd name="connsiteX4" fmla="*/ 1679389 w 6158692"/>
              <a:gd name="connsiteY4" fmla="*/ 2717140 h 3080076"/>
              <a:gd name="connsiteX5" fmla="*/ 2104972 w 6158692"/>
              <a:gd name="connsiteY5" fmla="*/ 2017893 h 3080076"/>
              <a:gd name="connsiteX6" fmla="*/ 2472295 w 6158692"/>
              <a:gd name="connsiteY6" fmla="*/ 953663 h 3080076"/>
              <a:gd name="connsiteX7" fmla="*/ 2802965 w 6158692"/>
              <a:gd name="connsiteY7" fmla="*/ 15775 h 3080076"/>
              <a:gd name="connsiteX8" fmla="*/ 3227295 w 6158692"/>
              <a:gd name="connsiteY8" fmla="*/ 1748951 h 3080076"/>
              <a:gd name="connsiteX9" fmla="*/ 3561977 w 6158692"/>
              <a:gd name="connsiteY9" fmla="*/ 810646 h 3080076"/>
              <a:gd name="connsiteX10" fmla="*/ 3830918 w 6158692"/>
              <a:gd name="connsiteY10" fmla="*/ 2227069 h 3080076"/>
              <a:gd name="connsiteX11" fmla="*/ 4285130 w 6158692"/>
              <a:gd name="connsiteY11" fmla="*/ 1551728 h 3080076"/>
              <a:gd name="connsiteX12" fmla="*/ 4447331 w 6158692"/>
              <a:gd name="connsiteY12" fmla="*/ 2840388 h 3080076"/>
              <a:gd name="connsiteX13" fmla="*/ 6095165 w 6158692"/>
              <a:gd name="connsiteY13" fmla="*/ 3078653 h 3080076"/>
              <a:gd name="connsiteX14" fmla="*/ 6158692 w 6158692"/>
              <a:gd name="connsiteY14" fmla="*/ 3078654 h 3080076"/>
              <a:gd name="connsiteX0" fmla="*/ 0 w 6158692"/>
              <a:gd name="connsiteY0" fmla="*/ 3051822 h 3080210"/>
              <a:gd name="connsiteX1" fmla="*/ 1111624 w 6158692"/>
              <a:gd name="connsiteY1" fmla="*/ 3051822 h 3080210"/>
              <a:gd name="connsiteX2" fmla="*/ 1231153 w 6158692"/>
              <a:gd name="connsiteY2" fmla="*/ 3033893 h 3080210"/>
              <a:gd name="connsiteX3" fmla="*/ 1458259 w 6158692"/>
              <a:gd name="connsiteY3" fmla="*/ 2944246 h 3080210"/>
              <a:gd name="connsiteX4" fmla="*/ 1679389 w 6158692"/>
              <a:gd name="connsiteY4" fmla="*/ 2717140 h 3080210"/>
              <a:gd name="connsiteX5" fmla="*/ 2104972 w 6158692"/>
              <a:gd name="connsiteY5" fmla="*/ 2017893 h 3080210"/>
              <a:gd name="connsiteX6" fmla="*/ 2472295 w 6158692"/>
              <a:gd name="connsiteY6" fmla="*/ 953663 h 3080210"/>
              <a:gd name="connsiteX7" fmla="*/ 2802965 w 6158692"/>
              <a:gd name="connsiteY7" fmla="*/ 15775 h 3080210"/>
              <a:gd name="connsiteX8" fmla="*/ 3227295 w 6158692"/>
              <a:gd name="connsiteY8" fmla="*/ 1748951 h 3080210"/>
              <a:gd name="connsiteX9" fmla="*/ 3561977 w 6158692"/>
              <a:gd name="connsiteY9" fmla="*/ 810646 h 3080210"/>
              <a:gd name="connsiteX10" fmla="*/ 3830918 w 6158692"/>
              <a:gd name="connsiteY10" fmla="*/ 2227069 h 3080210"/>
              <a:gd name="connsiteX11" fmla="*/ 4144453 w 6158692"/>
              <a:gd name="connsiteY11" fmla="*/ 1538939 h 3080210"/>
              <a:gd name="connsiteX12" fmla="*/ 4447331 w 6158692"/>
              <a:gd name="connsiteY12" fmla="*/ 2840388 h 3080210"/>
              <a:gd name="connsiteX13" fmla="*/ 6095165 w 6158692"/>
              <a:gd name="connsiteY13" fmla="*/ 3078653 h 3080210"/>
              <a:gd name="connsiteX14" fmla="*/ 6158692 w 6158692"/>
              <a:gd name="connsiteY14" fmla="*/ 3078654 h 3080210"/>
              <a:gd name="connsiteX0" fmla="*/ 0 w 6158692"/>
              <a:gd name="connsiteY0" fmla="*/ 3051822 h 3087284"/>
              <a:gd name="connsiteX1" fmla="*/ 1111624 w 6158692"/>
              <a:gd name="connsiteY1" fmla="*/ 3051822 h 3087284"/>
              <a:gd name="connsiteX2" fmla="*/ 1231153 w 6158692"/>
              <a:gd name="connsiteY2" fmla="*/ 3033893 h 3087284"/>
              <a:gd name="connsiteX3" fmla="*/ 1458259 w 6158692"/>
              <a:gd name="connsiteY3" fmla="*/ 2944246 h 3087284"/>
              <a:gd name="connsiteX4" fmla="*/ 1679389 w 6158692"/>
              <a:gd name="connsiteY4" fmla="*/ 2717140 h 3087284"/>
              <a:gd name="connsiteX5" fmla="*/ 2104972 w 6158692"/>
              <a:gd name="connsiteY5" fmla="*/ 2017893 h 3087284"/>
              <a:gd name="connsiteX6" fmla="*/ 2472295 w 6158692"/>
              <a:gd name="connsiteY6" fmla="*/ 953663 h 3087284"/>
              <a:gd name="connsiteX7" fmla="*/ 2802965 w 6158692"/>
              <a:gd name="connsiteY7" fmla="*/ 15775 h 3087284"/>
              <a:gd name="connsiteX8" fmla="*/ 3227295 w 6158692"/>
              <a:gd name="connsiteY8" fmla="*/ 1748951 h 3087284"/>
              <a:gd name="connsiteX9" fmla="*/ 3561977 w 6158692"/>
              <a:gd name="connsiteY9" fmla="*/ 810646 h 3087284"/>
              <a:gd name="connsiteX10" fmla="*/ 3830918 w 6158692"/>
              <a:gd name="connsiteY10" fmla="*/ 2227069 h 3087284"/>
              <a:gd name="connsiteX11" fmla="*/ 4144453 w 6158692"/>
              <a:gd name="connsiteY11" fmla="*/ 1538939 h 3087284"/>
              <a:gd name="connsiteX12" fmla="*/ 4645557 w 6158692"/>
              <a:gd name="connsiteY12" fmla="*/ 2885148 h 3087284"/>
              <a:gd name="connsiteX13" fmla="*/ 6095165 w 6158692"/>
              <a:gd name="connsiteY13" fmla="*/ 3078653 h 3087284"/>
              <a:gd name="connsiteX14" fmla="*/ 6158692 w 6158692"/>
              <a:gd name="connsiteY14" fmla="*/ 3078654 h 3087284"/>
              <a:gd name="connsiteX0" fmla="*/ 0 w 6158692"/>
              <a:gd name="connsiteY0" fmla="*/ 3051822 h 3078654"/>
              <a:gd name="connsiteX1" fmla="*/ 1111624 w 6158692"/>
              <a:gd name="connsiteY1" fmla="*/ 3051822 h 3078654"/>
              <a:gd name="connsiteX2" fmla="*/ 1231153 w 6158692"/>
              <a:gd name="connsiteY2" fmla="*/ 3033893 h 3078654"/>
              <a:gd name="connsiteX3" fmla="*/ 1458259 w 6158692"/>
              <a:gd name="connsiteY3" fmla="*/ 2944246 h 3078654"/>
              <a:gd name="connsiteX4" fmla="*/ 1679389 w 6158692"/>
              <a:gd name="connsiteY4" fmla="*/ 2717140 h 3078654"/>
              <a:gd name="connsiteX5" fmla="*/ 2104972 w 6158692"/>
              <a:gd name="connsiteY5" fmla="*/ 2017893 h 3078654"/>
              <a:gd name="connsiteX6" fmla="*/ 2472295 w 6158692"/>
              <a:gd name="connsiteY6" fmla="*/ 953663 h 3078654"/>
              <a:gd name="connsiteX7" fmla="*/ 2802965 w 6158692"/>
              <a:gd name="connsiteY7" fmla="*/ 15775 h 3078654"/>
              <a:gd name="connsiteX8" fmla="*/ 3227295 w 6158692"/>
              <a:gd name="connsiteY8" fmla="*/ 1748951 h 3078654"/>
              <a:gd name="connsiteX9" fmla="*/ 3561977 w 6158692"/>
              <a:gd name="connsiteY9" fmla="*/ 810646 h 3078654"/>
              <a:gd name="connsiteX10" fmla="*/ 3830918 w 6158692"/>
              <a:gd name="connsiteY10" fmla="*/ 2227069 h 3078654"/>
              <a:gd name="connsiteX11" fmla="*/ 4144453 w 6158692"/>
              <a:gd name="connsiteY11" fmla="*/ 1538939 h 3078654"/>
              <a:gd name="connsiteX12" fmla="*/ 4645557 w 6158692"/>
              <a:gd name="connsiteY12" fmla="*/ 2885148 h 3078654"/>
              <a:gd name="connsiteX13" fmla="*/ 6127137 w 6158692"/>
              <a:gd name="connsiteY13" fmla="*/ 3027497 h 3078654"/>
              <a:gd name="connsiteX14" fmla="*/ 6158692 w 6158692"/>
              <a:gd name="connsiteY14" fmla="*/ 3078654 h 3078654"/>
              <a:gd name="connsiteX0" fmla="*/ 0 w 6286580"/>
              <a:gd name="connsiteY0" fmla="*/ 3051822 h 3051822"/>
              <a:gd name="connsiteX1" fmla="*/ 1111624 w 6286580"/>
              <a:gd name="connsiteY1" fmla="*/ 3051822 h 3051822"/>
              <a:gd name="connsiteX2" fmla="*/ 1231153 w 6286580"/>
              <a:gd name="connsiteY2" fmla="*/ 3033893 h 3051822"/>
              <a:gd name="connsiteX3" fmla="*/ 1458259 w 6286580"/>
              <a:gd name="connsiteY3" fmla="*/ 2944246 h 3051822"/>
              <a:gd name="connsiteX4" fmla="*/ 1679389 w 6286580"/>
              <a:gd name="connsiteY4" fmla="*/ 2717140 h 3051822"/>
              <a:gd name="connsiteX5" fmla="*/ 2104972 w 6286580"/>
              <a:gd name="connsiteY5" fmla="*/ 2017893 h 3051822"/>
              <a:gd name="connsiteX6" fmla="*/ 2472295 w 6286580"/>
              <a:gd name="connsiteY6" fmla="*/ 953663 h 3051822"/>
              <a:gd name="connsiteX7" fmla="*/ 2802965 w 6286580"/>
              <a:gd name="connsiteY7" fmla="*/ 15775 h 3051822"/>
              <a:gd name="connsiteX8" fmla="*/ 3227295 w 6286580"/>
              <a:gd name="connsiteY8" fmla="*/ 1748951 h 3051822"/>
              <a:gd name="connsiteX9" fmla="*/ 3561977 w 6286580"/>
              <a:gd name="connsiteY9" fmla="*/ 810646 h 3051822"/>
              <a:gd name="connsiteX10" fmla="*/ 3830918 w 6286580"/>
              <a:gd name="connsiteY10" fmla="*/ 2227069 h 3051822"/>
              <a:gd name="connsiteX11" fmla="*/ 4144453 w 6286580"/>
              <a:gd name="connsiteY11" fmla="*/ 1538939 h 3051822"/>
              <a:gd name="connsiteX12" fmla="*/ 4645557 w 6286580"/>
              <a:gd name="connsiteY12" fmla="*/ 2885148 h 3051822"/>
              <a:gd name="connsiteX13" fmla="*/ 6127137 w 6286580"/>
              <a:gd name="connsiteY13" fmla="*/ 3027497 h 3051822"/>
              <a:gd name="connsiteX14" fmla="*/ 6286580 w 6286580"/>
              <a:gd name="connsiteY14" fmla="*/ 3040287 h 3051822"/>
              <a:gd name="connsiteX0" fmla="*/ 0 w 6286580"/>
              <a:gd name="connsiteY0" fmla="*/ 3051822 h 3051822"/>
              <a:gd name="connsiteX1" fmla="*/ 1111624 w 6286580"/>
              <a:gd name="connsiteY1" fmla="*/ 3051822 h 3051822"/>
              <a:gd name="connsiteX2" fmla="*/ 1231153 w 6286580"/>
              <a:gd name="connsiteY2" fmla="*/ 3033893 h 3051822"/>
              <a:gd name="connsiteX3" fmla="*/ 1458259 w 6286580"/>
              <a:gd name="connsiteY3" fmla="*/ 2944246 h 3051822"/>
              <a:gd name="connsiteX4" fmla="*/ 1679389 w 6286580"/>
              <a:gd name="connsiteY4" fmla="*/ 2717140 h 3051822"/>
              <a:gd name="connsiteX5" fmla="*/ 2104972 w 6286580"/>
              <a:gd name="connsiteY5" fmla="*/ 2017893 h 3051822"/>
              <a:gd name="connsiteX6" fmla="*/ 2472295 w 6286580"/>
              <a:gd name="connsiteY6" fmla="*/ 953663 h 3051822"/>
              <a:gd name="connsiteX7" fmla="*/ 2802965 w 6286580"/>
              <a:gd name="connsiteY7" fmla="*/ 15775 h 3051822"/>
              <a:gd name="connsiteX8" fmla="*/ 3227295 w 6286580"/>
              <a:gd name="connsiteY8" fmla="*/ 1748951 h 3051822"/>
              <a:gd name="connsiteX9" fmla="*/ 3561977 w 6286580"/>
              <a:gd name="connsiteY9" fmla="*/ 810646 h 3051822"/>
              <a:gd name="connsiteX10" fmla="*/ 3830918 w 6286580"/>
              <a:gd name="connsiteY10" fmla="*/ 2227069 h 3051822"/>
              <a:gd name="connsiteX11" fmla="*/ 4144453 w 6286580"/>
              <a:gd name="connsiteY11" fmla="*/ 1538939 h 3051822"/>
              <a:gd name="connsiteX12" fmla="*/ 4645557 w 6286580"/>
              <a:gd name="connsiteY12" fmla="*/ 2885148 h 3051822"/>
              <a:gd name="connsiteX13" fmla="*/ 6127137 w 6286580"/>
              <a:gd name="connsiteY13" fmla="*/ 3027497 h 3051822"/>
              <a:gd name="connsiteX14" fmla="*/ 6286580 w 6286580"/>
              <a:gd name="connsiteY14" fmla="*/ 3040287 h 3051822"/>
              <a:gd name="connsiteX0" fmla="*/ 0 w 6127137"/>
              <a:gd name="connsiteY0" fmla="*/ 3051822 h 3051822"/>
              <a:gd name="connsiteX1" fmla="*/ 1111624 w 6127137"/>
              <a:gd name="connsiteY1" fmla="*/ 3051822 h 3051822"/>
              <a:gd name="connsiteX2" fmla="*/ 1231153 w 6127137"/>
              <a:gd name="connsiteY2" fmla="*/ 3033893 h 3051822"/>
              <a:gd name="connsiteX3" fmla="*/ 1458259 w 6127137"/>
              <a:gd name="connsiteY3" fmla="*/ 2944246 h 3051822"/>
              <a:gd name="connsiteX4" fmla="*/ 1679389 w 6127137"/>
              <a:gd name="connsiteY4" fmla="*/ 2717140 h 3051822"/>
              <a:gd name="connsiteX5" fmla="*/ 2104972 w 6127137"/>
              <a:gd name="connsiteY5" fmla="*/ 2017893 h 3051822"/>
              <a:gd name="connsiteX6" fmla="*/ 2472295 w 6127137"/>
              <a:gd name="connsiteY6" fmla="*/ 953663 h 3051822"/>
              <a:gd name="connsiteX7" fmla="*/ 2802965 w 6127137"/>
              <a:gd name="connsiteY7" fmla="*/ 15775 h 3051822"/>
              <a:gd name="connsiteX8" fmla="*/ 3227295 w 6127137"/>
              <a:gd name="connsiteY8" fmla="*/ 1748951 h 3051822"/>
              <a:gd name="connsiteX9" fmla="*/ 3561977 w 6127137"/>
              <a:gd name="connsiteY9" fmla="*/ 810646 h 3051822"/>
              <a:gd name="connsiteX10" fmla="*/ 3830918 w 6127137"/>
              <a:gd name="connsiteY10" fmla="*/ 2227069 h 3051822"/>
              <a:gd name="connsiteX11" fmla="*/ 4144453 w 6127137"/>
              <a:gd name="connsiteY11" fmla="*/ 1538939 h 3051822"/>
              <a:gd name="connsiteX12" fmla="*/ 4645557 w 6127137"/>
              <a:gd name="connsiteY12" fmla="*/ 2885148 h 3051822"/>
              <a:gd name="connsiteX13" fmla="*/ 6127137 w 6127137"/>
              <a:gd name="connsiteY13" fmla="*/ 3027497 h 3051822"/>
              <a:gd name="connsiteX0" fmla="*/ 0 w 6127137"/>
              <a:gd name="connsiteY0" fmla="*/ 3051822 h 3063962"/>
              <a:gd name="connsiteX1" fmla="*/ 1111624 w 6127137"/>
              <a:gd name="connsiteY1" fmla="*/ 3051822 h 3063962"/>
              <a:gd name="connsiteX2" fmla="*/ 1231153 w 6127137"/>
              <a:gd name="connsiteY2" fmla="*/ 3033893 h 3063962"/>
              <a:gd name="connsiteX3" fmla="*/ 1458259 w 6127137"/>
              <a:gd name="connsiteY3" fmla="*/ 2944246 h 3063962"/>
              <a:gd name="connsiteX4" fmla="*/ 1679389 w 6127137"/>
              <a:gd name="connsiteY4" fmla="*/ 2717140 h 3063962"/>
              <a:gd name="connsiteX5" fmla="*/ 2104972 w 6127137"/>
              <a:gd name="connsiteY5" fmla="*/ 2017893 h 3063962"/>
              <a:gd name="connsiteX6" fmla="*/ 2472295 w 6127137"/>
              <a:gd name="connsiteY6" fmla="*/ 953663 h 3063962"/>
              <a:gd name="connsiteX7" fmla="*/ 2802965 w 6127137"/>
              <a:gd name="connsiteY7" fmla="*/ 15775 h 3063962"/>
              <a:gd name="connsiteX8" fmla="*/ 3227295 w 6127137"/>
              <a:gd name="connsiteY8" fmla="*/ 1748951 h 3063962"/>
              <a:gd name="connsiteX9" fmla="*/ 3561977 w 6127137"/>
              <a:gd name="connsiteY9" fmla="*/ 810646 h 3063962"/>
              <a:gd name="connsiteX10" fmla="*/ 3830918 w 6127137"/>
              <a:gd name="connsiteY10" fmla="*/ 2227069 h 3063962"/>
              <a:gd name="connsiteX11" fmla="*/ 4144453 w 6127137"/>
              <a:gd name="connsiteY11" fmla="*/ 1538939 h 3063962"/>
              <a:gd name="connsiteX12" fmla="*/ 4645557 w 6127137"/>
              <a:gd name="connsiteY12" fmla="*/ 2885148 h 3063962"/>
              <a:gd name="connsiteX13" fmla="*/ 6127137 w 6127137"/>
              <a:gd name="connsiteY13" fmla="*/ 3046680 h 3063962"/>
              <a:gd name="connsiteX0" fmla="*/ 0 w 6127137"/>
              <a:gd name="connsiteY0" fmla="*/ 3051822 h 3051822"/>
              <a:gd name="connsiteX1" fmla="*/ 1111624 w 6127137"/>
              <a:gd name="connsiteY1" fmla="*/ 3051822 h 3051822"/>
              <a:gd name="connsiteX2" fmla="*/ 1231153 w 6127137"/>
              <a:gd name="connsiteY2" fmla="*/ 3033893 h 3051822"/>
              <a:gd name="connsiteX3" fmla="*/ 1458259 w 6127137"/>
              <a:gd name="connsiteY3" fmla="*/ 2944246 h 3051822"/>
              <a:gd name="connsiteX4" fmla="*/ 1679389 w 6127137"/>
              <a:gd name="connsiteY4" fmla="*/ 2717140 h 3051822"/>
              <a:gd name="connsiteX5" fmla="*/ 2104972 w 6127137"/>
              <a:gd name="connsiteY5" fmla="*/ 2017893 h 3051822"/>
              <a:gd name="connsiteX6" fmla="*/ 2472295 w 6127137"/>
              <a:gd name="connsiteY6" fmla="*/ 953663 h 3051822"/>
              <a:gd name="connsiteX7" fmla="*/ 2802965 w 6127137"/>
              <a:gd name="connsiteY7" fmla="*/ 15775 h 3051822"/>
              <a:gd name="connsiteX8" fmla="*/ 3227295 w 6127137"/>
              <a:gd name="connsiteY8" fmla="*/ 1748951 h 3051822"/>
              <a:gd name="connsiteX9" fmla="*/ 3561977 w 6127137"/>
              <a:gd name="connsiteY9" fmla="*/ 810646 h 3051822"/>
              <a:gd name="connsiteX10" fmla="*/ 3830918 w 6127137"/>
              <a:gd name="connsiteY10" fmla="*/ 2227069 h 3051822"/>
              <a:gd name="connsiteX11" fmla="*/ 4144453 w 6127137"/>
              <a:gd name="connsiteY11" fmla="*/ 1538939 h 3051822"/>
              <a:gd name="connsiteX12" fmla="*/ 4632768 w 6127137"/>
              <a:gd name="connsiteY12" fmla="*/ 2833993 h 3051822"/>
              <a:gd name="connsiteX13" fmla="*/ 6127137 w 6127137"/>
              <a:gd name="connsiteY13" fmla="*/ 3046680 h 3051822"/>
              <a:gd name="connsiteX0" fmla="*/ 0 w 6127137"/>
              <a:gd name="connsiteY0" fmla="*/ 3051822 h 3051822"/>
              <a:gd name="connsiteX1" fmla="*/ 1111624 w 6127137"/>
              <a:gd name="connsiteY1" fmla="*/ 3051822 h 3051822"/>
              <a:gd name="connsiteX2" fmla="*/ 1231153 w 6127137"/>
              <a:gd name="connsiteY2" fmla="*/ 3033893 h 3051822"/>
              <a:gd name="connsiteX3" fmla="*/ 1458259 w 6127137"/>
              <a:gd name="connsiteY3" fmla="*/ 2944246 h 3051822"/>
              <a:gd name="connsiteX4" fmla="*/ 1679389 w 6127137"/>
              <a:gd name="connsiteY4" fmla="*/ 2717140 h 3051822"/>
              <a:gd name="connsiteX5" fmla="*/ 2104972 w 6127137"/>
              <a:gd name="connsiteY5" fmla="*/ 2017893 h 3051822"/>
              <a:gd name="connsiteX6" fmla="*/ 2472295 w 6127137"/>
              <a:gd name="connsiteY6" fmla="*/ 953663 h 3051822"/>
              <a:gd name="connsiteX7" fmla="*/ 2802965 w 6127137"/>
              <a:gd name="connsiteY7" fmla="*/ 15775 h 3051822"/>
              <a:gd name="connsiteX8" fmla="*/ 3227295 w 6127137"/>
              <a:gd name="connsiteY8" fmla="*/ 1748951 h 3051822"/>
              <a:gd name="connsiteX9" fmla="*/ 3561977 w 6127137"/>
              <a:gd name="connsiteY9" fmla="*/ 810646 h 3051822"/>
              <a:gd name="connsiteX10" fmla="*/ 3830918 w 6127137"/>
              <a:gd name="connsiteY10" fmla="*/ 2227069 h 3051822"/>
              <a:gd name="connsiteX11" fmla="*/ 4144453 w 6127137"/>
              <a:gd name="connsiteY11" fmla="*/ 1538939 h 3051822"/>
              <a:gd name="connsiteX12" fmla="*/ 4696712 w 6127137"/>
              <a:gd name="connsiteY12" fmla="*/ 2706105 h 3051822"/>
              <a:gd name="connsiteX13" fmla="*/ 6127137 w 6127137"/>
              <a:gd name="connsiteY13" fmla="*/ 3046680 h 3051822"/>
              <a:gd name="connsiteX0" fmla="*/ 0 w 6127137"/>
              <a:gd name="connsiteY0" fmla="*/ 3051822 h 3051822"/>
              <a:gd name="connsiteX1" fmla="*/ 1111624 w 6127137"/>
              <a:gd name="connsiteY1" fmla="*/ 3051822 h 3051822"/>
              <a:gd name="connsiteX2" fmla="*/ 1231153 w 6127137"/>
              <a:gd name="connsiteY2" fmla="*/ 3033893 h 3051822"/>
              <a:gd name="connsiteX3" fmla="*/ 1458259 w 6127137"/>
              <a:gd name="connsiteY3" fmla="*/ 2944246 h 3051822"/>
              <a:gd name="connsiteX4" fmla="*/ 1679389 w 6127137"/>
              <a:gd name="connsiteY4" fmla="*/ 2717140 h 3051822"/>
              <a:gd name="connsiteX5" fmla="*/ 2104972 w 6127137"/>
              <a:gd name="connsiteY5" fmla="*/ 2017893 h 3051822"/>
              <a:gd name="connsiteX6" fmla="*/ 2472295 w 6127137"/>
              <a:gd name="connsiteY6" fmla="*/ 953663 h 3051822"/>
              <a:gd name="connsiteX7" fmla="*/ 2802965 w 6127137"/>
              <a:gd name="connsiteY7" fmla="*/ 15775 h 3051822"/>
              <a:gd name="connsiteX8" fmla="*/ 3227295 w 6127137"/>
              <a:gd name="connsiteY8" fmla="*/ 1748951 h 3051822"/>
              <a:gd name="connsiteX9" fmla="*/ 3561977 w 6127137"/>
              <a:gd name="connsiteY9" fmla="*/ 810646 h 3051822"/>
              <a:gd name="connsiteX10" fmla="*/ 3830918 w 6127137"/>
              <a:gd name="connsiteY10" fmla="*/ 2227069 h 3051822"/>
              <a:gd name="connsiteX11" fmla="*/ 4144453 w 6127137"/>
              <a:gd name="connsiteY11" fmla="*/ 1538939 h 3051822"/>
              <a:gd name="connsiteX12" fmla="*/ 4696712 w 6127137"/>
              <a:gd name="connsiteY12" fmla="*/ 2706105 h 3051822"/>
              <a:gd name="connsiteX13" fmla="*/ 6127137 w 6127137"/>
              <a:gd name="connsiteY13" fmla="*/ 3046680 h 3051822"/>
              <a:gd name="connsiteX0" fmla="*/ 0 w 4696711"/>
              <a:gd name="connsiteY0" fmla="*/ 3051822 h 3051822"/>
              <a:gd name="connsiteX1" fmla="*/ 1111624 w 4696711"/>
              <a:gd name="connsiteY1" fmla="*/ 3051822 h 3051822"/>
              <a:gd name="connsiteX2" fmla="*/ 1231153 w 4696711"/>
              <a:gd name="connsiteY2" fmla="*/ 3033893 h 3051822"/>
              <a:gd name="connsiteX3" fmla="*/ 1458259 w 4696711"/>
              <a:gd name="connsiteY3" fmla="*/ 2944246 h 3051822"/>
              <a:gd name="connsiteX4" fmla="*/ 1679389 w 4696711"/>
              <a:gd name="connsiteY4" fmla="*/ 2717140 h 3051822"/>
              <a:gd name="connsiteX5" fmla="*/ 2104972 w 4696711"/>
              <a:gd name="connsiteY5" fmla="*/ 2017893 h 3051822"/>
              <a:gd name="connsiteX6" fmla="*/ 2472295 w 4696711"/>
              <a:gd name="connsiteY6" fmla="*/ 953663 h 3051822"/>
              <a:gd name="connsiteX7" fmla="*/ 2802965 w 4696711"/>
              <a:gd name="connsiteY7" fmla="*/ 15775 h 3051822"/>
              <a:gd name="connsiteX8" fmla="*/ 3227295 w 4696711"/>
              <a:gd name="connsiteY8" fmla="*/ 1748951 h 3051822"/>
              <a:gd name="connsiteX9" fmla="*/ 3561977 w 4696711"/>
              <a:gd name="connsiteY9" fmla="*/ 810646 h 3051822"/>
              <a:gd name="connsiteX10" fmla="*/ 3830918 w 4696711"/>
              <a:gd name="connsiteY10" fmla="*/ 2227069 h 3051822"/>
              <a:gd name="connsiteX11" fmla="*/ 4144453 w 4696711"/>
              <a:gd name="connsiteY11" fmla="*/ 1538939 h 3051822"/>
              <a:gd name="connsiteX12" fmla="*/ 4696712 w 4696711"/>
              <a:gd name="connsiteY12" fmla="*/ 2706105 h 3051822"/>
              <a:gd name="connsiteX0" fmla="*/ 0 w 4144453"/>
              <a:gd name="connsiteY0" fmla="*/ 3051822 h 3051822"/>
              <a:gd name="connsiteX1" fmla="*/ 1111624 w 4144453"/>
              <a:gd name="connsiteY1" fmla="*/ 3051822 h 3051822"/>
              <a:gd name="connsiteX2" fmla="*/ 1231153 w 4144453"/>
              <a:gd name="connsiteY2" fmla="*/ 3033893 h 3051822"/>
              <a:gd name="connsiteX3" fmla="*/ 1458259 w 4144453"/>
              <a:gd name="connsiteY3" fmla="*/ 2944246 h 3051822"/>
              <a:gd name="connsiteX4" fmla="*/ 1679389 w 4144453"/>
              <a:gd name="connsiteY4" fmla="*/ 2717140 h 3051822"/>
              <a:gd name="connsiteX5" fmla="*/ 2104972 w 4144453"/>
              <a:gd name="connsiteY5" fmla="*/ 2017893 h 3051822"/>
              <a:gd name="connsiteX6" fmla="*/ 2472295 w 4144453"/>
              <a:gd name="connsiteY6" fmla="*/ 953663 h 3051822"/>
              <a:gd name="connsiteX7" fmla="*/ 2802965 w 4144453"/>
              <a:gd name="connsiteY7" fmla="*/ 15775 h 3051822"/>
              <a:gd name="connsiteX8" fmla="*/ 3227295 w 4144453"/>
              <a:gd name="connsiteY8" fmla="*/ 1748951 h 3051822"/>
              <a:gd name="connsiteX9" fmla="*/ 3561977 w 4144453"/>
              <a:gd name="connsiteY9" fmla="*/ 810646 h 3051822"/>
              <a:gd name="connsiteX10" fmla="*/ 3830918 w 4144453"/>
              <a:gd name="connsiteY10" fmla="*/ 2227069 h 3051822"/>
              <a:gd name="connsiteX11" fmla="*/ 4144453 w 4144453"/>
              <a:gd name="connsiteY11" fmla="*/ 1538939 h 3051822"/>
              <a:gd name="connsiteX0" fmla="*/ 0 w 3830918"/>
              <a:gd name="connsiteY0" fmla="*/ 3051822 h 3051822"/>
              <a:gd name="connsiteX1" fmla="*/ 1111624 w 3830918"/>
              <a:gd name="connsiteY1" fmla="*/ 3051822 h 3051822"/>
              <a:gd name="connsiteX2" fmla="*/ 1231153 w 3830918"/>
              <a:gd name="connsiteY2" fmla="*/ 3033893 h 3051822"/>
              <a:gd name="connsiteX3" fmla="*/ 1458259 w 3830918"/>
              <a:gd name="connsiteY3" fmla="*/ 2944246 h 3051822"/>
              <a:gd name="connsiteX4" fmla="*/ 1679389 w 3830918"/>
              <a:gd name="connsiteY4" fmla="*/ 2717140 h 3051822"/>
              <a:gd name="connsiteX5" fmla="*/ 2104972 w 3830918"/>
              <a:gd name="connsiteY5" fmla="*/ 2017893 h 3051822"/>
              <a:gd name="connsiteX6" fmla="*/ 2472295 w 3830918"/>
              <a:gd name="connsiteY6" fmla="*/ 953663 h 3051822"/>
              <a:gd name="connsiteX7" fmla="*/ 2802965 w 3830918"/>
              <a:gd name="connsiteY7" fmla="*/ 15775 h 3051822"/>
              <a:gd name="connsiteX8" fmla="*/ 3227295 w 3830918"/>
              <a:gd name="connsiteY8" fmla="*/ 1748951 h 3051822"/>
              <a:gd name="connsiteX9" fmla="*/ 3561977 w 3830918"/>
              <a:gd name="connsiteY9" fmla="*/ 810646 h 3051822"/>
              <a:gd name="connsiteX10" fmla="*/ 3830918 w 3830918"/>
              <a:gd name="connsiteY10" fmla="*/ 2227069 h 3051822"/>
              <a:gd name="connsiteX0" fmla="*/ 0 w 3561977"/>
              <a:gd name="connsiteY0" fmla="*/ 3051822 h 3051822"/>
              <a:gd name="connsiteX1" fmla="*/ 1111624 w 3561977"/>
              <a:gd name="connsiteY1" fmla="*/ 3051822 h 3051822"/>
              <a:gd name="connsiteX2" fmla="*/ 1231153 w 3561977"/>
              <a:gd name="connsiteY2" fmla="*/ 3033893 h 3051822"/>
              <a:gd name="connsiteX3" fmla="*/ 1458259 w 3561977"/>
              <a:gd name="connsiteY3" fmla="*/ 2944246 h 3051822"/>
              <a:gd name="connsiteX4" fmla="*/ 1679389 w 3561977"/>
              <a:gd name="connsiteY4" fmla="*/ 2717140 h 3051822"/>
              <a:gd name="connsiteX5" fmla="*/ 2104972 w 3561977"/>
              <a:gd name="connsiteY5" fmla="*/ 2017893 h 3051822"/>
              <a:gd name="connsiteX6" fmla="*/ 2472295 w 3561977"/>
              <a:gd name="connsiteY6" fmla="*/ 953663 h 3051822"/>
              <a:gd name="connsiteX7" fmla="*/ 2802965 w 3561977"/>
              <a:gd name="connsiteY7" fmla="*/ 15775 h 3051822"/>
              <a:gd name="connsiteX8" fmla="*/ 3227295 w 3561977"/>
              <a:gd name="connsiteY8" fmla="*/ 1748951 h 3051822"/>
              <a:gd name="connsiteX9" fmla="*/ 3561977 w 3561977"/>
              <a:gd name="connsiteY9" fmla="*/ 810646 h 3051822"/>
              <a:gd name="connsiteX0" fmla="*/ 0 w 3227294"/>
              <a:gd name="connsiteY0" fmla="*/ 3051822 h 3051822"/>
              <a:gd name="connsiteX1" fmla="*/ 1111624 w 3227294"/>
              <a:gd name="connsiteY1" fmla="*/ 3051822 h 3051822"/>
              <a:gd name="connsiteX2" fmla="*/ 1231153 w 3227294"/>
              <a:gd name="connsiteY2" fmla="*/ 3033893 h 3051822"/>
              <a:gd name="connsiteX3" fmla="*/ 1458259 w 3227294"/>
              <a:gd name="connsiteY3" fmla="*/ 2944246 h 3051822"/>
              <a:gd name="connsiteX4" fmla="*/ 1679389 w 3227294"/>
              <a:gd name="connsiteY4" fmla="*/ 2717140 h 3051822"/>
              <a:gd name="connsiteX5" fmla="*/ 2104972 w 3227294"/>
              <a:gd name="connsiteY5" fmla="*/ 2017893 h 3051822"/>
              <a:gd name="connsiteX6" fmla="*/ 2472295 w 3227294"/>
              <a:gd name="connsiteY6" fmla="*/ 953663 h 3051822"/>
              <a:gd name="connsiteX7" fmla="*/ 2802965 w 3227294"/>
              <a:gd name="connsiteY7" fmla="*/ 15775 h 3051822"/>
              <a:gd name="connsiteX8" fmla="*/ 3227295 w 3227294"/>
              <a:gd name="connsiteY8" fmla="*/ 1748951 h 3051822"/>
              <a:gd name="connsiteX0" fmla="*/ 0 w 2802965"/>
              <a:gd name="connsiteY0" fmla="*/ 3051822 h 3051822"/>
              <a:gd name="connsiteX1" fmla="*/ 1111624 w 2802965"/>
              <a:gd name="connsiteY1" fmla="*/ 3051822 h 3051822"/>
              <a:gd name="connsiteX2" fmla="*/ 1231153 w 2802965"/>
              <a:gd name="connsiteY2" fmla="*/ 3033893 h 3051822"/>
              <a:gd name="connsiteX3" fmla="*/ 1458259 w 2802965"/>
              <a:gd name="connsiteY3" fmla="*/ 2944246 h 3051822"/>
              <a:gd name="connsiteX4" fmla="*/ 1679389 w 2802965"/>
              <a:gd name="connsiteY4" fmla="*/ 2717140 h 3051822"/>
              <a:gd name="connsiteX5" fmla="*/ 2104972 w 2802965"/>
              <a:gd name="connsiteY5" fmla="*/ 2017893 h 3051822"/>
              <a:gd name="connsiteX6" fmla="*/ 2472295 w 2802965"/>
              <a:gd name="connsiteY6" fmla="*/ 953663 h 3051822"/>
              <a:gd name="connsiteX7" fmla="*/ 2802965 w 2802965"/>
              <a:gd name="connsiteY7" fmla="*/ 15775 h 3051822"/>
              <a:gd name="connsiteX0" fmla="*/ 0 w 2802965"/>
              <a:gd name="connsiteY0" fmla="*/ 3051822 h 3051822"/>
              <a:gd name="connsiteX1" fmla="*/ 1111624 w 2802965"/>
              <a:gd name="connsiteY1" fmla="*/ 3051822 h 3051822"/>
              <a:gd name="connsiteX2" fmla="*/ 1231153 w 2802965"/>
              <a:gd name="connsiteY2" fmla="*/ 3033893 h 3051822"/>
              <a:gd name="connsiteX3" fmla="*/ 1458259 w 2802965"/>
              <a:gd name="connsiteY3" fmla="*/ 2944246 h 3051822"/>
              <a:gd name="connsiteX4" fmla="*/ 1722634 w 2802965"/>
              <a:gd name="connsiteY4" fmla="*/ 2717140 h 3051822"/>
              <a:gd name="connsiteX5" fmla="*/ 2104972 w 2802965"/>
              <a:gd name="connsiteY5" fmla="*/ 2017893 h 3051822"/>
              <a:gd name="connsiteX6" fmla="*/ 2472295 w 2802965"/>
              <a:gd name="connsiteY6" fmla="*/ 953663 h 3051822"/>
              <a:gd name="connsiteX7" fmla="*/ 2802965 w 2802965"/>
              <a:gd name="connsiteY7" fmla="*/ 15775 h 3051822"/>
              <a:gd name="connsiteX0" fmla="*/ 0 w 2802965"/>
              <a:gd name="connsiteY0" fmla="*/ 3052096 h 3052096"/>
              <a:gd name="connsiteX1" fmla="*/ 1111624 w 2802965"/>
              <a:gd name="connsiteY1" fmla="*/ 3052096 h 3052096"/>
              <a:gd name="connsiteX2" fmla="*/ 1231153 w 2802965"/>
              <a:gd name="connsiteY2" fmla="*/ 3034167 h 3052096"/>
              <a:gd name="connsiteX3" fmla="*/ 1458259 w 2802965"/>
              <a:gd name="connsiteY3" fmla="*/ 2944520 h 3052096"/>
              <a:gd name="connsiteX4" fmla="*/ 1722634 w 2802965"/>
              <a:gd name="connsiteY4" fmla="*/ 2717414 h 3052096"/>
              <a:gd name="connsiteX5" fmla="*/ 2342826 w 2802965"/>
              <a:gd name="connsiteY5" fmla="*/ 2107689 h 3052096"/>
              <a:gd name="connsiteX6" fmla="*/ 2472295 w 2802965"/>
              <a:gd name="connsiteY6" fmla="*/ 953937 h 3052096"/>
              <a:gd name="connsiteX7" fmla="*/ 2802965 w 2802965"/>
              <a:gd name="connsiteY7" fmla="*/ 16049 h 3052096"/>
              <a:gd name="connsiteX0" fmla="*/ 0 w 2802965"/>
              <a:gd name="connsiteY0" fmla="*/ 3052096 h 3052096"/>
              <a:gd name="connsiteX1" fmla="*/ 1111624 w 2802965"/>
              <a:gd name="connsiteY1" fmla="*/ 3052096 h 3052096"/>
              <a:gd name="connsiteX2" fmla="*/ 1231153 w 2802965"/>
              <a:gd name="connsiteY2" fmla="*/ 3034167 h 3052096"/>
              <a:gd name="connsiteX3" fmla="*/ 1458259 w 2802965"/>
              <a:gd name="connsiteY3" fmla="*/ 2944520 h 3052096"/>
              <a:gd name="connsiteX4" fmla="*/ 1830750 w 2802965"/>
              <a:gd name="connsiteY4" fmla="*/ 2704625 h 3052096"/>
              <a:gd name="connsiteX5" fmla="*/ 2342826 w 2802965"/>
              <a:gd name="connsiteY5" fmla="*/ 2107689 h 3052096"/>
              <a:gd name="connsiteX6" fmla="*/ 2472295 w 2802965"/>
              <a:gd name="connsiteY6" fmla="*/ 953937 h 3052096"/>
              <a:gd name="connsiteX7" fmla="*/ 2802965 w 2802965"/>
              <a:gd name="connsiteY7" fmla="*/ 16049 h 3052096"/>
              <a:gd name="connsiteX0" fmla="*/ 0 w 2802965"/>
              <a:gd name="connsiteY0" fmla="*/ 3049683 h 3049683"/>
              <a:gd name="connsiteX1" fmla="*/ 1111624 w 2802965"/>
              <a:gd name="connsiteY1" fmla="*/ 3049683 h 3049683"/>
              <a:gd name="connsiteX2" fmla="*/ 1231153 w 2802965"/>
              <a:gd name="connsiteY2" fmla="*/ 3031754 h 3049683"/>
              <a:gd name="connsiteX3" fmla="*/ 1458259 w 2802965"/>
              <a:gd name="connsiteY3" fmla="*/ 2942107 h 3049683"/>
              <a:gd name="connsiteX4" fmla="*/ 1830750 w 2802965"/>
              <a:gd name="connsiteY4" fmla="*/ 2702212 h 3049683"/>
              <a:gd name="connsiteX5" fmla="*/ 2342826 w 2802965"/>
              <a:gd name="connsiteY5" fmla="*/ 2105276 h 3049683"/>
              <a:gd name="connsiteX6" fmla="*/ 2659695 w 2802965"/>
              <a:gd name="connsiteY6" fmla="*/ 1098596 h 3049683"/>
              <a:gd name="connsiteX7" fmla="*/ 2802965 w 2802965"/>
              <a:gd name="connsiteY7" fmla="*/ 13636 h 3049683"/>
              <a:gd name="connsiteX0" fmla="*/ 0 w 2802965"/>
              <a:gd name="connsiteY0" fmla="*/ 3049697 h 3049697"/>
              <a:gd name="connsiteX1" fmla="*/ 1111624 w 2802965"/>
              <a:gd name="connsiteY1" fmla="*/ 3049697 h 3049697"/>
              <a:gd name="connsiteX2" fmla="*/ 1231153 w 2802965"/>
              <a:gd name="connsiteY2" fmla="*/ 3031768 h 3049697"/>
              <a:gd name="connsiteX3" fmla="*/ 1458259 w 2802965"/>
              <a:gd name="connsiteY3" fmla="*/ 2942121 h 3049697"/>
              <a:gd name="connsiteX4" fmla="*/ 1830750 w 2802965"/>
              <a:gd name="connsiteY4" fmla="*/ 2702226 h 3049697"/>
              <a:gd name="connsiteX5" fmla="*/ 2436525 w 2802965"/>
              <a:gd name="connsiteY5" fmla="*/ 2111684 h 3049697"/>
              <a:gd name="connsiteX6" fmla="*/ 2659695 w 2802965"/>
              <a:gd name="connsiteY6" fmla="*/ 1098610 h 3049697"/>
              <a:gd name="connsiteX7" fmla="*/ 2802965 w 2802965"/>
              <a:gd name="connsiteY7" fmla="*/ 13650 h 3049697"/>
              <a:gd name="connsiteX0" fmla="*/ 0 w 3228218"/>
              <a:gd name="connsiteY0" fmla="*/ 3264956 h 3264956"/>
              <a:gd name="connsiteX1" fmla="*/ 1111624 w 3228218"/>
              <a:gd name="connsiteY1" fmla="*/ 3264956 h 3264956"/>
              <a:gd name="connsiteX2" fmla="*/ 1231153 w 3228218"/>
              <a:gd name="connsiteY2" fmla="*/ 3247027 h 3264956"/>
              <a:gd name="connsiteX3" fmla="*/ 1458259 w 3228218"/>
              <a:gd name="connsiteY3" fmla="*/ 3157380 h 3264956"/>
              <a:gd name="connsiteX4" fmla="*/ 1830750 w 3228218"/>
              <a:gd name="connsiteY4" fmla="*/ 2917485 h 3264956"/>
              <a:gd name="connsiteX5" fmla="*/ 2436525 w 3228218"/>
              <a:gd name="connsiteY5" fmla="*/ 2326943 h 3264956"/>
              <a:gd name="connsiteX6" fmla="*/ 2659695 w 3228218"/>
              <a:gd name="connsiteY6" fmla="*/ 1313869 h 3264956"/>
              <a:gd name="connsiteX7" fmla="*/ 3228218 w 3228218"/>
              <a:gd name="connsiteY7" fmla="*/ 11500 h 3264956"/>
              <a:gd name="connsiteX0" fmla="*/ 0 w 3241597"/>
              <a:gd name="connsiteY0" fmla="*/ 3269217 h 3269217"/>
              <a:gd name="connsiteX1" fmla="*/ 1111624 w 3241597"/>
              <a:gd name="connsiteY1" fmla="*/ 3269217 h 3269217"/>
              <a:gd name="connsiteX2" fmla="*/ 1231153 w 3241597"/>
              <a:gd name="connsiteY2" fmla="*/ 3251288 h 3269217"/>
              <a:gd name="connsiteX3" fmla="*/ 1458259 w 3241597"/>
              <a:gd name="connsiteY3" fmla="*/ 3161641 h 3269217"/>
              <a:gd name="connsiteX4" fmla="*/ 1830750 w 3241597"/>
              <a:gd name="connsiteY4" fmla="*/ 2921746 h 3269217"/>
              <a:gd name="connsiteX5" fmla="*/ 2436525 w 3241597"/>
              <a:gd name="connsiteY5" fmla="*/ 2331204 h 3269217"/>
              <a:gd name="connsiteX6" fmla="*/ 2659695 w 3241597"/>
              <a:gd name="connsiteY6" fmla="*/ 1318130 h 3269217"/>
              <a:gd name="connsiteX7" fmla="*/ 3228218 w 3241597"/>
              <a:gd name="connsiteY7" fmla="*/ 15761 h 3269217"/>
              <a:gd name="connsiteX0" fmla="*/ 0 w 3245892"/>
              <a:gd name="connsiteY0" fmla="*/ 3270198 h 3270198"/>
              <a:gd name="connsiteX1" fmla="*/ 1111624 w 3245892"/>
              <a:gd name="connsiteY1" fmla="*/ 3270198 h 3270198"/>
              <a:gd name="connsiteX2" fmla="*/ 1231153 w 3245892"/>
              <a:gd name="connsiteY2" fmla="*/ 3252269 h 3270198"/>
              <a:gd name="connsiteX3" fmla="*/ 1458259 w 3245892"/>
              <a:gd name="connsiteY3" fmla="*/ 3162622 h 3270198"/>
              <a:gd name="connsiteX4" fmla="*/ 1830750 w 3245892"/>
              <a:gd name="connsiteY4" fmla="*/ 2922727 h 3270198"/>
              <a:gd name="connsiteX5" fmla="*/ 2436525 w 3245892"/>
              <a:gd name="connsiteY5" fmla="*/ 2332185 h 3270198"/>
              <a:gd name="connsiteX6" fmla="*/ 2811056 w 3245892"/>
              <a:gd name="connsiteY6" fmla="*/ 1248772 h 3270198"/>
              <a:gd name="connsiteX7" fmla="*/ 3228218 w 3245892"/>
              <a:gd name="connsiteY7" fmla="*/ 16742 h 3270198"/>
              <a:gd name="connsiteX0" fmla="*/ 0 w 3249435"/>
              <a:gd name="connsiteY0" fmla="*/ 3270198 h 3270198"/>
              <a:gd name="connsiteX1" fmla="*/ 1111624 w 3249435"/>
              <a:gd name="connsiteY1" fmla="*/ 3270198 h 3270198"/>
              <a:gd name="connsiteX2" fmla="*/ 1231153 w 3249435"/>
              <a:gd name="connsiteY2" fmla="*/ 3252269 h 3270198"/>
              <a:gd name="connsiteX3" fmla="*/ 1458259 w 3249435"/>
              <a:gd name="connsiteY3" fmla="*/ 3162622 h 3270198"/>
              <a:gd name="connsiteX4" fmla="*/ 1830750 w 3249435"/>
              <a:gd name="connsiteY4" fmla="*/ 2922727 h 3270198"/>
              <a:gd name="connsiteX5" fmla="*/ 2436525 w 3249435"/>
              <a:gd name="connsiteY5" fmla="*/ 2332185 h 3270198"/>
              <a:gd name="connsiteX6" fmla="*/ 2890340 w 3249435"/>
              <a:gd name="connsiteY6" fmla="*/ 1248772 h 3270198"/>
              <a:gd name="connsiteX7" fmla="*/ 3228218 w 3249435"/>
              <a:gd name="connsiteY7" fmla="*/ 16742 h 3270198"/>
              <a:gd name="connsiteX0" fmla="*/ 0 w 3249435"/>
              <a:gd name="connsiteY0" fmla="*/ 3270198 h 3270198"/>
              <a:gd name="connsiteX1" fmla="*/ 1111624 w 3249435"/>
              <a:gd name="connsiteY1" fmla="*/ 3270198 h 3270198"/>
              <a:gd name="connsiteX2" fmla="*/ 1231153 w 3249435"/>
              <a:gd name="connsiteY2" fmla="*/ 3252269 h 3270198"/>
              <a:gd name="connsiteX3" fmla="*/ 1458259 w 3249435"/>
              <a:gd name="connsiteY3" fmla="*/ 3162622 h 3270198"/>
              <a:gd name="connsiteX4" fmla="*/ 1931657 w 3249435"/>
              <a:gd name="connsiteY4" fmla="*/ 2865177 h 3270198"/>
              <a:gd name="connsiteX5" fmla="*/ 2436525 w 3249435"/>
              <a:gd name="connsiteY5" fmla="*/ 2332185 h 3270198"/>
              <a:gd name="connsiteX6" fmla="*/ 2890340 w 3249435"/>
              <a:gd name="connsiteY6" fmla="*/ 1248772 h 3270198"/>
              <a:gd name="connsiteX7" fmla="*/ 3228218 w 3249435"/>
              <a:gd name="connsiteY7" fmla="*/ 16742 h 3270198"/>
              <a:gd name="connsiteX0" fmla="*/ 0 w 3249435"/>
              <a:gd name="connsiteY0" fmla="*/ 3270198 h 3270198"/>
              <a:gd name="connsiteX1" fmla="*/ 1111624 w 3249435"/>
              <a:gd name="connsiteY1" fmla="*/ 3270198 h 3270198"/>
              <a:gd name="connsiteX2" fmla="*/ 1231153 w 3249435"/>
              <a:gd name="connsiteY2" fmla="*/ 3252269 h 3270198"/>
              <a:gd name="connsiteX3" fmla="*/ 1458259 w 3249435"/>
              <a:gd name="connsiteY3" fmla="*/ 3162622 h 3270198"/>
              <a:gd name="connsiteX4" fmla="*/ 1931657 w 3249435"/>
              <a:gd name="connsiteY4" fmla="*/ 2865177 h 3270198"/>
              <a:gd name="connsiteX5" fmla="*/ 2436525 w 3249435"/>
              <a:gd name="connsiteY5" fmla="*/ 2332185 h 3270198"/>
              <a:gd name="connsiteX6" fmla="*/ 2890340 w 3249435"/>
              <a:gd name="connsiteY6" fmla="*/ 1248772 h 3270198"/>
              <a:gd name="connsiteX7" fmla="*/ 3228218 w 3249435"/>
              <a:gd name="connsiteY7" fmla="*/ 16742 h 3270198"/>
              <a:gd name="connsiteX0" fmla="*/ 0 w 3249435"/>
              <a:gd name="connsiteY0" fmla="*/ 3270198 h 3270198"/>
              <a:gd name="connsiteX1" fmla="*/ 1111624 w 3249435"/>
              <a:gd name="connsiteY1" fmla="*/ 3270198 h 3270198"/>
              <a:gd name="connsiteX2" fmla="*/ 1231153 w 3249435"/>
              <a:gd name="connsiteY2" fmla="*/ 3252269 h 3270198"/>
              <a:gd name="connsiteX3" fmla="*/ 1458259 w 3249435"/>
              <a:gd name="connsiteY3" fmla="*/ 3162622 h 3270198"/>
              <a:gd name="connsiteX4" fmla="*/ 1931657 w 3249435"/>
              <a:gd name="connsiteY4" fmla="*/ 2865177 h 3270198"/>
              <a:gd name="connsiteX5" fmla="*/ 2436525 w 3249435"/>
              <a:gd name="connsiteY5" fmla="*/ 2332185 h 3270198"/>
              <a:gd name="connsiteX6" fmla="*/ 2890340 w 3249435"/>
              <a:gd name="connsiteY6" fmla="*/ 1248772 h 3270198"/>
              <a:gd name="connsiteX7" fmla="*/ 3228218 w 3249435"/>
              <a:gd name="connsiteY7" fmla="*/ 16742 h 3270198"/>
              <a:gd name="connsiteX0" fmla="*/ 0 w 3249435"/>
              <a:gd name="connsiteY0" fmla="*/ 3270198 h 3270198"/>
              <a:gd name="connsiteX1" fmla="*/ 1111624 w 3249435"/>
              <a:gd name="connsiteY1" fmla="*/ 3270198 h 3270198"/>
              <a:gd name="connsiteX2" fmla="*/ 1231153 w 3249435"/>
              <a:gd name="connsiteY2" fmla="*/ 3252269 h 3270198"/>
              <a:gd name="connsiteX3" fmla="*/ 1458259 w 3249435"/>
              <a:gd name="connsiteY3" fmla="*/ 3162622 h 3270198"/>
              <a:gd name="connsiteX4" fmla="*/ 1931657 w 3249435"/>
              <a:gd name="connsiteY4" fmla="*/ 2865177 h 3270198"/>
              <a:gd name="connsiteX5" fmla="*/ 2436525 w 3249435"/>
              <a:gd name="connsiteY5" fmla="*/ 2332185 h 3270198"/>
              <a:gd name="connsiteX6" fmla="*/ 2890340 w 3249435"/>
              <a:gd name="connsiteY6" fmla="*/ 1248772 h 3270198"/>
              <a:gd name="connsiteX7" fmla="*/ 3228218 w 3249435"/>
              <a:gd name="connsiteY7" fmla="*/ 16742 h 3270198"/>
              <a:gd name="connsiteX0" fmla="*/ 0 w 3249435"/>
              <a:gd name="connsiteY0" fmla="*/ 3270198 h 3270198"/>
              <a:gd name="connsiteX1" fmla="*/ 1111624 w 3249435"/>
              <a:gd name="connsiteY1" fmla="*/ 3270198 h 3270198"/>
              <a:gd name="connsiteX2" fmla="*/ 1310437 w 3249435"/>
              <a:gd name="connsiteY2" fmla="*/ 3239480 h 3270198"/>
              <a:gd name="connsiteX3" fmla="*/ 1458259 w 3249435"/>
              <a:gd name="connsiteY3" fmla="*/ 3162622 h 3270198"/>
              <a:gd name="connsiteX4" fmla="*/ 1931657 w 3249435"/>
              <a:gd name="connsiteY4" fmla="*/ 2865177 h 3270198"/>
              <a:gd name="connsiteX5" fmla="*/ 2436525 w 3249435"/>
              <a:gd name="connsiteY5" fmla="*/ 2332185 h 3270198"/>
              <a:gd name="connsiteX6" fmla="*/ 2890340 w 3249435"/>
              <a:gd name="connsiteY6" fmla="*/ 1248772 h 3270198"/>
              <a:gd name="connsiteX7" fmla="*/ 3228218 w 3249435"/>
              <a:gd name="connsiteY7" fmla="*/ 16742 h 3270198"/>
              <a:gd name="connsiteX0" fmla="*/ 0 w 3249435"/>
              <a:gd name="connsiteY0" fmla="*/ 3270198 h 3270198"/>
              <a:gd name="connsiteX1" fmla="*/ 1111624 w 3249435"/>
              <a:gd name="connsiteY1" fmla="*/ 3270198 h 3270198"/>
              <a:gd name="connsiteX2" fmla="*/ 1310437 w 3249435"/>
              <a:gd name="connsiteY2" fmla="*/ 3226692 h 3270198"/>
              <a:gd name="connsiteX3" fmla="*/ 1458259 w 3249435"/>
              <a:gd name="connsiteY3" fmla="*/ 3162622 h 3270198"/>
              <a:gd name="connsiteX4" fmla="*/ 1931657 w 3249435"/>
              <a:gd name="connsiteY4" fmla="*/ 2865177 h 3270198"/>
              <a:gd name="connsiteX5" fmla="*/ 2436525 w 3249435"/>
              <a:gd name="connsiteY5" fmla="*/ 2332185 h 3270198"/>
              <a:gd name="connsiteX6" fmla="*/ 2890340 w 3249435"/>
              <a:gd name="connsiteY6" fmla="*/ 1248772 h 3270198"/>
              <a:gd name="connsiteX7" fmla="*/ 3228218 w 3249435"/>
              <a:gd name="connsiteY7" fmla="*/ 16742 h 3270198"/>
              <a:gd name="connsiteX0" fmla="*/ 0 w 3249435"/>
              <a:gd name="connsiteY0" fmla="*/ 3270198 h 3270198"/>
              <a:gd name="connsiteX1" fmla="*/ 1111624 w 3249435"/>
              <a:gd name="connsiteY1" fmla="*/ 3270198 h 3270198"/>
              <a:gd name="connsiteX2" fmla="*/ 1310437 w 3249435"/>
              <a:gd name="connsiteY2" fmla="*/ 3226692 h 3270198"/>
              <a:gd name="connsiteX3" fmla="*/ 1609621 w 3249435"/>
              <a:gd name="connsiteY3" fmla="*/ 3092283 h 3270198"/>
              <a:gd name="connsiteX4" fmla="*/ 1931657 w 3249435"/>
              <a:gd name="connsiteY4" fmla="*/ 2865177 h 3270198"/>
              <a:gd name="connsiteX5" fmla="*/ 2436525 w 3249435"/>
              <a:gd name="connsiteY5" fmla="*/ 2332185 h 3270198"/>
              <a:gd name="connsiteX6" fmla="*/ 2890340 w 3249435"/>
              <a:gd name="connsiteY6" fmla="*/ 1248772 h 3270198"/>
              <a:gd name="connsiteX7" fmla="*/ 3228218 w 3249435"/>
              <a:gd name="connsiteY7" fmla="*/ 16742 h 3270198"/>
              <a:gd name="connsiteX0" fmla="*/ 0 w 3249435"/>
              <a:gd name="connsiteY0" fmla="*/ 3270198 h 3270198"/>
              <a:gd name="connsiteX1" fmla="*/ 1111624 w 3249435"/>
              <a:gd name="connsiteY1" fmla="*/ 3270198 h 3270198"/>
              <a:gd name="connsiteX2" fmla="*/ 1310437 w 3249435"/>
              <a:gd name="connsiteY2" fmla="*/ 3226692 h 3270198"/>
              <a:gd name="connsiteX3" fmla="*/ 1609621 w 3249435"/>
              <a:gd name="connsiteY3" fmla="*/ 3092283 h 3270198"/>
              <a:gd name="connsiteX4" fmla="*/ 2075810 w 3249435"/>
              <a:gd name="connsiteY4" fmla="*/ 2839600 h 3270198"/>
              <a:gd name="connsiteX5" fmla="*/ 2436525 w 3249435"/>
              <a:gd name="connsiteY5" fmla="*/ 2332185 h 3270198"/>
              <a:gd name="connsiteX6" fmla="*/ 2890340 w 3249435"/>
              <a:gd name="connsiteY6" fmla="*/ 1248772 h 3270198"/>
              <a:gd name="connsiteX7" fmla="*/ 3228218 w 3249435"/>
              <a:gd name="connsiteY7" fmla="*/ 16742 h 3270198"/>
              <a:gd name="connsiteX0" fmla="*/ 0 w 3249435"/>
              <a:gd name="connsiteY0" fmla="*/ 3270198 h 3270198"/>
              <a:gd name="connsiteX1" fmla="*/ 1111624 w 3249435"/>
              <a:gd name="connsiteY1" fmla="*/ 3270198 h 3270198"/>
              <a:gd name="connsiteX2" fmla="*/ 1310437 w 3249435"/>
              <a:gd name="connsiteY2" fmla="*/ 3226692 h 3270198"/>
              <a:gd name="connsiteX3" fmla="*/ 1681698 w 3249435"/>
              <a:gd name="connsiteY3" fmla="*/ 3098678 h 3270198"/>
              <a:gd name="connsiteX4" fmla="*/ 2075810 w 3249435"/>
              <a:gd name="connsiteY4" fmla="*/ 2839600 h 3270198"/>
              <a:gd name="connsiteX5" fmla="*/ 2436525 w 3249435"/>
              <a:gd name="connsiteY5" fmla="*/ 2332185 h 3270198"/>
              <a:gd name="connsiteX6" fmla="*/ 2890340 w 3249435"/>
              <a:gd name="connsiteY6" fmla="*/ 1248772 h 3270198"/>
              <a:gd name="connsiteX7" fmla="*/ 3228218 w 3249435"/>
              <a:gd name="connsiteY7" fmla="*/ 16742 h 3270198"/>
              <a:gd name="connsiteX0" fmla="*/ 0 w 3243969"/>
              <a:gd name="connsiteY0" fmla="*/ 3272449 h 3272449"/>
              <a:gd name="connsiteX1" fmla="*/ 1111624 w 3243969"/>
              <a:gd name="connsiteY1" fmla="*/ 3272449 h 3272449"/>
              <a:gd name="connsiteX2" fmla="*/ 1310437 w 3243969"/>
              <a:gd name="connsiteY2" fmla="*/ 3228943 h 3272449"/>
              <a:gd name="connsiteX3" fmla="*/ 1681698 w 3243969"/>
              <a:gd name="connsiteY3" fmla="*/ 3100929 h 3272449"/>
              <a:gd name="connsiteX4" fmla="*/ 2075810 w 3243969"/>
              <a:gd name="connsiteY4" fmla="*/ 2841851 h 3272449"/>
              <a:gd name="connsiteX5" fmla="*/ 2436525 w 3243969"/>
              <a:gd name="connsiteY5" fmla="*/ 2334436 h 3272449"/>
              <a:gd name="connsiteX6" fmla="*/ 2753394 w 3243969"/>
              <a:gd name="connsiteY6" fmla="*/ 1116740 h 3272449"/>
              <a:gd name="connsiteX7" fmla="*/ 3228218 w 3243969"/>
              <a:gd name="connsiteY7" fmla="*/ 18993 h 3272449"/>
              <a:gd name="connsiteX0" fmla="*/ 0 w 2879629"/>
              <a:gd name="connsiteY0" fmla="*/ 3562831 h 3562831"/>
              <a:gd name="connsiteX1" fmla="*/ 1111624 w 2879629"/>
              <a:gd name="connsiteY1" fmla="*/ 3562831 h 3562831"/>
              <a:gd name="connsiteX2" fmla="*/ 1310437 w 2879629"/>
              <a:gd name="connsiteY2" fmla="*/ 3519325 h 3562831"/>
              <a:gd name="connsiteX3" fmla="*/ 1681698 w 2879629"/>
              <a:gd name="connsiteY3" fmla="*/ 3391311 h 3562831"/>
              <a:gd name="connsiteX4" fmla="*/ 2075810 w 2879629"/>
              <a:gd name="connsiteY4" fmla="*/ 3132233 h 3562831"/>
              <a:gd name="connsiteX5" fmla="*/ 2436525 w 2879629"/>
              <a:gd name="connsiteY5" fmla="*/ 2624818 h 3562831"/>
              <a:gd name="connsiteX6" fmla="*/ 2753394 w 2879629"/>
              <a:gd name="connsiteY6" fmla="*/ 1407122 h 3562831"/>
              <a:gd name="connsiteX7" fmla="*/ 2839003 w 2879629"/>
              <a:gd name="connsiteY7" fmla="*/ 15233 h 3562831"/>
              <a:gd name="connsiteX0" fmla="*/ 0 w 2879629"/>
              <a:gd name="connsiteY0" fmla="*/ 3562831 h 3562831"/>
              <a:gd name="connsiteX1" fmla="*/ 1111624 w 2879629"/>
              <a:gd name="connsiteY1" fmla="*/ 3562831 h 3562831"/>
              <a:gd name="connsiteX2" fmla="*/ 1310437 w 2879629"/>
              <a:gd name="connsiteY2" fmla="*/ 3519325 h 3562831"/>
              <a:gd name="connsiteX3" fmla="*/ 1681698 w 2879629"/>
              <a:gd name="connsiteY3" fmla="*/ 3391311 h 3562831"/>
              <a:gd name="connsiteX4" fmla="*/ 2075810 w 2879629"/>
              <a:gd name="connsiteY4" fmla="*/ 3132233 h 3562831"/>
              <a:gd name="connsiteX5" fmla="*/ 2436525 w 2879629"/>
              <a:gd name="connsiteY5" fmla="*/ 2624818 h 3562831"/>
              <a:gd name="connsiteX6" fmla="*/ 2753394 w 2879629"/>
              <a:gd name="connsiteY6" fmla="*/ 1407122 h 3562831"/>
              <a:gd name="connsiteX7" fmla="*/ 2839003 w 2879629"/>
              <a:gd name="connsiteY7" fmla="*/ 15233 h 3562831"/>
              <a:gd name="connsiteX0" fmla="*/ 0 w 2849147"/>
              <a:gd name="connsiteY0" fmla="*/ 3585250 h 3585250"/>
              <a:gd name="connsiteX1" fmla="*/ 1111624 w 2849147"/>
              <a:gd name="connsiteY1" fmla="*/ 3585250 h 3585250"/>
              <a:gd name="connsiteX2" fmla="*/ 1310437 w 2849147"/>
              <a:gd name="connsiteY2" fmla="*/ 3541744 h 3585250"/>
              <a:gd name="connsiteX3" fmla="*/ 1681698 w 2849147"/>
              <a:gd name="connsiteY3" fmla="*/ 3413730 h 3585250"/>
              <a:gd name="connsiteX4" fmla="*/ 2075810 w 2849147"/>
              <a:gd name="connsiteY4" fmla="*/ 3154652 h 3585250"/>
              <a:gd name="connsiteX5" fmla="*/ 2436525 w 2849147"/>
              <a:gd name="connsiteY5" fmla="*/ 2647237 h 3585250"/>
              <a:gd name="connsiteX6" fmla="*/ 2753394 w 2849147"/>
              <a:gd name="connsiteY6" fmla="*/ 1429541 h 3585250"/>
              <a:gd name="connsiteX7" fmla="*/ 2839003 w 2849147"/>
              <a:gd name="connsiteY7" fmla="*/ 37652 h 358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9147" h="3585250">
                <a:moveTo>
                  <a:pt x="0" y="3585250"/>
                </a:moveTo>
                <a:lnTo>
                  <a:pt x="1111624" y="3585250"/>
                </a:lnTo>
                <a:lnTo>
                  <a:pt x="1310437" y="3541744"/>
                </a:lnTo>
                <a:lnTo>
                  <a:pt x="1681698" y="3413730"/>
                </a:lnTo>
                <a:cubicBezTo>
                  <a:pt x="1897159" y="3314582"/>
                  <a:pt x="1918011" y="3285772"/>
                  <a:pt x="2075810" y="3154652"/>
                </a:cubicBezTo>
                <a:cubicBezTo>
                  <a:pt x="2226842" y="3000260"/>
                  <a:pt x="2323594" y="2934755"/>
                  <a:pt x="2436525" y="2647237"/>
                </a:cubicBezTo>
                <a:cubicBezTo>
                  <a:pt x="2549456" y="2359719"/>
                  <a:pt x="2686314" y="1864472"/>
                  <a:pt x="2753394" y="1429541"/>
                </a:cubicBezTo>
                <a:cubicBezTo>
                  <a:pt x="2820474" y="994610"/>
                  <a:pt x="2871739" y="-229178"/>
                  <a:pt x="2839003" y="37652"/>
                </a:cubicBezTo>
              </a:path>
            </a:pathLst>
          </a:cu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 14"/>
          <p:cNvSpPr/>
          <p:nvPr/>
        </p:nvSpPr>
        <p:spPr>
          <a:xfrm>
            <a:off x="1337500" y="3294829"/>
            <a:ext cx="4781948" cy="2978961"/>
          </a:xfrm>
          <a:custGeom>
            <a:avLst/>
            <a:gdLst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19420 h 2570788"/>
              <a:gd name="connsiteX1" fmla="*/ 2142126 w 6042713"/>
              <a:gd name="connsiteY1" fmla="*/ 19420 h 2570788"/>
              <a:gd name="connsiteX2" fmla="*/ 2186887 w 6042713"/>
              <a:gd name="connsiteY2" fmla="*/ 281591 h 2570788"/>
              <a:gd name="connsiteX3" fmla="*/ 2282803 w 6042713"/>
              <a:gd name="connsiteY3" fmla="*/ 722805 h 2570788"/>
              <a:gd name="connsiteX4" fmla="*/ 2442663 w 6042713"/>
              <a:gd name="connsiteY4" fmla="*/ 1119258 h 2570788"/>
              <a:gd name="connsiteX5" fmla="*/ 2787961 w 6042713"/>
              <a:gd name="connsiteY5" fmla="*/ 1662782 h 2570788"/>
              <a:gd name="connsiteX6" fmla="*/ 3305908 w 6042713"/>
              <a:gd name="connsiteY6" fmla="*/ 2059236 h 2570788"/>
              <a:gd name="connsiteX7" fmla="*/ 4034870 w 6042713"/>
              <a:gd name="connsiteY7" fmla="*/ 2410928 h 2570788"/>
              <a:gd name="connsiteX8" fmla="*/ 4859748 w 6042713"/>
              <a:gd name="connsiteY8" fmla="*/ 2532422 h 2570788"/>
              <a:gd name="connsiteX9" fmla="*/ 6042713 w 6042713"/>
              <a:gd name="connsiteY9" fmla="*/ 2570788 h 2570788"/>
              <a:gd name="connsiteX0" fmla="*/ 0 w 6042713"/>
              <a:gd name="connsiteY0" fmla="*/ 6 h 2551374"/>
              <a:gd name="connsiteX1" fmla="*/ 2142126 w 6042713"/>
              <a:gd name="connsiteY1" fmla="*/ 6 h 2551374"/>
              <a:gd name="connsiteX2" fmla="*/ 2186887 w 6042713"/>
              <a:gd name="connsiteY2" fmla="*/ 262177 h 2551374"/>
              <a:gd name="connsiteX3" fmla="*/ 2282803 w 6042713"/>
              <a:gd name="connsiteY3" fmla="*/ 703391 h 2551374"/>
              <a:gd name="connsiteX4" fmla="*/ 2442663 w 6042713"/>
              <a:gd name="connsiteY4" fmla="*/ 1099844 h 2551374"/>
              <a:gd name="connsiteX5" fmla="*/ 2787961 w 6042713"/>
              <a:gd name="connsiteY5" fmla="*/ 1643368 h 2551374"/>
              <a:gd name="connsiteX6" fmla="*/ 3305908 w 6042713"/>
              <a:gd name="connsiteY6" fmla="*/ 2039822 h 2551374"/>
              <a:gd name="connsiteX7" fmla="*/ 4034870 w 6042713"/>
              <a:gd name="connsiteY7" fmla="*/ 2391514 h 2551374"/>
              <a:gd name="connsiteX8" fmla="*/ 4859748 w 6042713"/>
              <a:gd name="connsiteY8" fmla="*/ 2513008 h 2551374"/>
              <a:gd name="connsiteX9" fmla="*/ 6042713 w 6042713"/>
              <a:gd name="connsiteY9" fmla="*/ 2551374 h 2551374"/>
              <a:gd name="connsiteX0" fmla="*/ 0 w 6042713"/>
              <a:gd name="connsiteY0" fmla="*/ 6 h 2551374"/>
              <a:gd name="connsiteX1" fmla="*/ 2142126 w 6042713"/>
              <a:gd name="connsiteY1" fmla="*/ 6 h 2551374"/>
              <a:gd name="connsiteX2" fmla="*/ 2186887 w 6042713"/>
              <a:gd name="connsiteY2" fmla="*/ 262177 h 2551374"/>
              <a:gd name="connsiteX3" fmla="*/ 2282803 w 6042713"/>
              <a:gd name="connsiteY3" fmla="*/ 703391 h 2551374"/>
              <a:gd name="connsiteX4" fmla="*/ 2442663 w 6042713"/>
              <a:gd name="connsiteY4" fmla="*/ 1099844 h 2551374"/>
              <a:gd name="connsiteX5" fmla="*/ 2787961 w 6042713"/>
              <a:gd name="connsiteY5" fmla="*/ 1643368 h 2551374"/>
              <a:gd name="connsiteX6" fmla="*/ 3305908 w 6042713"/>
              <a:gd name="connsiteY6" fmla="*/ 2039822 h 2551374"/>
              <a:gd name="connsiteX7" fmla="*/ 4034870 w 6042713"/>
              <a:gd name="connsiteY7" fmla="*/ 2391514 h 2551374"/>
              <a:gd name="connsiteX8" fmla="*/ 4859748 w 6042713"/>
              <a:gd name="connsiteY8" fmla="*/ 2513008 h 2551374"/>
              <a:gd name="connsiteX9" fmla="*/ 6042713 w 6042713"/>
              <a:gd name="connsiteY9" fmla="*/ 2551374 h 2551374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4859748"/>
              <a:gd name="connsiteY0" fmla="*/ 0 h 2513002"/>
              <a:gd name="connsiteX1" fmla="*/ 2142126 w 4859748"/>
              <a:gd name="connsiteY1" fmla="*/ 0 h 2513002"/>
              <a:gd name="connsiteX2" fmla="*/ 2186887 w 4859748"/>
              <a:gd name="connsiteY2" fmla="*/ 262171 h 2513002"/>
              <a:gd name="connsiteX3" fmla="*/ 2282803 w 4859748"/>
              <a:gd name="connsiteY3" fmla="*/ 703385 h 2513002"/>
              <a:gd name="connsiteX4" fmla="*/ 2442663 w 4859748"/>
              <a:gd name="connsiteY4" fmla="*/ 1099838 h 2513002"/>
              <a:gd name="connsiteX5" fmla="*/ 2787961 w 4859748"/>
              <a:gd name="connsiteY5" fmla="*/ 1643362 h 2513002"/>
              <a:gd name="connsiteX6" fmla="*/ 3305908 w 4859748"/>
              <a:gd name="connsiteY6" fmla="*/ 2039816 h 2513002"/>
              <a:gd name="connsiteX7" fmla="*/ 4034870 w 4859748"/>
              <a:gd name="connsiteY7" fmla="*/ 2391508 h 2513002"/>
              <a:gd name="connsiteX8" fmla="*/ 4859748 w 4859748"/>
              <a:gd name="connsiteY8" fmla="*/ 2513002 h 2513002"/>
              <a:gd name="connsiteX0" fmla="*/ 0 w 4859748"/>
              <a:gd name="connsiteY0" fmla="*/ 0 h 2513002"/>
              <a:gd name="connsiteX1" fmla="*/ 2142126 w 4859748"/>
              <a:gd name="connsiteY1" fmla="*/ 0 h 2513002"/>
              <a:gd name="connsiteX2" fmla="*/ 2186887 w 4859748"/>
              <a:gd name="connsiteY2" fmla="*/ 262171 h 2513002"/>
              <a:gd name="connsiteX3" fmla="*/ 2282803 w 4859748"/>
              <a:gd name="connsiteY3" fmla="*/ 703385 h 2513002"/>
              <a:gd name="connsiteX4" fmla="*/ 2442663 w 4859748"/>
              <a:gd name="connsiteY4" fmla="*/ 1099838 h 2513002"/>
              <a:gd name="connsiteX5" fmla="*/ 2787961 w 4859748"/>
              <a:gd name="connsiteY5" fmla="*/ 1643362 h 2513002"/>
              <a:gd name="connsiteX6" fmla="*/ 3299514 w 4859748"/>
              <a:gd name="connsiteY6" fmla="*/ 2116548 h 2513002"/>
              <a:gd name="connsiteX7" fmla="*/ 4034870 w 4859748"/>
              <a:gd name="connsiteY7" fmla="*/ 2391508 h 2513002"/>
              <a:gd name="connsiteX8" fmla="*/ 4859748 w 4859748"/>
              <a:gd name="connsiteY8" fmla="*/ 2513002 h 2513002"/>
              <a:gd name="connsiteX0" fmla="*/ 0 w 4859748"/>
              <a:gd name="connsiteY0" fmla="*/ 0 h 2513002"/>
              <a:gd name="connsiteX1" fmla="*/ 2142126 w 4859748"/>
              <a:gd name="connsiteY1" fmla="*/ 0 h 2513002"/>
              <a:gd name="connsiteX2" fmla="*/ 2186887 w 4859748"/>
              <a:gd name="connsiteY2" fmla="*/ 262171 h 2513002"/>
              <a:gd name="connsiteX3" fmla="*/ 2282803 w 4859748"/>
              <a:gd name="connsiteY3" fmla="*/ 703385 h 2513002"/>
              <a:gd name="connsiteX4" fmla="*/ 2442663 w 4859748"/>
              <a:gd name="connsiteY4" fmla="*/ 1099838 h 2513002"/>
              <a:gd name="connsiteX5" fmla="*/ 2787961 w 4859748"/>
              <a:gd name="connsiteY5" fmla="*/ 1643362 h 2513002"/>
              <a:gd name="connsiteX6" fmla="*/ 3299514 w 4859748"/>
              <a:gd name="connsiteY6" fmla="*/ 2116548 h 2513002"/>
              <a:gd name="connsiteX7" fmla="*/ 3875010 w 4859748"/>
              <a:gd name="connsiteY7" fmla="*/ 2436269 h 2513002"/>
              <a:gd name="connsiteX8" fmla="*/ 4859748 w 4859748"/>
              <a:gd name="connsiteY8" fmla="*/ 2513002 h 2513002"/>
              <a:gd name="connsiteX0" fmla="*/ 0 w 4380167"/>
              <a:gd name="connsiteY0" fmla="*/ 0 h 2576946"/>
              <a:gd name="connsiteX1" fmla="*/ 2142126 w 4380167"/>
              <a:gd name="connsiteY1" fmla="*/ 0 h 2576946"/>
              <a:gd name="connsiteX2" fmla="*/ 2186887 w 4380167"/>
              <a:gd name="connsiteY2" fmla="*/ 262171 h 2576946"/>
              <a:gd name="connsiteX3" fmla="*/ 2282803 w 4380167"/>
              <a:gd name="connsiteY3" fmla="*/ 703385 h 2576946"/>
              <a:gd name="connsiteX4" fmla="*/ 2442663 w 4380167"/>
              <a:gd name="connsiteY4" fmla="*/ 1099838 h 2576946"/>
              <a:gd name="connsiteX5" fmla="*/ 2787961 w 4380167"/>
              <a:gd name="connsiteY5" fmla="*/ 1643362 h 2576946"/>
              <a:gd name="connsiteX6" fmla="*/ 3299514 w 4380167"/>
              <a:gd name="connsiteY6" fmla="*/ 2116548 h 2576946"/>
              <a:gd name="connsiteX7" fmla="*/ 3875010 w 4380167"/>
              <a:gd name="connsiteY7" fmla="*/ 2436269 h 2576946"/>
              <a:gd name="connsiteX8" fmla="*/ 4380167 w 4380167"/>
              <a:gd name="connsiteY8" fmla="*/ 2576946 h 2576946"/>
              <a:gd name="connsiteX0" fmla="*/ 0 w 4367379"/>
              <a:gd name="connsiteY0" fmla="*/ 0 h 2564157"/>
              <a:gd name="connsiteX1" fmla="*/ 2142126 w 4367379"/>
              <a:gd name="connsiteY1" fmla="*/ 0 h 2564157"/>
              <a:gd name="connsiteX2" fmla="*/ 2186887 w 4367379"/>
              <a:gd name="connsiteY2" fmla="*/ 262171 h 2564157"/>
              <a:gd name="connsiteX3" fmla="*/ 2282803 w 4367379"/>
              <a:gd name="connsiteY3" fmla="*/ 703385 h 2564157"/>
              <a:gd name="connsiteX4" fmla="*/ 2442663 w 4367379"/>
              <a:gd name="connsiteY4" fmla="*/ 1099838 h 2564157"/>
              <a:gd name="connsiteX5" fmla="*/ 2787961 w 4367379"/>
              <a:gd name="connsiteY5" fmla="*/ 1643362 h 2564157"/>
              <a:gd name="connsiteX6" fmla="*/ 3299514 w 4367379"/>
              <a:gd name="connsiteY6" fmla="*/ 2116548 h 2564157"/>
              <a:gd name="connsiteX7" fmla="*/ 3875010 w 4367379"/>
              <a:gd name="connsiteY7" fmla="*/ 2436269 h 2564157"/>
              <a:gd name="connsiteX8" fmla="*/ 4367379 w 4367379"/>
              <a:gd name="connsiteY8" fmla="*/ 2564157 h 2564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67379" h="2564157">
                <a:moveTo>
                  <a:pt x="0" y="0"/>
                </a:moveTo>
                <a:lnTo>
                  <a:pt x="2142126" y="0"/>
                </a:lnTo>
                <a:cubicBezTo>
                  <a:pt x="2164506" y="131085"/>
                  <a:pt x="2169836" y="132150"/>
                  <a:pt x="2186887" y="262171"/>
                </a:cubicBezTo>
                <a:cubicBezTo>
                  <a:pt x="2203938" y="392192"/>
                  <a:pt x="2229516" y="571234"/>
                  <a:pt x="2282803" y="703385"/>
                </a:cubicBezTo>
                <a:lnTo>
                  <a:pt x="2442663" y="1099838"/>
                </a:lnTo>
                <a:cubicBezTo>
                  <a:pt x="2526856" y="1256501"/>
                  <a:pt x="2645153" y="1473910"/>
                  <a:pt x="2787961" y="1643362"/>
                </a:cubicBezTo>
                <a:cubicBezTo>
                  <a:pt x="2930769" y="1812814"/>
                  <a:pt x="3118339" y="1984397"/>
                  <a:pt x="3299514" y="2116548"/>
                </a:cubicBezTo>
                <a:cubicBezTo>
                  <a:pt x="3480689" y="2248699"/>
                  <a:pt x="3697033" y="2361668"/>
                  <a:pt x="3875010" y="2436269"/>
                </a:cubicBezTo>
                <a:cubicBezTo>
                  <a:pt x="4052988" y="2510871"/>
                  <a:pt x="4092420" y="2523659"/>
                  <a:pt x="4367379" y="2564157"/>
                </a:cubicBez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3683175" y="3018340"/>
            <a:ext cx="0" cy="324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310169" y="3013430"/>
            <a:ext cx="0" cy="324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118336" y="3018340"/>
            <a:ext cx="0" cy="324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913717" y="3025448"/>
            <a:ext cx="0" cy="324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1356692" y="4642271"/>
            <a:ext cx="3228097" cy="1630451"/>
          </a:xfrm>
          <a:custGeom>
            <a:avLst/>
            <a:gdLst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19420 h 2570788"/>
              <a:gd name="connsiteX1" fmla="*/ 2142126 w 6042713"/>
              <a:gd name="connsiteY1" fmla="*/ 19420 h 2570788"/>
              <a:gd name="connsiteX2" fmla="*/ 2186887 w 6042713"/>
              <a:gd name="connsiteY2" fmla="*/ 281591 h 2570788"/>
              <a:gd name="connsiteX3" fmla="*/ 2282803 w 6042713"/>
              <a:gd name="connsiteY3" fmla="*/ 722805 h 2570788"/>
              <a:gd name="connsiteX4" fmla="*/ 2442663 w 6042713"/>
              <a:gd name="connsiteY4" fmla="*/ 1119258 h 2570788"/>
              <a:gd name="connsiteX5" fmla="*/ 2787961 w 6042713"/>
              <a:gd name="connsiteY5" fmla="*/ 1662782 h 2570788"/>
              <a:gd name="connsiteX6" fmla="*/ 3305908 w 6042713"/>
              <a:gd name="connsiteY6" fmla="*/ 2059236 h 2570788"/>
              <a:gd name="connsiteX7" fmla="*/ 4034870 w 6042713"/>
              <a:gd name="connsiteY7" fmla="*/ 2410928 h 2570788"/>
              <a:gd name="connsiteX8" fmla="*/ 4859748 w 6042713"/>
              <a:gd name="connsiteY8" fmla="*/ 2532422 h 2570788"/>
              <a:gd name="connsiteX9" fmla="*/ 6042713 w 6042713"/>
              <a:gd name="connsiteY9" fmla="*/ 2570788 h 2570788"/>
              <a:gd name="connsiteX0" fmla="*/ 0 w 6042713"/>
              <a:gd name="connsiteY0" fmla="*/ 6 h 2551374"/>
              <a:gd name="connsiteX1" fmla="*/ 2142126 w 6042713"/>
              <a:gd name="connsiteY1" fmla="*/ 6 h 2551374"/>
              <a:gd name="connsiteX2" fmla="*/ 2186887 w 6042713"/>
              <a:gd name="connsiteY2" fmla="*/ 262177 h 2551374"/>
              <a:gd name="connsiteX3" fmla="*/ 2282803 w 6042713"/>
              <a:gd name="connsiteY3" fmla="*/ 703391 h 2551374"/>
              <a:gd name="connsiteX4" fmla="*/ 2442663 w 6042713"/>
              <a:gd name="connsiteY4" fmla="*/ 1099844 h 2551374"/>
              <a:gd name="connsiteX5" fmla="*/ 2787961 w 6042713"/>
              <a:gd name="connsiteY5" fmla="*/ 1643368 h 2551374"/>
              <a:gd name="connsiteX6" fmla="*/ 3305908 w 6042713"/>
              <a:gd name="connsiteY6" fmla="*/ 2039822 h 2551374"/>
              <a:gd name="connsiteX7" fmla="*/ 4034870 w 6042713"/>
              <a:gd name="connsiteY7" fmla="*/ 2391514 h 2551374"/>
              <a:gd name="connsiteX8" fmla="*/ 4859748 w 6042713"/>
              <a:gd name="connsiteY8" fmla="*/ 2513008 h 2551374"/>
              <a:gd name="connsiteX9" fmla="*/ 6042713 w 6042713"/>
              <a:gd name="connsiteY9" fmla="*/ 2551374 h 2551374"/>
              <a:gd name="connsiteX0" fmla="*/ 0 w 6042713"/>
              <a:gd name="connsiteY0" fmla="*/ 6 h 2551374"/>
              <a:gd name="connsiteX1" fmla="*/ 2142126 w 6042713"/>
              <a:gd name="connsiteY1" fmla="*/ 6 h 2551374"/>
              <a:gd name="connsiteX2" fmla="*/ 2186887 w 6042713"/>
              <a:gd name="connsiteY2" fmla="*/ 262177 h 2551374"/>
              <a:gd name="connsiteX3" fmla="*/ 2282803 w 6042713"/>
              <a:gd name="connsiteY3" fmla="*/ 703391 h 2551374"/>
              <a:gd name="connsiteX4" fmla="*/ 2442663 w 6042713"/>
              <a:gd name="connsiteY4" fmla="*/ 1099844 h 2551374"/>
              <a:gd name="connsiteX5" fmla="*/ 2787961 w 6042713"/>
              <a:gd name="connsiteY5" fmla="*/ 1643368 h 2551374"/>
              <a:gd name="connsiteX6" fmla="*/ 3305908 w 6042713"/>
              <a:gd name="connsiteY6" fmla="*/ 2039822 h 2551374"/>
              <a:gd name="connsiteX7" fmla="*/ 4034870 w 6042713"/>
              <a:gd name="connsiteY7" fmla="*/ 2391514 h 2551374"/>
              <a:gd name="connsiteX8" fmla="*/ 4859748 w 6042713"/>
              <a:gd name="connsiteY8" fmla="*/ 2513008 h 2551374"/>
              <a:gd name="connsiteX9" fmla="*/ 6042713 w 6042713"/>
              <a:gd name="connsiteY9" fmla="*/ 2551374 h 2551374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042713"/>
              <a:gd name="connsiteY0" fmla="*/ 0 h 2551368"/>
              <a:gd name="connsiteX1" fmla="*/ 2142126 w 6042713"/>
              <a:gd name="connsiteY1" fmla="*/ 0 h 2551368"/>
              <a:gd name="connsiteX2" fmla="*/ 2186887 w 6042713"/>
              <a:gd name="connsiteY2" fmla="*/ 262171 h 2551368"/>
              <a:gd name="connsiteX3" fmla="*/ 2282803 w 6042713"/>
              <a:gd name="connsiteY3" fmla="*/ 703385 h 2551368"/>
              <a:gd name="connsiteX4" fmla="*/ 2442663 w 6042713"/>
              <a:gd name="connsiteY4" fmla="*/ 1099838 h 2551368"/>
              <a:gd name="connsiteX5" fmla="*/ 2787961 w 6042713"/>
              <a:gd name="connsiteY5" fmla="*/ 1643362 h 2551368"/>
              <a:gd name="connsiteX6" fmla="*/ 3305908 w 6042713"/>
              <a:gd name="connsiteY6" fmla="*/ 2039816 h 2551368"/>
              <a:gd name="connsiteX7" fmla="*/ 4034870 w 6042713"/>
              <a:gd name="connsiteY7" fmla="*/ 2391508 h 2551368"/>
              <a:gd name="connsiteX8" fmla="*/ 4859748 w 6042713"/>
              <a:gd name="connsiteY8" fmla="*/ 2513002 h 2551368"/>
              <a:gd name="connsiteX9" fmla="*/ 6042713 w 6042713"/>
              <a:gd name="connsiteY9" fmla="*/ 2551368 h 2551368"/>
              <a:gd name="connsiteX0" fmla="*/ 0 w 6113051"/>
              <a:gd name="connsiteY0" fmla="*/ 0 h 2609928"/>
              <a:gd name="connsiteX1" fmla="*/ 2142126 w 6113051"/>
              <a:gd name="connsiteY1" fmla="*/ 0 h 2609928"/>
              <a:gd name="connsiteX2" fmla="*/ 2186887 w 6113051"/>
              <a:gd name="connsiteY2" fmla="*/ 262171 h 2609928"/>
              <a:gd name="connsiteX3" fmla="*/ 2282803 w 6113051"/>
              <a:gd name="connsiteY3" fmla="*/ 703385 h 2609928"/>
              <a:gd name="connsiteX4" fmla="*/ 2442663 w 6113051"/>
              <a:gd name="connsiteY4" fmla="*/ 1099838 h 2609928"/>
              <a:gd name="connsiteX5" fmla="*/ 2787961 w 6113051"/>
              <a:gd name="connsiteY5" fmla="*/ 1643362 h 2609928"/>
              <a:gd name="connsiteX6" fmla="*/ 3305908 w 6113051"/>
              <a:gd name="connsiteY6" fmla="*/ 2039816 h 2609928"/>
              <a:gd name="connsiteX7" fmla="*/ 4034870 w 6113051"/>
              <a:gd name="connsiteY7" fmla="*/ 2391508 h 2609928"/>
              <a:gd name="connsiteX8" fmla="*/ 4859748 w 6113051"/>
              <a:gd name="connsiteY8" fmla="*/ 2513002 h 2609928"/>
              <a:gd name="connsiteX9" fmla="*/ 6113051 w 6113051"/>
              <a:gd name="connsiteY9" fmla="*/ 831272 h 2609928"/>
              <a:gd name="connsiteX0" fmla="*/ 0 w 6113051"/>
              <a:gd name="connsiteY0" fmla="*/ 0 h 2443754"/>
              <a:gd name="connsiteX1" fmla="*/ 2142126 w 6113051"/>
              <a:gd name="connsiteY1" fmla="*/ 0 h 2443754"/>
              <a:gd name="connsiteX2" fmla="*/ 2186887 w 6113051"/>
              <a:gd name="connsiteY2" fmla="*/ 262171 h 2443754"/>
              <a:gd name="connsiteX3" fmla="*/ 2282803 w 6113051"/>
              <a:gd name="connsiteY3" fmla="*/ 703385 h 2443754"/>
              <a:gd name="connsiteX4" fmla="*/ 2442663 w 6113051"/>
              <a:gd name="connsiteY4" fmla="*/ 1099838 h 2443754"/>
              <a:gd name="connsiteX5" fmla="*/ 2787961 w 6113051"/>
              <a:gd name="connsiteY5" fmla="*/ 1643362 h 2443754"/>
              <a:gd name="connsiteX6" fmla="*/ 3305908 w 6113051"/>
              <a:gd name="connsiteY6" fmla="*/ 2039816 h 2443754"/>
              <a:gd name="connsiteX7" fmla="*/ 4034870 w 6113051"/>
              <a:gd name="connsiteY7" fmla="*/ 2391508 h 2443754"/>
              <a:gd name="connsiteX8" fmla="*/ 5115524 w 6113051"/>
              <a:gd name="connsiteY8" fmla="*/ 844062 h 2443754"/>
              <a:gd name="connsiteX9" fmla="*/ 6113051 w 6113051"/>
              <a:gd name="connsiteY9" fmla="*/ 831272 h 2443754"/>
              <a:gd name="connsiteX0" fmla="*/ 0 w 6113051"/>
              <a:gd name="connsiteY0" fmla="*/ 0 h 2069427"/>
              <a:gd name="connsiteX1" fmla="*/ 2142126 w 6113051"/>
              <a:gd name="connsiteY1" fmla="*/ 0 h 2069427"/>
              <a:gd name="connsiteX2" fmla="*/ 2186887 w 6113051"/>
              <a:gd name="connsiteY2" fmla="*/ 262171 h 2069427"/>
              <a:gd name="connsiteX3" fmla="*/ 2282803 w 6113051"/>
              <a:gd name="connsiteY3" fmla="*/ 703385 h 2069427"/>
              <a:gd name="connsiteX4" fmla="*/ 2442663 w 6113051"/>
              <a:gd name="connsiteY4" fmla="*/ 1099838 h 2069427"/>
              <a:gd name="connsiteX5" fmla="*/ 2787961 w 6113051"/>
              <a:gd name="connsiteY5" fmla="*/ 1643362 h 2069427"/>
              <a:gd name="connsiteX6" fmla="*/ 3305908 w 6113051"/>
              <a:gd name="connsiteY6" fmla="*/ 2039816 h 2069427"/>
              <a:gd name="connsiteX7" fmla="*/ 4022082 w 6113051"/>
              <a:gd name="connsiteY7" fmla="*/ 792907 h 2069427"/>
              <a:gd name="connsiteX8" fmla="*/ 5115524 w 6113051"/>
              <a:gd name="connsiteY8" fmla="*/ 844062 h 2069427"/>
              <a:gd name="connsiteX9" fmla="*/ 6113051 w 6113051"/>
              <a:gd name="connsiteY9" fmla="*/ 831272 h 2069427"/>
              <a:gd name="connsiteX0" fmla="*/ 0 w 6113051"/>
              <a:gd name="connsiteY0" fmla="*/ 0 h 1646186"/>
              <a:gd name="connsiteX1" fmla="*/ 2142126 w 6113051"/>
              <a:gd name="connsiteY1" fmla="*/ 0 h 1646186"/>
              <a:gd name="connsiteX2" fmla="*/ 2186887 w 6113051"/>
              <a:gd name="connsiteY2" fmla="*/ 262171 h 1646186"/>
              <a:gd name="connsiteX3" fmla="*/ 2282803 w 6113051"/>
              <a:gd name="connsiteY3" fmla="*/ 703385 h 1646186"/>
              <a:gd name="connsiteX4" fmla="*/ 2442663 w 6113051"/>
              <a:gd name="connsiteY4" fmla="*/ 1099838 h 1646186"/>
              <a:gd name="connsiteX5" fmla="*/ 2787961 w 6113051"/>
              <a:gd name="connsiteY5" fmla="*/ 1643362 h 1646186"/>
              <a:gd name="connsiteX6" fmla="*/ 3094893 w 6113051"/>
              <a:gd name="connsiteY6" fmla="*/ 850457 h 1646186"/>
              <a:gd name="connsiteX7" fmla="*/ 4022082 w 6113051"/>
              <a:gd name="connsiteY7" fmla="*/ 792907 h 1646186"/>
              <a:gd name="connsiteX8" fmla="*/ 5115524 w 6113051"/>
              <a:gd name="connsiteY8" fmla="*/ 844062 h 1646186"/>
              <a:gd name="connsiteX9" fmla="*/ 6113051 w 6113051"/>
              <a:gd name="connsiteY9" fmla="*/ 831272 h 1646186"/>
              <a:gd name="connsiteX0" fmla="*/ 0 w 6113051"/>
              <a:gd name="connsiteY0" fmla="*/ 0 h 1646186"/>
              <a:gd name="connsiteX1" fmla="*/ 2142126 w 6113051"/>
              <a:gd name="connsiteY1" fmla="*/ 0 h 1646186"/>
              <a:gd name="connsiteX2" fmla="*/ 2238043 w 6113051"/>
              <a:gd name="connsiteY2" fmla="*/ 242988 h 1646186"/>
              <a:gd name="connsiteX3" fmla="*/ 2282803 w 6113051"/>
              <a:gd name="connsiteY3" fmla="*/ 703385 h 1646186"/>
              <a:gd name="connsiteX4" fmla="*/ 2442663 w 6113051"/>
              <a:gd name="connsiteY4" fmla="*/ 1099838 h 1646186"/>
              <a:gd name="connsiteX5" fmla="*/ 2787961 w 6113051"/>
              <a:gd name="connsiteY5" fmla="*/ 1643362 h 1646186"/>
              <a:gd name="connsiteX6" fmla="*/ 3094893 w 6113051"/>
              <a:gd name="connsiteY6" fmla="*/ 850457 h 1646186"/>
              <a:gd name="connsiteX7" fmla="*/ 4022082 w 6113051"/>
              <a:gd name="connsiteY7" fmla="*/ 792907 h 1646186"/>
              <a:gd name="connsiteX8" fmla="*/ 5115524 w 6113051"/>
              <a:gd name="connsiteY8" fmla="*/ 844062 h 1646186"/>
              <a:gd name="connsiteX9" fmla="*/ 6113051 w 6113051"/>
              <a:gd name="connsiteY9" fmla="*/ 831272 h 1646186"/>
              <a:gd name="connsiteX0" fmla="*/ 0 w 6113051"/>
              <a:gd name="connsiteY0" fmla="*/ 0 h 1646460"/>
              <a:gd name="connsiteX1" fmla="*/ 2142126 w 6113051"/>
              <a:gd name="connsiteY1" fmla="*/ 0 h 1646460"/>
              <a:gd name="connsiteX2" fmla="*/ 2238043 w 6113051"/>
              <a:gd name="connsiteY2" fmla="*/ 242988 h 1646460"/>
              <a:gd name="connsiteX3" fmla="*/ 2397902 w 6113051"/>
              <a:gd name="connsiteY3" fmla="*/ 454003 h 1646460"/>
              <a:gd name="connsiteX4" fmla="*/ 2442663 w 6113051"/>
              <a:gd name="connsiteY4" fmla="*/ 1099838 h 1646460"/>
              <a:gd name="connsiteX5" fmla="*/ 2787961 w 6113051"/>
              <a:gd name="connsiteY5" fmla="*/ 1643362 h 1646460"/>
              <a:gd name="connsiteX6" fmla="*/ 3094893 w 6113051"/>
              <a:gd name="connsiteY6" fmla="*/ 850457 h 1646460"/>
              <a:gd name="connsiteX7" fmla="*/ 4022082 w 6113051"/>
              <a:gd name="connsiteY7" fmla="*/ 792907 h 1646460"/>
              <a:gd name="connsiteX8" fmla="*/ 5115524 w 6113051"/>
              <a:gd name="connsiteY8" fmla="*/ 844062 h 1646460"/>
              <a:gd name="connsiteX9" fmla="*/ 6113051 w 6113051"/>
              <a:gd name="connsiteY9" fmla="*/ 831272 h 1646460"/>
              <a:gd name="connsiteX0" fmla="*/ 0 w 6113051"/>
              <a:gd name="connsiteY0" fmla="*/ 0 h 1644591"/>
              <a:gd name="connsiteX1" fmla="*/ 2142126 w 6113051"/>
              <a:gd name="connsiteY1" fmla="*/ 0 h 1644591"/>
              <a:gd name="connsiteX2" fmla="*/ 2238043 w 6113051"/>
              <a:gd name="connsiteY2" fmla="*/ 242988 h 1644591"/>
              <a:gd name="connsiteX3" fmla="*/ 2397902 w 6113051"/>
              <a:gd name="connsiteY3" fmla="*/ 454003 h 1644591"/>
              <a:gd name="connsiteX4" fmla="*/ 2647284 w 6113051"/>
              <a:gd name="connsiteY4" fmla="*/ 645835 h 1644591"/>
              <a:gd name="connsiteX5" fmla="*/ 2787961 w 6113051"/>
              <a:gd name="connsiteY5" fmla="*/ 1643362 h 1644591"/>
              <a:gd name="connsiteX6" fmla="*/ 3094893 w 6113051"/>
              <a:gd name="connsiteY6" fmla="*/ 850457 h 1644591"/>
              <a:gd name="connsiteX7" fmla="*/ 4022082 w 6113051"/>
              <a:gd name="connsiteY7" fmla="*/ 792907 h 1644591"/>
              <a:gd name="connsiteX8" fmla="*/ 5115524 w 6113051"/>
              <a:gd name="connsiteY8" fmla="*/ 844062 h 1644591"/>
              <a:gd name="connsiteX9" fmla="*/ 6113051 w 6113051"/>
              <a:gd name="connsiteY9" fmla="*/ 831272 h 1644591"/>
              <a:gd name="connsiteX0" fmla="*/ 0 w 6113051"/>
              <a:gd name="connsiteY0" fmla="*/ 0 h 850580"/>
              <a:gd name="connsiteX1" fmla="*/ 2142126 w 6113051"/>
              <a:gd name="connsiteY1" fmla="*/ 0 h 850580"/>
              <a:gd name="connsiteX2" fmla="*/ 2238043 w 6113051"/>
              <a:gd name="connsiteY2" fmla="*/ 242988 h 850580"/>
              <a:gd name="connsiteX3" fmla="*/ 2397902 w 6113051"/>
              <a:gd name="connsiteY3" fmla="*/ 454003 h 850580"/>
              <a:gd name="connsiteX4" fmla="*/ 2647284 w 6113051"/>
              <a:gd name="connsiteY4" fmla="*/ 645835 h 850580"/>
              <a:gd name="connsiteX5" fmla="*/ 2877482 w 6113051"/>
              <a:gd name="connsiteY5" fmla="*/ 773723 h 850580"/>
              <a:gd name="connsiteX6" fmla="*/ 3094893 w 6113051"/>
              <a:gd name="connsiteY6" fmla="*/ 850457 h 850580"/>
              <a:gd name="connsiteX7" fmla="*/ 4022082 w 6113051"/>
              <a:gd name="connsiteY7" fmla="*/ 792907 h 850580"/>
              <a:gd name="connsiteX8" fmla="*/ 5115524 w 6113051"/>
              <a:gd name="connsiteY8" fmla="*/ 844062 h 850580"/>
              <a:gd name="connsiteX9" fmla="*/ 6113051 w 6113051"/>
              <a:gd name="connsiteY9" fmla="*/ 831272 h 850580"/>
              <a:gd name="connsiteX0" fmla="*/ 0 w 6113051"/>
              <a:gd name="connsiteY0" fmla="*/ 0 h 844917"/>
              <a:gd name="connsiteX1" fmla="*/ 2142126 w 6113051"/>
              <a:gd name="connsiteY1" fmla="*/ 0 h 844917"/>
              <a:gd name="connsiteX2" fmla="*/ 2238043 w 6113051"/>
              <a:gd name="connsiteY2" fmla="*/ 242988 h 844917"/>
              <a:gd name="connsiteX3" fmla="*/ 2397902 w 6113051"/>
              <a:gd name="connsiteY3" fmla="*/ 454003 h 844917"/>
              <a:gd name="connsiteX4" fmla="*/ 2647284 w 6113051"/>
              <a:gd name="connsiteY4" fmla="*/ 645835 h 844917"/>
              <a:gd name="connsiteX5" fmla="*/ 2877482 w 6113051"/>
              <a:gd name="connsiteY5" fmla="*/ 773723 h 844917"/>
              <a:gd name="connsiteX6" fmla="*/ 3107682 w 6113051"/>
              <a:gd name="connsiteY6" fmla="*/ 824880 h 844917"/>
              <a:gd name="connsiteX7" fmla="*/ 4022082 w 6113051"/>
              <a:gd name="connsiteY7" fmla="*/ 792907 h 844917"/>
              <a:gd name="connsiteX8" fmla="*/ 5115524 w 6113051"/>
              <a:gd name="connsiteY8" fmla="*/ 844062 h 844917"/>
              <a:gd name="connsiteX9" fmla="*/ 6113051 w 6113051"/>
              <a:gd name="connsiteY9" fmla="*/ 831272 h 844917"/>
              <a:gd name="connsiteX0" fmla="*/ 0 w 6113051"/>
              <a:gd name="connsiteY0" fmla="*/ 0 h 844062"/>
              <a:gd name="connsiteX1" fmla="*/ 2142126 w 6113051"/>
              <a:gd name="connsiteY1" fmla="*/ 0 h 844062"/>
              <a:gd name="connsiteX2" fmla="*/ 2238043 w 6113051"/>
              <a:gd name="connsiteY2" fmla="*/ 242988 h 844062"/>
              <a:gd name="connsiteX3" fmla="*/ 2397902 w 6113051"/>
              <a:gd name="connsiteY3" fmla="*/ 454003 h 844062"/>
              <a:gd name="connsiteX4" fmla="*/ 2647284 w 6113051"/>
              <a:gd name="connsiteY4" fmla="*/ 645835 h 844062"/>
              <a:gd name="connsiteX5" fmla="*/ 2877482 w 6113051"/>
              <a:gd name="connsiteY5" fmla="*/ 773723 h 844062"/>
              <a:gd name="connsiteX6" fmla="*/ 3107682 w 6113051"/>
              <a:gd name="connsiteY6" fmla="*/ 824880 h 844062"/>
              <a:gd name="connsiteX7" fmla="*/ 4022082 w 6113051"/>
              <a:gd name="connsiteY7" fmla="*/ 831273 h 844062"/>
              <a:gd name="connsiteX8" fmla="*/ 5115524 w 6113051"/>
              <a:gd name="connsiteY8" fmla="*/ 844062 h 844062"/>
              <a:gd name="connsiteX9" fmla="*/ 6113051 w 6113051"/>
              <a:gd name="connsiteY9" fmla="*/ 831272 h 844062"/>
              <a:gd name="connsiteX0" fmla="*/ 0 w 6113051"/>
              <a:gd name="connsiteY0" fmla="*/ 0 h 844062"/>
              <a:gd name="connsiteX1" fmla="*/ 2142126 w 6113051"/>
              <a:gd name="connsiteY1" fmla="*/ 0 h 844062"/>
              <a:gd name="connsiteX2" fmla="*/ 2263621 w 6113051"/>
              <a:gd name="connsiteY2" fmla="*/ 332510 h 844062"/>
              <a:gd name="connsiteX3" fmla="*/ 2397902 w 6113051"/>
              <a:gd name="connsiteY3" fmla="*/ 454003 h 844062"/>
              <a:gd name="connsiteX4" fmla="*/ 2647284 w 6113051"/>
              <a:gd name="connsiteY4" fmla="*/ 645835 h 844062"/>
              <a:gd name="connsiteX5" fmla="*/ 2877482 w 6113051"/>
              <a:gd name="connsiteY5" fmla="*/ 773723 h 844062"/>
              <a:gd name="connsiteX6" fmla="*/ 3107682 w 6113051"/>
              <a:gd name="connsiteY6" fmla="*/ 824880 h 844062"/>
              <a:gd name="connsiteX7" fmla="*/ 4022082 w 6113051"/>
              <a:gd name="connsiteY7" fmla="*/ 831273 h 844062"/>
              <a:gd name="connsiteX8" fmla="*/ 5115524 w 6113051"/>
              <a:gd name="connsiteY8" fmla="*/ 844062 h 844062"/>
              <a:gd name="connsiteX9" fmla="*/ 6113051 w 6113051"/>
              <a:gd name="connsiteY9" fmla="*/ 831272 h 844062"/>
              <a:gd name="connsiteX0" fmla="*/ 0 w 6113051"/>
              <a:gd name="connsiteY0" fmla="*/ 0 h 844062"/>
              <a:gd name="connsiteX1" fmla="*/ 2142126 w 6113051"/>
              <a:gd name="connsiteY1" fmla="*/ 0 h 844062"/>
              <a:gd name="connsiteX2" fmla="*/ 2263621 w 6113051"/>
              <a:gd name="connsiteY2" fmla="*/ 332510 h 844062"/>
              <a:gd name="connsiteX3" fmla="*/ 2417086 w 6113051"/>
              <a:gd name="connsiteY3" fmla="*/ 556314 h 844062"/>
              <a:gd name="connsiteX4" fmla="*/ 2647284 w 6113051"/>
              <a:gd name="connsiteY4" fmla="*/ 645835 h 844062"/>
              <a:gd name="connsiteX5" fmla="*/ 2877482 w 6113051"/>
              <a:gd name="connsiteY5" fmla="*/ 773723 h 844062"/>
              <a:gd name="connsiteX6" fmla="*/ 3107682 w 6113051"/>
              <a:gd name="connsiteY6" fmla="*/ 824880 h 844062"/>
              <a:gd name="connsiteX7" fmla="*/ 4022082 w 6113051"/>
              <a:gd name="connsiteY7" fmla="*/ 831273 h 844062"/>
              <a:gd name="connsiteX8" fmla="*/ 5115524 w 6113051"/>
              <a:gd name="connsiteY8" fmla="*/ 844062 h 844062"/>
              <a:gd name="connsiteX9" fmla="*/ 6113051 w 6113051"/>
              <a:gd name="connsiteY9" fmla="*/ 831272 h 844062"/>
              <a:gd name="connsiteX0" fmla="*/ 0 w 6113051"/>
              <a:gd name="connsiteY0" fmla="*/ 0 h 844062"/>
              <a:gd name="connsiteX1" fmla="*/ 2142126 w 6113051"/>
              <a:gd name="connsiteY1" fmla="*/ 0 h 844062"/>
              <a:gd name="connsiteX2" fmla="*/ 2263621 w 6113051"/>
              <a:gd name="connsiteY2" fmla="*/ 332510 h 844062"/>
              <a:gd name="connsiteX3" fmla="*/ 2417086 w 6113051"/>
              <a:gd name="connsiteY3" fmla="*/ 556314 h 844062"/>
              <a:gd name="connsiteX4" fmla="*/ 2685651 w 6113051"/>
              <a:gd name="connsiteY4" fmla="*/ 748146 h 844062"/>
              <a:gd name="connsiteX5" fmla="*/ 2877482 w 6113051"/>
              <a:gd name="connsiteY5" fmla="*/ 773723 h 844062"/>
              <a:gd name="connsiteX6" fmla="*/ 3107682 w 6113051"/>
              <a:gd name="connsiteY6" fmla="*/ 824880 h 844062"/>
              <a:gd name="connsiteX7" fmla="*/ 4022082 w 6113051"/>
              <a:gd name="connsiteY7" fmla="*/ 831273 h 844062"/>
              <a:gd name="connsiteX8" fmla="*/ 5115524 w 6113051"/>
              <a:gd name="connsiteY8" fmla="*/ 844062 h 844062"/>
              <a:gd name="connsiteX9" fmla="*/ 6113051 w 6113051"/>
              <a:gd name="connsiteY9" fmla="*/ 831272 h 844062"/>
              <a:gd name="connsiteX0" fmla="*/ 0 w 6113051"/>
              <a:gd name="connsiteY0" fmla="*/ 0 h 846452"/>
              <a:gd name="connsiteX1" fmla="*/ 2142126 w 6113051"/>
              <a:gd name="connsiteY1" fmla="*/ 0 h 846452"/>
              <a:gd name="connsiteX2" fmla="*/ 2263621 w 6113051"/>
              <a:gd name="connsiteY2" fmla="*/ 332510 h 846452"/>
              <a:gd name="connsiteX3" fmla="*/ 2417086 w 6113051"/>
              <a:gd name="connsiteY3" fmla="*/ 556314 h 846452"/>
              <a:gd name="connsiteX4" fmla="*/ 2685651 w 6113051"/>
              <a:gd name="connsiteY4" fmla="*/ 748146 h 846452"/>
              <a:gd name="connsiteX5" fmla="*/ 2877482 w 6113051"/>
              <a:gd name="connsiteY5" fmla="*/ 773723 h 846452"/>
              <a:gd name="connsiteX6" fmla="*/ 2973399 w 6113051"/>
              <a:gd name="connsiteY6" fmla="*/ 844063 h 846452"/>
              <a:gd name="connsiteX7" fmla="*/ 4022082 w 6113051"/>
              <a:gd name="connsiteY7" fmla="*/ 831273 h 846452"/>
              <a:gd name="connsiteX8" fmla="*/ 5115524 w 6113051"/>
              <a:gd name="connsiteY8" fmla="*/ 844062 h 846452"/>
              <a:gd name="connsiteX9" fmla="*/ 6113051 w 6113051"/>
              <a:gd name="connsiteY9" fmla="*/ 831272 h 846452"/>
              <a:gd name="connsiteX0" fmla="*/ 0 w 6113051"/>
              <a:gd name="connsiteY0" fmla="*/ 0 h 847283"/>
              <a:gd name="connsiteX1" fmla="*/ 2142126 w 6113051"/>
              <a:gd name="connsiteY1" fmla="*/ 0 h 847283"/>
              <a:gd name="connsiteX2" fmla="*/ 2263621 w 6113051"/>
              <a:gd name="connsiteY2" fmla="*/ 332510 h 847283"/>
              <a:gd name="connsiteX3" fmla="*/ 2417086 w 6113051"/>
              <a:gd name="connsiteY3" fmla="*/ 556314 h 847283"/>
              <a:gd name="connsiteX4" fmla="*/ 2685651 w 6113051"/>
              <a:gd name="connsiteY4" fmla="*/ 748146 h 847283"/>
              <a:gd name="connsiteX5" fmla="*/ 2839116 w 6113051"/>
              <a:gd name="connsiteY5" fmla="*/ 837667 h 847283"/>
              <a:gd name="connsiteX6" fmla="*/ 2973399 w 6113051"/>
              <a:gd name="connsiteY6" fmla="*/ 844063 h 847283"/>
              <a:gd name="connsiteX7" fmla="*/ 4022082 w 6113051"/>
              <a:gd name="connsiteY7" fmla="*/ 831273 h 847283"/>
              <a:gd name="connsiteX8" fmla="*/ 5115524 w 6113051"/>
              <a:gd name="connsiteY8" fmla="*/ 844062 h 847283"/>
              <a:gd name="connsiteX9" fmla="*/ 6113051 w 6113051"/>
              <a:gd name="connsiteY9" fmla="*/ 831272 h 847283"/>
              <a:gd name="connsiteX0" fmla="*/ 0 w 5115524"/>
              <a:gd name="connsiteY0" fmla="*/ 0 h 847283"/>
              <a:gd name="connsiteX1" fmla="*/ 2142126 w 5115524"/>
              <a:gd name="connsiteY1" fmla="*/ 0 h 847283"/>
              <a:gd name="connsiteX2" fmla="*/ 2263621 w 5115524"/>
              <a:gd name="connsiteY2" fmla="*/ 332510 h 847283"/>
              <a:gd name="connsiteX3" fmla="*/ 2417086 w 5115524"/>
              <a:gd name="connsiteY3" fmla="*/ 556314 h 847283"/>
              <a:gd name="connsiteX4" fmla="*/ 2685651 w 5115524"/>
              <a:gd name="connsiteY4" fmla="*/ 748146 h 847283"/>
              <a:gd name="connsiteX5" fmla="*/ 2839116 w 5115524"/>
              <a:gd name="connsiteY5" fmla="*/ 837667 h 847283"/>
              <a:gd name="connsiteX6" fmla="*/ 2973399 w 5115524"/>
              <a:gd name="connsiteY6" fmla="*/ 844063 h 847283"/>
              <a:gd name="connsiteX7" fmla="*/ 4022082 w 5115524"/>
              <a:gd name="connsiteY7" fmla="*/ 831273 h 847283"/>
              <a:gd name="connsiteX8" fmla="*/ 5115524 w 5115524"/>
              <a:gd name="connsiteY8" fmla="*/ 844062 h 847283"/>
              <a:gd name="connsiteX0" fmla="*/ 0 w 4022082"/>
              <a:gd name="connsiteY0" fmla="*/ 0 h 847283"/>
              <a:gd name="connsiteX1" fmla="*/ 2142126 w 4022082"/>
              <a:gd name="connsiteY1" fmla="*/ 0 h 847283"/>
              <a:gd name="connsiteX2" fmla="*/ 2263621 w 4022082"/>
              <a:gd name="connsiteY2" fmla="*/ 332510 h 847283"/>
              <a:gd name="connsiteX3" fmla="*/ 2417086 w 4022082"/>
              <a:gd name="connsiteY3" fmla="*/ 556314 h 847283"/>
              <a:gd name="connsiteX4" fmla="*/ 2685651 w 4022082"/>
              <a:gd name="connsiteY4" fmla="*/ 748146 h 847283"/>
              <a:gd name="connsiteX5" fmla="*/ 2839116 w 4022082"/>
              <a:gd name="connsiteY5" fmla="*/ 837667 h 847283"/>
              <a:gd name="connsiteX6" fmla="*/ 2973399 w 4022082"/>
              <a:gd name="connsiteY6" fmla="*/ 844063 h 847283"/>
              <a:gd name="connsiteX7" fmla="*/ 4022082 w 4022082"/>
              <a:gd name="connsiteY7" fmla="*/ 831273 h 847283"/>
              <a:gd name="connsiteX0" fmla="*/ 0 w 2973399"/>
              <a:gd name="connsiteY0" fmla="*/ 0 h 847283"/>
              <a:gd name="connsiteX1" fmla="*/ 2142126 w 2973399"/>
              <a:gd name="connsiteY1" fmla="*/ 0 h 847283"/>
              <a:gd name="connsiteX2" fmla="*/ 2263621 w 2973399"/>
              <a:gd name="connsiteY2" fmla="*/ 332510 h 847283"/>
              <a:gd name="connsiteX3" fmla="*/ 2417086 w 2973399"/>
              <a:gd name="connsiteY3" fmla="*/ 556314 h 847283"/>
              <a:gd name="connsiteX4" fmla="*/ 2685651 w 2973399"/>
              <a:gd name="connsiteY4" fmla="*/ 748146 h 847283"/>
              <a:gd name="connsiteX5" fmla="*/ 2839116 w 2973399"/>
              <a:gd name="connsiteY5" fmla="*/ 837667 h 847283"/>
              <a:gd name="connsiteX6" fmla="*/ 2973399 w 2973399"/>
              <a:gd name="connsiteY6" fmla="*/ 844063 h 847283"/>
              <a:gd name="connsiteX0" fmla="*/ 0 w 2973399"/>
              <a:gd name="connsiteY0" fmla="*/ 0 h 844098"/>
              <a:gd name="connsiteX1" fmla="*/ 2142126 w 2973399"/>
              <a:gd name="connsiteY1" fmla="*/ 0 h 844098"/>
              <a:gd name="connsiteX2" fmla="*/ 2263621 w 2973399"/>
              <a:gd name="connsiteY2" fmla="*/ 332510 h 844098"/>
              <a:gd name="connsiteX3" fmla="*/ 2417086 w 2973399"/>
              <a:gd name="connsiteY3" fmla="*/ 556314 h 844098"/>
              <a:gd name="connsiteX4" fmla="*/ 2685651 w 2973399"/>
              <a:gd name="connsiteY4" fmla="*/ 748146 h 844098"/>
              <a:gd name="connsiteX5" fmla="*/ 2832721 w 2973399"/>
              <a:gd name="connsiteY5" fmla="*/ 805695 h 844098"/>
              <a:gd name="connsiteX6" fmla="*/ 2973399 w 2973399"/>
              <a:gd name="connsiteY6" fmla="*/ 844063 h 844098"/>
              <a:gd name="connsiteX0" fmla="*/ 0 w 2973399"/>
              <a:gd name="connsiteY0" fmla="*/ 0 h 844098"/>
              <a:gd name="connsiteX1" fmla="*/ 2142126 w 2973399"/>
              <a:gd name="connsiteY1" fmla="*/ 0 h 844098"/>
              <a:gd name="connsiteX2" fmla="*/ 2263621 w 2973399"/>
              <a:gd name="connsiteY2" fmla="*/ 332510 h 844098"/>
              <a:gd name="connsiteX3" fmla="*/ 2417086 w 2973399"/>
              <a:gd name="connsiteY3" fmla="*/ 556314 h 844098"/>
              <a:gd name="connsiteX4" fmla="*/ 2660074 w 2973399"/>
              <a:gd name="connsiteY4" fmla="*/ 748146 h 844098"/>
              <a:gd name="connsiteX5" fmla="*/ 2832721 w 2973399"/>
              <a:gd name="connsiteY5" fmla="*/ 805695 h 844098"/>
              <a:gd name="connsiteX6" fmla="*/ 2973399 w 2973399"/>
              <a:gd name="connsiteY6" fmla="*/ 844063 h 844098"/>
              <a:gd name="connsiteX0" fmla="*/ 0 w 2973399"/>
              <a:gd name="connsiteY0" fmla="*/ 0 h 844098"/>
              <a:gd name="connsiteX1" fmla="*/ 2142126 w 2973399"/>
              <a:gd name="connsiteY1" fmla="*/ 0 h 844098"/>
              <a:gd name="connsiteX2" fmla="*/ 2263621 w 2973399"/>
              <a:gd name="connsiteY2" fmla="*/ 332510 h 844098"/>
              <a:gd name="connsiteX3" fmla="*/ 2417086 w 2973399"/>
              <a:gd name="connsiteY3" fmla="*/ 556314 h 844098"/>
              <a:gd name="connsiteX4" fmla="*/ 2660074 w 2973399"/>
              <a:gd name="connsiteY4" fmla="*/ 748146 h 844098"/>
              <a:gd name="connsiteX5" fmla="*/ 2832721 w 2973399"/>
              <a:gd name="connsiteY5" fmla="*/ 805695 h 844098"/>
              <a:gd name="connsiteX6" fmla="*/ 2973399 w 2973399"/>
              <a:gd name="connsiteY6" fmla="*/ 844063 h 844098"/>
              <a:gd name="connsiteX0" fmla="*/ 0 w 2973399"/>
              <a:gd name="connsiteY0" fmla="*/ 0 h 844136"/>
              <a:gd name="connsiteX1" fmla="*/ 2142126 w 2973399"/>
              <a:gd name="connsiteY1" fmla="*/ 0 h 844136"/>
              <a:gd name="connsiteX2" fmla="*/ 2263621 w 2973399"/>
              <a:gd name="connsiteY2" fmla="*/ 332510 h 844136"/>
              <a:gd name="connsiteX3" fmla="*/ 2417086 w 2973399"/>
              <a:gd name="connsiteY3" fmla="*/ 556314 h 844136"/>
              <a:gd name="connsiteX4" fmla="*/ 2660074 w 2973399"/>
              <a:gd name="connsiteY4" fmla="*/ 748146 h 844136"/>
              <a:gd name="connsiteX5" fmla="*/ 2826327 w 2973399"/>
              <a:gd name="connsiteY5" fmla="*/ 818484 h 844136"/>
              <a:gd name="connsiteX6" fmla="*/ 2973399 w 2973399"/>
              <a:gd name="connsiteY6" fmla="*/ 844063 h 844136"/>
              <a:gd name="connsiteX0" fmla="*/ 0 w 2973399"/>
              <a:gd name="connsiteY0" fmla="*/ 0 h 844063"/>
              <a:gd name="connsiteX1" fmla="*/ 2142126 w 2973399"/>
              <a:gd name="connsiteY1" fmla="*/ 0 h 844063"/>
              <a:gd name="connsiteX2" fmla="*/ 2263621 w 2973399"/>
              <a:gd name="connsiteY2" fmla="*/ 332510 h 844063"/>
              <a:gd name="connsiteX3" fmla="*/ 2417086 w 2973399"/>
              <a:gd name="connsiteY3" fmla="*/ 556314 h 844063"/>
              <a:gd name="connsiteX4" fmla="*/ 2660074 w 2973399"/>
              <a:gd name="connsiteY4" fmla="*/ 748146 h 844063"/>
              <a:gd name="connsiteX5" fmla="*/ 2973399 w 2973399"/>
              <a:gd name="connsiteY5" fmla="*/ 844063 h 844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73399" h="844063">
                <a:moveTo>
                  <a:pt x="0" y="0"/>
                </a:moveTo>
                <a:lnTo>
                  <a:pt x="2142126" y="0"/>
                </a:lnTo>
                <a:cubicBezTo>
                  <a:pt x="2164506" y="131085"/>
                  <a:pt x="2217794" y="239791"/>
                  <a:pt x="2263621" y="332510"/>
                </a:cubicBezTo>
                <a:cubicBezTo>
                  <a:pt x="2309448" y="425229"/>
                  <a:pt x="2351011" y="487041"/>
                  <a:pt x="2417086" y="556314"/>
                </a:cubicBezTo>
                <a:cubicBezTo>
                  <a:pt x="2483161" y="625587"/>
                  <a:pt x="2567355" y="700188"/>
                  <a:pt x="2660074" y="748146"/>
                </a:cubicBezTo>
                <a:cubicBezTo>
                  <a:pt x="2752793" y="796104"/>
                  <a:pt x="2908123" y="824080"/>
                  <a:pt x="2973399" y="844063"/>
                </a:cubicBezTo>
              </a:path>
            </a:pathLst>
          </a:custGeom>
          <a:noFill/>
          <a:ln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>
            <a:stCxn id="10" idx="7"/>
          </p:cNvCxnSpPr>
          <p:nvPr/>
        </p:nvCxnSpPr>
        <p:spPr>
          <a:xfrm flipV="1">
            <a:off x="3875359" y="2264176"/>
            <a:ext cx="8999" cy="46201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337499" y="6062430"/>
            <a:ext cx="157621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4570" y="5894711"/>
            <a:ext cx="941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100 mV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4613" y="4488382"/>
            <a:ext cx="7921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900 V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0921" y="3109121"/>
            <a:ext cx="7921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13 kA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2167582" y="3440580"/>
            <a:ext cx="1633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r>
              <a:rPr lang="en-GB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= 10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913717" y="4488626"/>
            <a:ext cx="204619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118336" y="4481166"/>
            <a:ext cx="204619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3322955" y="4481166"/>
            <a:ext cx="36022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 rot="16200000">
            <a:off x="2423237" y="3497752"/>
            <a:ext cx="152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Loop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Relay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= 10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2187097" y="3009300"/>
            <a:ext cx="249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Heater</a:t>
            </a:r>
            <a:r>
              <a:rPr lang="en-GB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effective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en-GB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effective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20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758912" y="5493973"/>
            <a:ext cx="1794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GB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detected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4584789" y="3013430"/>
            <a:ext cx="0" cy="324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3686235" y="3210669"/>
            <a:ext cx="88954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16200000">
            <a:off x="3539693" y="3448467"/>
            <a:ext cx="1343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Heater</a:t>
            </a:r>
            <a:r>
              <a:rPr lang="en-GB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discharged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= 400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6067225" y="3025448"/>
            <a:ext cx="0" cy="324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3683175" y="3084704"/>
            <a:ext cx="238405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949861" y="2615129"/>
            <a:ext cx="1685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en-GB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extracted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= 50 s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349752" y="6285510"/>
            <a:ext cx="1563966" cy="379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operation</a:t>
            </a:r>
          </a:p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~4800 h/year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2920477" y="6285510"/>
            <a:ext cx="1664312" cy="379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A/S Quench</a:t>
            </a:r>
          </a:p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~0.5 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591548" y="6285510"/>
            <a:ext cx="1809253" cy="379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Post quench I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~5-10 min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Freeform 63"/>
          <p:cNvSpPr/>
          <p:nvPr/>
        </p:nvSpPr>
        <p:spPr>
          <a:xfrm>
            <a:off x="1061511" y="6284802"/>
            <a:ext cx="408418" cy="395742"/>
          </a:xfrm>
          <a:custGeom>
            <a:avLst/>
            <a:gdLst>
              <a:gd name="connsiteX0" fmla="*/ 0 w 364481"/>
              <a:gd name="connsiteY0" fmla="*/ 0 h 377270"/>
              <a:gd name="connsiteX1" fmla="*/ 0 w 364481"/>
              <a:gd name="connsiteY1" fmla="*/ 377270 h 377270"/>
              <a:gd name="connsiteX2" fmla="*/ 287748 w 364481"/>
              <a:gd name="connsiteY2" fmla="*/ 377270 h 377270"/>
              <a:gd name="connsiteX3" fmla="*/ 287748 w 364481"/>
              <a:gd name="connsiteY3" fmla="*/ 313325 h 377270"/>
              <a:gd name="connsiteX4" fmla="*/ 242988 w 364481"/>
              <a:gd name="connsiteY4" fmla="*/ 281353 h 377270"/>
              <a:gd name="connsiteX5" fmla="*/ 223804 w 364481"/>
              <a:gd name="connsiteY5" fmla="*/ 230198 h 377270"/>
              <a:gd name="connsiteX6" fmla="*/ 236593 w 364481"/>
              <a:gd name="connsiteY6" fmla="*/ 159860 h 377270"/>
              <a:gd name="connsiteX7" fmla="*/ 287748 w 364481"/>
              <a:gd name="connsiteY7" fmla="*/ 153465 h 377270"/>
              <a:gd name="connsiteX8" fmla="*/ 306932 w 364481"/>
              <a:gd name="connsiteY8" fmla="*/ 134282 h 377270"/>
              <a:gd name="connsiteX9" fmla="*/ 351692 w 364481"/>
              <a:gd name="connsiteY9" fmla="*/ 76732 h 377270"/>
              <a:gd name="connsiteX10" fmla="*/ 364481 w 364481"/>
              <a:gd name="connsiteY10" fmla="*/ 6394 h 377270"/>
              <a:gd name="connsiteX11" fmla="*/ 0 w 364481"/>
              <a:gd name="connsiteY11" fmla="*/ 0 h 377270"/>
              <a:gd name="connsiteX0" fmla="*/ 0 w 364481"/>
              <a:gd name="connsiteY0" fmla="*/ 0 h 377270"/>
              <a:gd name="connsiteX1" fmla="*/ 0 w 364481"/>
              <a:gd name="connsiteY1" fmla="*/ 377270 h 377270"/>
              <a:gd name="connsiteX2" fmla="*/ 287748 w 364481"/>
              <a:gd name="connsiteY2" fmla="*/ 377270 h 377270"/>
              <a:gd name="connsiteX3" fmla="*/ 287748 w 364481"/>
              <a:gd name="connsiteY3" fmla="*/ 313325 h 377270"/>
              <a:gd name="connsiteX4" fmla="*/ 242988 w 364481"/>
              <a:gd name="connsiteY4" fmla="*/ 281353 h 377270"/>
              <a:gd name="connsiteX5" fmla="*/ 223804 w 364481"/>
              <a:gd name="connsiteY5" fmla="*/ 230198 h 377270"/>
              <a:gd name="connsiteX6" fmla="*/ 236593 w 364481"/>
              <a:gd name="connsiteY6" fmla="*/ 159860 h 377270"/>
              <a:gd name="connsiteX7" fmla="*/ 287748 w 364481"/>
              <a:gd name="connsiteY7" fmla="*/ 153465 h 377270"/>
              <a:gd name="connsiteX8" fmla="*/ 306932 w 364481"/>
              <a:gd name="connsiteY8" fmla="*/ 134282 h 377270"/>
              <a:gd name="connsiteX9" fmla="*/ 326114 w 364481"/>
              <a:gd name="connsiteY9" fmla="*/ 89521 h 377270"/>
              <a:gd name="connsiteX10" fmla="*/ 364481 w 364481"/>
              <a:gd name="connsiteY10" fmla="*/ 6394 h 377270"/>
              <a:gd name="connsiteX11" fmla="*/ 0 w 364481"/>
              <a:gd name="connsiteY11" fmla="*/ 0 h 377270"/>
              <a:gd name="connsiteX0" fmla="*/ 0 w 364481"/>
              <a:gd name="connsiteY0" fmla="*/ 0 h 377270"/>
              <a:gd name="connsiteX1" fmla="*/ 0 w 364481"/>
              <a:gd name="connsiteY1" fmla="*/ 377270 h 377270"/>
              <a:gd name="connsiteX2" fmla="*/ 287748 w 364481"/>
              <a:gd name="connsiteY2" fmla="*/ 377270 h 377270"/>
              <a:gd name="connsiteX3" fmla="*/ 287748 w 364481"/>
              <a:gd name="connsiteY3" fmla="*/ 313325 h 377270"/>
              <a:gd name="connsiteX4" fmla="*/ 242988 w 364481"/>
              <a:gd name="connsiteY4" fmla="*/ 281353 h 377270"/>
              <a:gd name="connsiteX5" fmla="*/ 223804 w 364481"/>
              <a:gd name="connsiteY5" fmla="*/ 230198 h 377270"/>
              <a:gd name="connsiteX6" fmla="*/ 236593 w 364481"/>
              <a:gd name="connsiteY6" fmla="*/ 159860 h 377270"/>
              <a:gd name="connsiteX7" fmla="*/ 287748 w 364481"/>
              <a:gd name="connsiteY7" fmla="*/ 153465 h 377270"/>
              <a:gd name="connsiteX8" fmla="*/ 268566 w 364481"/>
              <a:gd name="connsiteY8" fmla="*/ 127888 h 377270"/>
              <a:gd name="connsiteX9" fmla="*/ 326114 w 364481"/>
              <a:gd name="connsiteY9" fmla="*/ 89521 h 377270"/>
              <a:gd name="connsiteX10" fmla="*/ 364481 w 364481"/>
              <a:gd name="connsiteY10" fmla="*/ 6394 h 377270"/>
              <a:gd name="connsiteX11" fmla="*/ 0 w 364481"/>
              <a:gd name="connsiteY11" fmla="*/ 0 h 377270"/>
              <a:gd name="connsiteX0" fmla="*/ 0 w 364481"/>
              <a:gd name="connsiteY0" fmla="*/ 0 h 377270"/>
              <a:gd name="connsiteX1" fmla="*/ 0 w 364481"/>
              <a:gd name="connsiteY1" fmla="*/ 377270 h 377270"/>
              <a:gd name="connsiteX2" fmla="*/ 287748 w 364481"/>
              <a:gd name="connsiteY2" fmla="*/ 377270 h 377270"/>
              <a:gd name="connsiteX3" fmla="*/ 287748 w 364481"/>
              <a:gd name="connsiteY3" fmla="*/ 313325 h 377270"/>
              <a:gd name="connsiteX4" fmla="*/ 242988 w 364481"/>
              <a:gd name="connsiteY4" fmla="*/ 281353 h 377270"/>
              <a:gd name="connsiteX5" fmla="*/ 274959 w 364481"/>
              <a:gd name="connsiteY5" fmla="*/ 230198 h 377270"/>
              <a:gd name="connsiteX6" fmla="*/ 236593 w 364481"/>
              <a:gd name="connsiteY6" fmla="*/ 159860 h 377270"/>
              <a:gd name="connsiteX7" fmla="*/ 287748 w 364481"/>
              <a:gd name="connsiteY7" fmla="*/ 153465 h 377270"/>
              <a:gd name="connsiteX8" fmla="*/ 268566 w 364481"/>
              <a:gd name="connsiteY8" fmla="*/ 127888 h 377270"/>
              <a:gd name="connsiteX9" fmla="*/ 326114 w 364481"/>
              <a:gd name="connsiteY9" fmla="*/ 89521 h 377270"/>
              <a:gd name="connsiteX10" fmla="*/ 364481 w 364481"/>
              <a:gd name="connsiteY10" fmla="*/ 6394 h 377270"/>
              <a:gd name="connsiteX11" fmla="*/ 0 w 364481"/>
              <a:gd name="connsiteY11" fmla="*/ 0 h 377270"/>
              <a:gd name="connsiteX0" fmla="*/ 0 w 370876"/>
              <a:gd name="connsiteY0" fmla="*/ 0 h 377270"/>
              <a:gd name="connsiteX1" fmla="*/ 0 w 370876"/>
              <a:gd name="connsiteY1" fmla="*/ 377270 h 377270"/>
              <a:gd name="connsiteX2" fmla="*/ 287748 w 370876"/>
              <a:gd name="connsiteY2" fmla="*/ 377270 h 377270"/>
              <a:gd name="connsiteX3" fmla="*/ 287748 w 370876"/>
              <a:gd name="connsiteY3" fmla="*/ 313325 h 377270"/>
              <a:gd name="connsiteX4" fmla="*/ 370876 w 370876"/>
              <a:gd name="connsiteY4" fmla="*/ 274958 h 377270"/>
              <a:gd name="connsiteX5" fmla="*/ 274959 w 370876"/>
              <a:gd name="connsiteY5" fmla="*/ 230198 h 377270"/>
              <a:gd name="connsiteX6" fmla="*/ 236593 w 370876"/>
              <a:gd name="connsiteY6" fmla="*/ 159860 h 377270"/>
              <a:gd name="connsiteX7" fmla="*/ 287748 w 370876"/>
              <a:gd name="connsiteY7" fmla="*/ 153465 h 377270"/>
              <a:gd name="connsiteX8" fmla="*/ 268566 w 370876"/>
              <a:gd name="connsiteY8" fmla="*/ 127888 h 377270"/>
              <a:gd name="connsiteX9" fmla="*/ 326114 w 370876"/>
              <a:gd name="connsiteY9" fmla="*/ 89521 h 377270"/>
              <a:gd name="connsiteX10" fmla="*/ 364481 w 370876"/>
              <a:gd name="connsiteY10" fmla="*/ 6394 h 377270"/>
              <a:gd name="connsiteX11" fmla="*/ 0 w 370876"/>
              <a:gd name="connsiteY11" fmla="*/ 0 h 377270"/>
              <a:gd name="connsiteX0" fmla="*/ 0 w 370876"/>
              <a:gd name="connsiteY0" fmla="*/ 0 h 377270"/>
              <a:gd name="connsiteX1" fmla="*/ 0 w 370876"/>
              <a:gd name="connsiteY1" fmla="*/ 377270 h 377270"/>
              <a:gd name="connsiteX2" fmla="*/ 287748 w 370876"/>
              <a:gd name="connsiteY2" fmla="*/ 377270 h 377270"/>
              <a:gd name="connsiteX3" fmla="*/ 351692 w 370876"/>
              <a:gd name="connsiteY3" fmla="*/ 332508 h 377270"/>
              <a:gd name="connsiteX4" fmla="*/ 370876 w 370876"/>
              <a:gd name="connsiteY4" fmla="*/ 274958 h 377270"/>
              <a:gd name="connsiteX5" fmla="*/ 274959 w 370876"/>
              <a:gd name="connsiteY5" fmla="*/ 230198 h 377270"/>
              <a:gd name="connsiteX6" fmla="*/ 236593 w 370876"/>
              <a:gd name="connsiteY6" fmla="*/ 159860 h 377270"/>
              <a:gd name="connsiteX7" fmla="*/ 287748 w 370876"/>
              <a:gd name="connsiteY7" fmla="*/ 153465 h 377270"/>
              <a:gd name="connsiteX8" fmla="*/ 268566 w 370876"/>
              <a:gd name="connsiteY8" fmla="*/ 127888 h 377270"/>
              <a:gd name="connsiteX9" fmla="*/ 326114 w 370876"/>
              <a:gd name="connsiteY9" fmla="*/ 89521 h 377270"/>
              <a:gd name="connsiteX10" fmla="*/ 364481 w 370876"/>
              <a:gd name="connsiteY10" fmla="*/ 6394 h 377270"/>
              <a:gd name="connsiteX11" fmla="*/ 0 w 370876"/>
              <a:gd name="connsiteY11" fmla="*/ 0 h 377270"/>
              <a:gd name="connsiteX0" fmla="*/ 0 w 370876"/>
              <a:gd name="connsiteY0" fmla="*/ 0 h 377270"/>
              <a:gd name="connsiteX1" fmla="*/ 0 w 370876"/>
              <a:gd name="connsiteY1" fmla="*/ 377270 h 377270"/>
              <a:gd name="connsiteX2" fmla="*/ 287748 w 370876"/>
              <a:gd name="connsiteY2" fmla="*/ 377270 h 377270"/>
              <a:gd name="connsiteX3" fmla="*/ 351692 w 370876"/>
              <a:gd name="connsiteY3" fmla="*/ 332508 h 377270"/>
              <a:gd name="connsiteX4" fmla="*/ 370876 w 370876"/>
              <a:gd name="connsiteY4" fmla="*/ 274958 h 377270"/>
              <a:gd name="connsiteX5" fmla="*/ 274959 w 370876"/>
              <a:gd name="connsiteY5" fmla="*/ 230198 h 377270"/>
              <a:gd name="connsiteX6" fmla="*/ 236593 w 370876"/>
              <a:gd name="connsiteY6" fmla="*/ 159860 h 377270"/>
              <a:gd name="connsiteX7" fmla="*/ 287748 w 370876"/>
              <a:gd name="connsiteY7" fmla="*/ 153465 h 377270"/>
              <a:gd name="connsiteX8" fmla="*/ 268566 w 370876"/>
              <a:gd name="connsiteY8" fmla="*/ 127888 h 377270"/>
              <a:gd name="connsiteX9" fmla="*/ 332271 w 370876"/>
              <a:gd name="connsiteY9" fmla="*/ 61812 h 377270"/>
              <a:gd name="connsiteX10" fmla="*/ 364481 w 370876"/>
              <a:gd name="connsiteY10" fmla="*/ 6394 h 377270"/>
              <a:gd name="connsiteX11" fmla="*/ 0 w 370876"/>
              <a:gd name="connsiteY11" fmla="*/ 0 h 377270"/>
              <a:gd name="connsiteX0" fmla="*/ 0 w 370876"/>
              <a:gd name="connsiteY0" fmla="*/ 0 h 377270"/>
              <a:gd name="connsiteX1" fmla="*/ 0 w 370876"/>
              <a:gd name="connsiteY1" fmla="*/ 377270 h 377270"/>
              <a:gd name="connsiteX2" fmla="*/ 287748 w 370876"/>
              <a:gd name="connsiteY2" fmla="*/ 377270 h 377270"/>
              <a:gd name="connsiteX3" fmla="*/ 351692 w 370876"/>
              <a:gd name="connsiteY3" fmla="*/ 332508 h 377270"/>
              <a:gd name="connsiteX4" fmla="*/ 370876 w 370876"/>
              <a:gd name="connsiteY4" fmla="*/ 274958 h 377270"/>
              <a:gd name="connsiteX5" fmla="*/ 274959 w 370876"/>
              <a:gd name="connsiteY5" fmla="*/ 230198 h 377270"/>
              <a:gd name="connsiteX6" fmla="*/ 236593 w 370876"/>
              <a:gd name="connsiteY6" fmla="*/ 159860 h 377270"/>
              <a:gd name="connsiteX7" fmla="*/ 287748 w 370876"/>
              <a:gd name="connsiteY7" fmla="*/ 153465 h 377270"/>
              <a:gd name="connsiteX8" fmla="*/ 280882 w 370876"/>
              <a:gd name="connsiteY8" fmla="*/ 118652 h 377270"/>
              <a:gd name="connsiteX9" fmla="*/ 332271 w 370876"/>
              <a:gd name="connsiteY9" fmla="*/ 61812 h 377270"/>
              <a:gd name="connsiteX10" fmla="*/ 364481 w 370876"/>
              <a:gd name="connsiteY10" fmla="*/ 6394 h 377270"/>
              <a:gd name="connsiteX11" fmla="*/ 0 w 370876"/>
              <a:gd name="connsiteY11" fmla="*/ 0 h 377270"/>
              <a:gd name="connsiteX0" fmla="*/ 0 w 370876"/>
              <a:gd name="connsiteY0" fmla="*/ 0 h 377270"/>
              <a:gd name="connsiteX1" fmla="*/ 0 w 370876"/>
              <a:gd name="connsiteY1" fmla="*/ 377270 h 377270"/>
              <a:gd name="connsiteX2" fmla="*/ 287748 w 370876"/>
              <a:gd name="connsiteY2" fmla="*/ 377270 h 377270"/>
              <a:gd name="connsiteX3" fmla="*/ 351692 w 370876"/>
              <a:gd name="connsiteY3" fmla="*/ 332508 h 377270"/>
              <a:gd name="connsiteX4" fmla="*/ 370876 w 370876"/>
              <a:gd name="connsiteY4" fmla="*/ 274958 h 377270"/>
              <a:gd name="connsiteX5" fmla="*/ 274959 w 370876"/>
              <a:gd name="connsiteY5" fmla="*/ 230198 h 377270"/>
              <a:gd name="connsiteX6" fmla="*/ 236593 w 370876"/>
              <a:gd name="connsiteY6" fmla="*/ 159860 h 377270"/>
              <a:gd name="connsiteX7" fmla="*/ 247723 w 370876"/>
              <a:gd name="connsiteY7" fmla="*/ 138071 h 377270"/>
              <a:gd name="connsiteX8" fmla="*/ 280882 w 370876"/>
              <a:gd name="connsiteY8" fmla="*/ 118652 h 377270"/>
              <a:gd name="connsiteX9" fmla="*/ 332271 w 370876"/>
              <a:gd name="connsiteY9" fmla="*/ 61812 h 377270"/>
              <a:gd name="connsiteX10" fmla="*/ 364481 w 370876"/>
              <a:gd name="connsiteY10" fmla="*/ 6394 h 377270"/>
              <a:gd name="connsiteX11" fmla="*/ 0 w 370876"/>
              <a:gd name="connsiteY11" fmla="*/ 0 h 377270"/>
              <a:gd name="connsiteX0" fmla="*/ 0 w 370876"/>
              <a:gd name="connsiteY0" fmla="*/ 0 h 377270"/>
              <a:gd name="connsiteX1" fmla="*/ 0 w 370876"/>
              <a:gd name="connsiteY1" fmla="*/ 377270 h 377270"/>
              <a:gd name="connsiteX2" fmla="*/ 287748 w 370876"/>
              <a:gd name="connsiteY2" fmla="*/ 377270 h 377270"/>
              <a:gd name="connsiteX3" fmla="*/ 351692 w 370876"/>
              <a:gd name="connsiteY3" fmla="*/ 332508 h 377270"/>
              <a:gd name="connsiteX4" fmla="*/ 370876 w 370876"/>
              <a:gd name="connsiteY4" fmla="*/ 274958 h 377270"/>
              <a:gd name="connsiteX5" fmla="*/ 274959 w 370876"/>
              <a:gd name="connsiteY5" fmla="*/ 230198 h 377270"/>
              <a:gd name="connsiteX6" fmla="*/ 236593 w 370876"/>
              <a:gd name="connsiteY6" fmla="*/ 159860 h 377270"/>
              <a:gd name="connsiteX7" fmla="*/ 280882 w 370876"/>
              <a:gd name="connsiteY7" fmla="*/ 118652 h 377270"/>
              <a:gd name="connsiteX8" fmla="*/ 332271 w 370876"/>
              <a:gd name="connsiteY8" fmla="*/ 61812 h 377270"/>
              <a:gd name="connsiteX9" fmla="*/ 364481 w 370876"/>
              <a:gd name="connsiteY9" fmla="*/ 6394 h 377270"/>
              <a:gd name="connsiteX10" fmla="*/ 0 w 370876"/>
              <a:gd name="connsiteY10" fmla="*/ 0 h 377270"/>
              <a:gd name="connsiteX0" fmla="*/ 0 w 370876"/>
              <a:gd name="connsiteY0" fmla="*/ 12079 h 389349"/>
              <a:gd name="connsiteX1" fmla="*/ 0 w 370876"/>
              <a:gd name="connsiteY1" fmla="*/ 389349 h 389349"/>
              <a:gd name="connsiteX2" fmla="*/ 287748 w 370876"/>
              <a:gd name="connsiteY2" fmla="*/ 389349 h 389349"/>
              <a:gd name="connsiteX3" fmla="*/ 351692 w 370876"/>
              <a:gd name="connsiteY3" fmla="*/ 344587 h 389349"/>
              <a:gd name="connsiteX4" fmla="*/ 370876 w 370876"/>
              <a:gd name="connsiteY4" fmla="*/ 287037 h 389349"/>
              <a:gd name="connsiteX5" fmla="*/ 274959 w 370876"/>
              <a:gd name="connsiteY5" fmla="*/ 242277 h 389349"/>
              <a:gd name="connsiteX6" fmla="*/ 236593 w 370876"/>
              <a:gd name="connsiteY6" fmla="*/ 171939 h 389349"/>
              <a:gd name="connsiteX7" fmla="*/ 280882 w 370876"/>
              <a:gd name="connsiteY7" fmla="*/ 130731 h 389349"/>
              <a:gd name="connsiteX8" fmla="*/ 332271 w 370876"/>
              <a:gd name="connsiteY8" fmla="*/ 73891 h 389349"/>
              <a:gd name="connsiteX9" fmla="*/ 364481 w 370876"/>
              <a:gd name="connsiteY9" fmla="*/ 0 h 389349"/>
              <a:gd name="connsiteX10" fmla="*/ 0 w 370876"/>
              <a:gd name="connsiteY10" fmla="*/ 12079 h 389349"/>
              <a:gd name="connsiteX0" fmla="*/ 0 w 370876"/>
              <a:gd name="connsiteY0" fmla="*/ 12079 h 407821"/>
              <a:gd name="connsiteX1" fmla="*/ 0 w 370876"/>
              <a:gd name="connsiteY1" fmla="*/ 389349 h 407821"/>
              <a:gd name="connsiteX2" fmla="*/ 287748 w 370876"/>
              <a:gd name="connsiteY2" fmla="*/ 407821 h 407821"/>
              <a:gd name="connsiteX3" fmla="*/ 351692 w 370876"/>
              <a:gd name="connsiteY3" fmla="*/ 344587 h 407821"/>
              <a:gd name="connsiteX4" fmla="*/ 370876 w 370876"/>
              <a:gd name="connsiteY4" fmla="*/ 287037 h 407821"/>
              <a:gd name="connsiteX5" fmla="*/ 274959 w 370876"/>
              <a:gd name="connsiteY5" fmla="*/ 242277 h 407821"/>
              <a:gd name="connsiteX6" fmla="*/ 236593 w 370876"/>
              <a:gd name="connsiteY6" fmla="*/ 171939 h 407821"/>
              <a:gd name="connsiteX7" fmla="*/ 280882 w 370876"/>
              <a:gd name="connsiteY7" fmla="*/ 130731 h 407821"/>
              <a:gd name="connsiteX8" fmla="*/ 332271 w 370876"/>
              <a:gd name="connsiteY8" fmla="*/ 73891 h 407821"/>
              <a:gd name="connsiteX9" fmla="*/ 364481 w 370876"/>
              <a:gd name="connsiteY9" fmla="*/ 0 h 407821"/>
              <a:gd name="connsiteX10" fmla="*/ 0 w 370876"/>
              <a:gd name="connsiteY10" fmla="*/ 12079 h 407821"/>
              <a:gd name="connsiteX0" fmla="*/ 0 w 370876"/>
              <a:gd name="connsiteY0" fmla="*/ 12079 h 407821"/>
              <a:gd name="connsiteX1" fmla="*/ 0 w 370876"/>
              <a:gd name="connsiteY1" fmla="*/ 389349 h 407821"/>
              <a:gd name="connsiteX2" fmla="*/ 287748 w 370876"/>
              <a:gd name="connsiteY2" fmla="*/ 407821 h 407821"/>
              <a:gd name="connsiteX3" fmla="*/ 351692 w 370876"/>
              <a:gd name="connsiteY3" fmla="*/ 344587 h 407821"/>
              <a:gd name="connsiteX4" fmla="*/ 370876 w 370876"/>
              <a:gd name="connsiteY4" fmla="*/ 287037 h 407821"/>
              <a:gd name="connsiteX5" fmla="*/ 321141 w 370876"/>
              <a:gd name="connsiteY5" fmla="*/ 239198 h 407821"/>
              <a:gd name="connsiteX6" fmla="*/ 236593 w 370876"/>
              <a:gd name="connsiteY6" fmla="*/ 171939 h 407821"/>
              <a:gd name="connsiteX7" fmla="*/ 280882 w 370876"/>
              <a:gd name="connsiteY7" fmla="*/ 130731 h 407821"/>
              <a:gd name="connsiteX8" fmla="*/ 332271 w 370876"/>
              <a:gd name="connsiteY8" fmla="*/ 73891 h 407821"/>
              <a:gd name="connsiteX9" fmla="*/ 364481 w 370876"/>
              <a:gd name="connsiteY9" fmla="*/ 0 h 407821"/>
              <a:gd name="connsiteX10" fmla="*/ 0 w 370876"/>
              <a:gd name="connsiteY10" fmla="*/ 12079 h 407821"/>
              <a:gd name="connsiteX0" fmla="*/ 0 w 370876"/>
              <a:gd name="connsiteY0" fmla="*/ 12079 h 407821"/>
              <a:gd name="connsiteX1" fmla="*/ 0 w 370876"/>
              <a:gd name="connsiteY1" fmla="*/ 389349 h 407821"/>
              <a:gd name="connsiteX2" fmla="*/ 287748 w 370876"/>
              <a:gd name="connsiteY2" fmla="*/ 407821 h 407821"/>
              <a:gd name="connsiteX3" fmla="*/ 351692 w 370876"/>
              <a:gd name="connsiteY3" fmla="*/ 344587 h 407821"/>
              <a:gd name="connsiteX4" fmla="*/ 370876 w 370876"/>
              <a:gd name="connsiteY4" fmla="*/ 287037 h 407821"/>
              <a:gd name="connsiteX5" fmla="*/ 321141 w 370876"/>
              <a:gd name="connsiteY5" fmla="*/ 239198 h 407821"/>
              <a:gd name="connsiteX6" fmla="*/ 239672 w 370876"/>
              <a:gd name="connsiteY6" fmla="*/ 144230 h 407821"/>
              <a:gd name="connsiteX7" fmla="*/ 280882 w 370876"/>
              <a:gd name="connsiteY7" fmla="*/ 130731 h 407821"/>
              <a:gd name="connsiteX8" fmla="*/ 332271 w 370876"/>
              <a:gd name="connsiteY8" fmla="*/ 73891 h 407821"/>
              <a:gd name="connsiteX9" fmla="*/ 364481 w 370876"/>
              <a:gd name="connsiteY9" fmla="*/ 0 h 407821"/>
              <a:gd name="connsiteX10" fmla="*/ 0 w 370876"/>
              <a:gd name="connsiteY10" fmla="*/ 12079 h 407821"/>
              <a:gd name="connsiteX0" fmla="*/ 0 w 370876"/>
              <a:gd name="connsiteY0" fmla="*/ 12079 h 407821"/>
              <a:gd name="connsiteX1" fmla="*/ 0 w 370876"/>
              <a:gd name="connsiteY1" fmla="*/ 389349 h 407821"/>
              <a:gd name="connsiteX2" fmla="*/ 287748 w 370876"/>
              <a:gd name="connsiteY2" fmla="*/ 407821 h 407821"/>
              <a:gd name="connsiteX3" fmla="*/ 351692 w 370876"/>
              <a:gd name="connsiteY3" fmla="*/ 344587 h 407821"/>
              <a:gd name="connsiteX4" fmla="*/ 370876 w 370876"/>
              <a:gd name="connsiteY4" fmla="*/ 287037 h 407821"/>
              <a:gd name="connsiteX5" fmla="*/ 321141 w 370876"/>
              <a:gd name="connsiteY5" fmla="*/ 239198 h 407821"/>
              <a:gd name="connsiteX6" fmla="*/ 239672 w 370876"/>
              <a:gd name="connsiteY6" fmla="*/ 144230 h 407821"/>
              <a:gd name="connsiteX7" fmla="*/ 283960 w 370876"/>
              <a:gd name="connsiteY7" fmla="*/ 103022 h 407821"/>
              <a:gd name="connsiteX8" fmla="*/ 332271 w 370876"/>
              <a:gd name="connsiteY8" fmla="*/ 73891 h 407821"/>
              <a:gd name="connsiteX9" fmla="*/ 364481 w 370876"/>
              <a:gd name="connsiteY9" fmla="*/ 0 h 407821"/>
              <a:gd name="connsiteX10" fmla="*/ 0 w 370876"/>
              <a:gd name="connsiteY10" fmla="*/ 12079 h 407821"/>
              <a:gd name="connsiteX0" fmla="*/ 0 w 370876"/>
              <a:gd name="connsiteY0" fmla="*/ 12079 h 407821"/>
              <a:gd name="connsiteX1" fmla="*/ 0 w 370876"/>
              <a:gd name="connsiteY1" fmla="*/ 389349 h 407821"/>
              <a:gd name="connsiteX2" fmla="*/ 287748 w 370876"/>
              <a:gd name="connsiteY2" fmla="*/ 407821 h 407821"/>
              <a:gd name="connsiteX3" fmla="*/ 351692 w 370876"/>
              <a:gd name="connsiteY3" fmla="*/ 344587 h 407821"/>
              <a:gd name="connsiteX4" fmla="*/ 370876 w 370876"/>
              <a:gd name="connsiteY4" fmla="*/ 287037 h 407821"/>
              <a:gd name="connsiteX5" fmla="*/ 321141 w 370876"/>
              <a:gd name="connsiteY5" fmla="*/ 239198 h 407821"/>
              <a:gd name="connsiteX6" fmla="*/ 236593 w 370876"/>
              <a:gd name="connsiteY6" fmla="*/ 171939 h 407821"/>
              <a:gd name="connsiteX7" fmla="*/ 283960 w 370876"/>
              <a:gd name="connsiteY7" fmla="*/ 103022 h 407821"/>
              <a:gd name="connsiteX8" fmla="*/ 332271 w 370876"/>
              <a:gd name="connsiteY8" fmla="*/ 73891 h 407821"/>
              <a:gd name="connsiteX9" fmla="*/ 364481 w 370876"/>
              <a:gd name="connsiteY9" fmla="*/ 0 h 407821"/>
              <a:gd name="connsiteX10" fmla="*/ 0 w 370876"/>
              <a:gd name="connsiteY10" fmla="*/ 12079 h 407821"/>
              <a:gd name="connsiteX0" fmla="*/ 0 w 370876"/>
              <a:gd name="connsiteY0" fmla="*/ 12079 h 407821"/>
              <a:gd name="connsiteX1" fmla="*/ 0 w 370876"/>
              <a:gd name="connsiteY1" fmla="*/ 389349 h 407821"/>
              <a:gd name="connsiteX2" fmla="*/ 287748 w 370876"/>
              <a:gd name="connsiteY2" fmla="*/ 407821 h 407821"/>
              <a:gd name="connsiteX3" fmla="*/ 351692 w 370876"/>
              <a:gd name="connsiteY3" fmla="*/ 344587 h 407821"/>
              <a:gd name="connsiteX4" fmla="*/ 370876 w 370876"/>
              <a:gd name="connsiteY4" fmla="*/ 287037 h 407821"/>
              <a:gd name="connsiteX5" fmla="*/ 321141 w 370876"/>
              <a:gd name="connsiteY5" fmla="*/ 239198 h 407821"/>
              <a:gd name="connsiteX6" fmla="*/ 236593 w 370876"/>
              <a:gd name="connsiteY6" fmla="*/ 171939 h 407821"/>
              <a:gd name="connsiteX7" fmla="*/ 283960 w 370876"/>
              <a:gd name="connsiteY7" fmla="*/ 103022 h 407821"/>
              <a:gd name="connsiteX8" fmla="*/ 356901 w 370876"/>
              <a:gd name="connsiteY8" fmla="*/ 76970 h 407821"/>
              <a:gd name="connsiteX9" fmla="*/ 364481 w 370876"/>
              <a:gd name="connsiteY9" fmla="*/ 0 h 407821"/>
              <a:gd name="connsiteX10" fmla="*/ 0 w 370876"/>
              <a:gd name="connsiteY10" fmla="*/ 12079 h 407821"/>
              <a:gd name="connsiteX0" fmla="*/ 0 w 370876"/>
              <a:gd name="connsiteY0" fmla="*/ 12079 h 407821"/>
              <a:gd name="connsiteX1" fmla="*/ 0 w 370876"/>
              <a:gd name="connsiteY1" fmla="*/ 389349 h 407821"/>
              <a:gd name="connsiteX2" fmla="*/ 287748 w 370876"/>
              <a:gd name="connsiteY2" fmla="*/ 407821 h 407821"/>
              <a:gd name="connsiteX3" fmla="*/ 351692 w 370876"/>
              <a:gd name="connsiteY3" fmla="*/ 344587 h 407821"/>
              <a:gd name="connsiteX4" fmla="*/ 370876 w 370876"/>
              <a:gd name="connsiteY4" fmla="*/ 287037 h 407821"/>
              <a:gd name="connsiteX5" fmla="*/ 321141 w 370876"/>
              <a:gd name="connsiteY5" fmla="*/ 239198 h 407821"/>
              <a:gd name="connsiteX6" fmla="*/ 236593 w 370876"/>
              <a:gd name="connsiteY6" fmla="*/ 171939 h 407821"/>
              <a:gd name="connsiteX7" fmla="*/ 283960 w 370876"/>
              <a:gd name="connsiteY7" fmla="*/ 103022 h 407821"/>
              <a:gd name="connsiteX8" fmla="*/ 356901 w 370876"/>
              <a:gd name="connsiteY8" fmla="*/ 76970 h 407821"/>
              <a:gd name="connsiteX9" fmla="*/ 364481 w 370876"/>
              <a:gd name="connsiteY9" fmla="*/ 0 h 407821"/>
              <a:gd name="connsiteX10" fmla="*/ 0 w 370876"/>
              <a:gd name="connsiteY10" fmla="*/ 12079 h 407821"/>
              <a:gd name="connsiteX0" fmla="*/ 0 w 370876"/>
              <a:gd name="connsiteY0" fmla="*/ 12079 h 407821"/>
              <a:gd name="connsiteX1" fmla="*/ 0 w 370876"/>
              <a:gd name="connsiteY1" fmla="*/ 389349 h 407821"/>
              <a:gd name="connsiteX2" fmla="*/ 287748 w 370876"/>
              <a:gd name="connsiteY2" fmla="*/ 407821 h 407821"/>
              <a:gd name="connsiteX3" fmla="*/ 351692 w 370876"/>
              <a:gd name="connsiteY3" fmla="*/ 344587 h 407821"/>
              <a:gd name="connsiteX4" fmla="*/ 370876 w 370876"/>
              <a:gd name="connsiteY4" fmla="*/ 287037 h 407821"/>
              <a:gd name="connsiteX5" fmla="*/ 321141 w 370876"/>
              <a:gd name="connsiteY5" fmla="*/ 239198 h 407821"/>
              <a:gd name="connsiteX6" fmla="*/ 236593 w 370876"/>
              <a:gd name="connsiteY6" fmla="*/ 171939 h 407821"/>
              <a:gd name="connsiteX7" fmla="*/ 283960 w 370876"/>
              <a:gd name="connsiteY7" fmla="*/ 103022 h 407821"/>
              <a:gd name="connsiteX8" fmla="*/ 356901 w 370876"/>
              <a:gd name="connsiteY8" fmla="*/ 76970 h 407821"/>
              <a:gd name="connsiteX9" fmla="*/ 364481 w 370876"/>
              <a:gd name="connsiteY9" fmla="*/ 0 h 407821"/>
              <a:gd name="connsiteX10" fmla="*/ 0 w 370876"/>
              <a:gd name="connsiteY10" fmla="*/ 12079 h 407821"/>
              <a:gd name="connsiteX0" fmla="*/ 0 w 394634"/>
              <a:gd name="connsiteY0" fmla="*/ 12079 h 407821"/>
              <a:gd name="connsiteX1" fmla="*/ 0 w 394634"/>
              <a:gd name="connsiteY1" fmla="*/ 389349 h 407821"/>
              <a:gd name="connsiteX2" fmla="*/ 287748 w 394634"/>
              <a:gd name="connsiteY2" fmla="*/ 407821 h 407821"/>
              <a:gd name="connsiteX3" fmla="*/ 351692 w 394634"/>
              <a:gd name="connsiteY3" fmla="*/ 344587 h 407821"/>
              <a:gd name="connsiteX4" fmla="*/ 370876 w 394634"/>
              <a:gd name="connsiteY4" fmla="*/ 287037 h 407821"/>
              <a:gd name="connsiteX5" fmla="*/ 321141 w 394634"/>
              <a:gd name="connsiteY5" fmla="*/ 239198 h 407821"/>
              <a:gd name="connsiteX6" fmla="*/ 236593 w 394634"/>
              <a:gd name="connsiteY6" fmla="*/ 171939 h 407821"/>
              <a:gd name="connsiteX7" fmla="*/ 283960 w 394634"/>
              <a:gd name="connsiteY7" fmla="*/ 103022 h 407821"/>
              <a:gd name="connsiteX8" fmla="*/ 356901 w 394634"/>
              <a:gd name="connsiteY8" fmla="*/ 76970 h 407821"/>
              <a:gd name="connsiteX9" fmla="*/ 364481 w 394634"/>
              <a:gd name="connsiteY9" fmla="*/ 0 h 407821"/>
              <a:gd name="connsiteX10" fmla="*/ 0 w 394634"/>
              <a:gd name="connsiteY10" fmla="*/ 12079 h 407821"/>
              <a:gd name="connsiteX0" fmla="*/ 0 w 394634"/>
              <a:gd name="connsiteY0" fmla="*/ 12079 h 407821"/>
              <a:gd name="connsiteX1" fmla="*/ 0 w 394634"/>
              <a:gd name="connsiteY1" fmla="*/ 389349 h 407821"/>
              <a:gd name="connsiteX2" fmla="*/ 287748 w 394634"/>
              <a:gd name="connsiteY2" fmla="*/ 407821 h 407821"/>
              <a:gd name="connsiteX3" fmla="*/ 351692 w 394634"/>
              <a:gd name="connsiteY3" fmla="*/ 344587 h 407821"/>
              <a:gd name="connsiteX4" fmla="*/ 370876 w 394634"/>
              <a:gd name="connsiteY4" fmla="*/ 287037 h 407821"/>
              <a:gd name="connsiteX5" fmla="*/ 321141 w 394634"/>
              <a:gd name="connsiteY5" fmla="*/ 239198 h 407821"/>
              <a:gd name="connsiteX6" fmla="*/ 236593 w 394634"/>
              <a:gd name="connsiteY6" fmla="*/ 171939 h 407821"/>
              <a:gd name="connsiteX7" fmla="*/ 283960 w 394634"/>
              <a:gd name="connsiteY7" fmla="*/ 103022 h 407821"/>
              <a:gd name="connsiteX8" fmla="*/ 356901 w 394634"/>
              <a:gd name="connsiteY8" fmla="*/ 76970 h 407821"/>
              <a:gd name="connsiteX9" fmla="*/ 364481 w 394634"/>
              <a:gd name="connsiteY9" fmla="*/ 0 h 407821"/>
              <a:gd name="connsiteX10" fmla="*/ 0 w 394634"/>
              <a:gd name="connsiteY10" fmla="*/ 12079 h 407821"/>
              <a:gd name="connsiteX0" fmla="*/ 0 w 394634"/>
              <a:gd name="connsiteY0" fmla="*/ 12079 h 407821"/>
              <a:gd name="connsiteX1" fmla="*/ 0 w 394634"/>
              <a:gd name="connsiteY1" fmla="*/ 389349 h 407821"/>
              <a:gd name="connsiteX2" fmla="*/ 287748 w 394634"/>
              <a:gd name="connsiteY2" fmla="*/ 407821 h 407821"/>
              <a:gd name="connsiteX3" fmla="*/ 351692 w 394634"/>
              <a:gd name="connsiteY3" fmla="*/ 344587 h 407821"/>
              <a:gd name="connsiteX4" fmla="*/ 370876 w 394634"/>
              <a:gd name="connsiteY4" fmla="*/ 287037 h 407821"/>
              <a:gd name="connsiteX5" fmla="*/ 321141 w 394634"/>
              <a:gd name="connsiteY5" fmla="*/ 239198 h 407821"/>
              <a:gd name="connsiteX6" fmla="*/ 236593 w 394634"/>
              <a:gd name="connsiteY6" fmla="*/ 171939 h 407821"/>
              <a:gd name="connsiteX7" fmla="*/ 283960 w 394634"/>
              <a:gd name="connsiteY7" fmla="*/ 103022 h 407821"/>
              <a:gd name="connsiteX8" fmla="*/ 356901 w 394634"/>
              <a:gd name="connsiteY8" fmla="*/ 76970 h 407821"/>
              <a:gd name="connsiteX9" fmla="*/ 364481 w 394634"/>
              <a:gd name="connsiteY9" fmla="*/ 0 h 407821"/>
              <a:gd name="connsiteX10" fmla="*/ 0 w 394634"/>
              <a:gd name="connsiteY10" fmla="*/ 12079 h 407821"/>
              <a:gd name="connsiteX0" fmla="*/ 0 w 394634"/>
              <a:gd name="connsiteY0" fmla="*/ 12079 h 407821"/>
              <a:gd name="connsiteX1" fmla="*/ 0 w 394634"/>
              <a:gd name="connsiteY1" fmla="*/ 389349 h 407821"/>
              <a:gd name="connsiteX2" fmla="*/ 287748 w 394634"/>
              <a:gd name="connsiteY2" fmla="*/ 407821 h 407821"/>
              <a:gd name="connsiteX3" fmla="*/ 351692 w 394634"/>
              <a:gd name="connsiteY3" fmla="*/ 344587 h 407821"/>
              <a:gd name="connsiteX4" fmla="*/ 370876 w 394634"/>
              <a:gd name="connsiteY4" fmla="*/ 287037 h 407821"/>
              <a:gd name="connsiteX5" fmla="*/ 321141 w 394634"/>
              <a:gd name="connsiteY5" fmla="*/ 239198 h 407821"/>
              <a:gd name="connsiteX6" fmla="*/ 236593 w 394634"/>
              <a:gd name="connsiteY6" fmla="*/ 171939 h 407821"/>
              <a:gd name="connsiteX7" fmla="*/ 283960 w 394634"/>
              <a:gd name="connsiteY7" fmla="*/ 103022 h 407821"/>
              <a:gd name="connsiteX8" fmla="*/ 356901 w 394634"/>
              <a:gd name="connsiteY8" fmla="*/ 76970 h 407821"/>
              <a:gd name="connsiteX9" fmla="*/ 364481 w 394634"/>
              <a:gd name="connsiteY9" fmla="*/ 0 h 407821"/>
              <a:gd name="connsiteX10" fmla="*/ 0 w 394634"/>
              <a:gd name="connsiteY10" fmla="*/ 12079 h 407821"/>
              <a:gd name="connsiteX0" fmla="*/ 0 w 390254"/>
              <a:gd name="connsiteY0" fmla="*/ 12079 h 407821"/>
              <a:gd name="connsiteX1" fmla="*/ 0 w 390254"/>
              <a:gd name="connsiteY1" fmla="*/ 389349 h 407821"/>
              <a:gd name="connsiteX2" fmla="*/ 287748 w 390254"/>
              <a:gd name="connsiteY2" fmla="*/ 407821 h 407821"/>
              <a:gd name="connsiteX3" fmla="*/ 351692 w 390254"/>
              <a:gd name="connsiteY3" fmla="*/ 344587 h 407821"/>
              <a:gd name="connsiteX4" fmla="*/ 370876 w 390254"/>
              <a:gd name="connsiteY4" fmla="*/ 287037 h 407821"/>
              <a:gd name="connsiteX5" fmla="*/ 321141 w 390254"/>
              <a:gd name="connsiteY5" fmla="*/ 239198 h 407821"/>
              <a:gd name="connsiteX6" fmla="*/ 236593 w 390254"/>
              <a:gd name="connsiteY6" fmla="*/ 171939 h 407821"/>
              <a:gd name="connsiteX7" fmla="*/ 330009 w 390254"/>
              <a:gd name="connsiteY7" fmla="*/ 139204 h 407821"/>
              <a:gd name="connsiteX8" fmla="*/ 356901 w 390254"/>
              <a:gd name="connsiteY8" fmla="*/ 76970 h 407821"/>
              <a:gd name="connsiteX9" fmla="*/ 364481 w 390254"/>
              <a:gd name="connsiteY9" fmla="*/ 0 h 407821"/>
              <a:gd name="connsiteX10" fmla="*/ 0 w 390254"/>
              <a:gd name="connsiteY10" fmla="*/ 12079 h 407821"/>
              <a:gd name="connsiteX0" fmla="*/ 0 w 390254"/>
              <a:gd name="connsiteY0" fmla="*/ 12079 h 407821"/>
              <a:gd name="connsiteX1" fmla="*/ 0 w 390254"/>
              <a:gd name="connsiteY1" fmla="*/ 389349 h 407821"/>
              <a:gd name="connsiteX2" fmla="*/ 287748 w 390254"/>
              <a:gd name="connsiteY2" fmla="*/ 407821 h 407821"/>
              <a:gd name="connsiteX3" fmla="*/ 351692 w 390254"/>
              <a:gd name="connsiteY3" fmla="*/ 344587 h 407821"/>
              <a:gd name="connsiteX4" fmla="*/ 370876 w 390254"/>
              <a:gd name="connsiteY4" fmla="*/ 287037 h 407821"/>
              <a:gd name="connsiteX5" fmla="*/ 321141 w 390254"/>
              <a:gd name="connsiteY5" fmla="*/ 239198 h 407821"/>
              <a:gd name="connsiteX6" fmla="*/ 322113 w 390254"/>
              <a:gd name="connsiteY6" fmla="*/ 191675 h 407821"/>
              <a:gd name="connsiteX7" fmla="*/ 330009 w 390254"/>
              <a:gd name="connsiteY7" fmla="*/ 139204 h 407821"/>
              <a:gd name="connsiteX8" fmla="*/ 356901 w 390254"/>
              <a:gd name="connsiteY8" fmla="*/ 76970 h 407821"/>
              <a:gd name="connsiteX9" fmla="*/ 364481 w 390254"/>
              <a:gd name="connsiteY9" fmla="*/ 0 h 407821"/>
              <a:gd name="connsiteX10" fmla="*/ 0 w 390254"/>
              <a:gd name="connsiteY10" fmla="*/ 12079 h 407821"/>
              <a:gd name="connsiteX0" fmla="*/ 0 w 404234"/>
              <a:gd name="connsiteY0" fmla="*/ 12079 h 407821"/>
              <a:gd name="connsiteX1" fmla="*/ 0 w 404234"/>
              <a:gd name="connsiteY1" fmla="*/ 389349 h 407821"/>
              <a:gd name="connsiteX2" fmla="*/ 287748 w 404234"/>
              <a:gd name="connsiteY2" fmla="*/ 407821 h 407821"/>
              <a:gd name="connsiteX3" fmla="*/ 351692 w 404234"/>
              <a:gd name="connsiteY3" fmla="*/ 344587 h 407821"/>
              <a:gd name="connsiteX4" fmla="*/ 403768 w 404234"/>
              <a:gd name="connsiteY4" fmla="*/ 280459 h 407821"/>
              <a:gd name="connsiteX5" fmla="*/ 321141 w 404234"/>
              <a:gd name="connsiteY5" fmla="*/ 239198 h 407821"/>
              <a:gd name="connsiteX6" fmla="*/ 322113 w 404234"/>
              <a:gd name="connsiteY6" fmla="*/ 191675 h 407821"/>
              <a:gd name="connsiteX7" fmla="*/ 330009 w 404234"/>
              <a:gd name="connsiteY7" fmla="*/ 139204 h 407821"/>
              <a:gd name="connsiteX8" fmla="*/ 356901 w 404234"/>
              <a:gd name="connsiteY8" fmla="*/ 76970 h 407821"/>
              <a:gd name="connsiteX9" fmla="*/ 364481 w 404234"/>
              <a:gd name="connsiteY9" fmla="*/ 0 h 407821"/>
              <a:gd name="connsiteX10" fmla="*/ 0 w 404234"/>
              <a:gd name="connsiteY10" fmla="*/ 12079 h 407821"/>
              <a:gd name="connsiteX0" fmla="*/ 0 w 408904"/>
              <a:gd name="connsiteY0" fmla="*/ 12079 h 407821"/>
              <a:gd name="connsiteX1" fmla="*/ 0 w 408904"/>
              <a:gd name="connsiteY1" fmla="*/ 389349 h 407821"/>
              <a:gd name="connsiteX2" fmla="*/ 287748 w 408904"/>
              <a:gd name="connsiteY2" fmla="*/ 407821 h 407821"/>
              <a:gd name="connsiteX3" fmla="*/ 387873 w 408904"/>
              <a:gd name="connsiteY3" fmla="*/ 341298 h 407821"/>
              <a:gd name="connsiteX4" fmla="*/ 403768 w 408904"/>
              <a:gd name="connsiteY4" fmla="*/ 280459 h 407821"/>
              <a:gd name="connsiteX5" fmla="*/ 321141 w 408904"/>
              <a:gd name="connsiteY5" fmla="*/ 239198 h 407821"/>
              <a:gd name="connsiteX6" fmla="*/ 322113 w 408904"/>
              <a:gd name="connsiteY6" fmla="*/ 191675 h 407821"/>
              <a:gd name="connsiteX7" fmla="*/ 330009 w 408904"/>
              <a:gd name="connsiteY7" fmla="*/ 139204 h 407821"/>
              <a:gd name="connsiteX8" fmla="*/ 356901 w 408904"/>
              <a:gd name="connsiteY8" fmla="*/ 76970 h 407821"/>
              <a:gd name="connsiteX9" fmla="*/ 364481 w 408904"/>
              <a:gd name="connsiteY9" fmla="*/ 0 h 407821"/>
              <a:gd name="connsiteX10" fmla="*/ 0 w 408904"/>
              <a:gd name="connsiteY10" fmla="*/ 12079 h 407821"/>
              <a:gd name="connsiteX0" fmla="*/ 0 w 408904"/>
              <a:gd name="connsiteY0" fmla="*/ 12079 h 407821"/>
              <a:gd name="connsiteX1" fmla="*/ 0 w 408904"/>
              <a:gd name="connsiteY1" fmla="*/ 389349 h 407821"/>
              <a:gd name="connsiteX2" fmla="*/ 287748 w 408904"/>
              <a:gd name="connsiteY2" fmla="*/ 407821 h 407821"/>
              <a:gd name="connsiteX3" fmla="*/ 387873 w 408904"/>
              <a:gd name="connsiteY3" fmla="*/ 341298 h 407821"/>
              <a:gd name="connsiteX4" fmla="*/ 403768 w 408904"/>
              <a:gd name="connsiteY4" fmla="*/ 280459 h 407821"/>
              <a:gd name="connsiteX5" fmla="*/ 321141 w 408904"/>
              <a:gd name="connsiteY5" fmla="*/ 239198 h 407821"/>
              <a:gd name="connsiteX6" fmla="*/ 330009 w 408904"/>
              <a:gd name="connsiteY6" fmla="*/ 139204 h 407821"/>
              <a:gd name="connsiteX7" fmla="*/ 356901 w 408904"/>
              <a:gd name="connsiteY7" fmla="*/ 76970 h 407821"/>
              <a:gd name="connsiteX8" fmla="*/ 364481 w 408904"/>
              <a:gd name="connsiteY8" fmla="*/ 0 h 407821"/>
              <a:gd name="connsiteX9" fmla="*/ 0 w 408904"/>
              <a:gd name="connsiteY9" fmla="*/ 12079 h 407821"/>
              <a:gd name="connsiteX0" fmla="*/ 0 w 408418"/>
              <a:gd name="connsiteY0" fmla="*/ 12079 h 407821"/>
              <a:gd name="connsiteX1" fmla="*/ 0 w 408418"/>
              <a:gd name="connsiteY1" fmla="*/ 389349 h 407821"/>
              <a:gd name="connsiteX2" fmla="*/ 287748 w 408418"/>
              <a:gd name="connsiteY2" fmla="*/ 407821 h 407821"/>
              <a:gd name="connsiteX3" fmla="*/ 387873 w 408418"/>
              <a:gd name="connsiteY3" fmla="*/ 341298 h 407821"/>
              <a:gd name="connsiteX4" fmla="*/ 403768 w 408418"/>
              <a:gd name="connsiteY4" fmla="*/ 280459 h 407821"/>
              <a:gd name="connsiteX5" fmla="*/ 327720 w 408418"/>
              <a:gd name="connsiteY5" fmla="*/ 203016 h 407821"/>
              <a:gd name="connsiteX6" fmla="*/ 330009 w 408418"/>
              <a:gd name="connsiteY6" fmla="*/ 139204 h 407821"/>
              <a:gd name="connsiteX7" fmla="*/ 356901 w 408418"/>
              <a:gd name="connsiteY7" fmla="*/ 76970 h 407821"/>
              <a:gd name="connsiteX8" fmla="*/ 364481 w 408418"/>
              <a:gd name="connsiteY8" fmla="*/ 0 h 407821"/>
              <a:gd name="connsiteX9" fmla="*/ 0 w 408418"/>
              <a:gd name="connsiteY9" fmla="*/ 12079 h 407821"/>
              <a:gd name="connsiteX0" fmla="*/ 0 w 408418"/>
              <a:gd name="connsiteY0" fmla="*/ 0 h 395742"/>
              <a:gd name="connsiteX1" fmla="*/ 0 w 408418"/>
              <a:gd name="connsiteY1" fmla="*/ 377270 h 395742"/>
              <a:gd name="connsiteX2" fmla="*/ 287748 w 408418"/>
              <a:gd name="connsiteY2" fmla="*/ 395742 h 395742"/>
              <a:gd name="connsiteX3" fmla="*/ 387873 w 408418"/>
              <a:gd name="connsiteY3" fmla="*/ 329219 h 395742"/>
              <a:gd name="connsiteX4" fmla="*/ 403768 w 408418"/>
              <a:gd name="connsiteY4" fmla="*/ 268380 h 395742"/>
              <a:gd name="connsiteX5" fmla="*/ 327720 w 408418"/>
              <a:gd name="connsiteY5" fmla="*/ 190937 h 395742"/>
              <a:gd name="connsiteX6" fmla="*/ 330009 w 408418"/>
              <a:gd name="connsiteY6" fmla="*/ 127125 h 395742"/>
              <a:gd name="connsiteX7" fmla="*/ 356901 w 408418"/>
              <a:gd name="connsiteY7" fmla="*/ 64891 h 395742"/>
              <a:gd name="connsiteX8" fmla="*/ 367770 w 408418"/>
              <a:gd name="connsiteY8" fmla="*/ 1078 h 395742"/>
              <a:gd name="connsiteX9" fmla="*/ 0 w 408418"/>
              <a:gd name="connsiteY9" fmla="*/ 0 h 39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8418" h="395742">
                <a:moveTo>
                  <a:pt x="0" y="0"/>
                </a:moveTo>
                <a:lnTo>
                  <a:pt x="0" y="377270"/>
                </a:lnTo>
                <a:lnTo>
                  <a:pt x="287748" y="395742"/>
                </a:lnTo>
                <a:cubicBezTo>
                  <a:pt x="346363" y="388282"/>
                  <a:pt x="368536" y="350446"/>
                  <a:pt x="387873" y="329219"/>
                </a:cubicBezTo>
                <a:cubicBezTo>
                  <a:pt x="407210" y="307992"/>
                  <a:pt x="413793" y="291427"/>
                  <a:pt x="403768" y="268380"/>
                </a:cubicBezTo>
                <a:cubicBezTo>
                  <a:pt x="393743" y="245333"/>
                  <a:pt x="340013" y="214479"/>
                  <a:pt x="327720" y="190937"/>
                </a:cubicBezTo>
                <a:cubicBezTo>
                  <a:pt x="315427" y="167395"/>
                  <a:pt x="325146" y="148133"/>
                  <a:pt x="330009" y="127125"/>
                </a:cubicBezTo>
                <a:cubicBezTo>
                  <a:pt x="334873" y="106117"/>
                  <a:pt x="350608" y="85899"/>
                  <a:pt x="356901" y="64891"/>
                </a:cubicBezTo>
                <a:cubicBezTo>
                  <a:pt x="363194" y="43883"/>
                  <a:pt x="427253" y="11893"/>
                  <a:pt x="367770" y="107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2760682" y="5894711"/>
            <a:ext cx="153035" cy="390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reeform 66"/>
          <p:cNvSpPr/>
          <p:nvPr/>
        </p:nvSpPr>
        <p:spPr>
          <a:xfrm flipH="1">
            <a:off x="6287531" y="6269090"/>
            <a:ext cx="226540" cy="395742"/>
          </a:xfrm>
          <a:custGeom>
            <a:avLst/>
            <a:gdLst>
              <a:gd name="connsiteX0" fmla="*/ 0 w 364481"/>
              <a:gd name="connsiteY0" fmla="*/ 0 h 377270"/>
              <a:gd name="connsiteX1" fmla="*/ 0 w 364481"/>
              <a:gd name="connsiteY1" fmla="*/ 377270 h 377270"/>
              <a:gd name="connsiteX2" fmla="*/ 287748 w 364481"/>
              <a:gd name="connsiteY2" fmla="*/ 377270 h 377270"/>
              <a:gd name="connsiteX3" fmla="*/ 287748 w 364481"/>
              <a:gd name="connsiteY3" fmla="*/ 313325 h 377270"/>
              <a:gd name="connsiteX4" fmla="*/ 242988 w 364481"/>
              <a:gd name="connsiteY4" fmla="*/ 281353 h 377270"/>
              <a:gd name="connsiteX5" fmla="*/ 223804 w 364481"/>
              <a:gd name="connsiteY5" fmla="*/ 230198 h 377270"/>
              <a:gd name="connsiteX6" fmla="*/ 236593 w 364481"/>
              <a:gd name="connsiteY6" fmla="*/ 159860 h 377270"/>
              <a:gd name="connsiteX7" fmla="*/ 287748 w 364481"/>
              <a:gd name="connsiteY7" fmla="*/ 153465 h 377270"/>
              <a:gd name="connsiteX8" fmla="*/ 306932 w 364481"/>
              <a:gd name="connsiteY8" fmla="*/ 134282 h 377270"/>
              <a:gd name="connsiteX9" fmla="*/ 351692 w 364481"/>
              <a:gd name="connsiteY9" fmla="*/ 76732 h 377270"/>
              <a:gd name="connsiteX10" fmla="*/ 364481 w 364481"/>
              <a:gd name="connsiteY10" fmla="*/ 6394 h 377270"/>
              <a:gd name="connsiteX11" fmla="*/ 0 w 364481"/>
              <a:gd name="connsiteY11" fmla="*/ 0 h 377270"/>
              <a:gd name="connsiteX0" fmla="*/ 0 w 364481"/>
              <a:gd name="connsiteY0" fmla="*/ 0 h 377270"/>
              <a:gd name="connsiteX1" fmla="*/ 0 w 364481"/>
              <a:gd name="connsiteY1" fmla="*/ 377270 h 377270"/>
              <a:gd name="connsiteX2" fmla="*/ 287748 w 364481"/>
              <a:gd name="connsiteY2" fmla="*/ 377270 h 377270"/>
              <a:gd name="connsiteX3" fmla="*/ 287748 w 364481"/>
              <a:gd name="connsiteY3" fmla="*/ 313325 h 377270"/>
              <a:gd name="connsiteX4" fmla="*/ 242988 w 364481"/>
              <a:gd name="connsiteY4" fmla="*/ 281353 h 377270"/>
              <a:gd name="connsiteX5" fmla="*/ 223804 w 364481"/>
              <a:gd name="connsiteY5" fmla="*/ 230198 h 377270"/>
              <a:gd name="connsiteX6" fmla="*/ 236593 w 364481"/>
              <a:gd name="connsiteY6" fmla="*/ 159860 h 377270"/>
              <a:gd name="connsiteX7" fmla="*/ 287748 w 364481"/>
              <a:gd name="connsiteY7" fmla="*/ 153465 h 377270"/>
              <a:gd name="connsiteX8" fmla="*/ 306932 w 364481"/>
              <a:gd name="connsiteY8" fmla="*/ 134282 h 377270"/>
              <a:gd name="connsiteX9" fmla="*/ 326114 w 364481"/>
              <a:gd name="connsiteY9" fmla="*/ 89521 h 377270"/>
              <a:gd name="connsiteX10" fmla="*/ 364481 w 364481"/>
              <a:gd name="connsiteY10" fmla="*/ 6394 h 377270"/>
              <a:gd name="connsiteX11" fmla="*/ 0 w 364481"/>
              <a:gd name="connsiteY11" fmla="*/ 0 h 377270"/>
              <a:gd name="connsiteX0" fmla="*/ 0 w 364481"/>
              <a:gd name="connsiteY0" fmla="*/ 0 h 377270"/>
              <a:gd name="connsiteX1" fmla="*/ 0 w 364481"/>
              <a:gd name="connsiteY1" fmla="*/ 377270 h 377270"/>
              <a:gd name="connsiteX2" fmla="*/ 287748 w 364481"/>
              <a:gd name="connsiteY2" fmla="*/ 377270 h 377270"/>
              <a:gd name="connsiteX3" fmla="*/ 287748 w 364481"/>
              <a:gd name="connsiteY3" fmla="*/ 313325 h 377270"/>
              <a:gd name="connsiteX4" fmla="*/ 242988 w 364481"/>
              <a:gd name="connsiteY4" fmla="*/ 281353 h 377270"/>
              <a:gd name="connsiteX5" fmla="*/ 223804 w 364481"/>
              <a:gd name="connsiteY5" fmla="*/ 230198 h 377270"/>
              <a:gd name="connsiteX6" fmla="*/ 236593 w 364481"/>
              <a:gd name="connsiteY6" fmla="*/ 159860 h 377270"/>
              <a:gd name="connsiteX7" fmla="*/ 287748 w 364481"/>
              <a:gd name="connsiteY7" fmla="*/ 153465 h 377270"/>
              <a:gd name="connsiteX8" fmla="*/ 268566 w 364481"/>
              <a:gd name="connsiteY8" fmla="*/ 127888 h 377270"/>
              <a:gd name="connsiteX9" fmla="*/ 326114 w 364481"/>
              <a:gd name="connsiteY9" fmla="*/ 89521 h 377270"/>
              <a:gd name="connsiteX10" fmla="*/ 364481 w 364481"/>
              <a:gd name="connsiteY10" fmla="*/ 6394 h 377270"/>
              <a:gd name="connsiteX11" fmla="*/ 0 w 364481"/>
              <a:gd name="connsiteY11" fmla="*/ 0 h 377270"/>
              <a:gd name="connsiteX0" fmla="*/ 0 w 364481"/>
              <a:gd name="connsiteY0" fmla="*/ 0 h 377270"/>
              <a:gd name="connsiteX1" fmla="*/ 0 w 364481"/>
              <a:gd name="connsiteY1" fmla="*/ 377270 h 377270"/>
              <a:gd name="connsiteX2" fmla="*/ 287748 w 364481"/>
              <a:gd name="connsiteY2" fmla="*/ 377270 h 377270"/>
              <a:gd name="connsiteX3" fmla="*/ 287748 w 364481"/>
              <a:gd name="connsiteY3" fmla="*/ 313325 h 377270"/>
              <a:gd name="connsiteX4" fmla="*/ 242988 w 364481"/>
              <a:gd name="connsiteY4" fmla="*/ 281353 h 377270"/>
              <a:gd name="connsiteX5" fmla="*/ 274959 w 364481"/>
              <a:gd name="connsiteY5" fmla="*/ 230198 h 377270"/>
              <a:gd name="connsiteX6" fmla="*/ 236593 w 364481"/>
              <a:gd name="connsiteY6" fmla="*/ 159860 h 377270"/>
              <a:gd name="connsiteX7" fmla="*/ 287748 w 364481"/>
              <a:gd name="connsiteY7" fmla="*/ 153465 h 377270"/>
              <a:gd name="connsiteX8" fmla="*/ 268566 w 364481"/>
              <a:gd name="connsiteY8" fmla="*/ 127888 h 377270"/>
              <a:gd name="connsiteX9" fmla="*/ 326114 w 364481"/>
              <a:gd name="connsiteY9" fmla="*/ 89521 h 377270"/>
              <a:gd name="connsiteX10" fmla="*/ 364481 w 364481"/>
              <a:gd name="connsiteY10" fmla="*/ 6394 h 377270"/>
              <a:gd name="connsiteX11" fmla="*/ 0 w 364481"/>
              <a:gd name="connsiteY11" fmla="*/ 0 h 377270"/>
              <a:gd name="connsiteX0" fmla="*/ 0 w 370876"/>
              <a:gd name="connsiteY0" fmla="*/ 0 h 377270"/>
              <a:gd name="connsiteX1" fmla="*/ 0 w 370876"/>
              <a:gd name="connsiteY1" fmla="*/ 377270 h 377270"/>
              <a:gd name="connsiteX2" fmla="*/ 287748 w 370876"/>
              <a:gd name="connsiteY2" fmla="*/ 377270 h 377270"/>
              <a:gd name="connsiteX3" fmla="*/ 287748 w 370876"/>
              <a:gd name="connsiteY3" fmla="*/ 313325 h 377270"/>
              <a:gd name="connsiteX4" fmla="*/ 370876 w 370876"/>
              <a:gd name="connsiteY4" fmla="*/ 274958 h 377270"/>
              <a:gd name="connsiteX5" fmla="*/ 274959 w 370876"/>
              <a:gd name="connsiteY5" fmla="*/ 230198 h 377270"/>
              <a:gd name="connsiteX6" fmla="*/ 236593 w 370876"/>
              <a:gd name="connsiteY6" fmla="*/ 159860 h 377270"/>
              <a:gd name="connsiteX7" fmla="*/ 287748 w 370876"/>
              <a:gd name="connsiteY7" fmla="*/ 153465 h 377270"/>
              <a:gd name="connsiteX8" fmla="*/ 268566 w 370876"/>
              <a:gd name="connsiteY8" fmla="*/ 127888 h 377270"/>
              <a:gd name="connsiteX9" fmla="*/ 326114 w 370876"/>
              <a:gd name="connsiteY9" fmla="*/ 89521 h 377270"/>
              <a:gd name="connsiteX10" fmla="*/ 364481 w 370876"/>
              <a:gd name="connsiteY10" fmla="*/ 6394 h 377270"/>
              <a:gd name="connsiteX11" fmla="*/ 0 w 370876"/>
              <a:gd name="connsiteY11" fmla="*/ 0 h 377270"/>
              <a:gd name="connsiteX0" fmla="*/ 0 w 370876"/>
              <a:gd name="connsiteY0" fmla="*/ 0 h 377270"/>
              <a:gd name="connsiteX1" fmla="*/ 0 w 370876"/>
              <a:gd name="connsiteY1" fmla="*/ 377270 h 377270"/>
              <a:gd name="connsiteX2" fmla="*/ 287748 w 370876"/>
              <a:gd name="connsiteY2" fmla="*/ 377270 h 377270"/>
              <a:gd name="connsiteX3" fmla="*/ 351692 w 370876"/>
              <a:gd name="connsiteY3" fmla="*/ 332508 h 377270"/>
              <a:gd name="connsiteX4" fmla="*/ 370876 w 370876"/>
              <a:gd name="connsiteY4" fmla="*/ 274958 h 377270"/>
              <a:gd name="connsiteX5" fmla="*/ 274959 w 370876"/>
              <a:gd name="connsiteY5" fmla="*/ 230198 h 377270"/>
              <a:gd name="connsiteX6" fmla="*/ 236593 w 370876"/>
              <a:gd name="connsiteY6" fmla="*/ 159860 h 377270"/>
              <a:gd name="connsiteX7" fmla="*/ 287748 w 370876"/>
              <a:gd name="connsiteY7" fmla="*/ 153465 h 377270"/>
              <a:gd name="connsiteX8" fmla="*/ 268566 w 370876"/>
              <a:gd name="connsiteY8" fmla="*/ 127888 h 377270"/>
              <a:gd name="connsiteX9" fmla="*/ 326114 w 370876"/>
              <a:gd name="connsiteY9" fmla="*/ 89521 h 377270"/>
              <a:gd name="connsiteX10" fmla="*/ 364481 w 370876"/>
              <a:gd name="connsiteY10" fmla="*/ 6394 h 377270"/>
              <a:gd name="connsiteX11" fmla="*/ 0 w 370876"/>
              <a:gd name="connsiteY11" fmla="*/ 0 h 377270"/>
              <a:gd name="connsiteX0" fmla="*/ 0 w 370876"/>
              <a:gd name="connsiteY0" fmla="*/ 0 h 377270"/>
              <a:gd name="connsiteX1" fmla="*/ 0 w 370876"/>
              <a:gd name="connsiteY1" fmla="*/ 377270 h 377270"/>
              <a:gd name="connsiteX2" fmla="*/ 287748 w 370876"/>
              <a:gd name="connsiteY2" fmla="*/ 377270 h 377270"/>
              <a:gd name="connsiteX3" fmla="*/ 351692 w 370876"/>
              <a:gd name="connsiteY3" fmla="*/ 332508 h 377270"/>
              <a:gd name="connsiteX4" fmla="*/ 370876 w 370876"/>
              <a:gd name="connsiteY4" fmla="*/ 274958 h 377270"/>
              <a:gd name="connsiteX5" fmla="*/ 274959 w 370876"/>
              <a:gd name="connsiteY5" fmla="*/ 230198 h 377270"/>
              <a:gd name="connsiteX6" fmla="*/ 236593 w 370876"/>
              <a:gd name="connsiteY6" fmla="*/ 159860 h 377270"/>
              <a:gd name="connsiteX7" fmla="*/ 287748 w 370876"/>
              <a:gd name="connsiteY7" fmla="*/ 153465 h 377270"/>
              <a:gd name="connsiteX8" fmla="*/ 268566 w 370876"/>
              <a:gd name="connsiteY8" fmla="*/ 127888 h 377270"/>
              <a:gd name="connsiteX9" fmla="*/ 332271 w 370876"/>
              <a:gd name="connsiteY9" fmla="*/ 61812 h 377270"/>
              <a:gd name="connsiteX10" fmla="*/ 364481 w 370876"/>
              <a:gd name="connsiteY10" fmla="*/ 6394 h 377270"/>
              <a:gd name="connsiteX11" fmla="*/ 0 w 370876"/>
              <a:gd name="connsiteY11" fmla="*/ 0 h 377270"/>
              <a:gd name="connsiteX0" fmla="*/ 0 w 370876"/>
              <a:gd name="connsiteY0" fmla="*/ 0 h 377270"/>
              <a:gd name="connsiteX1" fmla="*/ 0 w 370876"/>
              <a:gd name="connsiteY1" fmla="*/ 377270 h 377270"/>
              <a:gd name="connsiteX2" fmla="*/ 287748 w 370876"/>
              <a:gd name="connsiteY2" fmla="*/ 377270 h 377270"/>
              <a:gd name="connsiteX3" fmla="*/ 351692 w 370876"/>
              <a:gd name="connsiteY3" fmla="*/ 332508 h 377270"/>
              <a:gd name="connsiteX4" fmla="*/ 370876 w 370876"/>
              <a:gd name="connsiteY4" fmla="*/ 274958 h 377270"/>
              <a:gd name="connsiteX5" fmla="*/ 274959 w 370876"/>
              <a:gd name="connsiteY5" fmla="*/ 230198 h 377270"/>
              <a:gd name="connsiteX6" fmla="*/ 236593 w 370876"/>
              <a:gd name="connsiteY6" fmla="*/ 159860 h 377270"/>
              <a:gd name="connsiteX7" fmla="*/ 287748 w 370876"/>
              <a:gd name="connsiteY7" fmla="*/ 153465 h 377270"/>
              <a:gd name="connsiteX8" fmla="*/ 280882 w 370876"/>
              <a:gd name="connsiteY8" fmla="*/ 118652 h 377270"/>
              <a:gd name="connsiteX9" fmla="*/ 332271 w 370876"/>
              <a:gd name="connsiteY9" fmla="*/ 61812 h 377270"/>
              <a:gd name="connsiteX10" fmla="*/ 364481 w 370876"/>
              <a:gd name="connsiteY10" fmla="*/ 6394 h 377270"/>
              <a:gd name="connsiteX11" fmla="*/ 0 w 370876"/>
              <a:gd name="connsiteY11" fmla="*/ 0 h 377270"/>
              <a:gd name="connsiteX0" fmla="*/ 0 w 370876"/>
              <a:gd name="connsiteY0" fmla="*/ 0 h 377270"/>
              <a:gd name="connsiteX1" fmla="*/ 0 w 370876"/>
              <a:gd name="connsiteY1" fmla="*/ 377270 h 377270"/>
              <a:gd name="connsiteX2" fmla="*/ 287748 w 370876"/>
              <a:gd name="connsiteY2" fmla="*/ 377270 h 377270"/>
              <a:gd name="connsiteX3" fmla="*/ 351692 w 370876"/>
              <a:gd name="connsiteY3" fmla="*/ 332508 h 377270"/>
              <a:gd name="connsiteX4" fmla="*/ 370876 w 370876"/>
              <a:gd name="connsiteY4" fmla="*/ 274958 h 377270"/>
              <a:gd name="connsiteX5" fmla="*/ 274959 w 370876"/>
              <a:gd name="connsiteY5" fmla="*/ 230198 h 377270"/>
              <a:gd name="connsiteX6" fmla="*/ 236593 w 370876"/>
              <a:gd name="connsiteY6" fmla="*/ 159860 h 377270"/>
              <a:gd name="connsiteX7" fmla="*/ 247723 w 370876"/>
              <a:gd name="connsiteY7" fmla="*/ 138071 h 377270"/>
              <a:gd name="connsiteX8" fmla="*/ 280882 w 370876"/>
              <a:gd name="connsiteY8" fmla="*/ 118652 h 377270"/>
              <a:gd name="connsiteX9" fmla="*/ 332271 w 370876"/>
              <a:gd name="connsiteY9" fmla="*/ 61812 h 377270"/>
              <a:gd name="connsiteX10" fmla="*/ 364481 w 370876"/>
              <a:gd name="connsiteY10" fmla="*/ 6394 h 377270"/>
              <a:gd name="connsiteX11" fmla="*/ 0 w 370876"/>
              <a:gd name="connsiteY11" fmla="*/ 0 h 377270"/>
              <a:gd name="connsiteX0" fmla="*/ 0 w 370876"/>
              <a:gd name="connsiteY0" fmla="*/ 0 h 377270"/>
              <a:gd name="connsiteX1" fmla="*/ 0 w 370876"/>
              <a:gd name="connsiteY1" fmla="*/ 377270 h 377270"/>
              <a:gd name="connsiteX2" fmla="*/ 287748 w 370876"/>
              <a:gd name="connsiteY2" fmla="*/ 377270 h 377270"/>
              <a:gd name="connsiteX3" fmla="*/ 351692 w 370876"/>
              <a:gd name="connsiteY3" fmla="*/ 332508 h 377270"/>
              <a:gd name="connsiteX4" fmla="*/ 370876 w 370876"/>
              <a:gd name="connsiteY4" fmla="*/ 274958 h 377270"/>
              <a:gd name="connsiteX5" fmla="*/ 274959 w 370876"/>
              <a:gd name="connsiteY5" fmla="*/ 230198 h 377270"/>
              <a:gd name="connsiteX6" fmla="*/ 236593 w 370876"/>
              <a:gd name="connsiteY6" fmla="*/ 159860 h 377270"/>
              <a:gd name="connsiteX7" fmla="*/ 280882 w 370876"/>
              <a:gd name="connsiteY7" fmla="*/ 118652 h 377270"/>
              <a:gd name="connsiteX8" fmla="*/ 332271 w 370876"/>
              <a:gd name="connsiteY8" fmla="*/ 61812 h 377270"/>
              <a:gd name="connsiteX9" fmla="*/ 364481 w 370876"/>
              <a:gd name="connsiteY9" fmla="*/ 6394 h 377270"/>
              <a:gd name="connsiteX10" fmla="*/ 0 w 370876"/>
              <a:gd name="connsiteY10" fmla="*/ 0 h 377270"/>
              <a:gd name="connsiteX0" fmla="*/ 0 w 370876"/>
              <a:gd name="connsiteY0" fmla="*/ 12079 h 389349"/>
              <a:gd name="connsiteX1" fmla="*/ 0 w 370876"/>
              <a:gd name="connsiteY1" fmla="*/ 389349 h 389349"/>
              <a:gd name="connsiteX2" fmla="*/ 287748 w 370876"/>
              <a:gd name="connsiteY2" fmla="*/ 389349 h 389349"/>
              <a:gd name="connsiteX3" fmla="*/ 351692 w 370876"/>
              <a:gd name="connsiteY3" fmla="*/ 344587 h 389349"/>
              <a:gd name="connsiteX4" fmla="*/ 370876 w 370876"/>
              <a:gd name="connsiteY4" fmla="*/ 287037 h 389349"/>
              <a:gd name="connsiteX5" fmla="*/ 274959 w 370876"/>
              <a:gd name="connsiteY5" fmla="*/ 242277 h 389349"/>
              <a:gd name="connsiteX6" fmla="*/ 236593 w 370876"/>
              <a:gd name="connsiteY6" fmla="*/ 171939 h 389349"/>
              <a:gd name="connsiteX7" fmla="*/ 280882 w 370876"/>
              <a:gd name="connsiteY7" fmla="*/ 130731 h 389349"/>
              <a:gd name="connsiteX8" fmla="*/ 332271 w 370876"/>
              <a:gd name="connsiteY8" fmla="*/ 73891 h 389349"/>
              <a:gd name="connsiteX9" fmla="*/ 364481 w 370876"/>
              <a:gd name="connsiteY9" fmla="*/ 0 h 389349"/>
              <a:gd name="connsiteX10" fmla="*/ 0 w 370876"/>
              <a:gd name="connsiteY10" fmla="*/ 12079 h 389349"/>
              <a:gd name="connsiteX0" fmla="*/ 0 w 370876"/>
              <a:gd name="connsiteY0" fmla="*/ 12079 h 407821"/>
              <a:gd name="connsiteX1" fmla="*/ 0 w 370876"/>
              <a:gd name="connsiteY1" fmla="*/ 389349 h 407821"/>
              <a:gd name="connsiteX2" fmla="*/ 287748 w 370876"/>
              <a:gd name="connsiteY2" fmla="*/ 407821 h 407821"/>
              <a:gd name="connsiteX3" fmla="*/ 351692 w 370876"/>
              <a:gd name="connsiteY3" fmla="*/ 344587 h 407821"/>
              <a:gd name="connsiteX4" fmla="*/ 370876 w 370876"/>
              <a:gd name="connsiteY4" fmla="*/ 287037 h 407821"/>
              <a:gd name="connsiteX5" fmla="*/ 274959 w 370876"/>
              <a:gd name="connsiteY5" fmla="*/ 242277 h 407821"/>
              <a:gd name="connsiteX6" fmla="*/ 236593 w 370876"/>
              <a:gd name="connsiteY6" fmla="*/ 171939 h 407821"/>
              <a:gd name="connsiteX7" fmla="*/ 280882 w 370876"/>
              <a:gd name="connsiteY7" fmla="*/ 130731 h 407821"/>
              <a:gd name="connsiteX8" fmla="*/ 332271 w 370876"/>
              <a:gd name="connsiteY8" fmla="*/ 73891 h 407821"/>
              <a:gd name="connsiteX9" fmla="*/ 364481 w 370876"/>
              <a:gd name="connsiteY9" fmla="*/ 0 h 407821"/>
              <a:gd name="connsiteX10" fmla="*/ 0 w 370876"/>
              <a:gd name="connsiteY10" fmla="*/ 12079 h 407821"/>
              <a:gd name="connsiteX0" fmla="*/ 0 w 370876"/>
              <a:gd name="connsiteY0" fmla="*/ 12079 h 407821"/>
              <a:gd name="connsiteX1" fmla="*/ 0 w 370876"/>
              <a:gd name="connsiteY1" fmla="*/ 389349 h 407821"/>
              <a:gd name="connsiteX2" fmla="*/ 287748 w 370876"/>
              <a:gd name="connsiteY2" fmla="*/ 407821 h 407821"/>
              <a:gd name="connsiteX3" fmla="*/ 351692 w 370876"/>
              <a:gd name="connsiteY3" fmla="*/ 344587 h 407821"/>
              <a:gd name="connsiteX4" fmla="*/ 370876 w 370876"/>
              <a:gd name="connsiteY4" fmla="*/ 287037 h 407821"/>
              <a:gd name="connsiteX5" fmla="*/ 321141 w 370876"/>
              <a:gd name="connsiteY5" fmla="*/ 239198 h 407821"/>
              <a:gd name="connsiteX6" fmla="*/ 236593 w 370876"/>
              <a:gd name="connsiteY6" fmla="*/ 171939 h 407821"/>
              <a:gd name="connsiteX7" fmla="*/ 280882 w 370876"/>
              <a:gd name="connsiteY7" fmla="*/ 130731 h 407821"/>
              <a:gd name="connsiteX8" fmla="*/ 332271 w 370876"/>
              <a:gd name="connsiteY8" fmla="*/ 73891 h 407821"/>
              <a:gd name="connsiteX9" fmla="*/ 364481 w 370876"/>
              <a:gd name="connsiteY9" fmla="*/ 0 h 407821"/>
              <a:gd name="connsiteX10" fmla="*/ 0 w 370876"/>
              <a:gd name="connsiteY10" fmla="*/ 12079 h 407821"/>
              <a:gd name="connsiteX0" fmla="*/ 0 w 370876"/>
              <a:gd name="connsiteY0" fmla="*/ 12079 h 407821"/>
              <a:gd name="connsiteX1" fmla="*/ 0 w 370876"/>
              <a:gd name="connsiteY1" fmla="*/ 389349 h 407821"/>
              <a:gd name="connsiteX2" fmla="*/ 287748 w 370876"/>
              <a:gd name="connsiteY2" fmla="*/ 407821 h 407821"/>
              <a:gd name="connsiteX3" fmla="*/ 351692 w 370876"/>
              <a:gd name="connsiteY3" fmla="*/ 344587 h 407821"/>
              <a:gd name="connsiteX4" fmla="*/ 370876 w 370876"/>
              <a:gd name="connsiteY4" fmla="*/ 287037 h 407821"/>
              <a:gd name="connsiteX5" fmla="*/ 321141 w 370876"/>
              <a:gd name="connsiteY5" fmla="*/ 239198 h 407821"/>
              <a:gd name="connsiteX6" fmla="*/ 239672 w 370876"/>
              <a:gd name="connsiteY6" fmla="*/ 144230 h 407821"/>
              <a:gd name="connsiteX7" fmla="*/ 280882 w 370876"/>
              <a:gd name="connsiteY7" fmla="*/ 130731 h 407821"/>
              <a:gd name="connsiteX8" fmla="*/ 332271 w 370876"/>
              <a:gd name="connsiteY8" fmla="*/ 73891 h 407821"/>
              <a:gd name="connsiteX9" fmla="*/ 364481 w 370876"/>
              <a:gd name="connsiteY9" fmla="*/ 0 h 407821"/>
              <a:gd name="connsiteX10" fmla="*/ 0 w 370876"/>
              <a:gd name="connsiteY10" fmla="*/ 12079 h 407821"/>
              <a:gd name="connsiteX0" fmla="*/ 0 w 370876"/>
              <a:gd name="connsiteY0" fmla="*/ 12079 h 407821"/>
              <a:gd name="connsiteX1" fmla="*/ 0 w 370876"/>
              <a:gd name="connsiteY1" fmla="*/ 389349 h 407821"/>
              <a:gd name="connsiteX2" fmla="*/ 287748 w 370876"/>
              <a:gd name="connsiteY2" fmla="*/ 407821 h 407821"/>
              <a:gd name="connsiteX3" fmla="*/ 351692 w 370876"/>
              <a:gd name="connsiteY3" fmla="*/ 344587 h 407821"/>
              <a:gd name="connsiteX4" fmla="*/ 370876 w 370876"/>
              <a:gd name="connsiteY4" fmla="*/ 287037 h 407821"/>
              <a:gd name="connsiteX5" fmla="*/ 321141 w 370876"/>
              <a:gd name="connsiteY5" fmla="*/ 239198 h 407821"/>
              <a:gd name="connsiteX6" fmla="*/ 239672 w 370876"/>
              <a:gd name="connsiteY6" fmla="*/ 144230 h 407821"/>
              <a:gd name="connsiteX7" fmla="*/ 283960 w 370876"/>
              <a:gd name="connsiteY7" fmla="*/ 103022 h 407821"/>
              <a:gd name="connsiteX8" fmla="*/ 332271 w 370876"/>
              <a:gd name="connsiteY8" fmla="*/ 73891 h 407821"/>
              <a:gd name="connsiteX9" fmla="*/ 364481 w 370876"/>
              <a:gd name="connsiteY9" fmla="*/ 0 h 407821"/>
              <a:gd name="connsiteX10" fmla="*/ 0 w 370876"/>
              <a:gd name="connsiteY10" fmla="*/ 12079 h 407821"/>
              <a:gd name="connsiteX0" fmla="*/ 0 w 370876"/>
              <a:gd name="connsiteY0" fmla="*/ 12079 h 407821"/>
              <a:gd name="connsiteX1" fmla="*/ 0 w 370876"/>
              <a:gd name="connsiteY1" fmla="*/ 389349 h 407821"/>
              <a:gd name="connsiteX2" fmla="*/ 287748 w 370876"/>
              <a:gd name="connsiteY2" fmla="*/ 407821 h 407821"/>
              <a:gd name="connsiteX3" fmla="*/ 351692 w 370876"/>
              <a:gd name="connsiteY3" fmla="*/ 344587 h 407821"/>
              <a:gd name="connsiteX4" fmla="*/ 370876 w 370876"/>
              <a:gd name="connsiteY4" fmla="*/ 287037 h 407821"/>
              <a:gd name="connsiteX5" fmla="*/ 321141 w 370876"/>
              <a:gd name="connsiteY5" fmla="*/ 239198 h 407821"/>
              <a:gd name="connsiteX6" fmla="*/ 236593 w 370876"/>
              <a:gd name="connsiteY6" fmla="*/ 171939 h 407821"/>
              <a:gd name="connsiteX7" fmla="*/ 283960 w 370876"/>
              <a:gd name="connsiteY7" fmla="*/ 103022 h 407821"/>
              <a:gd name="connsiteX8" fmla="*/ 332271 w 370876"/>
              <a:gd name="connsiteY8" fmla="*/ 73891 h 407821"/>
              <a:gd name="connsiteX9" fmla="*/ 364481 w 370876"/>
              <a:gd name="connsiteY9" fmla="*/ 0 h 407821"/>
              <a:gd name="connsiteX10" fmla="*/ 0 w 370876"/>
              <a:gd name="connsiteY10" fmla="*/ 12079 h 407821"/>
              <a:gd name="connsiteX0" fmla="*/ 0 w 370876"/>
              <a:gd name="connsiteY0" fmla="*/ 12079 h 407821"/>
              <a:gd name="connsiteX1" fmla="*/ 0 w 370876"/>
              <a:gd name="connsiteY1" fmla="*/ 389349 h 407821"/>
              <a:gd name="connsiteX2" fmla="*/ 287748 w 370876"/>
              <a:gd name="connsiteY2" fmla="*/ 407821 h 407821"/>
              <a:gd name="connsiteX3" fmla="*/ 351692 w 370876"/>
              <a:gd name="connsiteY3" fmla="*/ 344587 h 407821"/>
              <a:gd name="connsiteX4" fmla="*/ 370876 w 370876"/>
              <a:gd name="connsiteY4" fmla="*/ 287037 h 407821"/>
              <a:gd name="connsiteX5" fmla="*/ 321141 w 370876"/>
              <a:gd name="connsiteY5" fmla="*/ 239198 h 407821"/>
              <a:gd name="connsiteX6" fmla="*/ 236593 w 370876"/>
              <a:gd name="connsiteY6" fmla="*/ 171939 h 407821"/>
              <a:gd name="connsiteX7" fmla="*/ 283960 w 370876"/>
              <a:gd name="connsiteY7" fmla="*/ 103022 h 407821"/>
              <a:gd name="connsiteX8" fmla="*/ 356901 w 370876"/>
              <a:gd name="connsiteY8" fmla="*/ 76970 h 407821"/>
              <a:gd name="connsiteX9" fmla="*/ 364481 w 370876"/>
              <a:gd name="connsiteY9" fmla="*/ 0 h 407821"/>
              <a:gd name="connsiteX10" fmla="*/ 0 w 370876"/>
              <a:gd name="connsiteY10" fmla="*/ 12079 h 407821"/>
              <a:gd name="connsiteX0" fmla="*/ 0 w 370876"/>
              <a:gd name="connsiteY0" fmla="*/ 12079 h 407821"/>
              <a:gd name="connsiteX1" fmla="*/ 0 w 370876"/>
              <a:gd name="connsiteY1" fmla="*/ 389349 h 407821"/>
              <a:gd name="connsiteX2" fmla="*/ 287748 w 370876"/>
              <a:gd name="connsiteY2" fmla="*/ 407821 h 407821"/>
              <a:gd name="connsiteX3" fmla="*/ 351692 w 370876"/>
              <a:gd name="connsiteY3" fmla="*/ 344587 h 407821"/>
              <a:gd name="connsiteX4" fmla="*/ 370876 w 370876"/>
              <a:gd name="connsiteY4" fmla="*/ 287037 h 407821"/>
              <a:gd name="connsiteX5" fmla="*/ 321141 w 370876"/>
              <a:gd name="connsiteY5" fmla="*/ 239198 h 407821"/>
              <a:gd name="connsiteX6" fmla="*/ 236593 w 370876"/>
              <a:gd name="connsiteY6" fmla="*/ 171939 h 407821"/>
              <a:gd name="connsiteX7" fmla="*/ 283960 w 370876"/>
              <a:gd name="connsiteY7" fmla="*/ 103022 h 407821"/>
              <a:gd name="connsiteX8" fmla="*/ 356901 w 370876"/>
              <a:gd name="connsiteY8" fmla="*/ 76970 h 407821"/>
              <a:gd name="connsiteX9" fmla="*/ 364481 w 370876"/>
              <a:gd name="connsiteY9" fmla="*/ 0 h 407821"/>
              <a:gd name="connsiteX10" fmla="*/ 0 w 370876"/>
              <a:gd name="connsiteY10" fmla="*/ 12079 h 407821"/>
              <a:gd name="connsiteX0" fmla="*/ 0 w 370876"/>
              <a:gd name="connsiteY0" fmla="*/ 12079 h 407821"/>
              <a:gd name="connsiteX1" fmla="*/ 0 w 370876"/>
              <a:gd name="connsiteY1" fmla="*/ 389349 h 407821"/>
              <a:gd name="connsiteX2" fmla="*/ 287748 w 370876"/>
              <a:gd name="connsiteY2" fmla="*/ 407821 h 407821"/>
              <a:gd name="connsiteX3" fmla="*/ 351692 w 370876"/>
              <a:gd name="connsiteY3" fmla="*/ 344587 h 407821"/>
              <a:gd name="connsiteX4" fmla="*/ 370876 w 370876"/>
              <a:gd name="connsiteY4" fmla="*/ 287037 h 407821"/>
              <a:gd name="connsiteX5" fmla="*/ 321141 w 370876"/>
              <a:gd name="connsiteY5" fmla="*/ 239198 h 407821"/>
              <a:gd name="connsiteX6" fmla="*/ 236593 w 370876"/>
              <a:gd name="connsiteY6" fmla="*/ 171939 h 407821"/>
              <a:gd name="connsiteX7" fmla="*/ 283960 w 370876"/>
              <a:gd name="connsiteY7" fmla="*/ 103022 h 407821"/>
              <a:gd name="connsiteX8" fmla="*/ 356901 w 370876"/>
              <a:gd name="connsiteY8" fmla="*/ 76970 h 407821"/>
              <a:gd name="connsiteX9" fmla="*/ 364481 w 370876"/>
              <a:gd name="connsiteY9" fmla="*/ 0 h 407821"/>
              <a:gd name="connsiteX10" fmla="*/ 0 w 370876"/>
              <a:gd name="connsiteY10" fmla="*/ 12079 h 407821"/>
              <a:gd name="connsiteX0" fmla="*/ 0 w 394634"/>
              <a:gd name="connsiteY0" fmla="*/ 12079 h 407821"/>
              <a:gd name="connsiteX1" fmla="*/ 0 w 394634"/>
              <a:gd name="connsiteY1" fmla="*/ 389349 h 407821"/>
              <a:gd name="connsiteX2" fmla="*/ 287748 w 394634"/>
              <a:gd name="connsiteY2" fmla="*/ 407821 h 407821"/>
              <a:gd name="connsiteX3" fmla="*/ 351692 w 394634"/>
              <a:gd name="connsiteY3" fmla="*/ 344587 h 407821"/>
              <a:gd name="connsiteX4" fmla="*/ 370876 w 394634"/>
              <a:gd name="connsiteY4" fmla="*/ 287037 h 407821"/>
              <a:gd name="connsiteX5" fmla="*/ 321141 w 394634"/>
              <a:gd name="connsiteY5" fmla="*/ 239198 h 407821"/>
              <a:gd name="connsiteX6" fmla="*/ 236593 w 394634"/>
              <a:gd name="connsiteY6" fmla="*/ 171939 h 407821"/>
              <a:gd name="connsiteX7" fmla="*/ 283960 w 394634"/>
              <a:gd name="connsiteY7" fmla="*/ 103022 h 407821"/>
              <a:gd name="connsiteX8" fmla="*/ 356901 w 394634"/>
              <a:gd name="connsiteY8" fmla="*/ 76970 h 407821"/>
              <a:gd name="connsiteX9" fmla="*/ 364481 w 394634"/>
              <a:gd name="connsiteY9" fmla="*/ 0 h 407821"/>
              <a:gd name="connsiteX10" fmla="*/ 0 w 394634"/>
              <a:gd name="connsiteY10" fmla="*/ 12079 h 407821"/>
              <a:gd name="connsiteX0" fmla="*/ 0 w 394634"/>
              <a:gd name="connsiteY0" fmla="*/ 12079 h 407821"/>
              <a:gd name="connsiteX1" fmla="*/ 0 w 394634"/>
              <a:gd name="connsiteY1" fmla="*/ 389349 h 407821"/>
              <a:gd name="connsiteX2" fmla="*/ 287748 w 394634"/>
              <a:gd name="connsiteY2" fmla="*/ 407821 h 407821"/>
              <a:gd name="connsiteX3" fmla="*/ 351692 w 394634"/>
              <a:gd name="connsiteY3" fmla="*/ 344587 h 407821"/>
              <a:gd name="connsiteX4" fmla="*/ 370876 w 394634"/>
              <a:gd name="connsiteY4" fmla="*/ 287037 h 407821"/>
              <a:gd name="connsiteX5" fmla="*/ 321141 w 394634"/>
              <a:gd name="connsiteY5" fmla="*/ 239198 h 407821"/>
              <a:gd name="connsiteX6" fmla="*/ 236593 w 394634"/>
              <a:gd name="connsiteY6" fmla="*/ 171939 h 407821"/>
              <a:gd name="connsiteX7" fmla="*/ 283960 w 394634"/>
              <a:gd name="connsiteY7" fmla="*/ 103022 h 407821"/>
              <a:gd name="connsiteX8" fmla="*/ 356901 w 394634"/>
              <a:gd name="connsiteY8" fmla="*/ 76970 h 407821"/>
              <a:gd name="connsiteX9" fmla="*/ 364481 w 394634"/>
              <a:gd name="connsiteY9" fmla="*/ 0 h 407821"/>
              <a:gd name="connsiteX10" fmla="*/ 0 w 394634"/>
              <a:gd name="connsiteY10" fmla="*/ 12079 h 407821"/>
              <a:gd name="connsiteX0" fmla="*/ 0 w 394634"/>
              <a:gd name="connsiteY0" fmla="*/ 12079 h 407821"/>
              <a:gd name="connsiteX1" fmla="*/ 0 w 394634"/>
              <a:gd name="connsiteY1" fmla="*/ 389349 h 407821"/>
              <a:gd name="connsiteX2" fmla="*/ 287748 w 394634"/>
              <a:gd name="connsiteY2" fmla="*/ 407821 h 407821"/>
              <a:gd name="connsiteX3" fmla="*/ 351692 w 394634"/>
              <a:gd name="connsiteY3" fmla="*/ 344587 h 407821"/>
              <a:gd name="connsiteX4" fmla="*/ 370876 w 394634"/>
              <a:gd name="connsiteY4" fmla="*/ 287037 h 407821"/>
              <a:gd name="connsiteX5" fmla="*/ 321141 w 394634"/>
              <a:gd name="connsiteY5" fmla="*/ 239198 h 407821"/>
              <a:gd name="connsiteX6" fmla="*/ 236593 w 394634"/>
              <a:gd name="connsiteY6" fmla="*/ 171939 h 407821"/>
              <a:gd name="connsiteX7" fmla="*/ 283960 w 394634"/>
              <a:gd name="connsiteY7" fmla="*/ 103022 h 407821"/>
              <a:gd name="connsiteX8" fmla="*/ 356901 w 394634"/>
              <a:gd name="connsiteY8" fmla="*/ 76970 h 407821"/>
              <a:gd name="connsiteX9" fmla="*/ 364481 w 394634"/>
              <a:gd name="connsiteY9" fmla="*/ 0 h 407821"/>
              <a:gd name="connsiteX10" fmla="*/ 0 w 394634"/>
              <a:gd name="connsiteY10" fmla="*/ 12079 h 407821"/>
              <a:gd name="connsiteX0" fmla="*/ 0 w 394634"/>
              <a:gd name="connsiteY0" fmla="*/ 12079 h 407821"/>
              <a:gd name="connsiteX1" fmla="*/ 0 w 394634"/>
              <a:gd name="connsiteY1" fmla="*/ 389349 h 407821"/>
              <a:gd name="connsiteX2" fmla="*/ 287748 w 394634"/>
              <a:gd name="connsiteY2" fmla="*/ 407821 h 407821"/>
              <a:gd name="connsiteX3" fmla="*/ 351692 w 394634"/>
              <a:gd name="connsiteY3" fmla="*/ 344587 h 407821"/>
              <a:gd name="connsiteX4" fmla="*/ 370876 w 394634"/>
              <a:gd name="connsiteY4" fmla="*/ 287037 h 407821"/>
              <a:gd name="connsiteX5" fmla="*/ 321141 w 394634"/>
              <a:gd name="connsiteY5" fmla="*/ 239198 h 407821"/>
              <a:gd name="connsiteX6" fmla="*/ 236593 w 394634"/>
              <a:gd name="connsiteY6" fmla="*/ 171939 h 407821"/>
              <a:gd name="connsiteX7" fmla="*/ 283960 w 394634"/>
              <a:gd name="connsiteY7" fmla="*/ 103022 h 407821"/>
              <a:gd name="connsiteX8" fmla="*/ 356901 w 394634"/>
              <a:gd name="connsiteY8" fmla="*/ 76970 h 407821"/>
              <a:gd name="connsiteX9" fmla="*/ 364481 w 394634"/>
              <a:gd name="connsiteY9" fmla="*/ 0 h 407821"/>
              <a:gd name="connsiteX10" fmla="*/ 0 w 394634"/>
              <a:gd name="connsiteY10" fmla="*/ 12079 h 407821"/>
              <a:gd name="connsiteX0" fmla="*/ 0 w 390254"/>
              <a:gd name="connsiteY0" fmla="*/ 12079 h 407821"/>
              <a:gd name="connsiteX1" fmla="*/ 0 w 390254"/>
              <a:gd name="connsiteY1" fmla="*/ 389349 h 407821"/>
              <a:gd name="connsiteX2" fmla="*/ 287748 w 390254"/>
              <a:gd name="connsiteY2" fmla="*/ 407821 h 407821"/>
              <a:gd name="connsiteX3" fmla="*/ 351692 w 390254"/>
              <a:gd name="connsiteY3" fmla="*/ 344587 h 407821"/>
              <a:gd name="connsiteX4" fmla="*/ 370876 w 390254"/>
              <a:gd name="connsiteY4" fmla="*/ 287037 h 407821"/>
              <a:gd name="connsiteX5" fmla="*/ 321141 w 390254"/>
              <a:gd name="connsiteY5" fmla="*/ 239198 h 407821"/>
              <a:gd name="connsiteX6" fmla="*/ 236593 w 390254"/>
              <a:gd name="connsiteY6" fmla="*/ 171939 h 407821"/>
              <a:gd name="connsiteX7" fmla="*/ 330009 w 390254"/>
              <a:gd name="connsiteY7" fmla="*/ 139204 h 407821"/>
              <a:gd name="connsiteX8" fmla="*/ 356901 w 390254"/>
              <a:gd name="connsiteY8" fmla="*/ 76970 h 407821"/>
              <a:gd name="connsiteX9" fmla="*/ 364481 w 390254"/>
              <a:gd name="connsiteY9" fmla="*/ 0 h 407821"/>
              <a:gd name="connsiteX10" fmla="*/ 0 w 390254"/>
              <a:gd name="connsiteY10" fmla="*/ 12079 h 407821"/>
              <a:gd name="connsiteX0" fmla="*/ 0 w 390254"/>
              <a:gd name="connsiteY0" fmla="*/ 12079 h 407821"/>
              <a:gd name="connsiteX1" fmla="*/ 0 w 390254"/>
              <a:gd name="connsiteY1" fmla="*/ 389349 h 407821"/>
              <a:gd name="connsiteX2" fmla="*/ 287748 w 390254"/>
              <a:gd name="connsiteY2" fmla="*/ 407821 h 407821"/>
              <a:gd name="connsiteX3" fmla="*/ 351692 w 390254"/>
              <a:gd name="connsiteY3" fmla="*/ 344587 h 407821"/>
              <a:gd name="connsiteX4" fmla="*/ 370876 w 390254"/>
              <a:gd name="connsiteY4" fmla="*/ 287037 h 407821"/>
              <a:gd name="connsiteX5" fmla="*/ 321141 w 390254"/>
              <a:gd name="connsiteY5" fmla="*/ 239198 h 407821"/>
              <a:gd name="connsiteX6" fmla="*/ 322113 w 390254"/>
              <a:gd name="connsiteY6" fmla="*/ 191675 h 407821"/>
              <a:gd name="connsiteX7" fmla="*/ 330009 w 390254"/>
              <a:gd name="connsiteY7" fmla="*/ 139204 h 407821"/>
              <a:gd name="connsiteX8" fmla="*/ 356901 w 390254"/>
              <a:gd name="connsiteY8" fmla="*/ 76970 h 407821"/>
              <a:gd name="connsiteX9" fmla="*/ 364481 w 390254"/>
              <a:gd name="connsiteY9" fmla="*/ 0 h 407821"/>
              <a:gd name="connsiteX10" fmla="*/ 0 w 390254"/>
              <a:gd name="connsiteY10" fmla="*/ 12079 h 407821"/>
              <a:gd name="connsiteX0" fmla="*/ 0 w 404234"/>
              <a:gd name="connsiteY0" fmla="*/ 12079 h 407821"/>
              <a:gd name="connsiteX1" fmla="*/ 0 w 404234"/>
              <a:gd name="connsiteY1" fmla="*/ 389349 h 407821"/>
              <a:gd name="connsiteX2" fmla="*/ 287748 w 404234"/>
              <a:gd name="connsiteY2" fmla="*/ 407821 h 407821"/>
              <a:gd name="connsiteX3" fmla="*/ 351692 w 404234"/>
              <a:gd name="connsiteY3" fmla="*/ 344587 h 407821"/>
              <a:gd name="connsiteX4" fmla="*/ 403768 w 404234"/>
              <a:gd name="connsiteY4" fmla="*/ 280459 h 407821"/>
              <a:gd name="connsiteX5" fmla="*/ 321141 w 404234"/>
              <a:gd name="connsiteY5" fmla="*/ 239198 h 407821"/>
              <a:gd name="connsiteX6" fmla="*/ 322113 w 404234"/>
              <a:gd name="connsiteY6" fmla="*/ 191675 h 407821"/>
              <a:gd name="connsiteX7" fmla="*/ 330009 w 404234"/>
              <a:gd name="connsiteY7" fmla="*/ 139204 h 407821"/>
              <a:gd name="connsiteX8" fmla="*/ 356901 w 404234"/>
              <a:gd name="connsiteY8" fmla="*/ 76970 h 407821"/>
              <a:gd name="connsiteX9" fmla="*/ 364481 w 404234"/>
              <a:gd name="connsiteY9" fmla="*/ 0 h 407821"/>
              <a:gd name="connsiteX10" fmla="*/ 0 w 404234"/>
              <a:gd name="connsiteY10" fmla="*/ 12079 h 407821"/>
              <a:gd name="connsiteX0" fmla="*/ 0 w 408904"/>
              <a:gd name="connsiteY0" fmla="*/ 12079 h 407821"/>
              <a:gd name="connsiteX1" fmla="*/ 0 w 408904"/>
              <a:gd name="connsiteY1" fmla="*/ 389349 h 407821"/>
              <a:gd name="connsiteX2" fmla="*/ 287748 w 408904"/>
              <a:gd name="connsiteY2" fmla="*/ 407821 h 407821"/>
              <a:gd name="connsiteX3" fmla="*/ 387873 w 408904"/>
              <a:gd name="connsiteY3" fmla="*/ 341298 h 407821"/>
              <a:gd name="connsiteX4" fmla="*/ 403768 w 408904"/>
              <a:gd name="connsiteY4" fmla="*/ 280459 h 407821"/>
              <a:gd name="connsiteX5" fmla="*/ 321141 w 408904"/>
              <a:gd name="connsiteY5" fmla="*/ 239198 h 407821"/>
              <a:gd name="connsiteX6" fmla="*/ 322113 w 408904"/>
              <a:gd name="connsiteY6" fmla="*/ 191675 h 407821"/>
              <a:gd name="connsiteX7" fmla="*/ 330009 w 408904"/>
              <a:gd name="connsiteY7" fmla="*/ 139204 h 407821"/>
              <a:gd name="connsiteX8" fmla="*/ 356901 w 408904"/>
              <a:gd name="connsiteY8" fmla="*/ 76970 h 407821"/>
              <a:gd name="connsiteX9" fmla="*/ 364481 w 408904"/>
              <a:gd name="connsiteY9" fmla="*/ 0 h 407821"/>
              <a:gd name="connsiteX10" fmla="*/ 0 w 408904"/>
              <a:gd name="connsiteY10" fmla="*/ 12079 h 407821"/>
              <a:gd name="connsiteX0" fmla="*/ 0 w 408904"/>
              <a:gd name="connsiteY0" fmla="*/ 12079 h 407821"/>
              <a:gd name="connsiteX1" fmla="*/ 0 w 408904"/>
              <a:gd name="connsiteY1" fmla="*/ 389349 h 407821"/>
              <a:gd name="connsiteX2" fmla="*/ 287748 w 408904"/>
              <a:gd name="connsiteY2" fmla="*/ 407821 h 407821"/>
              <a:gd name="connsiteX3" fmla="*/ 387873 w 408904"/>
              <a:gd name="connsiteY3" fmla="*/ 341298 h 407821"/>
              <a:gd name="connsiteX4" fmla="*/ 403768 w 408904"/>
              <a:gd name="connsiteY4" fmla="*/ 280459 h 407821"/>
              <a:gd name="connsiteX5" fmla="*/ 321141 w 408904"/>
              <a:gd name="connsiteY5" fmla="*/ 239198 h 407821"/>
              <a:gd name="connsiteX6" fmla="*/ 330009 w 408904"/>
              <a:gd name="connsiteY6" fmla="*/ 139204 h 407821"/>
              <a:gd name="connsiteX7" fmla="*/ 356901 w 408904"/>
              <a:gd name="connsiteY7" fmla="*/ 76970 h 407821"/>
              <a:gd name="connsiteX8" fmla="*/ 364481 w 408904"/>
              <a:gd name="connsiteY8" fmla="*/ 0 h 407821"/>
              <a:gd name="connsiteX9" fmla="*/ 0 w 408904"/>
              <a:gd name="connsiteY9" fmla="*/ 12079 h 407821"/>
              <a:gd name="connsiteX0" fmla="*/ 0 w 408418"/>
              <a:gd name="connsiteY0" fmla="*/ 12079 h 407821"/>
              <a:gd name="connsiteX1" fmla="*/ 0 w 408418"/>
              <a:gd name="connsiteY1" fmla="*/ 389349 h 407821"/>
              <a:gd name="connsiteX2" fmla="*/ 287748 w 408418"/>
              <a:gd name="connsiteY2" fmla="*/ 407821 h 407821"/>
              <a:gd name="connsiteX3" fmla="*/ 387873 w 408418"/>
              <a:gd name="connsiteY3" fmla="*/ 341298 h 407821"/>
              <a:gd name="connsiteX4" fmla="*/ 403768 w 408418"/>
              <a:gd name="connsiteY4" fmla="*/ 280459 h 407821"/>
              <a:gd name="connsiteX5" fmla="*/ 327720 w 408418"/>
              <a:gd name="connsiteY5" fmla="*/ 203016 h 407821"/>
              <a:gd name="connsiteX6" fmla="*/ 330009 w 408418"/>
              <a:gd name="connsiteY6" fmla="*/ 139204 h 407821"/>
              <a:gd name="connsiteX7" fmla="*/ 356901 w 408418"/>
              <a:gd name="connsiteY7" fmla="*/ 76970 h 407821"/>
              <a:gd name="connsiteX8" fmla="*/ 364481 w 408418"/>
              <a:gd name="connsiteY8" fmla="*/ 0 h 407821"/>
              <a:gd name="connsiteX9" fmla="*/ 0 w 408418"/>
              <a:gd name="connsiteY9" fmla="*/ 12079 h 407821"/>
              <a:gd name="connsiteX0" fmla="*/ 0 w 408418"/>
              <a:gd name="connsiteY0" fmla="*/ 0 h 395742"/>
              <a:gd name="connsiteX1" fmla="*/ 0 w 408418"/>
              <a:gd name="connsiteY1" fmla="*/ 377270 h 395742"/>
              <a:gd name="connsiteX2" fmla="*/ 287748 w 408418"/>
              <a:gd name="connsiteY2" fmla="*/ 395742 h 395742"/>
              <a:gd name="connsiteX3" fmla="*/ 387873 w 408418"/>
              <a:gd name="connsiteY3" fmla="*/ 329219 h 395742"/>
              <a:gd name="connsiteX4" fmla="*/ 403768 w 408418"/>
              <a:gd name="connsiteY4" fmla="*/ 268380 h 395742"/>
              <a:gd name="connsiteX5" fmla="*/ 327720 w 408418"/>
              <a:gd name="connsiteY5" fmla="*/ 190937 h 395742"/>
              <a:gd name="connsiteX6" fmla="*/ 330009 w 408418"/>
              <a:gd name="connsiteY6" fmla="*/ 127125 h 395742"/>
              <a:gd name="connsiteX7" fmla="*/ 356901 w 408418"/>
              <a:gd name="connsiteY7" fmla="*/ 64891 h 395742"/>
              <a:gd name="connsiteX8" fmla="*/ 367770 w 408418"/>
              <a:gd name="connsiteY8" fmla="*/ 1078 h 395742"/>
              <a:gd name="connsiteX9" fmla="*/ 0 w 408418"/>
              <a:gd name="connsiteY9" fmla="*/ 0 h 39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8418" h="395742">
                <a:moveTo>
                  <a:pt x="0" y="0"/>
                </a:moveTo>
                <a:lnTo>
                  <a:pt x="0" y="377270"/>
                </a:lnTo>
                <a:lnTo>
                  <a:pt x="287748" y="395742"/>
                </a:lnTo>
                <a:cubicBezTo>
                  <a:pt x="346363" y="388282"/>
                  <a:pt x="368536" y="350446"/>
                  <a:pt x="387873" y="329219"/>
                </a:cubicBezTo>
                <a:cubicBezTo>
                  <a:pt x="407210" y="307992"/>
                  <a:pt x="413793" y="291427"/>
                  <a:pt x="403768" y="268380"/>
                </a:cubicBezTo>
                <a:cubicBezTo>
                  <a:pt x="393743" y="245333"/>
                  <a:pt x="340013" y="214479"/>
                  <a:pt x="327720" y="190937"/>
                </a:cubicBezTo>
                <a:cubicBezTo>
                  <a:pt x="315427" y="167395"/>
                  <a:pt x="325146" y="148133"/>
                  <a:pt x="330009" y="127125"/>
                </a:cubicBezTo>
                <a:cubicBezTo>
                  <a:pt x="334873" y="106117"/>
                  <a:pt x="350608" y="85899"/>
                  <a:pt x="356901" y="64891"/>
                </a:cubicBezTo>
                <a:cubicBezTo>
                  <a:pt x="363194" y="43883"/>
                  <a:pt x="427253" y="11893"/>
                  <a:pt x="367770" y="107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349753" y="6272722"/>
            <a:ext cx="511772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135676" y="2828039"/>
            <a:ext cx="521812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Symmetric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or asymmetric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quench: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Starts when quench is detected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Ends when heaters are discharged</a:t>
            </a: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Post quench 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 s Post mortem recording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~ 5 min waiting to be able to send logging data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4915166" y="3032722"/>
            <a:ext cx="0" cy="324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524700" y="3017809"/>
            <a:ext cx="1257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RQD/ RQF current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12728" y="1849487"/>
            <a:ext cx="11291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fr-CH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Voltage quadrupole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3949862" y="2372707"/>
            <a:ext cx="244643" cy="248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612977" y="4365251"/>
            <a:ext cx="8371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DQHDS voltage</a:t>
            </a:r>
          </a:p>
        </p:txBody>
      </p:sp>
    </p:spTree>
    <p:extLst>
      <p:ext uri="{BB962C8B-B14F-4D97-AF65-F5344CB8AC3E}">
        <p14:creationId xmlns:p14="http://schemas.microsoft.com/office/powerpoint/2010/main" val="409740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Box 78"/>
          <p:cNvSpPr txBox="1"/>
          <p:nvPr/>
        </p:nvSpPr>
        <p:spPr>
          <a:xfrm>
            <a:off x="10309192" y="285091"/>
            <a:ext cx="1610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CCC function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MP3 function</a:t>
            </a:r>
            <a:endParaRPr lang="en-GB" sz="1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187059" y="4100986"/>
            <a:ext cx="8308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normal op.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326603" y="2533786"/>
            <a:ext cx="2767074" cy="21883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930613" y="2623402"/>
            <a:ext cx="8378579" cy="2166684"/>
          </a:xfrm>
          <a:prstGeom prst="ellipse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F53D-AFDA-4049-A4CD-E2FA2194F2C2}" type="slidenum">
              <a:rPr lang="en-GB" smtClean="0"/>
              <a:t>9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938218" y="2905745"/>
            <a:ext cx="1978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Asymmetric quench</a:t>
            </a:r>
            <a:endParaRPr lang="en-GB" dirty="0"/>
          </a:p>
        </p:txBody>
      </p:sp>
      <p:sp>
        <p:nvSpPr>
          <p:cNvPr id="9" name="Arc 8"/>
          <p:cNvSpPr/>
          <p:nvPr/>
        </p:nvSpPr>
        <p:spPr>
          <a:xfrm flipH="1" flipV="1">
            <a:off x="1845154" y="1059583"/>
            <a:ext cx="898659" cy="4635437"/>
          </a:xfrm>
          <a:prstGeom prst="arc">
            <a:avLst>
              <a:gd name="adj1" fmla="val 21191814"/>
              <a:gd name="adj2" fmla="val 5252596"/>
            </a:avLst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extBox 9"/>
          <p:cNvSpPr txBox="1"/>
          <p:nvPr/>
        </p:nvSpPr>
        <p:spPr>
          <a:xfrm>
            <a:off x="7062242" y="4079136"/>
            <a:ext cx="18867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OK: Reset detection board/ power cycle</a:t>
            </a:r>
            <a:endParaRPr lang="en-GB" sz="1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46740" y="4850733"/>
            <a:ext cx="1634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Capacitor </a:t>
            </a:r>
            <a:r>
              <a:rPr lang="en-GB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 charged (</a:t>
            </a:r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810 </a:t>
            </a:r>
            <a:r>
              <a:rPr lang="en-GB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V)</a:t>
            </a:r>
          </a:p>
        </p:txBody>
      </p:sp>
      <p:sp>
        <p:nvSpPr>
          <p:cNvPr id="25" name="Oval 24"/>
          <p:cNvSpPr/>
          <p:nvPr/>
        </p:nvSpPr>
        <p:spPr>
          <a:xfrm>
            <a:off x="578829" y="5670844"/>
            <a:ext cx="1835608" cy="612321"/>
          </a:xfrm>
          <a:prstGeom prst="ellipse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Commissioning with heaters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7289" y="4035246"/>
            <a:ext cx="9994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indent="0">
              <a:buNone/>
            </a:pPr>
            <a:r>
              <a:rPr lang="en-GB" b="1" dirty="0">
                <a:solidFill>
                  <a:schemeClr val="accent1"/>
                </a:solidFill>
              </a:rPr>
              <a:t>DQHDS off/ on manually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973604" y="4106123"/>
            <a:ext cx="0" cy="646473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1079325" y="4082588"/>
            <a:ext cx="0" cy="659331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106702" y="921421"/>
            <a:ext cx="186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Symmetric </a:t>
            </a:r>
            <a:r>
              <a:rPr lang="en-GB" dirty="0"/>
              <a:t>quench </a:t>
            </a:r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271500" y="315878"/>
            <a:ext cx="6532896" cy="9292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2.1 DYPQ states and transitions</a:t>
            </a:r>
            <a:endParaRPr lang="en-GB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1955273" y="4054520"/>
            <a:ext cx="0" cy="1659902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2048559" y="4007844"/>
            <a:ext cx="0" cy="1706578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70385" y="4819657"/>
            <a:ext cx="1864064" cy="6123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Commissioning without heaters</a:t>
            </a:r>
          </a:p>
        </p:txBody>
      </p:sp>
      <p:sp>
        <p:nvSpPr>
          <p:cNvPr id="50" name="Oval 49"/>
          <p:cNvSpPr/>
          <p:nvPr/>
        </p:nvSpPr>
        <p:spPr>
          <a:xfrm>
            <a:off x="216034" y="3432066"/>
            <a:ext cx="2065382" cy="6123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operation of QPS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4996860" y="2376466"/>
            <a:ext cx="2065382" cy="6123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Post quench I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(trigger latched)</a:t>
            </a:r>
          </a:p>
        </p:txBody>
      </p:sp>
      <p:sp>
        <p:nvSpPr>
          <p:cNvPr id="52" name="Oval 51"/>
          <p:cNvSpPr/>
          <p:nvPr/>
        </p:nvSpPr>
        <p:spPr>
          <a:xfrm>
            <a:off x="9379505" y="2857039"/>
            <a:ext cx="2065382" cy="6123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 mortem 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by MP3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9421675" y="3976391"/>
            <a:ext cx="2065382" cy="6123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MP3 decision</a:t>
            </a:r>
          </a:p>
        </p:txBody>
      </p:sp>
      <p:sp>
        <p:nvSpPr>
          <p:cNvPr id="54" name="Oval 53"/>
          <p:cNvSpPr/>
          <p:nvPr/>
        </p:nvSpPr>
        <p:spPr>
          <a:xfrm>
            <a:off x="9962606" y="5327954"/>
            <a:ext cx="2065382" cy="6123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Maintenance,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repair, tests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4976981" y="4435759"/>
            <a:ext cx="2065382" cy="6123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Post quench II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(trigger unlatched)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10580862" y="4747179"/>
            <a:ext cx="0" cy="535271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10784897" y="4722122"/>
            <a:ext cx="0" cy="560328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Arc 57"/>
          <p:cNvSpPr/>
          <p:nvPr/>
        </p:nvSpPr>
        <p:spPr>
          <a:xfrm flipH="1" flipV="1">
            <a:off x="3311493" y="1092001"/>
            <a:ext cx="1220116" cy="4738529"/>
          </a:xfrm>
          <a:prstGeom prst="arc">
            <a:avLst>
              <a:gd name="adj1" fmla="val 5410158"/>
              <a:gd name="adj2" fmla="val 8332096"/>
            </a:avLst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60" name="TextBox 59"/>
          <p:cNvSpPr txBox="1"/>
          <p:nvPr/>
        </p:nvSpPr>
        <p:spPr>
          <a:xfrm>
            <a:off x="10375491" y="3461266"/>
            <a:ext cx="1718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 mortem data analysis finished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297578" y="2769039"/>
            <a:ext cx="17988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DYPQ sends </a:t>
            </a:r>
          </a:p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 mortem data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834772" y="4894110"/>
            <a:ext cx="993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OK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739903" y="4790086"/>
            <a:ext cx="1282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Revalidation OK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24292" y="2519770"/>
            <a:ext cx="1968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Operator state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324292" y="1661917"/>
            <a:ext cx="2577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automatically analysed post mortem </a:t>
            </a:r>
            <a:r>
              <a:rPr lang="en-GB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Record results in table 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37920" y="3082914"/>
            <a:ext cx="1810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</a:t>
            </a:r>
            <a:r>
              <a:rPr lang="en-GB" sz="1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WinCC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013766" y="4325073"/>
            <a:ext cx="13021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en-GB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signatures </a:t>
            </a:r>
            <a:r>
              <a:rPr lang="en-GB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</a:t>
            </a:r>
          </a:p>
        </p:txBody>
      </p:sp>
      <p:sp>
        <p:nvSpPr>
          <p:cNvPr id="78" name="Rectangle 77"/>
          <p:cNvSpPr/>
          <p:nvPr/>
        </p:nvSpPr>
        <p:spPr>
          <a:xfrm>
            <a:off x="10309193" y="256461"/>
            <a:ext cx="1519028" cy="567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8089686" y="4893372"/>
            <a:ext cx="1541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Communicate results to CCC</a:t>
            </a:r>
          </a:p>
        </p:txBody>
      </p:sp>
      <p:cxnSp>
        <p:nvCxnSpPr>
          <p:cNvPr id="3" name="Straight Arrow Connector 2"/>
          <p:cNvCxnSpPr>
            <a:stCxn id="53" idx="3"/>
          </p:cNvCxnSpPr>
          <p:nvPr/>
        </p:nvCxnSpPr>
        <p:spPr>
          <a:xfrm flipH="1">
            <a:off x="9170126" y="4499040"/>
            <a:ext cx="554017" cy="423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53431" y="6349795"/>
            <a:ext cx="1541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Perform tests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24504" y="5404432"/>
            <a:ext cx="1541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Perform tests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0298181" y="5973841"/>
            <a:ext cx="1541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Perform tests</a:t>
            </a:r>
          </a:p>
        </p:txBody>
      </p:sp>
      <p:sp>
        <p:nvSpPr>
          <p:cNvPr id="5" name="Rectangle 4"/>
          <p:cNvSpPr/>
          <p:nvPr/>
        </p:nvSpPr>
        <p:spPr>
          <a:xfrm>
            <a:off x="5342385" y="6154976"/>
            <a:ext cx="4288353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GB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Reset </a:t>
            </a:r>
            <a:r>
              <a:rPr lang="en-GB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CCC without MP3 agreement?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646126" y="4585288"/>
            <a:ext cx="121920" cy="1459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1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2741</TotalTime>
  <Words>2129</Words>
  <Application>Microsoft Office PowerPoint</Application>
  <PresentationFormat>Widescreen</PresentationFormat>
  <Paragraphs>554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1_Office Theme</vt:lpstr>
      <vt:lpstr>RIRE   Reliability Requirements and Initial Risk Estimation   at the example of the quadrupole QPS</vt:lpstr>
      <vt:lpstr>RIRE - Principle </vt:lpstr>
      <vt:lpstr>PowerPoint Presentation</vt:lpstr>
      <vt:lpstr>Powering magnets and Interlock for 1 sector (out of 8)</vt:lpstr>
      <vt:lpstr>System structure: Quench Protection System Quadrupoles, one sector   </vt:lpstr>
      <vt:lpstr>DYPQ input and output</vt:lpstr>
      <vt:lpstr>PowerPoint Presentation</vt:lpstr>
      <vt:lpstr>Schematic diagram, not true to scale </vt:lpstr>
      <vt:lpstr>PowerPoint Presentation</vt:lpstr>
      <vt:lpstr>PowerPoint Presentation</vt:lpstr>
      <vt:lpstr>PowerPoint Presentation</vt:lpstr>
      <vt:lpstr>Qualitative severity classification for end effects</vt:lpstr>
      <vt:lpstr>Excerpt of the FMEA report</vt:lpstr>
      <vt:lpstr>DYPQ failure effects = failure modes of quadrupole and beam operation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steps: extend the fault tree sideward and downward     </vt:lpstr>
      <vt:lpstr>Conclusions</vt:lpstr>
      <vt:lpstr>PowerPoint Presentation</vt:lpstr>
      <vt:lpstr>PowerPoint Presentation</vt:lpstr>
      <vt:lpstr>1. Block diagram: Details DYPQ rack</vt:lpstr>
      <vt:lpstr>PowerPoint Presentation</vt:lpstr>
      <vt:lpstr>PowerPoint Presentation</vt:lpstr>
      <vt:lpstr>PowerPoint Presentation</vt:lpstr>
      <vt:lpstr>Component failure probabilities</vt:lpstr>
      <vt:lpstr>Cut set and system probabilities</vt:lpstr>
      <vt:lpstr>Cut set and system probabilities</vt:lpstr>
      <vt:lpstr>Results – top event</vt:lpstr>
      <vt:lpstr>Results – Cut set importance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RIRE  Reliability Requirements and Initial Risk Estimation</dc:title>
  <dc:creator>Miriam Ruth Blumenschein</dc:creator>
  <cp:lastModifiedBy>Miriam Ruth Blumenschein</cp:lastModifiedBy>
  <cp:revision>45</cp:revision>
  <dcterms:created xsi:type="dcterms:W3CDTF">2018-06-21T09:32:00Z</dcterms:created>
  <dcterms:modified xsi:type="dcterms:W3CDTF">2018-06-28T07:11:42Z</dcterms:modified>
</cp:coreProperties>
</file>