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5" r:id="rId2"/>
    <p:sldId id="272" r:id="rId3"/>
    <p:sldId id="273" r:id="rId4"/>
    <p:sldId id="276" r:id="rId5"/>
    <p:sldId id="282" r:id="rId6"/>
    <p:sldId id="286" r:id="rId7"/>
    <p:sldId id="289" r:id="rId8"/>
    <p:sldId id="285" r:id="rId9"/>
    <p:sldId id="288" r:id="rId10"/>
    <p:sldId id="283" r:id="rId11"/>
    <p:sldId id="277" r:id="rId12"/>
    <p:sldId id="291" r:id="rId13"/>
    <p:sldId id="290" r:id="rId14"/>
    <p:sldId id="274" r:id="rId15"/>
    <p:sldId id="275" r:id="rId16"/>
    <p:sldId id="287" r:id="rId17"/>
    <p:sldId id="281" r:id="rId18"/>
    <p:sldId id="260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7AE3"/>
    <a:srgbClr val="49FA48"/>
    <a:srgbClr val="FEAFD4"/>
    <a:srgbClr val="FF61F9"/>
    <a:srgbClr val="18FDF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96"/>
    <p:restoredTop sz="94542"/>
  </p:normalViewPr>
  <p:slideViewPr>
    <p:cSldViewPr snapToGrid="0" snapToObjects="1">
      <p:cViewPr varScale="1">
        <p:scale>
          <a:sx n="109" d="100"/>
          <a:sy n="109" d="100"/>
        </p:scale>
        <p:origin x="752" y="1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D2510-A10B-E641-A421-25551CF3D041}" type="datetimeFigureOut">
              <a:rPr lang="en-US" smtClean="0"/>
              <a:t>6/27/18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8B3EC-1B4B-E34C-917A-5EBFABD7B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62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425148" y="4771783"/>
            <a:ext cx="2677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60320" y="4771783"/>
            <a:ext cx="254261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8286"/>
          <a:stretch/>
        </p:blipFill>
        <p:spPr>
          <a:xfrm>
            <a:off x="0" y="4519749"/>
            <a:ext cx="9144000" cy="62375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8298"/>
            <a:ext cx="8226854" cy="54564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43691" y="731521"/>
            <a:ext cx="8869680" cy="36858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512612" y="4771783"/>
            <a:ext cx="25903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82191"/>
            <a:ext cx="8226854" cy="157429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Update on K-modulation </a:t>
            </a:r>
            <a:br>
              <a:rPr lang="en-US" sz="4800" b="1" dirty="0"/>
            </a:br>
            <a:r>
              <a:rPr lang="en-US" sz="4800" b="1" dirty="0"/>
              <a:t>beta-beat measurements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748145" y="1910862"/>
            <a:ext cx="7437231" cy="844213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Alexander </a:t>
            </a:r>
            <a:r>
              <a:rPr lang="en-US" sz="2400" dirty="0" err="1"/>
              <a:t>Huschauer</a:t>
            </a:r>
            <a:r>
              <a:rPr lang="en-US" sz="2400" dirty="0"/>
              <a:t>, Frank Tecker</a:t>
            </a:r>
          </a:p>
          <a:p>
            <a:pPr algn="ctr"/>
            <a:r>
              <a:rPr lang="en-US" sz="2400" dirty="0"/>
              <a:t>with many thanks to the OP crew for </a:t>
            </a:r>
            <a:r>
              <a:rPr lang="en-US" sz="2400"/>
              <a:t>the support!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649415" y="3097937"/>
            <a:ext cx="542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Introduction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Measurement results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Comparison to MAD-X</a:t>
            </a:r>
          </a:p>
        </p:txBody>
      </p:sp>
    </p:spTree>
    <p:extLst>
      <p:ext uri="{BB962C8B-B14F-4D97-AF65-F5344CB8AC3E}">
        <p14:creationId xmlns:p14="http://schemas.microsoft.com/office/powerpoint/2010/main" val="214690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691" y="731520"/>
            <a:ext cx="8869680" cy="3775165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analysis with approximation has 1-2% error</a:t>
            </a:r>
          </a:p>
          <a:p>
            <a:r>
              <a:rPr lang="en-US" sz="2800" dirty="0"/>
              <a:t>Residual beating of ~5% in both planes measured</a:t>
            </a:r>
          </a:p>
          <a:p>
            <a:r>
              <a:rPr lang="en-US" sz="2800" dirty="0"/>
              <a:t>Measured beating shows some outliers</a:t>
            </a:r>
          </a:p>
          <a:p>
            <a:r>
              <a:rPr lang="en-US" sz="2800" dirty="0"/>
              <a:t>orbit changes and </a:t>
            </a:r>
            <a:r>
              <a:rPr lang="en-US" sz="2800" dirty="0" err="1"/>
              <a:t>sextupole</a:t>
            </a:r>
            <a:r>
              <a:rPr lang="en-US" sz="2800" dirty="0"/>
              <a:t> feed-down also changes tune ?</a:t>
            </a:r>
          </a:p>
          <a:p>
            <a:r>
              <a:rPr lang="en-US" sz="2800" dirty="0"/>
              <a:t>Orbit measurement to be included</a:t>
            </a:r>
          </a:p>
          <a:p>
            <a:r>
              <a:rPr lang="en-US" sz="2800" dirty="0"/>
              <a:t>Interesting to measure:</a:t>
            </a:r>
            <a:br>
              <a:rPr lang="en-US" sz="2800" dirty="0"/>
            </a:br>
            <a:r>
              <a:rPr lang="en-US" sz="2800" dirty="0"/>
              <a:t>at 6.21/6.24 / bare machine / low chroma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300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14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BB9CE3-9230-BB42-BC7F-9DEF5E0D0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7" y="643084"/>
            <a:ext cx="8731060" cy="39255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78298"/>
            <a:ext cx="8921931" cy="545646"/>
          </a:xfrm>
        </p:spPr>
        <p:txBody>
          <a:bodyPr/>
          <a:lstStyle/>
          <a:p>
            <a:r>
              <a:rPr lang="en-US" sz="3600" dirty="0"/>
              <a:t>Beta-beating measured HOR (6.19/6.22)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794091" y="2935054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/>
              <a:t>amplitude </a:t>
            </a:r>
            <a:r>
              <a:rPr lang="nb-NO" dirty="0" err="1"/>
              <a:t>X</a:t>
            </a:r>
            <a:r>
              <a:rPr lang="nb-NO" dirty="0"/>
              <a:t>: 0.04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650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453DA8-CA45-7940-B678-7860FD4A9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44" y="617514"/>
            <a:ext cx="8704643" cy="3965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78298"/>
            <a:ext cx="8921931" cy="545646"/>
          </a:xfrm>
        </p:spPr>
        <p:txBody>
          <a:bodyPr/>
          <a:lstStyle/>
          <a:p>
            <a:r>
              <a:rPr lang="en-US" sz="3600" dirty="0"/>
              <a:t>Beta-beating measured VERT (6.19/6.22)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43953" y="1516561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/>
              <a:t>amplitude </a:t>
            </a:r>
            <a:r>
              <a:rPr lang="nb-NO" dirty="0" err="1"/>
              <a:t>X</a:t>
            </a:r>
            <a:r>
              <a:rPr lang="nb-NO" dirty="0"/>
              <a:t>: 0.08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56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691" y="731521"/>
            <a:ext cx="4127863" cy="368583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expected sine tune variation</a:t>
            </a:r>
          </a:p>
          <a:p>
            <a:r>
              <a:rPr lang="en-US" dirty="0"/>
              <a:t>cropped sine due to strong coupling</a:t>
            </a:r>
          </a:p>
          <a:p>
            <a:r>
              <a:rPr lang="en-US" dirty="0"/>
              <a:t>skew quads used to decouple the planes</a:t>
            </a:r>
          </a:p>
          <a:p>
            <a:r>
              <a:rPr lang="en-US" dirty="0"/>
              <a:t>good sensitivity for decoupling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9" b="7315"/>
          <a:stretch/>
        </p:blipFill>
        <p:spPr>
          <a:xfrm>
            <a:off x="4434965" y="107292"/>
            <a:ext cx="4547937" cy="431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573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298"/>
            <a:ext cx="3579223" cy="545646"/>
          </a:xfrm>
        </p:spPr>
        <p:txBody>
          <a:bodyPr/>
          <a:lstStyle/>
          <a:p>
            <a:r>
              <a:rPr lang="en-US"/>
              <a:t>Uncoupled!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692" y="731521"/>
            <a:ext cx="4114800" cy="3685834"/>
          </a:xfrm>
        </p:spPr>
        <p:txBody>
          <a:bodyPr>
            <a:normAutofit fontScale="85000" lnSpcReduction="10000"/>
          </a:bodyPr>
          <a:lstStyle/>
          <a:p>
            <a:r>
              <a:rPr lang="tr-TR" dirty="0"/>
              <a:t>PR.QSKODD/EVEN 0.40 / -0.38 A</a:t>
            </a:r>
            <a:endParaRPr lang="en-US" dirty="0"/>
          </a:p>
          <a:p>
            <a:r>
              <a:rPr lang="en-US" dirty="0"/>
              <a:t>sinusoidal tune variation</a:t>
            </a:r>
          </a:p>
          <a:p>
            <a:r>
              <a:rPr lang="en-US" dirty="0"/>
              <a:t>excitation amplitude reduced</a:t>
            </a:r>
          </a:p>
          <a:p>
            <a:r>
              <a:rPr lang="en-US" dirty="0"/>
              <a:t>2 campaigns: QFN/QDN, QFW/QDW</a:t>
            </a:r>
          </a:p>
          <a:p>
            <a:r>
              <a:rPr lang="en-US" dirty="0"/>
              <a:t>Tunes H 6.21 / V 6.24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3" b="5524"/>
          <a:stretch/>
        </p:blipFill>
        <p:spPr>
          <a:xfrm>
            <a:off x="4454435" y="78298"/>
            <a:ext cx="4547937" cy="43891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3" b="6253"/>
          <a:stretch/>
        </p:blipFill>
        <p:spPr>
          <a:xfrm>
            <a:off x="4454435" y="78298"/>
            <a:ext cx="4547937" cy="435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excitation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566" y="731521"/>
            <a:ext cx="3280228" cy="36858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cycle with long injection flat bottom</a:t>
            </a:r>
          </a:p>
          <a:p>
            <a:r>
              <a:rPr lang="en-US" dirty="0"/>
              <a:t>tunes flattened</a:t>
            </a:r>
          </a:p>
          <a:p>
            <a:r>
              <a:rPr lang="en-US" dirty="0"/>
              <a:t>sine function added to individual quadrupoles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89"/>
          <a:stretch/>
        </p:blipFill>
        <p:spPr>
          <a:xfrm>
            <a:off x="3423920" y="731521"/>
            <a:ext cx="556924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876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1" y="78298"/>
            <a:ext cx="8934994" cy="545646"/>
          </a:xfrm>
        </p:spPr>
        <p:txBody>
          <a:bodyPr/>
          <a:lstStyle/>
          <a:p>
            <a:r>
              <a:rPr lang="en-US" sz="3000" dirty="0"/>
              <a:t>Beta-beating measured 2017 (vs. 6.21/6.24 nom.)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15" y="731838"/>
            <a:ext cx="7919658" cy="3686175"/>
          </a:xfrm>
        </p:spPr>
      </p:pic>
    </p:spTree>
    <p:extLst>
      <p:ext uri="{BB962C8B-B14F-4D97-AF65-F5344CB8AC3E}">
        <p14:creationId xmlns:p14="http://schemas.microsoft.com/office/powerpoint/2010/main" val="1413096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944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088" y="312291"/>
            <a:ext cx="1270000" cy="927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2253" y="836023"/>
                <a:ext cx="9026768" cy="368372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dirty="0"/>
                  <a:t>Changing quadrupole gradient by ∆k</a:t>
                </a:r>
              </a:p>
              <a:p>
                <a:r>
                  <a:rPr lang="en-US" sz="2400" dirty="0"/>
                  <a:t>only depends on tune measurement precision and ∆</a:t>
                </a:r>
                <a:r>
                  <a:rPr lang="en-US" sz="2400" dirty="0" err="1"/>
                  <a:t>kL</a:t>
                </a:r>
                <a:br>
                  <a:rPr lang="en-US" sz="2400" dirty="0"/>
                </a:br>
                <a:r>
                  <a:rPr lang="en-US" sz="2400" dirty="0"/>
                  <a:t>model-independent!</a:t>
                </a:r>
              </a:p>
              <a:p>
                <a:r>
                  <a:rPr lang="en-US" sz="2400" dirty="0"/>
                  <a:t>transfer function must be well known – hysteresis!</a:t>
                </a:r>
              </a:p>
              <a:p>
                <a:r>
                  <a:rPr lang="en-US" sz="2400" dirty="0"/>
                  <a:t>PS low-energy quadrupoles (type 401/402) are coils only</a:t>
                </a:r>
              </a:p>
              <a:p>
                <a:r>
                  <a:rPr lang="en-US" sz="2400" dirty="0"/>
                  <a:t>harmonic quadrupole excitation =&gt; reduce errors </a:t>
                </a:r>
              </a:p>
              <a:p>
                <a:r>
                  <a:rPr lang="en-US" sz="2400" dirty="0"/>
                  <a:t>=&gt; Tune change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𝑄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≅−</m:t>
                    </m:r>
                    <m:f>
                      <m:fPr>
                        <m:ctrlPr>
                          <a:rPr lang="bg-BG" sz="24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𝑄</m:t>
                            </m:r>
                          </m:sub>
                        </m:sSub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∆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𝐿</m:t>
                        </m:r>
                      </m:num>
                      <m:den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4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2400" dirty="0"/>
                  <a:t>=&gt; Beta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𝑄</m:t>
                        </m:r>
                      </m:sub>
                    </m:sSub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≅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−</m:t>
                    </m:r>
                    <m:f>
                      <m:fPr>
                        <m:ctrlPr>
                          <a:rPr lang="bg-BG" sz="24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num>
                      <m:den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𝐿</m:t>
                        </m:r>
                      </m:den>
                    </m:f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𝑄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charset="0"/>
                      </a:rPr>
                      <m:t>±</m:t>
                    </m:r>
                    <m:f>
                      <m:fPr>
                        <m:ctrlPr>
                          <a:rPr lang="bg-BG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𝐿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cot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4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4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1−</m:t>
                                </m:r>
                                <m:func>
                                  <m:funcPr>
                                    <m:ctrlPr>
                                      <a:rPr lang="en-US" sz="24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 b="0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</a:rPr>
                                          <m:t>2</m:t>
                                        </m:r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2400" i="0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Δ</m:t>
                                            </m:r>
                                            <m:r>
                                              <a:rPr lang="en-US" sz="24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en-US" sz="24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sz="24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d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+</m:t>
                            </m:r>
                            <m:func>
                              <m:funcPr>
                                <m:ctrlP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sin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sz="24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2</m:t>
                                    </m:r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400" i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Δ</m:t>
                                        </m:r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func>
                          </m:e>
                        </m:func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253" y="836023"/>
                <a:ext cx="9026768" cy="3683726"/>
              </a:xfrm>
              <a:blipFill>
                <a:blip r:embed="rId3"/>
                <a:stretch>
                  <a:fillRect t="-2062" b="-6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982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Approximation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565" y="731521"/>
            <a:ext cx="3631761" cy="36858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Difference depends on tune and excitation amplitude</a:t>
            </a:r>
          </a:p>
          <a:p>
            <a:r>
              <a:rPr lang="en-US" dirty="0"/>
              <a:t>Was in the range 0.2-2% for presented data from last 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830447-95FD-6142-9C0D-44930BDED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327" y="731521"/>
            <a:ext cx="5394673" cy="368583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174A631-7D7D-D04B-89BC-878FAE5CEFA6}"/>
              </a:ext>
            </a:extLst>
          </p:cNvPr>
          <p:cNvSpPr/>
          <p:nvPr/>
        </p:nvSpPr>
        <p:spPr>
          <a:xfrm>
            <a:off x="4378777" y="3657744"/>
            <a:ext cx="1787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F. Zimmermann</a:t>
            </a:r>
            <a:endParaRPr lang="en-US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299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54262A9-4B5B-6345-9877-442869A21C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282"/>
          <a:stretch/>
        </p:blipFill>
        <p:spPr>
          <a:xfrm>
            <a:off x="4613785" y="363964"/>
            <a:ext cx="4530216" cy="41409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3691" y="731520"/>
                <a:ext cx="4480560" cy="3773412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5-parameter fit:</a:t>
                </a:r>
                <a:br>
                  <a:rPr lang="en-US" sz="2400" i="1" dirty="0">
                    <a:latin typeface="Cambria Math" charset="0"/>
                  </a:rPr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𝐴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is-I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s-I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𝜔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𝑎𝑡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𝑏</m:t>
                        </m:r>
                      </m:e>
                    </m:func>
                  </m:oMath>
                </a14:m>
                <a:endParaRPr lang="en-US" sz="2400" dirty="0"/>
              </a:p>
              <a:p>
                <a:r>
                  <a:rPr lang="en-US" sz="2400" dirty="0"/>
                  <a:t>Consistency checks (some acquisitions identical (?))</a:t>
                </a:r>
              </a:p>
              <a:p>
                <a:r>
                  <a:rPr lang="en-US" sz="2400" dirty="0"/>
                  <a:t>Average of several (4) measurements</a:t>
                </a:r>
              </a:p>
              <a:p>
                <a:r>
                  <a:rPr lang="en-US" sz="2400" dirty="0"/>
                  <a:t>Errors propagated from statistical fit error (for the approximative calculation)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691" y="731520"/>
                <a:ext cx="4480560" cy="3773412"/>
              </a:xfrm>
              <a:blipFill>
                <a:blip r:embed="rId3"/>
                <a:stretch>
                  <a:fillRect t="-1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26198" y="100139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Horizontal fit results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76053" y="126112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QF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69119" y="150440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QD</a:t>
            </a:r>
          </a:p>
        </p:txBody>
      </p:sp>
    </p:spTree>
    <p:extLst>
      <p:ext uri="{BB962C8B-B14F-4D97-AF65-F5344CB8AC3E}">
        <p14:creationId xmlns:p14="http://schemas.microsoft.com/office/powerpoint/2010/main" val="1873787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1EE3468-9882-CC46-9B67-C4519C86F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754" y="2688"/>
            <a:ext cx="6424246" cy="48104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" y="78297"/>
            <a:ext cx="2780714" cy="1844287"/>
          </a:xfrm>
        </p:spPr>
        <p:txBody>
          <a:bodyPr/>
          <a:lstStyle/>
          <a:p>
            <a:r>
              <a:rPr lang="en-US" sz="3600" dirty="0"/>
              <a:t>Beta-beating measured (6.19/6.22)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61C8C75-3339-1B49-B0EA-54C5C33BF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91" y="2285999"/>
            <a:ext cx="2576063" cy="213135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09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-1" y="-1"/>
            <a:ext cx="2883877" cy="1773799"/>
          </a:xfrm>
        </p:spPr>
        <p:txBody>
          <a:bodyPr/>
          <a:lstStyle/>
          <a:p>
            <a:r>
              <a:rPr lang="en-US" sz="3600" dirty="0"/>
              <a:t>Beta-beating measured (6.19/6.22)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B2B200B-4726-054A-8249-BB7F7C081DB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83876" y="0"/>
            <a:ext cx="6260124" cy="4813423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9B65C93-A068-9245-8C8B-328A853A8E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896048"/>
            <a:ext cx="2969335" cy="2643532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Some locations with large beating</a:t>
            </a:r>
          </a:p>
          <a:p>
            <a:r>
              <a:rPr lang="en-US" sz="2000" dirty="0"/>
              <a:t>Maybe </a:t>
            </a:r>
            <a:r>
              <a:rPr lang="en-US" sz="2000" dirty="0" err="1"/>
              <a:t>off-centre</a:t>
            </a:r>
            <a:r>
              <a:rPr lang="en-US" sz="2000" dirty="0"/>
              <a:t> in quad </a:t>
            </a:r>
          </a:p>
          <a:p>
            <a:r>
              <a:rPr lang="en-US" sz="2000" dirty="0"/>
              <a:t>=&gt; orbit changes and </a:t>
            </a:r>
            <a:r>
              <a:rPr lang="en-US" sz="2000" dirty="0" err="1"/>
              <a:t>sextupole</a:t>
            </a:r>
            <a:r>
              <a:rPr lang="en-US" sz="2000" dirty="0"/>
              <a:t> feed-down also changes tune ?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513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D545FCB-81F4-D141-B0DD-23D60AF05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8" y="629136"/>
            <a:ext cx="8731059" cy="39539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78298"/>
            <a:ext cx="8921931" cy="545646"/>
          </a:xfrm>
        </p:spPr>
        <p:txBody>
          <a:bodyPr/>
          <a:lstStyle/>
          <a:p>
            <a:r>
              <a:rPr lang="en-US" sz="3600" dirty="0"/>
              <a:t>Beta-beating measured HOR (6.19/6.22)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17538" y="3286746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/>
              <a:t>amplitude </a:t>
            </a:r>
            <a:r>
              <a:rPr lang="nb-NO" dirty="0" err="1"/>
              <a:t>X</a:t>
            </a:r>
            <a:r>
              <a:rPr lang="nb-NO" dirty="0"/>
              <a:t>: 0.07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43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955BD6F-A31F-2D41-95B7-93A668743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8" y="583240"/>
            <a:ext cx="8731059" cy="39775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78298"/>
            <a:ext cx="8921931" cy="545646"/>
          </a:xfrm>
        </p:spPr>
        <p:txBody>
          <a:bodyPr/>
          <a:lstStyle/>
          <a:p>
            <a:r>
              <a:rPr lang="en-US" sz="3600" dirty="0"/>
              <a:t>Beta-beating measured VERT (6.19/6.22)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81658" y="1516562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/>
              <a:t>amplitude </a:t>
            </a:r>
            <a:r>
              <a:rPr lang="nb-NO" dirty="0" err="1"/>
              <a:t>X</a:t>
            </a:r>
            <a:r>
              <a:rPr lang="nb-NO" dirty="0"/>
              <a:t>: 0.08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036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1BB55A5-C016-C14C-B05D-69BF0A809B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29" y="623944"/>
            <a:ext cx="8731059" cy="39775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78298"/>
            <a:ext cx="8921931" cy="545646"/>
          </a:xfrm>
        </p:spPr>
        <p:txBody>
          <a:bodyPr/>
          <a:lstStyle/>
          <a:p>
            <a:r>
              <a:rPr lang="en-US" sz="3600" dirty="0"/>
              <a:t>Beta-beating measured H/V (6.19/6.22)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28 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LIU-PS Beam Dynamics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24195" y="679842"/>
            <a:ext cx="36728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meanX=</a:t>
            </a:r>
            <a:r>
              <a:rPr lang="en-US" dirty="0"/>
              <a:t>0.9992</a:t>
            </a:r>
            <a:r>
              <a:rPr lang="is-IS" dirty="0"/>
              <a:t> meanY=1.0005</a:t>
            </a:r>
          </a:p>
          <a:p>
            <a:r>
              <a:rPr lang="is-IS" dirty="0"/>
              <a:t>=&gt; Magnet calibration errors small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88561" y="1598622"/>
            <a:ext cx="2698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/>
              <a:t>amplitude </a:t>
            </a:r>
            <a:r>
              <a:rPr lang="nb-NO" dirty="0" err="1"/>
              <a:t>X</a:t>
            </a:r>
            <a:r>
              <a:rPr lang="nb-NO" dirty="0"/>
              <a:t>/Y: 0.07/0.08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5089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20897</TotalTime>
  <Words>406</Words>
  <Application>Microsoft Macintosh PowerPoint</Application>
  <PresentationFormat>On-screen Show (16:9)</PresentationFormat>
  <Paragraphs>119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Helvetica</vt:lpstr>
      <vt:lpstr>CERNCorporate16-9</vt:lpstr>
      <vt:lpstr>Update on K-modulation  beta-beat measurements</vt:lpstr>
      <vt:lpstr>Introduction</vt:lpstr>
      <vt:lpstr>Approximation error</vt:lpstr>
      <vt:lpstr>Analysis</vt:lpstr>
      <vt:lpstr>Beta-beating measured (6.19/6.22)</vt:lpstr>
      <vt:lpstr>Beta-beating measured (6.19/6.22)</vt:lpstr>
      <vt:lpstr>Beta-beating measured HOR (6.19/6.22)</vt:lpstr>
      <vt:lpstr>Beta-beating measured VERT (6.19/6.22)</vt:lpstr>
      <vt:lpstr>Beta-beating measured H/V (6.19/6.22)</vt:lpstr>
      <vt:lpstr>Conclusion</vt:lpstr>
      <vt:lpstr>Spares</vt:lpstr>
      <vt:lpstr>Beta-beating measured HOR (6.19/6.22)</vt:lpstr>
      <vt:lpstr>Beta-beating measured VERT (6.19/6.22)</vt:lpstr>
      <vt:lpstr>First try</vt:lpstr>
      <vt:lpstr>Uncoupled!</vt:lpstr>
      <vt:lpstr>Quadrupole excitation</vt:lpstr>
      <vt:lpstr>Beta-beating measured 2017 (vs. 6.21/6.24 nom.)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Microsoft Office User</cp:lastModifiedBy>
  <cp:revision>185</cp:revision>
  <cp:lastPrinted>2017-12-06T11:06:00Z</cp:lastPrinted>
  <dcterms:created xsi:type="dcterms:W3CDTF">2016-03-22T08:23:12Z</dcterms:created>
  <dcterms:modified xsi:type="dcterms:W3CDTF">2018-06-28T11:51:16Z</dcterms:modified>
</cp:coreProperties>
</file>