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3"/>
  </p:notesMasterIdLst>
  <p:sldIdLst>
    <p:sldId id="293" r:id="rId2"/>
    <p:sldId id="300" r:id="rId3"/>
    <p:sldId id="301" r:id="rId4"/>
    <p:sldId id="302" r:id="rId5"/>
    <p:sldId id="303" r:id="rId6"/>
    <p:sldId id="305" r:id="rId7"/>
    <p:sldId id="306" r:id="rId8"/>
    <p:sldId id="307" r:id="rId9"/>
    <p:sldId id="308" r:id="rId10"/>
    <p:sldId id="309" r:id="rId11"/>
    <p:sldId id="310" r:id="rId12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50"/>
    <p:restoredTop sz="94295"/>
  </p:normalViewPr>
  <p:slideViewPr>
    <p:cSldViewPr snapToGrid="0" snapToObjects="1">
      <p:cViewPr varScale="1">
        <p:scale>
          <a:sx n="96" d="100"/>
          <a:sy n="96" d="100"/>
        </p:scale>
        <p:origin x="1704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CA553-A703-B94A-8F2A-B7C99F2CDAF3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137C0-30EC-A841-AA8D-25DA9BBE821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100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58F13A-A9C1-6647-B6E3-C9D6EDD2A445}" type="slidenum">
              <a:rPr lang="it-IT"/>
              <a:pPr/>
              <a:t>1</a:t>
            </a:fld>
            <a:endParaRPr lang="it-IT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5931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28/06/18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E7B50AD0-5114-114D-BFAF-D6F77DEE390F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28/06/18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623FAD43-BFD4-274B-A506-0F3CE5CCBBF3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6563" y="409575"/>
            <a:ext cx="1889125" cy="54578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116013" y="409575"/>
            <a:ext cx="5518150" cy="54578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28/06/18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6B2E7ABC-098F-984E-BE6F-DB9FF2D33E89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116013" y="1752600"/>
            <a:ext cx="3703637" cy="411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2050" y="1752600"/>
            <a:ext cx="3703638" cy="411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28/06/18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D3C61D5C-66C6-C74F-975E-A9D6E855B281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1116013" y="1752600"/>
            <a:ext cx="7559675" cy="4114800"/>
          </a:xfrm>
        </p:spPr>
        <p:txBody>
          <a:bodyPr/>
          <a:lstStyle/>
          <a:p>
            <a:pPr lvl="0"/>
            <a:r>
              <a:rPr lang="it-IT" noProof="0"/>
              <a:t>Fare clic sull'icona per inserire una tabella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28/06/18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CBDD7553-32B6-AF41-A7B5-8C68EC4C6086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olo e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grafico 2"/>
          <p:cNvSpPr>
            <a:spLocks noGrp="1"/>
          </p:cNvSpPr>
          <p:nvPr>
            <p:ph type="chart" idx="1"/>
          </p:nvPr>
        </p:nvSpPr>
        <p:spPr>
          <a:xfrm>
            <a:off x="1116013" y="1752600"/>
            <a:ext cx="7559675" cy="4114800"/>
          </a:xfrm>
        </p:spPr>
        <p:txBody>
          <a:bodyPr/>
          <a:lstStyle/>
          <a:p>
            <a:pPr lvl="0"/>
            <a:r>
              <a:rPr lang="it-IT" noProof="0"/>
              <a:t>Fare clic sull'icona per inserire un grafico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28/06/18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117EB865-EA62-E740-84BE-EFA1EDB34EC3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28/06/18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A1292C01-2A3D-0A44-81FF-B77D718938CB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28/06/18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1D6FDE76-05C6-1940-B5EA-225DE777EDCD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116013" y="1752600"/>
            <a:ext cx="37036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2050" y="1752600"/>
            <a:ext cx="37036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28/06/18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E4AA1BCC-0549-AC44-BB05-AFF4571691F2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28/06/18</a:t>
            </a: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4A8D3F67-D53C-DB4B-89D3-0F9D7613C8CF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28/06/18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BFBF7122-E485-A34B-A033-193A3ADCCB38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28/06/18</a:t>
            </a: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AB86FDA9-73B4-8348-B058-6E024D28C42E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28/06/18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3F72E95A-28A0-DD47-A6FC-6A5A182892FF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Trascinare l'immagine su un segnaposto o fare clic sull'icona per aggiungerla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28/06/18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4CFF2E79-C39B-0F4F-8D04-4978C9783A71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5"/>
          <p:cNvGrpSpPr>
            <a:grpSpLocks/>
          </p:cNvGrpSpPr>
          <p:nvPr/>
        </p:nvGrpSpPr>
        <p:grpSpPr bwMode="auto">
          <a:xfrm>
            <a:off x="0" y="6096000"/>
            <a:ext cx="9144000" cy="762000"/>
            <a:chOff x="0" y="3840"/>
            <a:chExt cx="5760" cy="480"/>
          </a:xfrm>
        </p:grpSpPr>
        <p:sp>
          <p:nvSpPr>
            <p:cNvPr id="1037" name="Rectangle 13"/>
            <p:cNvSpPr>
              <a:spLocks noChangeArrowheads="1"/>
            </p:cNvSpPr>
            <p:nvPr userDrawn="1"/>
          </p:nvSpPr>
          <p:spPr bwMode="auto">
            <a:xfrm>
              <a:off x="0" y="3984"/>
              <a:ext cx="5760" cy="336"/>
            </a:xfrm>
            <a:prstGeom prst="rect">
              <a:avLst/>
            </a:prstGeom>
            <a:solidFill>
              <a:srgbClr val="8224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it-IT">
                <a:ea typeface="ＭＳ Ｐゴシック" pitchFamily="1" charset="-128"/>
                <a:cs typeface="+mn-cs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 userDrawn="1"/>
          </p:nvSpPr>
          <p:spPr bwMode="auto">
            <a:xfrm>
              <a:off x="768" y="3840"/>
              <a:ext cx="4992" cy="480"/>
            </a:xfrm>
            <a:prstGeom prst="rect">
              <a:avLst/>
            </a:prstGeom>
            <a:solidFill>
              <a:srgbClr val="8224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it-IT">
                <a:ea typeface="ＭＳ Ｐゴシック" pitchFamily="1" charset="-128"/>
                <a:cs typeface="+mn-cs"/>
              </a:endParaRPr>
            </a:p>
          </p:txBody>
        </p:sp>
      </p:grp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409575"/>
            <a:ext cx="75596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752600"/>
            <a:ext cx="75596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43400" y="61483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/>
            </a:lvl1pPr>
          </a:lstStyle>
          <a:p>
            <a:r>
              <a:rPr lang="en-US"/>
              <a:t>28/06/18</a:t>
            </a: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1483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00" smtClean="0"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483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r>
              <a:rPr lang="it-IT" dirty="0"/>
              <a:t>Pag. </a:t>
            </a:r>
            <a:fld id="{84F3E2DF-3CD5-B448-B909-71EF67D9F9AF}" type="slidenum">
              <a:rPr lang="it-IT"/>
              <a:pPr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+mj-lt"/>
          <a:ea typeface="+mj-ea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22433"/>
        </a:buClr>
        <a:buChar char="•"/>
        <a:defRPr sz="2400">
          <a:solidFill>
            <a:srgbClr val="000000"/>
          </a:solidFill>
          <a:latin typeface="+mn-lt"/>
          <a:ea typeface="+mn-ea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000000"/>
          </a:solidFill>
          <a:latin typeface="+mn-lt"/>
          <a:ea typeface="+mn-ea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rgbClr val="000000"/>
          </a:solidFill>
          <a:latin typeface="+mn-lt"/>
          <a:ea typeface="+mn-ea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"/>
          <p:cNvSpPr>
            <a:spLocks noChangeArrowheads="1"/>
          </p:cNvSpPr>
          <p:nvPr/>
        </p:nvSpPr>
        <p:spPr bwMode="auto">
          <a:xfrm>
            <a:off x="0" y="0"/>
            <a:ext cx="9144000" cy="3429000"/>
          </a:xfrm>
          <a:prstGeom prst="rect">
            <a:avLst/>
          </a:prstGeom>
          <a:solidFill>
            <a:srgbClr val="00677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43608" y="1846376"/>
            <a:ext cx="7128792" cy="740190"/>
          </a:xfrm>
        </p:spPr>
        <p:txBody>
          <a:bodyPr/>
          <a:lstStyle/>
          <a:p>
            <a:r>
              <a:rPr lang="en-GB" sz="1800" dirty="0">
                <a:solidFill>
                  <a:schemeClr val="bg1"/>
                </a:solidFill>
              </a:rPr>
              <a:t>H. </a:t>
            </a:r>
            <a:r>
              <a:rPr lang="en-GB" sz="1800" dirty="0" err="1">
                <a:solidFill>
                  <a:schemeClr val="bg1"/>
                </a:solidFill>
              </a:rPr>
              <a:t>Damerau</a:t>
            </a:r>
            <a:r>
              <a:rPr lang="en-GB" sz="1800" dirty="0">
                <a:solidFill>
                  <a:schemeClr val="bg1"/>
                </a:solidFill>
              </a:rPr>
              <a:t>, A. </a:t>
            </a:r>
            <a:r>
              <a:rPr lang="en-GB" sz="1800" dirty="0" err="1">
                <a:solidFill>
                  <a:schemeClr val="bg1"/>
                </a:solidFill>
              </a:rPr>
              <a:t>Lasheen</a:t>
            </a:r>
            <a:r>
              <a:rPr lang="en-GB" sz="1800" dirty="0">
                <a:solidFill>
                  <a:schemeClr val="bg1"/>
                </a:solidFill>
              </a:rPr>
              <a:t>, M. Migliorati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47663" y="409574"/>
            <a:ext cx="6893971" cy="1264525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Beam measurements of longitudinal impedance</a:t>
            </a:r>
          </a:p>
        </p:txBody>
      </p:sp>
      <p:pic>
        <p:nvPicPr>
          <p:cNvPr id="4101" name="Picture 18" descr="Fondin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25825"/>
            <a:ext cx="9144000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 descr="logo +marchi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29000"/>
            <a:ext cx="9145588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3" descr="Immagine2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44700" y="2708275"/>
            <a:ext cx="7117200" cy="85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magine 7" descr="it_titolo_150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869160"/>
            <a:ext cx="6392255" cy="814356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32040" y="3144415"/>
            <a:ext cx="990600" cy="1193800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>
            <a:off x="4860032" y="4296543"/>
            <a:ext cx="4109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/>
              <a:t>LIU - LHC Injectors Upgrade Project</a:t>
            </a: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04248" y="3360439"/>
            <a:ext cx="7366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68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74169" y="409575"/>
            <a:ext cx="8301520" cy="581025"/>
          </a:xfrm>
        </p:spPr>
        <p:txBody>
          <a:bodyPr/>
          <a:lstStyle/>
          <a:p>
            <a:pPr algn="ctr"/>
            <a:r>
              <a:rPr lang="en-GB" dirty="0"/>
              <a:t>MD of 29/5/2018 on resistive impedance with 2 bunches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28/06/18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10</a:t>
            </a:fld>
            <a:endParaRPr lang="it-I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54" y="1234435"/>
            <a:ext cx="5852172" cy="43891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6021246" y="2505775"/>
                <a:ext cx="2311224" cy="31700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dirty="0">
                    <a:solidFill>
                      <a:srgbClr val="002060"/>
                    </a:solidFill>
                    <a:latin typeface="arial" panose="020B0604020202020204" pitchFamily="34" charset="0"/>
                  </a:rPr>
                  <a:t>The loss factor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0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sz="2000" b="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0.312 </m:t>
                    </m:r>
                  </m:oMath>
                </a14:m>
                <a:r>
                  <a:rPr lang="en-GB" sz="2000" dirty="0">
                    <a:solidFill>
                      <a:srgbClr val="002060"/>
                    </a:solidFill>
                    <a:latin typeface="arial" panose="020B0604020202020204" pitchFamily="34" charset="0"/>
                  </a:rPr>
                  <a:t>V/pC</a:t>
                </a:r>
              </a:p>
              <a:p>
                <a:endParaRPr lang="en-GB" sz="2000" dirty="0">
                  <a:solidFill>
                    <a:srgbClr val="002060"/>
                  </a:solidFill>
                  <a:latin typeface="arial" panose="020B0604020202020204" pitchFamily="34" charset="0"/>
                </a:endParaRPr>
              </a:p>
              <a:p>
                <a:r>
                  <a:rPr lang="en-GB" sz="2000" dirty="0">
                    <a:solidFill>
                      <a:srgbClr val="002060"/>
                    </a:solidFill>
                    <a:latin typeface="arial" panose="020B0604020202020204" pitchFamily="34" charset="0"/>
                  </a:rPr>
                  <a:t>Calculations with the present impedance model are in progress to compare the loss factor with the measured one.</a:t>
                </a:r>
                <a:endParaRPr lang="en-US" sz="2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1246" y="2505775"/>
                <a:ext cx="2311224" cy="3170099"/>
              </a:xfrm>
              <a:prstGeom prst="rect">
                <a:avLst/>
              </a:prstGeom>
              <a:blipFill>
                <a:blip r:embed="rId3"/>
                <a:stretch>
                  <a:fillRect l="-2732" t="-797" r="-546" b="-239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magine 2">
            <a:extLst>
              <a:ext uri="{FF2B5EF4-FFF2-40B4-BE49-F238E27FC236}">
                <a16:creationId xmlns:a16="http://schemas.microsoft.com/office/drawing/2014/main" id="{88767E48-D8E2-824A-97A9-02F8B7897F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4519" y="1767250"/>
            <a:ext cx="2467219" cy="61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443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procedures to perform in an automatic way the measurements and data analysis allow to have more data and better statistics.</a:t>
            </a:r>
          </a:p>
          <a:p>
            <a:r>
              <a:rPr lang="en-US" dirty="0"/>
              <a:t>For both kinds of measurements (quadrupolar BTF and synchrotron phase shift) we started to develop scripts for automatic acquisition and analysis.</a:t>
            </a:r>
          </a:p>
          <a:p>
            <a:r>
              <a:rPr lang="en-US" dirty="0"/>
              <a:t>The data analysis in particular still needs some improvements, and there are some points that necessitate further investigation.</a:t>
            </a:r>
          </a:p>
          <a:p>
            <a:r>
              <a:rPr lang="en-US" dirty="0"/>
              <a:t>Discussions are in progress.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28/06/18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3972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MD of 29/5/2018 on </a:t>
            </a:r>
            <a:r>
              <a:rPr lang="en-GB" dirty="0" err="1"/>
              <a:t>quadrupolar</a:t>
            </a:r>
            <a:r>
              <a:rPr lang="en-GB" dirty="0"/>
              <a:t> BTF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28/06/18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0A92820-788C-8042-802C-C499D93A48C0}"/>
              </a:ext>
            </a:extLst>
          </p:cNvPr>
          <p:cNvSpPr txBox="1"/>
          <p:nvPr/>
        </p:nvSpPr>
        <p:spPr>
          <a:xfrm>
            <a:off x="374168" y="990600"/>
            <a:ext cx="53636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>
                <a:solidFill>
                  <a:srgbClr val="002060"/>
                </a:solidFill>
              </a:rPr>
              <a:t>Quadrupolar</a:t>
            </a:r>
            <a:r>
              <a:rPr lang="en-GB" sz="2000" dirty="0">
                <a:solidFill>
                  <a:srgbClr val="002060"/>
                </a:solidFill>
              </a:rPr>
              <a:t> BTF obtained by averaging 10 measurements directly with the network </a:t>
            </a:r>
            <a:r>
              <a:rPr lang="en-GB" sz="2000" dirty="0" err="1">
                <a:solidFill>
                  <a:srgbClr val="002060"/>
                </a:solidFill>
              </a:rPr>
              <a:t>analyzer</a:t>
            </a:r>
            <a:r>
              <a:rPr lang="en-GB" sz="2000" dirty="0">
                <a:solidFill>
                  <a:srgbClr val="002060"/>
                </a:solidFill>
              </a:rPr>
              <a:t> at each intensity.</a:t>
            </a:r>
          </a:p>
          <a:p>
            <a:r>
              <a:rPr lang="en-GB" sz="2000" dirty="0">
                <a:solidFill>
                  <a:srgbClr val="002060"/>
                </a:solidFill>
              </a:rPr>
              <a:t>Bunch length and intensity were also averaged during the 10 shots. </a:t>
            </a:r>
            <a:endParaRPr lang="en-GB" sz="2000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7850" y="990600"/>
            <a:ext cx="3157828" cy="477678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16200000">
            <a:off x="4740632" y="3276739"/>
            <a:ext cx="16866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Signal phase (</a:t>
            </a:r>
            <a:r>
              <a:rPr lang="en-US" sz="1400" dirty="0" err="1">
                <a:solidFill>
                  <a:srgbClr val="000000"/>
                </a:solidFill>
              </a:rPr>
              <a:t>deg</a:t>
            </a:r>
            <a:r>
              <a:rPr lang="en-US" sz="14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236764" y="5650110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f (Hz)</a:t>
            </a:r>
          </a:p>
        </p:txBody>
      </p:sp>
      <p:sp>
        <p:nvSpPr>
          <p:cNvPr id="14" name="Bent Arrow 13"/>
          <p:cNvSpPr/>
          <p:nvPr/>
        </p:nvSpPr>
        <p:spPr bwMode="auto">
          <a:xfrm flipV="1">
            <a:off x="3623310" y="1650980"/>
            <a:ext cx="1440180" cy="354330"/>
          </a:xfrm>
          <a:prstGeom prst="bentArrow">
            <a:avLst>
              <a:gd name="adj1" fmla="val 8871"/>
              <a:gd name="adj2" fmla="val 15860"/>
              <a:gd name="adj3" fmla="val 25000"/>
              <a:gd name="adj4" fmla="val 43750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848" y="2613355"/>
            <a:ext cx="4395342" cy="337513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2955" y="5770066"/>
            <a:ext cx="1292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NB: V</a:t>
            </a:r>
            <a:r>
              <a:rPr lang="en-US" sz="1200" baseline="-25000" dirty="0">
                <a:solidFill>
                  <a:srgbClr val="000000"/>
                </a:solidFill>
              </a:rPr>
              <a:t>RF</a:t>
            </a:r>
            <a:r>
              <a:rPr lang="en-US" sz="1200" dirty="0">
                <a:solidFill>
                  <a:srgbClr val="000000"/>
                </a:solidFill>
              </a:rPr>
              <a:t> = 84 kV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D654454B-5A6D-9241-9277-E05F1809E8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9224" y="4761839"/>
            <a:ext cx="939800" cy="393700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4807DC74-D32D-654E-BB61-3D8B4F6D5A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5296" y="4828417"/>
            <a:ext cx="127000" cy="177800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2DDBF2DF-2385-8F46-8DE6-E65C989D16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4238" y="4882137"/>
            <a:ext cx="266700" cy="11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301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MD of 8/6/2018 on </a:t>
            </a:r>
            <a:r>
              <a:rPr lang="en-GB" dirty="0" err="1"/>
              <a:t>quadrupolar</a:t>
            </a:r>
            <a:r>
              <a:rPr lang="en-GB" dirty="0"/>
              <a:t> BTF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28/06/18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0A92820-788C-8042-802C-C499D93A48C0}"/>
              </a:ext>
            </a:extLst>
          </p:cNvPr>
          <p:cNvSpPr txBox="1"/>
          <p:nvPr/>
        </p:nvSpPr>
        <p:spPr>
          <a:xfrm>
            <a:off x="374168" y="1303551"/>
            <a:ext cx="85983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2060"/>
                </a:solidFill>
              </a:rPr>
              <a:t>We tried an automatic acquisition of the data over a large time interval. This allowed to gather as much data as possible to improve the statistics.</a:t>
            </a:r>
          </a:p>
          <a:p>
            <a:r>
              <a:rPr lang="en-GB" sz="2000" dirty="0">
                <a:solidFill>
                  <a:srgbClr val="002060"/>
                </a:solidFill>
              </a:rPr>
              <a:t>For the data analysis, we divided the measurements into given intensity intervals.</a:t>
            </a:r>
            <a:endParaRPr lang="en-GB" sz="2000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929" y="2517101"/>
            <a:ext cx="4314430" cy="308991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 rot="16200000">
            <a:off x="-269598" y="3629456"/>
            <a:ext cx="979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Np (1e10)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081932" y="5330012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time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8543" y="2517100"/>
            <a:ext cx="4289298" cy="300358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030890" y="5265242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time</a:t>
            </a:r>
          </a:p>
        </p:txBody>
      </p:sp>
      <p:sp>
        <p:nvSpPr>
          <p:cNvPr id="17" name="TextBox 16"/>
          <p:cNvSpPr txBox="1"/>
          <p:nvPr/>
        </p:nvSpPr>
        <p:spPr>
          <a:xfrm rot="16200000">
            <a:off x="3934831" y="3673578"/>
            <a:ext cx="1854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total bunch length (s)</a:t>
            </a:r>
          </a:p>
        </p:txBody>
      </p:sp>
    </p:spTree>
    <p:extLst>
      <p:ext uri="{BB962C8B-B14F-4D97-AF65-F5344CB8AC3E}">
        <p14:creationId xmlns:p14="http://schemas.microsoft.com/office/powerpoint/2010/main" val="2124042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MD of 8/6/2018 on </a:t>
            </a:r>
            <a:r>
              <a:rPr lang="en-GB" dirty="0" err="1"/>
              <a:t>quadrupolar</a:t>
            </a:r>
            <a:r>
              <a:rPr lang="en-GB" dirty="0"/>
              <a:t> BTF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28/06/18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0A92820-788C-8042-802C-C499D93A48C0}"/>
              </a:ext>
            </a:extLst>
          </p:cNvPr>
          <p:cNvSpPr txBox="1"/>
          <p:nvPr/>
        </p:nvSpPr>
        <p:spPr>
          <a:xfrm>
            <a:off x="318827" y="1309330"/>
            <a:ext cx="85983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2060"/>
                </a:solidFill>
              </a:rPr>
              <a:t>The BTF signal of a single acquisition is not very clean. The averaging of the data of the network </a:t>
            </a:r>
            <a:r>
              <a:rPr lang="en-GB" sz="2000" dirty="0" err="1">
                <a:solidFill>
                  <a:srgbClr val="002060"/>
                </a:solidFill>
              </a:rPr>
              <a:t>analyzer</a:t>
            </a:r>
            <a:r>
              <a:rPr lang="en-GB" sz="2000" dirty="0">
                <a:solidFill>
                  <a:srgbClr val="002060"/>
                </a:solidFill>
              </a:rPr>
              <a:t> was done in post-processing. </a:t>
            </a:r>
            <a:endParaRPr lang="en-GB" sz="2000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66" y="2430424"/>
            <a:ext cx="4452113" cy="311181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16200000">
            <a:off x="-658364" y="3589419"/>
            <a:ext cx="1646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Signal phase (rad)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976134" y="5366800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f (Hz)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992" y="2320289"/>
            <a:ext cx="4552571" cy="341673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454664" y="554224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f (Hz)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835914" y="5583137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f (Hz)</a:t>
            </a:r>
          </a:p>
        </p:txBody>
      </p:sp>
    </p:spTree>
    <p:extLst>
      <p:ext uri="{BB962C8B-B14F-4D97-AF65-F5344CB8AC3E}">
        <p14:creationId xmlns:p14="http://schemas.microsoft.com/office/powerpoint/2010/main" val="1657807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MD of 8/6/2018 on </a:t>
            </a:r>
            <a:r>
              <a:rPr lang="en-GB" dirty="0" err="1"/>
              <a:t>quadrupolar</a:t>
            </a:r>
            <a:r>
              <a:rPr lang="en-GB" dirty="0"/>
              <a:t> BTF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28/06/18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5</a:t>
            </a:fld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D0A92820-788C-8042-802C-C499D93A48C0}"/>
                  </a:ext>
                </a:extLst>
              </p:cNvPr>
              <p:cNvSpPr txBox="1"/>
              <p:nvPr/>
            </p:nvSpPr>
            <p:spPr>
              <a:xfrm>
                <a:off x="374168" y="990600"/>
                <a:ext cx="8598382" cy="2227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rgbClr val="002060"/>
                    </a:solidFill>
                  </a:rPr>
                  <a:t>The analysis of the knee point has been automatized as much as possible.</a:t>
                </a:r>
              </a:p>
              <a:p>
                <a:r>
                  <a:rPr lang="en-GB" sz="2000" dirty="0">
                    <a:solidFill>
                      <a:srgbClr val="002060"/>
                    </a:solidFill>
                  </a:rPr>
                  <a:t>One method consisted in fitting the phase curve with the sigmoid function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  <m:d>
                                    <m:dPr>
                                      <m:ctrlP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>
                  <a:solidFill>
                    <a:srgbClr val="FF0000"/>
                  </a:solidFill>
                </a:endParaRPr>
              </a:p>
              <a:p>
                <a:r>
                  <a:rPr lang="en-GB" sz="2000" dirty="0">
                    <a:solidFill>
                      <a:srgbClr val="002060"/>
                    </a:solidFill>
                  </a:rPr>
                  <a:t>determining the two points where the second derivative is zero, and fitting that segment of </a:t>
                </a:r>
              </a:p>
              <a:p>
                <a:r>
                  <a:rPr lang="en-GB" sz="2000" dirty="0">
                    <a:solidFill>
                      <a:srgbClr val="002060"/>
                    </a:solidFill>
                  </a:rPr>
                  <a:t>curve with a line.</a:t>
                </a: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D0A92820-788C-8042-802C-C499D93A48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168" y="990600"/>
                <a:ext cx="8598382" cy="2227789"/>
              </a:xfrm>
              <a:prstGeom prst="rect">
                <a:avLst/>
              </a:prstGeom>
              <a:blipFill>
                <a:blip r:embed="rId2"/>
                <a:stretch>
                  <a:fillRect l="-589" t="-1136" r="-147" b="-397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 rot="16200000">
            <a:off x="1658353" y="3943749"/>
            <a:ext cx="1646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Signal phase (rad)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9547" y="2627659"/>
            <a:ext cx="4307033" cy="325540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638068" y="5794889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f (Hz)</a:t>
            </a:r>
          </a:p>
        </p:txBody>
      </p:sp>
    </p:spTree>
    <p:extLst>
      <p:ext uri="{BB962C8B-B14F-4D97-AF65-F5344CB8AC3E}">
        <p14:creationId xmlns:p14="http://schemas.microsoft.com/office/powerpoint/2010/main" val="2547265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MD of 8/6/2018 on </a:t>
            </a:r>
            <a:r>
              <a:rPr lang="en-GB" dirty="0" err="1"/>
              <a:t>quadrupolar</a:t>
            </a:r>
            <a:r>
              <a:rPr lang="en-GB" dirty="0"/>
              <a:t> BTF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28/06/18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0A92820-788C-8042-802C-C499D93A48C0}"/>
              </a:ext>
            </a:extLst>
          </p:cNvPr>
          <p:cNvSpPr txBox="1"/>
          <p:nvPr/>
        </p:nvSpPr>
        <p:spPr>
          <a:xfrm>
            <a:off x="374168" y="990600"/>
            <a:ext cx="859838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We then considered the interception of this line with the horizontal line obtained as average of the bottom flat plateau. </a:t>
            </a:r>
          </a:p>
          <a:p>
            <a:r>
              <a:rPr lang="en-US" sz="2000" dirty="0">
                <a:solidFill>
                  <a:srgbClr val="002060"/>
                </a:solidFill>
              </a:rPr>
              <a:t>As a second criterion we considered as knee the last point below the horizontal line. </a:t>
            </a:r>
          </a:p>
          <a:p>
            <a:r>
              <a:rPr lang="en-US" sz="2000" dirty="0">
                <a:solidFill>
                  <a:srgbClr val="002060"/>
                </a:solidFill>
              </a:rPr>
              <a:t>In some cases we had to remove manually some bad cases. </a:t>
            </a:r>
            <a:endParaRPr lang="en-GB" sz="2000" dirty="0">
              <a:solidFill>
                <a:srgbClr val="00206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2" y="2696983"/>
            <a:ext cx="4369117" cy="32517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16200000">
            <a:off x="-285277" y="4100257"/>
            <a:ext cx="8370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phase (rad)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90434" y="5780813"/>
            <a:ext cx="4988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f (Hz)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9150" y="2724692"/>
            <a:ext cx="4343400" cy="319637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 rot="16200000">
            <a:off x="4172185" y="4043107"/>
            <a:ext cx="8370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phase (rad)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73626" y="5780813"/>
            <a:ext cx="4988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f (Hz)</a:t>
            </a:r>
          </a:p>
        </p:txBody>
      </p:sp>
      <p:sp>
        <p:nvSpPr>
          <p:cNvPr id="7" name="Freccia circolare a destra 6">
            <a:extLst>
              <a:ext uri="{FF2B5EF4-FFF2-40B4-BE49-F238E27FC236}">
                <a16:creationId xmlns:a16="http://schemas.microsoft.com/office/drawing/2014/main" id="{EB9A53DE-2D58-2E45-829E-181A1DF27671}"/>
              </a:ext>
            </a:extLst>
          </p:cNvPr>
          <p:cNvSpPr/>
          <p:nvPr/>
        </p:nvSpPr>
        <p:spPr bwMode="auto">
          <a:xfrm>
            <a:off x="49913" y="1258957"/>
            <a:ext cx="364011" cy="2756452"/>
          </a:xfrm>
          <a:prstGeom prst="curvedRightArrow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8" name="Freccia giù 7">
            <a:extLst>
              <a:ext uri="{FF2B5EF4-FFF2-40B4-BE49-F238E27FC236}">
                <a16:creationId xmlns:a16="http://schemas.microsoft.com/office/drawing/2014/main" id="{12BDCFBD-A995-E741-891A-4F2932AF30DC}"/>
              </a:ext>
            </a:extLst>
          </p:cNvPr>
          <p:cNvSpPr/>
          <p:nvPr/>
        </p:nvSpPr>
        <p:spPr bwMode="auto">
          <a:xfrm flipH="1">
            <a:off x="7877755" y="2001078"/>
            <a:ext cx="166315" cy="723614"/>
          </a:xfrm>
          <a:prstGeom prst="downArrow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59811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MD of 8/6/2018 on </a:t>
            </a:r>
            <a:r>
              <a:rPr lang="en-GB" dirty="0" err="1"/>
              <a:t>quadrupolar</a:t>
            </a:r>
            <a:r>
              <a:rPr lang="en-GB" dirty="0"/>
              <a:t> BTF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28/06/18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0A92820-788C-8042-802C-C499D93A48C0}"/>
              </a:ext>
            </a:extLst>
          </p:cNvPr>
          <p:cNvSpPr txBox="1"/>
          <p:nvPr/>
        </p:nvSpPr>
        <p:spPr>
          <a:xfrm>
            <a:off x="374168" y="990600"/>
            <a:ext cx="859838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By changing the width of the intensity interval, we can average over more or less data.</a:t>
            </a: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>
                <a:solidFill>
                  <a:srgbClr val="002060"/>
                </a:solidFill>
              </a:rPr>
              <a:t>Even if the interval of frequency shift is comparable with that of 29/5, in all cases the impedance Z/n is quite lower, between 10.8 </a:t>
            </a:r>
            <a:r>
              <a:rPr lang="en-US" sz="2000" dirty="0">
                <a:solidFill>
                  <a:srgbClr val="002060"/>
                </a:solidFill>
                <a:sym typeface="Symbol" panose="05050102010706020507" pitchFamily="18" charset="2"/>
              </a:rPr>
              <a:t> and 14.4  . The problem is due to the ‘plateau’ at low intensities.</a:t>
            </a: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7"/>
          <a:stretch/>
        </p:blipFill>
        <p:spPr>
          <a:xfrm>
            <a:off x="46503" y="2091690"/>
            <a:ext cx="3253740" cy="22690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51738" y="1798855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Very large interval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68"/>
          <a:stretch/>
        </p:blipFill>
        <p:spPr>
          <a:xfrm>
            <a:off x="3031723" y="2137409"/>
            <a:ext cx="3228107" cy="22233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00" r="5993"/>
          <a:stretch/>
        </p:blipFill>
        <p:spPr>
          <a:xfrm>
            <a:off x="6090364" y="2228850"/>
            <a:ext cx="3019346" cy="215113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023650" y="1798855"/>
            <a:ext cx="1426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Large interval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79270" y="1801028"/>
            <a:ext cx="14141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Small interval</a:t>
            </a:r>
          </a:p>
        </p:txBody>
      </p:sp>
    </p:spTree>
    <p:extLst>
      <p:ext uri="{BB962C8B-B14F-4D97-AF65-F5344CB8AC3E}">
        <p14:creationId xmlns:p14="http://schemas.microsoft.com/office/powerpoint/2010/main" val="1019757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MD of 8/6/2018 on </a:t>
            </a:r>
            <a:r>
              <a:rPr lang="en-GB" dirty="0" err="1"/>
              <a:t>quadrupolar</a:t>
            </a:r>
            <a:r>
              <a:rPr lang="en-GB" dirty="0"/>
              <a:t> BTF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28/06/18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0A92820-788C-8042-802C-C499D93A48C0}"/>
              </a:ext>
            </a:extLst>
          </p:cNvPr>
          <p:cNvSpPr txBox="1"/>
          <p:nvPr/>
        </p:nvSpPr>
        <p:spPr>
          <a:xfrm>
            <a:off x="374168" y="990600"/>
            <a:ext cx="859838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By changing the width of the intensity interval, we can average over more or less data.</a:t>
            </a: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>
                <a:solidFill>
                  <a:srgbClr val="002060"/>
                </a:solidFill>
              </a:rPr>
              <a:t>Even if the interval of frequency shift is comparable with that of 29/5, in all cases the impedance Z/n is quite lower, between 10.8 </a:t>
            </a:r>
            <a:r>
              <a:rPr lang="en-US" sz="2000" dirty="0">
                <a:solidFill>
                  <a:srgbClr val="002060"/>
                </a:solidFill>
                <a:sym typeface="Symbol" panose="05050102010706020507" pitchFamily="18" charset="2"/>
              </a:rPr>
              <a:t> and 14.4  . The problem is due to the ‘plateau’ at low intensities.</a:t>
            </a: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7"/>
          <a:stretch/>
        </p:blipFill>
        <p:spPr>
          <a:xfrm>
            <a:off x="46503" y="2091690"/>
            <a:ext cx="3253740" cy="22690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68"/>
          <a:stretch/>
        </p:blipFill>
        <p:spPr>
          <a:xfrm>
            <a:off x="3031723" y="2137409"/>
            <a:ext cx="3228107" cy="22233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00" r="5993"/>
          <a:stretch/>
        </p:blipFill>
        <p:spPr>
          <a:xfrm>
            <a:off x="6090364" y="2228850"/>
            <a:ext cx="3019346" cy="215113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696379" y="2320290"/>
            <a:ext cx="1045642" cy="72009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3655238" y="2358389"/>
            <a:ext cx="1045642" cy="72009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6619418" y="2439337"/>
            <a:ext cx="1045642" cy="72009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 flipV="1">
            <a:off x="1497330" y="3159427"/>
            <a:ext cx="4354830" cy="2201243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H="1" flipV="1">
            <a:off x="4423406" y="3159427"/>
            <a:ext cx="1529798" cy="2201243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V="1">
            <a:off x="6100899" y="3197527"/>
            <a:ext cx="1040963" cy="2163143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Box 8">
            <a:extLst>
              <a:ext uri="{FF2B5EF4-FFF2-40B4-BE49-F238E27FC236}">
                <a16:creationId xmlns:a16="http://schemas.microsoft.com/office/drawing/2014/main" id="{180711DF-CCA0-454B-A40D-18FC3CE46C3C}"/>
              </a:ext>
            </a:extLst>
          </p:cNvPr>
          <p:cNvSpPr txBox="1"/>
          <p:nvPr/>
        </p:nvSpPr>
        <p:spPr>
          <a:xfrm>
            <a:off x="851738" y="1798855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Very large interval</a:t>
            </a:r>
          </a:p>
        </p:txBody>
      </p:sp>
      <p:sp>
        <p:nvSpPr>
          <p:cNvPr id="20" name="TextBox 11">
            <a:extLst>
              <a:ext uri="{FF2B5EF4-FFF2-40B4-BE49-F238E27FC236}">
                <a16:creationId xmlns:a16="http://schemas.microsoft.com/office/drawing/2014/main" id="{FFFF32BB-C2EC-6A45-99A9-E6D2BB9B4E63}"/>
              </a:ext>
            </a:extLst>
          </p:cNvPr>
          <p:cNvSpPr txBox="1"/>
          <p:nvPr/>
        </p:nvSpPr>
        <p:spPr>
          <a:xfrm>
            <a:off x="4023650" y="1798855"/>
            <a:ext cx="1426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Large interval</a:t>
            </a:r>
          </a:p>
        </p:txBody>
      </p:sp>
      <p:sp>
        <p:nvSpPr>
          <p:cNvPr id="22" name="TextBox 12">
            <a:extLst>
              <a:ext uri="{FF2B5EF4-FFF2-40B4-BE49-F238E27FC236}">
                <a16:creationId xmlns:a16="http://schemas.microsoft.com/office/drawing/2014/main" id="{24E221E6-752B-1143-BBBE-FCD672589218}"/>
              </a:ext>
            </a:extLst>
          </p:cNvPr>
          <p:cNvSpPr txBox="1"/>
          <p:nvPr/>
        </p:nvSpPr>
        <p:spPr>
          <a:xfrm>
            <a:off x="7079270" y="1801028"/>
            <a:ext cx="14141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Small interval</a:t>
            </a:r>
          </a:p>
        </p:txBody>
      </p:sp>
    </p:spTree>
    <p:extLst>
      <p:ext uri="{BB962C8B-B14F-4D97-AF65-F5344CB8AC3E}">
        <p14:creationId xmlns:p14="http://schemas.microsoft.com/office/powerpoint/2010/main" val="3753662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74169" y="409575"/>
            <a:ext cx="8301520" cy="581025"/>
          </a:xfrm>
        </p:spPr>
        <p:txBody>
          <a:bodyPr/>
          <a:lstStyle/>
          <a:p>
            <a:pPr algn="ctr"/>
            <a:r>
              <a:rPr lang="en-GB" dirty="0"/>
              <a:t>MD of 29/5/2018 on resistive impedance with 2 bunches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28/06/18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A. Lasheen, M. Migliorati: Beam measurements of longitudinal impedance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0A92820-788C-8042-802C-C499D93A48C0}"/>
              </a:ext>
            </a:extLst>
          </p:cNvPr>
          <p:cNvSpPr txBox="1"/>
          <p:nvPr/>
        </p:nvSpPr>
        <p:spPr>
          <a:xfrm>
            <a:off x="800100" y="1322070"/>
            <a:ext cx="77724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2060"/>
                </a:solidFill>
              </a:rPr>
              <a:t>The measurements of the synchronous phase shift as a function of bunch intensity were performed by using two bunches, one with fixed intensity, and the other one with varying intensity. </a:t>
            </a:r>
          </a:p>
          <a:p>
            <a:endParaRPr lang="en-GB" sz="2000" dirty="0">
              <a:solidFill>
                <a:srgbClr val="002060"/>
              </a:solidFill>
            </a:endParaRPr>
          </a:p>
          <a:p>
            <a:r>
              <a:rPr lang="en-GB" sz="2000" dirty="0">
                <a:solidFill>
                  <a:srgbClr val="002060"/>
                </a:solidFill>
              </a:rPr>
              <a:t>The beam signal from the WCM was sent into a 14 bit 400 MS/s digitizer. </a:t>
            </a:r>
          </a:p>
          <a:p>
            <a:endParaRPr lang="en-GB" sz="2000" dirty="0">
              <a:solidFill>
                <a:srgbClr val="002060"/>
              </a:solidFill>
            </a:endParaRPr>
          </a:p>
          <a:p>
            <a:r>
              <a:rPr lang="en-GB" sz="2000" dirty="0">
                <a:solidFill>
                  <a:srgbClr val="002060"/>
                </a:solidFill>
              </a:rPr>
              <a:t>In this way it is possible to record the signal of the two bunches and measure directly the time distance between the two. </a:t>
            </a:r>
          </a:p>
          <a:p>
            <a:endParaRPr lang="en-GB" sz="2000" dirty="0">
              <a:solidFill>
                <a:srgbClr val="002060"/>
              </a:solidFill>
            </a:endParaRPr>
          </a:p>
          <a:p>
            <a:r>
              <a:rPr lang="en-GB" sz="2000" dirty="0">
                <a:solidFill>
                  <a:srgbClr val="002060"/>
                </a:solidFill>
              </a:rPr>
              <a:t>Also in this case we tried to automatize the acquisition.</a:t>
            </a:r>
            <a:endParaRPr lang="en-US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14796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">
      <a:dk1>
        <a:srgbClr val="822433"/>
      </a:dk1>
      <a:lt1>
        <a:srgbClr val="FFFFFF"/>
      </a:lt1>
      <a:dk2>
        <a:srgbClr val="822433"/>
      </a:dk2>
      <a:lt2>
        <a:srgbClr val="808080"/>
      </a:lt2>
      <a:accent1>
        <a:srgbClr val="BBE0E3"/>
      </a:accent1>
      <a:accent2>
        <a:srgbClr val="FFFF00"/>
      </a:accent2>
      <a:accent3>
        <a:srgbClr val="FFFFFF"/>
      </a:accent3>
      <a:accent4>
        <a:srgbClr val="6E1D2A"/>
      </a:accent4>
      <a:accent5>
        <a:srgbClr val="DAEDEF"/>
      </a:accent5>
      <a:accent6>
        <a:srgbClr val="E7E700"/>
      </a:accent6>
      <a:hlink>
        <a:srgbClr val="0000FF"/>
      </a:hlink>
      <a:folHlink>
        <a:srgbClr val="FF0000"/>
      </a:folHlink>
    </a:clrScheme>
    <a:fontScheme name="la sapienza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9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9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la sapienza 1">
        <a:dk1>
          <a:srgbClr val="000000"/>
        </a:dk1>
        <a:lt1>
          <a:srgbClr val="FFFFFF"/>
        </a:lt1>
        <a:dk2>
          <a:srgbClr val="FFFFFF"/>
        </a:dk2>
        <a:lt2>
          <a:srgbClr val="2D2015"/>
        </a:lt2>
        <a:accent1>
          <a:srgbClr val="7C7C7C"/>
        </a:accent1>
        <a:accent2>
          <a:srgbClr val="FFFF7E"/>
        </a:accent2>
        <a:accent3>
          <a:srgbClr val="FFFFFF"/>
        </a:accent3>
        <a:accent4>
          <a:srgbClr val="000000"/>
        </a:accent4>
        <a:accent5>
          <a:srgbClr val="BFBFBF"/>
        </a:accent5>
        <a:accent6>
          <a:srgbClr val="E7E772"/>
        </a:accent6>
        <a:hlink>
          <a:srgbClr val="066778"/>
        </a:hlink>
        <a:folHlink>
          <a:srgbClr val="8300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4477</TotalTime>
  <Words>850</Words>
  <Application>Microsoft Macintosh PowerPoint</Application>
  <PresentationFormat>Presentazione su schermo (4:3)</PresentationFormat>
  <Paragraphs>118</Paragraphs>
  <Slides>11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8" baseType="lpstr">
      <vt:lpstr>ＭＳ Ｐゴシック</vt:lpstr>
      <vt:lpstr>arial</vt:lpstr>
      <vt:lpstr>arial</vt:lpstr>
      <vt:lpstr>Calibri</vt:lpstr>
      <vt:lpstr>Cambria Math</vt:lpstr>
      <vt:lpstr>Symbol</vt:lpstr>
      <vt:lpstr>Default Theme</vt:lpstr>
      <vt:lpstr>Beam measurements of longitudinal impedance</vt:lpstr>
      <vt:lpstr>MD of 29/5/2018 on quadrupolar BTF</vt:lpstr>
      <vt:lpstr>MD of 8/6/2018 on quadrupolar BTF</vt:lpstr>
      <vt:lpstr>MD of 8/6/2018 on quadrupolar BTF</vt:lpstr>
      <vt:lpstr>MD of 8/6/2018 on quadrupolar BTF</vt:lpstr>
      <vt:lpstr>MD of 8/6/2018 on quadrupolar BTF</vt:lpstr>
      <vt:lpstr>MD of 8/6/2018 on quadrupolar BTF</vt:lpstr>
      <vt:lpstr>MD of 8/6/2018 on quadrupolar BTF</vt:lpstr>
      <vt:lpstr>MD of 29/5/2018 on resistive impedance with 2 bunches</vt:lpstr>
      <vt:lpstr>MD of 29/5/2018 on resistive impedance with 2 bunches</vt:lpstr>
      <vt:lpstr>Conclusions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RW with NEG</dc:title>
  <dc:creator>mauro migliorati</dc:creator>
  <cp:lastModifiedBy>mauro migliorati</cp:lastModifiedBy>
  <cp:revision>314</cp:revision>
  <cp:lastPrinted>2017-06-16T15:12:40Z</cp:lastPrinted>
  <dcterms:created xsi:type="dcterms:W3CDTF">2016-11-29T15:27:01Z</dcterms:created>
  <dcterms:modified xsi:type="dcterms:W3CDTF">2018-06-28T12:24:12Z</dcterms:modified>
</cp:coreProperties>
</file>