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0"/>
  </p:notesMasterIdLst>
  <p:handoutMasterIdLst>
    <p:handoutMasterId r:id="rId41"/>
  </p:handoutMasterIdLst>
  <p:sldIdLst>
    <p:sldId id="588" r:id="rId2"/>
    <p:sldId id="585" r:id="rId3"/>
    <p:sldId id="604" r:id="rId4"/>
    <p:sldId id="591" r:id="rId5"/>
    <p:sldId id="592" r:id="rId6"/>
    <p:sldId id="601" r:id="rId7"/>
    <p:sldId id="594" r:id="rId8"/>
    <p:sldId id="595" r:id="rId9"/>
    <p:sldId id="596" r:id="rId10"/>
    <p:sldId id="597" r:id="rId11"/>
    <p:sldId id="598" r:id="rId12"/>
    <p:sldId id="599" r:id="rId13"/>
    <p:sldId id="600" r:id="rId14"/>
    <p:sldId id="633" r:id="rId15"/>
    <p:sldId id="621" r:id="rId16"/>
    <p:sldId id="605" r:id="rId17"/>
    <p:sldId id="627" r:id="rId18"/>
    <p:sldId id="626" r:id="rId19"/>
    <p:sldId id="622" r:id="rId20"/>
    <p:sldId id="628" r:id="rId21"/>
    <p:sldId id="629" r:id="rId22"/>
    <p:sldId id="630" r:id="rId23"/>
    <p:sldId id="602" r:id="rId24"/>
    <p:sldId id="619" r:id="rId25"/>
    <p:sldId id="618" r:id="rId26"/>
    <p:sldId id="634" r:id="rId27"/>
    <p:sldId id="620" r:id="rId28"/>
    <p:sldId id="606" r:id="rId29"/>
    <p:sldId id="607" r:id="rId30"/>
    <p:sldId id="609" r:id="rId31"/>
    <p:sldId id="610" r:id="rId32"/>
    <p:sldId id="613" r:id="rId33"/>
    <p:sldId id="623" r:id="rId34"/>
    <p:sldId id="614" r:id="rId35"/>
    <p:sldId id="631" r:id="rId36"/>
    <p:sldId id="632" r:id="rId37"/>
    <p:sldId id="589" r:id="rId38"/>
    <p:sldId id="615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02BB"/>
    <a:srgbClr val="000000"/>
    <a:srgbClr val="0000FF"/>
    <a:srgbClr val="0055A0"/>
    <a:srgbClr val="179E68"/>
    <a:srgbClr val="FF8181"/>
    <a:srgbClr val="C1B3D1"/>
    <a:srgbClr val="0033CC"/>
    <a:srgbClr val="56E09E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 autoAdjust="0"/>
    <p:restoredTop sz="95179" autoAdjust="0"/>
  </p:normalViewPr>
  <p:slideViewPr>
    <p:cSldViewPr snapToGrid="0" snapToObjects="1">
      <p:cViewPr varScale="1">
        <p:scale>
          <a:sx n="91" d="100"/>
          <a:sy n="91" d="100"/>
        </p:scale>
        <p:origin x="2160" y="176"/>
      </p:cViewPr>
      <p:guideLst>
        <p:guide orient="horz" pos="2160"/>
        <p:guide pos="2880"/>
        <p:guide pos="544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7/18/18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51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36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27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41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52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60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69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57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87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86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5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 first line</a:t>
            </a:r>
            <a:br>
              <a:rPr lang="fr-CH" dirty="0"/>
            </a:br>
            <a:r>
              <a:rPr lang="fr-CH" dirty="0"/>
              <a:t>second line</a:t>
            </a:r>
          </a:p>
          <a:p>
            <a:pPr lvl="2"/>
            <a:r>
              <a:rPr lang="fr-CH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28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In a controlled environment (simulation!) testing deconvolution algorithms: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Different particle distributions generated numerically and reconstructed using different algorithms:</a:t>
            </a: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deconvolution (3)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98709" y="342849"/>
            <a:ext cx="2082622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700" r="52202"/>
          <a:stretch/>
        </p:blipFill>
        <p:spPr>
          <a:xfrm>
            <a:off x="855406" y="4443222"/>
            <a:ext cx="2035086" cy="20500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-376354" y="2975240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Parabolic (0.5 eVs)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50708" y="5127766"/>
            <a:ext cx="1656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Transverse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Gaussian (2.5 um)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4" t="11129" r="8710" b="4014"/>
          <a:stretch/>
        </p:blipFill>
        <p:spPr>
          <a:xfrm>
            <a:off x="1121132" y="2519326"/>
            <a:ext cx="1855434" cy="1817828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772429"/>
              </p:ext>
            </p:extLst>
          </p:nvPr>
        </p:nvGraphicFramePr>
        <p:xfrm>
          <a:off x="3358119" y="2314578"/>
          <a:ext cx="513277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82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Distributions</a:t>
                      </a:r>
                      <a:endParaRPr lang="en-US" sz="1600" baseline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(Gauss. fit)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(RMS)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Deconvolution Alg.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6D Gaussian</a:t>
                      </a:r>
                    </a:p>
                    <a:p>
                      <a:pPr algn="ctr"/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 0.5 eVs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4D Gaussian + 2D</a:t>
                      </a:r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 Parabolic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 0.5eVs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 + 0.1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60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In a controlled environment (simulation!) testing deconvolution algorithms: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Different particle distributions generated numerically and reconstructed using different algorithms:</a:t>
            </a: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deconvolution (3)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98709" y="342849"/>
            <a:ext cx="2082622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700" r="52202"/>
          <a:stretch/>
        </p:blipFill>
        <p:spPr>
          <a:xfrm>
            <a:off x="855406" y="4443222"/>
            <a:ext cx="2035086" cy="20500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-376354" y="2975240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Parabolic (1.4 eVs)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50708" y="5127766"/>
            <a:ext cx="1656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Transverse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Gaussian (2.5 um)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378348"/>
              </p:ext>
            </p:extLst>
          </p:nvPr>
        </p:nvGraphicFramePr>
        <p:xfrm>
          <a:off x="3358119" y="2314578"/>
          <a:ext cx="513277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82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Distributions</a:t>
                      </a:r>
                      <a:endParaRPr lang="en-US" sz="1600" baseline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(Gauss. fit)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(RMS)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Deconvolution Alg.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6D Gaussian</a:t>
                      </a:r>
                    </a:p>
                    <a:p>
                      <a:pPr algn="ctr"/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 0.5 eVs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4D Gaussian + 2D</a:t>
                      </a:r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 Parabolic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 0.5eVs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 + 0.1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4D Gaussian + 2D</a:t>
                      </a:r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 Parabolic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= 1.4 eVs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+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14.9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+ 0.26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+ 7.5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Text Placeholder 2"/>
          <p:cNvSpPr txBox="1">
            <a:spLocks/>
          </p:cNvSpPr>
          <p:nvPr/>
        </p:nvSpPr>
        <p:spPr>
          <a:xfrm>
            <a:off x="3006884" y="5468247"/>
            <a:ext cx="6021617" cy="1190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Large longitudinal emittances exacerbate the problem: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RMS subtraction in quadrature is the only technique robust to different distributions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In theory</a:t>
            </a:r>
            <a:r>
              <a:rPr lang="mr-IN" dirty="0"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in practice it might be another story!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45" t="10967" r="8871"/>
          <a:stretch/>
        </p:blipFill>
        <p:spPr>
          <a:xfrm>
            <a:off x="1119730" y="2519326"/>
            <a:ext cx="1857675" cy="192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4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367653"/>
                <a:ext cx="8656937" cy="5233053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Matched area in PS is systematically lower by ≈ 15% than in PSB:</a:t>
                </a:r>
                <a:endParaRPr lang="en-GB" sz="18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Longitudinally matched, minimal transverse injection oscillations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Underestimating the dispersive component will lead to an overestimation of the </a:t>
                </a:r>
                <a:r>
                  <a:rPr lang="en-US" sz="1600" dirty="0" err="1">
                    <a:latin typeface="Arial" charset="0"/>
                    <a:ea typeface="Arial" charset="0"/>
                    <a:cs typeface="Arial" charset="0"/>
                  </a:rPr>
                  <a:t>betatronic</a:t>
                </a: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 emittance in the PS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For BCMS 1.5 eVs, assuming </a:t>
                </a:r>
                <a:r>
                  <a:rPr lang="mr-IN" sz="1600" dirty="0">
                    <a:latin typeface="Arial" charset="0"/>
                    <a:ea typeface="Arial" charset="0"/>
                    <a:cs typeface="Arial" charset="0"/>
                  </a:rPr>
                  <a:t>β = 16 </a:t>
                </a:r>
                <a:r>
                  <a:rPr lang="mr-IN" sz="1600" dirty="0" err="1">
                    <a:latin typeface="Arial" charset="0"/>
                    <a:ea typeface="Arial" charset="0"/>
                    <a:cs typeface="Arial" charset="0"/>
                  </a:rPr>
                  <a:t>m</a:t>
                </a: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, </a:t>
                </a:r>
                <a:r>
                  <a:rPr lang="mr-IN" sz="1600" dirty="0">
                    <a:latin typeface="Arial" charset="0"/>
                    <a:ea typeface="Arial" charset="0"/>
                    <a:cs typeface="Arial" charset="0"/>
                  </a:rPr>
                  <a:t>D = 2.5 </a:t>
                </a:r>
                <a:r>
                  <a:rPr lang="mr-IN" sz="1600" dirty="0" err="1">
                    <a:latin typeface="Arial" charset="0"/>
                    <a:ea typeface="Arial" charset="0"/>
                    <a:cs typeface="Arial" charset="0"/>
                  </a:rPr>
                  <a:t>m</a:t>
                </a: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, 𝜀</a:t>
                </a:r>
                <a:r>
                  <a:rPr lang="en-US" sz="1600" baseline="-25000" dirty="0">
                    <a:latin typeface="Arial" charset="0"/>
                    <a:ea typeface="Arial" charset="0"/>
                    <a:cs typeface="Arial" charset="0"/>
                  </a:rPr>
                  <a:t>0</a:t>
                </a:r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 = 1 um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latin typeface="Cambria Math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 = 1.4e-3 with systematic error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1.15</m:t>
                        </m:r>
                      </m:e>
                    </m:rad>
                  </m:oMath>
                </a14:m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latin typeface="Cambria Math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>
                    <a:latin typeface="Arial" charset="0"/>
                    <a:ea typeface="Arial" charset="0"/>
                    <a:cs typeface="Arial" charset="0"/>
                  </a:rPr>
                  <a:t> , gives an emittance error: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Arial" charset="0"/>
                    <a:ea typeface="Arial" charset="0"/>
                    <a:cs typeface="Arial" charset="0"/>
                  </a:rPr>
                  <a:t>RF voltage calibration of PSB and PS cavities needs to be checked</a:t>
                </a:r>
              </a:p>
            </p:txBody>
          </p:sp>
        </mc:Choice>
        <mc:Fallback xmlns="">
          <p:sp>
            <p:nvSpPr>
              <p:cNvPr id="11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367653"/>
                <a:ext cx="8656937" cy="5233053"/>
              </a:xfrm>
              <a:blipFill rotWithShape="0">
                <a:blip r:embed="rId3"/>
                <a:stretch>
                  <a:fillRect l="-493" t="-582" b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spread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85361" y="186861"/>
            <a:ext cx="2711127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S. Albright and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Oeftiger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42" y="2153938"/>
            <a:ext cx="2182348" cy="22096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059" y="2153938"/>
            <a:ext cx="2233554" cy="226461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27825" y="3972733"/>
            <a:ext cx="933878" cy="56842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623618" y="3972733"/>
            <a:ext cx="999435" cy="5751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69275" y="5582732"/>
                <a:ext cx="2990370" cy="622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mr-I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∆</m:t>
                                  </m:r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1+1.15</m:t>
                          </m:r>
                        </m:e>
                      </m:d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25%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275" y="5582732"/>
                <a:ext cx="2990370" cy="62215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85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23305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Radial loop acts on a similar timescale to the motion of the WS (~ </a:t>
            </a:r>
            <a:r>
              <a:rPr lang="en-US" sz="1800" dirty="0" err="1"/>
              <a:t>ms</a:t>
            </a:r>
            <a:r>
              <a:rPr lang="en-US" sz="1800" dirty="0"/>
              <a:t>):</a:t>
            </a: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Programming a radial trim and measuring the emittance: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This is 2% of the wire speed (15 m/s) consistent with change in measured profile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After deconvolution, the systematic error on the emittance in this case is 5%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After injection the non-closure of bump moves the beam, and the radial loop is working hard: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Transverse beam velocity at 65H: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Not negligible</a:t>
            </a:r>
            <a:r>
              <a:rPr lang="mr-IN" sz="1600" dirty="0">
                <a:latin typeface="Arial" charset="0"/>
                <a:ea typeface="Arial" charset="0"/>
                <a:cs typeface="Arial" charset="0"/>
              </a:rPr>
              <a:t>…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 likely part of emittance discrepancy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Beam movement at WS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8521" y="213485"/>
            <a:ext cx="2719144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and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85502" y="3129090"/>
                <a:ext cx="3052163" cy="469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mr-I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i="1">
                            <a:latin typeface="Cambria Math" charset="0"/>
                          </a:rPr>
                          <m:t>𝜕</m:t>
                        </m:r>
                      </m:num>
                      <m:den>
                        <m:r>
                          <a:rPr lang="mr-IN" i="1">
                            <a:latin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mr-I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mr-I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mr-IN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∆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𝐷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latin typeface="Cambria Math" charset="0"/>
                          </a:rPr>
                          <m:t>𝑅</m:t>
                        </m:r>
                      </m:den>
                    </m:f>
                    <m:r>
                      <a:rPr lang="en-US" b="0" i="1" smtClean="0">
                        <a:latin typeface="Cambria Math" charset="0"/>
                      </a:rPr>
                      <m:t>𝐷</m:t>
                    </m:r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dirty="0"/>
                  <a:t> 0.3 m/s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502" y="3129090"/>
                <a:ext cx="3052163" cy="469231"/>
              </a:xfrm>
              <a:prstGeom prst="rect">
                <a:avLst/>
              </a:prstGeom>
              <a:blipFill rotWithShape="0">
                <a:blip r:embed="rId3"/>
                <a:stretch>
                  <a:fillRect l="-2200" t="-1299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" t="25376" r="3386" b="40107"/>
          <a:stretch/>
        </p:blipFill>
        <p:spPr>
          <a:xfrm>
            <a:off x="363530" y="2108592"/>
            <a:ext cx="4807974" cy="148972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757174" y="2642985"/>
            <a:ext cx="545768" cy="56842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71504" y="2197368"/>
            <a:ext cx="38397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Small linear ramp on MRP of 0.9 m/s at a dispersive location with D = 3 m gives a transverse speed of: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" t="28160" r="27668" b="38506"/>
          <a:stretch/>
        </p:blipFill>
        <p:spPr>
          <a:xfrm>
            <a:off x="4225197" y="5012575"/>
            <a:ext cx="4070903" cy="164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9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84129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Will it be possible to leak gas into the BGI during a dedicated MD?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How much gas?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Impact on ion operation?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BGI as a single turn profiler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50182" y="194138"/>
            <a:ext cx="2309464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J.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Storey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Emittance: pause and review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0837"/>
            <a:ext cx="8682672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If we want to achieve sub-5% accuracy on emittance measurements</a:t>
            </a:r>
            <a:r>
              <a:rPr lang="mr-IN" sz="1800" dirty="0"/>
              <a:t>…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We need to conclude on our optics parameters at our profilers ASAP: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Beta-beat data to be checked and compared for relevant cycles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Dependence on super-cycle, tune and coupling to be checked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Correct optics function applied to emittance measurement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Do we have to measure the optics before every emittance measurement?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Orbit must be checked on TMS over the 1 - 2 </a:t>
            </a:r>
            <a:r>
              <a:rPr lang="en-US" sz="1600" dirty="0" err="1"/>
              <a:t>ms</a:t>
            </a:r>
            <a:r>
              <a:rPr lang="en-US" sz="1600" dirty="0"/>
              <a:t> of the WS or integration period of the BGI for every emittance measurements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We need to move away from Gaussian fitting of profiles for proton beams: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Gaussian distributions are not an intrinsic property of proton beams (electron beams, yes!)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Let’s investigation the implementation of RMS beam size computation method, e.g., spline fit (arbitrary smoothing function, instead of Gaussian) to removing noise before computing RMS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We need to calibrate the momentum spread in both PSB and PS to better than a few %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Underestimating the dispersive component in the PS will lead to an overestimation of the </a:t>
            </a:r>
            <a:r>
              <a:rPr lang="en-US" sz="1400" dirty="0" err="1"/>
              <a:t>betatronic</a:t>
            </a:r>
            <a:r>
              <a:rPr lang="en-US" sz="1400" dirty="0"/>
              <a:t> emittance and therefore the apparent blow-up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We need a turn-by-turn profiler to understand and decouple effects happening after injection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Is it possible with the BGI? SEM grid fast electronics a priority.</a:t>
            </a:r>
          </a:p>
        </p:txBody>
      </p:sp>
    </p:spTree>
    <p:extLst>
      <p:ext uri="{BB962C8B-B14F-4D97-AF65-F5344CB8AC3E}">
        <p14:creationId xmlns:p14="http://schemas.microsoft.com/office/powerpoint/2010/main" val="15254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Emittance blow-up: potential sources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68267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Summary of potential sources of blow-up, each discussed in more detail: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Total blow-up seen on OP BCMS beam is 30 - 40% in H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Systematics on PSB and PS measurements to be considered too.</a:t>
            </a: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838719"/>
              </p:ext>
            </p:extLst>
          </p:nvPr>
        </p:nvGraphicFramePr>
        <p:xfrm>
          <a:off x="143433" y="1531002"/>
          <a:ext cx="8888643" cy="4381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0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9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40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Expected blow-up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Measurable</a:t>
                      </a:r>
                      <a:endParaRPr lang="en-US" sz="1300" baseline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/ C</a:t>
                      </a:r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orrectable?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Arial" charset="0"/>
                          <a:ea typeface="Arial" charset="0"/>
                          <a:cs typeface="Arial" charset="0"/>
                        </a:rPr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Dispersion mismatch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16 (in H)</a:t>
                      </a:r>
                    </a:p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2 (in 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/ Yes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Dispersion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re-matching has not helped: but we cannot rule out </a:t>
                      </a:r>
                      <a:r>
                        <a:rPr lang="en-US" sz="1200" baseline="0" dirty="0" err="1">
                          <a:latin typeface="Arial" charset="0"/>
                          <a:ea typeface="Arial" charset="0"/>
                          <a:cs typeface="Arial" charset="0"/>
                        </a:rPr>
                        <a:t>betatronic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mismatch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Arial" charset="0"/>
                          <a:ea typeface="Arial" charset="0"/>
                          <a:cs typeface="Arial" charset="0"/>
                        </a:rPr>
                        <a:t>Betatronic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mismatch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 (in H and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V)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No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No instrumentation yet available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Injection oscillations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5 - 10 (TFB OFF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 /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For 1 - 2 mm amplitude oscillation and TFB 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98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Injection energy mismatch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Negligible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after correction, u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p to ~ 5</a:t>
                      </a:r>
                    </a:p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(in H if uncorrected)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/ Yes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Slow drift (~few e-4) needs compensating, but can be done with 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753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KFA10 /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2 </a:t>
                      </a:r>
                      <a:r>
                        <a:rPr lang="mr-IN" sz="1200" dirty="0"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/ No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Depends on ring and PS injection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energy [ref:1]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KFA45 FT ripple and post-pulse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0 </a:t>
                      </a:r>
                      <a:r>
                        <a:rPr lang="mr-IN" sz="1200" dirty="0"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/ No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ctr"/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Depends on ring and PS injection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energy [ref:2]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Injection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bump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Negligible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 Yes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/ No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No blow-up observed (measurement)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007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Optics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m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ismatch induced by space-charge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Negligible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 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/ Yes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PS closed solution with considering KV (</a:t>
                      </a:r>
                      <a:r>
                        <a:rPr lang="en-US" sz="1200" dirty="0" err="1"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) tune spread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Space-charge blow-up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in TL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To be assessed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 /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To be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checked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(simulation)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Space-charge blow-up in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To be assessed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Yes /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To be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200" dirty="0">
                          <a:latin typeface="Arial" charset="0"/>
                          <a:ea typeface="Arial" charset="0"/>
                          <a:cs typeface="Arial" charset="0"/>
                        </a:rPr>
                        <a:t>checked</a:t>
                      </a:r>
                      <a:r>
                        <a:rPr lang="en-US" sz="12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(simulation)</a:t>
                      </a:r>
                      <a:endParaRPr lang="en-US" sz="12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7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651677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Turn-by-turn dispersion mismatch (beating) is easy to measure (beam position vs. frequency offset) in PS: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304" y="922094"/>
            <a:ext cx="4077481" cy="2758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6353" y="2385752"/>
            <a:ext cx="1983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Dispersion matched optics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9006" y="1048939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Operational optics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237" y="144506"/>
            <a:ext cx="2546606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S. Albright,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V. Forte &amp;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Oeftiger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416845" y="2865073"/>
            <a:ext cx="36881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18090" y="2662751"/>
            <a:ext cx="3688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28425" y="25242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H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39509" y="272652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sz="15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mr-IN" sz="15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mr-IN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mr-IN" sz="15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𝛽𝛾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1500" b="0" i="0" smtClean="0">
                                  <a:latin typeface="Cambria Math" charset="0"/>
                                </a:rPr>
                                <m:t>rel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5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mr-IN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∆</m:t>
                                      </m:r>
                                      <m:r>
                                        <a:rPr lang="en-US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5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5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0.1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blipFill rotWithShape="0">
                <a:blip r:embed="rId3"/>
                <a:stretch>
                  <a:fillRect t="-862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717831" y="2201086"/>
            <a:ext cx="113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OP optics: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1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651677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Turn-by-turn dispersion mismatch (beating) is easy to measure (beam position vs. frequency offset) in PS: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Direct measurements from measured emittance blow-up indicate a larger factor: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Consistent with blow-up seen on OP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What else is going on</a:t>
            </a:r>
            <a:r>
              <a:rPr lang="mr-IN" sz="1600" dirty="0"/>
              <a:t>…</a:t>
            </a:r>
            <a:r>
              <a:rPr lang="en-US" sz="1600" dirty="0"/>
              <a:t>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Systematic errors on momentum spread or deconvolution?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Blow-up from another source?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Space charge likely culprit at small </a:t>
            </a:r>
            <a:r>
              <a:rPr lang="en-US" sz="1600" dirty="0" err="1"/>
              <a:t>ε</a:t>
            </a:r>
            <a:r>
              <a:rPr lang="en-US" sz="1600" baseline="-25000" dirty="0" err="1"/>
              <a:t>L</a:t>
            </a:r>
            <a:r>
              <a:rPr lang="en-US" sz="1600" dirty="0"/>
              <a:t> where </a:t>
            </a:r>
            <a:r>
              <a:rPr lang="en-US" sz="1600" dirty="0" err="1"/>
              <a:t>λ</a:t>
            </a:r>
            <a:r>
              <a:rPr lang="en-US" sz="1600" dirty="0"/>
              <a:t> increases?</a:t>
            </a:r>
            <a:endParaRPr lang="en-US" sz="1600" baseline="-25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To be repeated with BCMS, check with RMS deconvolution technique, V calibration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" b="1987"/>
          <a:stretch/>
        </p:blipFill>
        <p:spPr>
          <a:xfrm>
            <a:off x="5050738" y="3815833"/>
            <a:ext cx="3420085" cy="24213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304" y="922094"/>
            <a:ext cx="4077481" cy="2758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6353" y="2385752"/>
            <a:ext cx="1983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Dispersion matched optics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9006" y="1048939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Operational optics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sz="15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mr-IN" sz="15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mr-IN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mr-IN" sz="15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𝛽𝛾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1500" b="0" i="0" smtClean="0">
                                  <a:latin typeface="Cambria Math" charset="0"/>
                                </a:rPr>
                                <m:t>rel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5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mr-IN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∆</m:t>
                                      </m:r>
                                      <m:r>
                                        <a:rPr lang="en-US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5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5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0.1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blipFill rotWithShape="0">
                <a:blip r:embed="rId4"/>
                <a:stretch>
                  <a:fillRect t="-862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359237" y="144506"/>
            <a:ext cx="2546606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S. Albright,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V. Forte &amp;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Oeftiger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416845" y="2865073"/>
            <a:ext cx="36881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49973" y="3564814"/>
                <a:ext cx="2567066" cy="2308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15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0.3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973" y="3564814"/>
                <a:ext cx="2567066" cy="230832"/>
              </a:xfrm>
              <a:prstGeom prst="rect">
                <a:avLst/>
              </a:prstGeom>
              <a:blipFill rotWithShape="0"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5418090" y="2662751"/>
            <a:ext cx="3688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28425" y="25242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H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39509" y="272652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7831" y="2201086"/>
            <a:ext cx="113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OP optics: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8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651677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Turn-by-turn dispersion mismatch (beating) is easy to measure (beam position vs. frequency offset) in PS: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Direct measurements from measured emittance blow-up indicate a larger factor: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Consistent with blow-up seen on OP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What else is going on</a:t>
            </a:r>
            <a:r>
              <a:rPr lang="mr-IN" sz="1600" dirty="0"/>
              <a:t>…</a:t>
            </a:r>
            <a:r>
              <a:rPr lang="en-US" sz="1600" dirty="0"/>
              <a:t>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Systematic errors on momentum spread or deconvolution?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Blow-up from another source?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Space charge likely culprit at small </a:t>
            </a:r>
            <a:r>
              <a:rPr lang="en-US" sz="1600" dirty="0" err="1"/>
              <a:t>ε</a:t>
            </a:r>
            <a:r>
              <a:rPr lang="en-US" sz="1600" baseline="-25000" dirty="0" err="1"/>
              <a:t>L</a:t>
            </a:r>
            <a:r>
              <a:rPr lang="en-US" sz="1600" dirty="0"/>
              <a:t> where </a:t>
            </a:r>
            <a:r>
              <a:rPr lang="en-US" sz="1600" dirty="0" err="1"/>
              <a:t>λ</a:t>
            </a:r>
            <a:r>
              <a:rPr lang="en-US" sz="1600" dirty="0"/>
              <a:t> increases?</a:t>
            </a:r>
            <a:endParaRPr lang="en-US" sz="1600" baseline="-25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To be repeated with BCMS, check with RMS deconvolution technique, V calibration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304" y="922094"/>
            <a:ext cx="4077481" cy="2758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6353" y="2385752"/>
            <a:ext cx="1983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Dispersion matched optics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9006" y="1048939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Operational optics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237" y="144506"/>
            <a:ext cx="2546606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S. Albright,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V. Forte &amp;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Oeftiger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416845" y="2865073"/>
            <a:ext cx="36881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49973" y="3564814"/>
                <a:ext cx="2567066" cy="2308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15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0.3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973" y="3564814"/>
                <a:ext cx="2567066" cy="230832"/>
              </a:xfrm>
              <a:prstGeom prst="rect">
                <a:avLst/>
              </a:prstGeom>
              <a:blipFill rotWithShape="0"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5418090" y="2662751"/>
            <a:ext cx="3688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28425" y="25242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H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39509" y="272652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charset="0"/>
                <a:ea typeface="Arial" charset="0"/>
                <a:cs typeface="Arial" charset="0"/>
              </a:rPr>
              <a:t>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" r="4862" b="3255"/>
          <a:stretch/>
        </p:blipFill>
        <p:spPr>
          <a:xfrm>
            <a:off x="5235539" y="3680230"/>
            <a:ext cx="3325091" cy="24711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sz="15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mr-IN" sz="15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mr-IN" sz="15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mr-IN" sz="15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𝛽𝛾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1500" b="0" i="0" smtClean="0">
                                  <a:latin typeface="Cambria Math" charset="0"/>
                                </a:rPr>
                                <m:t>rel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5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mr-IN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∆</m:t>
                                      </m:r>
                                      <m:r>
                                        <a:rPr lang="en-US" sz="15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5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5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15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0.1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752" y="2095223"/>
                <a:ext cx="2567066" cy="706027"/>
              </a:xfrm>
              <a:prstGeom prst="rect">
                <a:avLst/>
              </a:prstGeom>
              <a:blipFill rotWithShape="0">
                <a:blip r:embed="rId5"/>
                <a:stretch>
                  <a:fillRect t="-862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717831" y="2201086"/>
            <a:ext cx="113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OP optics: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Transverse emittance growth studies:</a:t>
            </a:r>
            <a:b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mr-IN" sz="3692" b="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sz="3692" b="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raft in progress</a:t>
            </a:r>
            <a:r>
              <a:rPr lang="mr-IN" sz="3692" b="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2118636"/>
          </a:xfrm>
        </p:spPr>
        <p:txBody>
          <a:bodyPr>
            <a:normAutofit lnSpcReduction="10000"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Dynamics Working Group Meeting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June </a:t>
            </a:r>
            <a:r>
              <a:rPr lang="pl-PL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02667" y="3899516"/>
            <a:ext cx="8701471" cy="103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S. Albright, W.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Bartmann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Bartosik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Colomo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H. Damerau, V. Forte, M. Fraser,</a:t>
            </a:r>
          </a:p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G.P. Di Giovanni, A. Guerrero, G.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Guidoboni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C.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Hessler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Huschauer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T. Kramer, A.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Lasheen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Oeftiger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Roncarolo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E.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Senes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P.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Skowronski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Storey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Tecker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, P. </a:t>
            </a:r>
            <a:r>
              <a:rPr lang="en-US" sz="1662" kern="0" dirty="0" err="1">
                <a:latin typeface="Arial" panose="020B0604020202020204" pitchFamily="34" charset="0"/>
                <a:cs typeface="Arial" panose="020B0604020202020204" pitchFamily="34" charset="0"/>
              </a:rPr>
              <a:t>Zisopoulos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48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716601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MD’s carried out last year to match optics in transfer line on BCMS OP: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BTM line measurements with back-tracking give consistent starting Twiss parameters, to be confirmed: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Starting dispersion was fitted from measurement instead of using model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PSB optics (beta-beating) measurements will be crucial to understanding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RF ON/OFF effect still not fully understood: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Energy matching, space-charge or radial beam movement during WS?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237" y="144506"/>
            <a:ext cx="2546606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"/>
          <a:stretch/>
        </p:blipFill>
        <p:spPr>
          <a:xfrm>
            <a:off x="4734513" y="2709949"/>
            <a:ext cx="3249448" cy="29973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5" y="2643447"/>
            <a:ext cx="3469870" cy="30638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03863" y="4987636"/>
            <a:ext cx="128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PSB WS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87236" y="4511752"/>
            <a:ext cx="128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BTM SEM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81352" y="4722341"/>
            <a:ext cx="128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BTM SEM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1354" y="4990407"/>
            <a:ext cx="128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PSB WS</a:t>
            </a:r>
          </a:p>
        </p:txBody>
      </p:sp>
    </p:spTree>
    <p:extLst>
      <p:ext uri="{BB962C8B-B14F-4D97-AF65-F5344CB8AC3E}">
        <p14:creationId xmlns:p14="http://schemas.microsoft.com/office/powerpoint/2010/main" val="18499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716601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Dedicated transfer line MD’s carried out this year line: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Different optics attempted, finally selected an optics compatible with PPM BT line OP, for ISOLDE and PSB MD’s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Optics implemented in YASP for steering into 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Detailed analysis to be completed: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TL quadrupole and </a:t>
            </a:r>
            <a:r>
              <a:rPr lang="en-GB" sz="1600" dirty="0" err="1"/>
              <a:t>steerer</a:t>
            </a:r>
            <a:r>
              <a:rPr lang="en-GB" sz="1600" dirty="0"/>
              <a:t> calibration errors being checked systematically in BT line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SEM grids only used occasionally due to other MD pressure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BT.QNO30 gradient scan showed similar sensitivity as BT.QNO10 last year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Still, no way to verify/quantify </a:t>
            </a:r>
            <a:r>
              <a:rPr lang="en-GB" sz="1600" dirty="0" err="1"/>
              <a:t>betatronic</a:t>
            </a:r>
            <a:r>
              <a:rPr lang="en-GB" sz="1600" dirty="0"/>
              <a:t> mismatch: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Need to be able to match empirically: turn-by-turn SEM grids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Looking forward to injecting onto low chromaticity, no coupling (TFB ON) cycle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(3)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237" y="144506"/>
            <a:ext cx="2546606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69" y="2148526"/>
            <a:ext cx="5353395" cy="15567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2" y="2084506"/>
            <a:ext cx="2301716" cy="2257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50677" y="1816709"/>
            <a:ext cx="2202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Dispersion mismatch very small!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057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841292" cy="55874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This year (6</a:t>
            </a:r>
            <a:r>
              <a:rPr lang="en-GB" sz="1800" baseline="30000" dirty="0"/>
              <a:t>th</a:t>
            </a:r>
            <a:r>
              <a:rPr lang="en-GB" sz="1800" dirty="0"/>
              <a:t> June 2018) we transferred the 1.5 eVs beam with the dispersion matched optics and RF OFF: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Horizontal beam size remained unchanged (PSB WS = 0.8 um vs. PS WS = 1.5 um)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Vertical beam size was reduced by 8%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Dispersion mismatch (4)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237" y="144506"/>
            <a:ext cx="2546606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10242" b="24477"/>
          <a:stretch/>
        </p:blipFill>
        <p:spPr>
          <a:xfrm>
            <a:off x="302708" y="2934392"/>
            <a:ext cx="4170557" cy="35673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4" b="13940"/>
          <a:stretch/>
        </p:blipFill>
        <p:spPr>
          <a:xfrm>
            <a:off x="4661008" y="2934392"/>
            <a:ext cx="3603389" cy="35827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6162" y="2518061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>
                <a:latin typeface="Arial" charset="0"/>
                <a:ea typeface="Arial" charset="0"/>
                <a:cs typeface="Arial" charset="0"/>
              </a:rPr>
              <a:t>Operational optics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39550" y="2518061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 err="1">
                <a:latin typeface="Arial" charset="0"/>
                <a:ea typeface="Arial" charset="0"/>
                <a:cs typeface="Arial" charset="0"/>
              </a:rPr>
              <a:t>Rematched</a:t>
            </a:r>
            <a:r>
              <a:rPr lang="en-GB" dirty="0">
                <a:latin typeface="Arial" charset="0"/>
                <a:ea typeface="Arial" charset="0"/>
                <a:cs typeface="Arial" charset="0"/>
              </a:rPr>
              <a:t> optics</a:t>
            </a:r>
          </a:p>
        </p:txBody>
      </p:sp>
    </p:spTree>
    <p:extLst>
      <p:ext uri="{BB962C8B-B14F-4D97-AF65-F5344CB8AC3E}">
        <p14:creationId xmlns:p14="http://schemas.microsoft.com/office/powerpoint/2010/main" val="11030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Injection oscillations (1)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68267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Emittance blow-up studies at injection by steering errors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H errors using KFA45 and V using DVT40/50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Proved to be rather non-trivial: low brightness beam needed, away from resonances, coupling corrected and TFB off.</a:t>
            </a:r>
            <a:endParaRPr lang="en-US" sz="1600" dirty="0"/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Emittance blow-up always smaller than predicted: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Using Gaussian fits to profiles one would expect the opposite systematic effect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Is blow-up dominated by another source or another systematic?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To be repeated with RMS treatment of profiles: to be discussed best fitting algorithm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1215" y="194138"/>
            <a:ext cx="3398431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3797181"/>
            <a:ext cx="6072190" cy="287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Injection oscillations (2)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54361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Emittance evolution after injection: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Vertical steering error sees a slow, unexplained reduction of vertical emittance after injection, without losses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Systematic difference RF ON/OFF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Beam movement 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Space charge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First point in H could be the injection bump non-closure moving the beam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561215" y="194138"/>
            <a:ext cx="3398431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502" y="1137502"/>
            <a:ext cx="4236267" cy="40051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37019" y="768170"/>
            <a:ext cx="347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Vertical </a:t>
            </a:r>
            <a:r>
              <a:rPr lang="en-US"/>
              <a:t>injection error of </a:t>
            </a:r>
            <a:r>
              <a:rPr lang="en-US" dirty="0"/>
              <a:t>200 </a:t>
            </a:r>
            <a:r>
              <a:rPr lang="en-US" dirty="0" err="1"/>
              <a:t>urad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0114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Injection oscillations (2)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54361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Emittance evolution after injection: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Vertical steering error sees a slow, unexplained reduction of vertical emittance after injection, without losses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Systematic difference RF ON/OFF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Beam movement 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Space charge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First point in H could be the injection bump non-closure moving the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Also seen on the horizontal BGI: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561215" y="194138"/>
            <a:ext cx="3398431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502" y="1137502"/>
            <a:ext cx="4236267" cy="40051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2"/>
          <a:stretch/>
        </p:blipFill>
        <p:spPr>
          <a:xfrm>
            <a:off x="590220" y="4106487"/>
            <a:ext cx="3760770" cy="25232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37019" y="768170"/>
            <a:ext cx="347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Vertical injection error of 200 </a:t>
            </a:r>
            <a:r>
              <a:rPr lang="en-US" dirty="0" err="1"/>
              <a:t>urad</a:t>
            </a:r>
            <a:r>
              <a:rPr lang="en-US" dirty="0"/>
              <a:t>:</a:t>
            </a:r>
          </a:p>
        </p:txBody>
      </p:sp>
      <p:sp>
        <p:nvSpPr>
          <p:cNvPr id="5" name="Right Brace 4"/>
          <p:cNvSpPr/>
          <p:nvPr/>
        </p:nvSpPr>
        <p:spPr>
          <a:xfrm rot="19713178">
            <a:off x="1449290" y="4663996"/>
            <a:ext cx="137124" cy="819069"/>
          </a:xfrm>
          <a:prstGeom prst="rightBrace">
            <a:avLst>
              <a:gd name="adj1" fmla="val 8333"/>
              <a:gd name="adj2" fmla="val 50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08257" y="4551906"/>
            <a:ext cx="1338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During injection </a:t>
            </a:r>
            <a:r>
              <a:rPr lang="en-US" sz="1200" dirty="0"/>
              <a:t>bump collapse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75030" y="4592052"/>
            <a:ext cx="13385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Wirescan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09702" y="4782738"/>
            <a:ext cx="402103" cy="4069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42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Injection oscillations (2)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454361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Emittance evolution after injection: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Vertical steering error sees a slow, unexplained reduction of vertical emittance after injection, without losses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Systematic difference RF ON/OFF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Beam movement 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Space charge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First point in H could be the injection bump non-closure moving the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Also seen on the horizontal BGI: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561215" y="194138"/>
            <a:ext cx="3398431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502" y="1137502"/>
            <a:ext cx="4236267" cy="40051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2"/>
          <a:stretch/>
        </p:blipFill>
        <p:spPr>
          <a:xfrm>
            <a:off x="590220" y="4106487"/>
            <a:ext cx="3760770" cy="2523257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4484829" y="5189700"/>
            <a:ext cx="4543612" cy="53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Simulations with space-charge: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err="1"/>
              <a:t>pyOrbit</a:t>
            </a:r>
            <a:r>
              <a:rPr lang="en-US" sz="1600" dirty="0"/>
              <a:t> simulations along with injection bump will complement this work nicely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237019" y="768170"/>
            <a:ext cx="347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Vertical injection error of 200 </a:t>
            </a:r>
            <a:r>
              <a:rPr lang="en-US" dirty="0" err="1"/>
              <a:t>urad</a:t>
            </a:r>
            <a:r>
              <a:rPr lang="en-US" dirty="0"/>
              <a:t>:</a:t>
            </a:r>
          </a:p>
        </p:txBody>
      </p:sp>
      <p:sp>
        <p:nvSpPr>
          <p:cNvPr id="5" name="Right Brace 4"/>
          <p:cNvSpPr/>
          <p:nvPr/>
        </p:nvSpPr>
        <p:spPr>
          <a:xfrm rot="19713178">
            <a:off x="1449290" y="4663996"/>
            <a:ext cx="137124" cy="819069"/>
          </a:xfrm>
          <a:prstGeom prst="rightBrace">
            <a:avLst>
              <a:gd name="adj1" fmla="val 8333"/>
              <a:gd name="adj2" fmla="val 50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08257" y="4551906"/>
            <a:ext cx="1338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During injection </a:t>
            </a:r>
            <a:r>
              <a:rPr lang="en-US" sz="1200" dirty="0"/>
              <a:t>bump collapse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75030" y="4592052"/>
            <a:ext cx="13385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Wirescan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09702" y="4782738"/>
            <a:ext cx="402103" cy="4069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56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425844"/>
                <a:ext cx="8525408" cy="5067429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energy matching drifts in time, but is easily correctable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This week the error was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latin typeface="Cambria Math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600" dirty="0"/>
                  <a:t> ~ 3e-4, giving an estimated blow-up of 5%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800" dirty="0"/>
              </a:p>
            </p:txBody>
          </p:sp>
        </mc:Choice>
        <mc:Fallback xmlns="">
          <p:sp>
            <p:nvSpPr>
              <p:cNvPr id="11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425844"/>
                <a:ext cx="8525408" cy="5067429"/>
              </a:xfrm>
              <a:blipFill rotWithShape="0">
                <a:blip r:embed="rId2"/>
                <a:stretch>
                  <a:fillRect l="-501" t="-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Energy matching error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025" y="2752099"/>
            <a:ext cx="3325091" cy="33700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25306" y="2381018"/>
            <a:ext cx="3509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Check this week on LHCINDIV:</a:t>
            </a: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302709" y="2407120"/>
            <a:ext cx="4651676" cy="19278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Suggestion to use the orbit system (TMS)</a:t>
            </a:r>
            <a:r>
              <a:rPr lang="en-GB" sz="1800" dirty="0"/>
              <a:t> to finalise the energy matching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Far more sensitive than the using the bunch space from </a:t>
            </a:r>
            <a:r>
              <a:rPr lang="en-GB" sz="1600" dirty="0" err="1"/>
              <a:t>tomoscope</a:t>
            </a: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3" y="3660219"/>
            <a:ext cx="4513811" cy="294040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2987" y="3959638"/>
            <a:ext cx="2627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Check this week: loops delayed </a:t>
            </a:r>
          </a:p>
        </p:txBody>
      </p:sp>
    </p:spTree>
    <p:extLst>
      <p:ext uri="{BB962C8B-B14F-4D97-AF65-F5344CB8AC3E}">
        <p14:creationId xmlns:p14="http://schemas.microsoft.com/office/powerpoint/2010/main" val="155367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No emittance blow-up measured when firing second instance of bump: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The measured tune perturbation is reproduced in MADX when introducing the Eddy current </a:t>
            </a:r>
            <a:r>
              <a:rPr lang="en-GB" sz="1800" dirty="0" err="1"/>
              <a:t>sextupole</a:t>
            </a:r>
            <a:r>
              <a:rPr lang="en-GB" sz="1800" dirty="0"/>
              <a:t> terms: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Impact on linear optics is small: maximum optics mismatch 5 </a:t>
            </a:r>
            <a:r>
              <a:rPr lang="mr-IN" sz="1600" dirty="0"/>
              <a:t>–</a:t>
            </a:r>
            <a:r>
              <a:rPr lang="en-GB" sz="1600" dirty="0"/>
              <a:t> 6 %, with a change of one unit of chromaticity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Maximum emittance growth from mismatch is expected to be 0.15 %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 err="1"/>
              <a:t>pyOrbit</a:t>
            </a:r>
            <a:r>
              <a:rPr lang="en-GB" sz="1600" dirty="0"/>
              <a:t> simulations are being set-up nevertheless with space charge at injection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Injection bump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1418" y="194138"/>
            <a:ext cx="2808227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Huschauer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 P.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Zisopoulos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389" y="1956235"/>
            <a:ext cx="3311099" cy="2648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98" y="1994905"/>
            <a:ext cx="3282337" cy="26258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72180" y="1816517"/>
                <a:ext cx="3052163" cy="2891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𝑂𝐹𝐹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𝑂𝑁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</a:rPr>
                        <m:t>1.26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±0.03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180" y="1816517"/>
                <a:ext cx="3052163" cy="289182"/>
              </a:xfrm>
              <a:prstGeom prst="rect">
                <a:avLst/>
              </a:prstGeom>
              <a:blipFill rotWithShape="0">
                <a:blip r:embed="rId4"/>
                <a:stretch>
                  <a:fillRect b="-170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04858" y="1806771"/>
                <a:ext cx="3052163" cy="2989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𝑂𝐹𝐹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𝑂𝑁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=1.75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±0.03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858" y="1806771"/>
                <a:ext cx="3052163" cy="298928"/>
              </a:xfrm>
              <a:prstGeom prst="rect">
                <a:avLst/>
              </a:prstGeom>
              <a:blipFill rotWithShape="0">
                <a:blip r:embed="rId5"/>
                <a:stretch>
                  <a:fillRect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59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9"/>
          <a:stretch/>
        </p:blipFill>
        <p:spPr>
          <a:xfrm>
            <a:off x="4391577" y="4151679"/>
            <a:ext cx="3995966" cy="2291136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4748029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Good agreement between kicker </a:t>
            </a:r>
            <a:r>
              <a:rPr lang="en-GB" sz="1800" dirty="0" err="1"/>
              <a:t>PSpice</a:t>
            </a:r>
            <a:r>
              <a:rPr lang="en-GB" sz="1800" dirty="0"/>
              <a:t> (simulation) and measured waveforms (current and beam-based):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However, </a:t>
            </a:r>
            <a:r>
              <a:rPr lang="en-GB" sz="1800" dirty="0" err="1"/>
              <a:t>PSpice</a:t>
            </a:r>
            <a:r>
              <a:rPr lang="en-GB" sz="1800" dirty="0"/>
              <a:t> model does not reproduce the post-pulse: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Depends on properties of the switches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Work is on-going to understand the discrepancy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Emittance growth estimates from</a:t>
            </a:r>
            <a:br>
              <a:rPr lang="en-GB" sz="1600" dirty="0"/>
            </a:br>
            <a:r>
              <a:rPr lang="en-GB" sz="1600" dirty="0"/>
              <a:t>post-pulse needs updating using measured waveform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KFA45 post-pulse (1)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60968" y="194138"/>
            <a:ext cx="3298678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 &amp;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Colomo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738" y="1330173"/>
            <a:ext cx="4208244" cy="28037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0691"/>
            <a:ext cx="5156767" cy="147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2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/>
              <a:t>Talk overview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0837"/>
            <a:ext cx="8267714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Motivation: preparation for LIU Beam Performance meeting next week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Quick review of systematics in PS emittance measurements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Quick review of PS emittance blow-up sources and studies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Large longitudinal emittance beams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Preparation for multi-turn SEM grid MD’s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Conclusions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110477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8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Post-pulse ripple does not scale with voltage of each kicker module: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Impact reduced at higher voltage operation, 2 GeV (50 kV with 4 modules)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KFA45 post-pulse (2)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" r="6024" b="33065"/>
          <a:stretch/>
        </p:blipFill>
        <p:spPr>
          <a:xfrm>
            <a:off x="302708" y="2496673"/>
            <a:ext cx="4854633" cy="26555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36524" y="194138"/>
            <a:ext cx="3523122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Colomo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T. </a:t>
            </a:r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Kramer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83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8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Post-pulse ripple does not scale with voltage of each kicker module: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Impact reduced at higher voltage operation, 2 GeV (50 kV with 4 modules)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Kick from post-pulse per module to be compared to 10 </a:t>
            </a:r>
            <a:r>
              <a:rPr lang="en-GB" sz="1600" dirty="0" err="1"/>
              <a:t>mTm</a:t>
            </a:r>
            <a:r>
              <a:rPr lang="en-GB" sz="1600" dirty="0"/>
              <a:t> (one module): 0.22/10 = 2%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KFA45 post-pulse (2)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" r="6024" b="33065"/>
          <a:stretch/>
        </p:blipFill>
        <p:spPr>
          <a:xfrm>
            <a:off x="302708" y="2496673"/>
            <a:ext cx="4854633" cy="2655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03" y="2466777"/>
            <a:ext cx="3699163" cy="27152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36524" y="194138"/>
            <a:ext cx="3523122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Colomo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T. </a:t>
            </a:r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Kramer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05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8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Post-pulse ripple does not scale with voltage of each kicker module: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Impact reduced at higher voltage operation, 2 GeV (50 kV with 4 modules)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Kick from post-pulse per module to be compared to 10 </a:t>
            </a:r>
            <a:r>
              <a:rPr lang="en-GB" sz="1600" dirty="0" err="1"/>
              <a:t>mTm</a:t>
            </a:r>
            <a:r>
              <a:rPr lang="en-GB" sz="1600" dirty="0"/>
              <a:t> (one module): 0.22/10 = 2%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Detailed waveform measurements of post-pulse to be made imminently: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Current and BB measurements to be made simultaneously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Estimated emittance growth ~2% from post-pulse, to be checked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Further efforts are on-going to reduce post-pulse amplitude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KFA45 post-pulse (2)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524" y="194138"/>
            <a:ext cx="3523122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Colomo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T. Kramer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" r="6024" b="33065"/>
          <a:stretch/>
        </p:blipFill>
        <p:spPr>
          <a:xfrm>
            <a:off x="302708" y="2496673"/>
            <a:ext cx="4854633" cy="2655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03" y="2466777"/>
            <a:ext cx="3699163" cy="271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69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84129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mr-IN" sz="1800" dirty="0"/>
              <a:t>…</a:t>
            </a: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On-going studies with QPU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50182" y="194138"/>
            <a:ext cx="2309464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A.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Oeftiger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1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3"/>
            <a:ext cx="8841292" cy="119006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Focus this year has been on establishing non-PPM optics, next steps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Better understanding of systematics introduced with dispersive component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Investigating the blow-up in the first ~100 turns: multi-turn SEM grids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Transfer of 1.5 eVs BCMS beam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"/>
          <a:stretch/>
        </p:blipFill>
        <p:spPr>
          <a:xfrm>
            <a:off x="5021192" y="2154425"/>
            <a:ext cx="4238881" cy="3976358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247326" y="2187677"/>
            <a:ext cx="4965363" cy="4271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Systematics from the dispersive contribution an issue in the PS, but also in the PSB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8618" y="151874"/>
            <a:ext cx="2351027" cy="92333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Forte, G.P. Di Giovanni, &amp; G.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Guidoboni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12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3"/>
            <a:ext cx="8841292" cy="119006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Focus this year has been on establishing non-PPM optics, next steps: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Better understanding of systematics introduced with dispersive component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Investigating the blow-up in the first ~100 turns: multi-turn SEM grids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Transfer of 1.5 eVs BCMS beam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"/>
          <a:stretch/>
        </p:blipFill>
        <p:spPr>
          <a:xfrm>
            <a:off x="5021192" y="2154425"/>
            <a:ext cx="4238881" cy="3976358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247326" y="2187677"/>
            <a:ext cx="4965363" cy="4271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Systematics from the dispersive contribution an issue in the PS, but also in the PSB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Y. </a:t>
            </a:r>
            <a:r>
              <a:rPr lang="en-GB" sz="1800" dirty="0" err="1"/>
              <a:t>Dutheil</a:t>
            </a:r>
            <a:r>
              <a:rPr lang="en-GB" sz="1800" dirty="0"/>
              <a:t> and V. Forte (TE-ABT-BTP) have repeated analysis of dispersion free BTM quadrupole scan measurements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No deconvolution: D-free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A thick quadrupole approximation gives large measured </a:t>
            </a:r>
            <a:r>
              <a:rPr lang="en-GB" sz="1600" dirty="0" err="1"/>
              <a:t>emttances</a:t>
            </a:r>
            <a:r>
              <a:rPr lang="en-GB" sz="1600" dirty="0"/>
              <a:t> vs. thin lens: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Thin lens ~ 1.2 um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Thick lens measures closer to ~ 1.5 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Interesting topic: will pursue this analysis further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Propose to invite Yann to present analysis either at LIU PSB or PS BD WG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4" name="Oval 3"/>
          <p:cNvSpPr/>
          <p:nvPr/>
        </p:nvSpPr>
        <p:spPr>
          <a:xfrm>
            <a:off x="7107380" y="4080259"/>
            <a:ext cx="191193" cy="19119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83258" y="4448789"/>
            <a:ext cx="191193" cy="191193"/>
          </a:xfrm>
          <a:prstGeom prst="ellipse">
            <a:avLst/>
          </a:prstGeom>
          <a:solidFill>
            <a:srgbClr val="FB02BB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315200" y="4271453"/>
            <a:ext cx="560955" cy="368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844989" y="454438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dirty="0"/>
              <a:t>Thick lens</a:t>
            </a:r>
          </a:p>
          <a:p>
            <a:pPr algn="r"/>
            <a:r>
              <a:rPr lang="en-GB" sz="1400" dirty="0"/>
              <a:t>PSB SEMs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955903" y="4653933"/>
            <a:ext cx="560955" cy="368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408123" y="5077605"/>
            <a:ext cx="891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Thin lens</a:t>
            </a:r>
          </a:p>
          <a:p>
            <a:pPr algn="ctr"/>
            <a:r>
              <a:rPr lang="en-GB" sz="1400" dirty="0"/>
              <a:t>PSB SEMs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8618" y="151874"/>
            <a:ext cx="2351027" cy="92333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V. Forte, G.P. </a:t>
            </a:r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 Giovanni, &amp; 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Guidoboni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54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6083" y="1395197"/>
            <a:ext cx="8666725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Successful reliability run of kickers to destroy the beam after ~100 turns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No failure in 40,000 test shots without beam using KFA4, 13, 21 and 28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7 missing kicker events: another redundant system was always there as back-up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SEM grids will be protected by procedure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Procedure written and circulated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Interlock of </a:t>
            </a:r>
            <a:r>
              <a:rPr lang="en-GB" sz="1800" dirty="0" err="1"/>
              <a:t>ralentisseur</a:t>
            </a:r>
            <a:r>
              <a:rPr lang="en-GB" sz="1800" dirty="0"/>
              <a:t> now “</a:t>
            </a:r>
            <a:r>
              <a:rPr lang="en-GB" sz="1800" dirty="0" err="1"/>
              <a:t>maskable</a:t>
            </a:r>
            <a:r>
              <a:rPr lang="en-GB" sz="1800" dirty="0"/>
              <a:t>” via re-programming PLC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Fast electronics installed during ITS1 on SEM 52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Implementation of FESA class still to be completed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Tentatively we plan to take beam for 1 </a:t>
            </a:r>
            <a:r>
              <a:rPr lang="mr-IN" sz="1800" dirty="0"/>
              <a:t>–</a:t>
            </a:r>
            <a:r>
              <a:rPr lang="en-GB" sz="1800" dirty="0"/>
              <a:t> 2 hours, dependent on Crab Cavity MD schedule first thing on Wednesday 11</a:t>
            </a:r>
            <a:r>
              <a:rPr lang="en-GB" sz="1800" baseline="30000" dirty="0"/>
              <a:t>th</a:t>
            </a:r>
            <a:r>
              <a:rPr lang="en-GB" sz="1800" dirty="0"/>
              <a:t> July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All actors invited to give their input on MD plan, to be discussed next week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Cycle to be set-up and beam types to be agreed next week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Preparation for multi-turn SEM grid measurements</a:t>
            </a:r>
          </a:p>
        </p:txBody>
      </p:sp>
    </p:spTree>
    <p:extLst>
      <p:ext uri="{BB962C8B-B14F-4D97-AF65-F5344CB8AC3E}">
        <p14:creationId xmlns:p14="http://schemas.microsoft.com/office/powerpoint/2010/main" val="39308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666725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Emittance measurement precision and accuracy: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Relative precision of profile measurements (same cycle and beam) appear reliable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Systematic errors hard to quantify: for different beams and in different machines error on absolute values are difficult to evaluate: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Clues for likely sources of error identified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On-going work to reduce contribution of systematics especially from deconvolution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Decide on how to implement an RMS evaluation of beam size (aside from Gaussian fits) and check if this is the way forward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Detailed procedure and check list will have to be organized for emittance measurements: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Checks: optics, beam movement, voltage calibration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Injection MD’s are challenging and truly multi-disciplinary: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Count on contributions from many groups in the LIU PS BD Working Group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Learning how to control all variables and putting in place MD procedure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We are still missing vital input to conclude on source of horizontal blow-up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Simulations with space charge need to progress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Important next step to transferring larger longitudinal emittances will be to evaluate and quantify blow-up during first turns in PS</a:t>
            </a: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88387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7502"/>
            <a:ext cx="8841292" cy="535577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[1] V. Forte et al., </a:t>
            </a:r>
            <a:r>
              <a:rPr lang="en-US" sz="1600" b="0" i="1" dirty="0"/>
              <a:t>New beam-based and direct magnetic waveform measurements of the BTx.KFA10(20) vertical recombination kickers and induced emittance blow-up simulations at 1.4 and 2 GeV</a:t>
            </a:r>
            <a:r>
              <a:rPr lang="en-US" sz="1600" b="0" dirty="0"/>
              <a:t>, </a:t>
            </a:r>
            <a:r>
              <a:rPr lang="mr-IN" sz="1600" b="0" dirty="0"/>
              <a:t>CERN-ACC-NOTE-2018-0032</a:t>
            </a:r>
            <a:r>
              <a:rPr lang="en-US" sz="1600" b="0" dirty="0"/>
              <a:t>, </a:t>
            </a:r>
            <a:r>
              <a:rPr lang="nb-NO" sz="1600" b="0" dirty="0"/>
              <a:t>09 </a:t>
            </a:r>
            <a:r>
              <a:rPr lang="nb-NO" sz="1600" b="0" dirty="0" err="1"/>
              <a:t>Apr</a:t>
            </a:r>
            <a:r>
              <a:rPr lang="nb-NO" sz="1600" b="0" dirty="0"/>
              <a:t> 2018. - 30 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600" b="0" dirty="0"/>
              <a:t>[2] V. Forte et al., </a:t>
            </a:r>
            <a:r>
              <a:rPr lang="nb-NO" sz="1600" b="0" i="1" dirty="0" err="1"/>
              <a:t>Magnetic</a:t>
            </a:r>
            <a:r>
              <a:rPr lang="nb-NO" sz="1600" b="0" i="1" dirty="0"/>
              <a:t> </a:t>
            </a:r>
            <a:r>
              <a:rPr lang="nb-NO" sz="1600" b="0" i="1" dirty="0" err="1"/>
              <a:t>Waveform</a:t>
            </a:r>
            <a:r>
              <a:rPr lang="nb-NO" sz="1600" b="0" i="1" dirty="0"/>
              <a:t> </a:t>
            </a:r>
            <a:r>
              <a:rPr lang="nb-NO" sz="1600" b="0" i="1" dirty="0" err="1"/>
              <a:t>Measurements</a:t>
            </a:r>
            <a:r>
              <a:rPr lang="nb-NO" sz="1600" b="0" i="1" dirty="0"/>
              <a:t> </a:t>
            </a:r>
            <a:r>
              <a:rPr lang="nb-NO" sz="1600" b="0" i="1" dirty="0" err="1"/>
              <a:t>of</a:t>
            </a:r>
            <a:r>
              <a:rPr lang="nb-NO" sz="1600" b="0" i="1" dirty="0"/>
              <a:t> </a:t>
            </a:r>
            <a:r>
              <a:rPr lang="nb-NO" sz="1600" b="0" i="1" dirty="0" err="1"/>
              <a:t>the</a:t>
            </a:r>
            <a:r>
              <a:rPr lang="nb-NO" sz="1600" b="0" i="1" dirty="0"/>
              <a:t> PS </a:t>
            </a:r>
            <a:r>
              <a:rPr lang="nb-NO" sz="1600" b="0" i="1" dirty="0" err="1"/>
              <a:t>Injection</a:t>
            </a:r>
            <a:r>
              <a:rPr lang="nb-NO" sz="1600" b="0" i="1" dirty="0"/>
              <a:t> Kicker KFA45 and </a:t>
            </a:r>
            <a:r>
              <a:rPr lang="nb-NO" sz="1600" b="0" i="1" dirty="0" err="1"/>
              <a:t>Future</a:t>
            </a:r>
            <a:r>
              <a:rPr lang="nb-NO" sz="1600" b="0" i="1" dirty="0"/>
              <a:t> </a:t>
            </a:r>
            <a:r>
              <a:rPr lang="nb-NO" sz="1600" b="0" i="1" dirty="0" err="1"/>
              <a:t>Emittance</a:t>
            </a:r>
            <a:r>
              <a:rPr lang="nb-NO" sz="1600" b="0" i="1" dirty="0"/>
              <a:t> Growth </a:t>
            </a:r>
            <a:r>
              <a:rPr lang="nb-NO" sz="1600" b="0" i="1" dirty="0" err="1"/>
              <a:t>Estimates</a:t>
            </a:r>
            <a:r>
              <a:rPr lang="nb-NO" sz="1600" b="0" i="1" dirty="0"/>
              <a:t>, </a:t>
            </a:r>
            <a:r>
              <a:rPr lang="mr-IN" sz="1600" b="0" dirty="0"/>
              <a:t>CERN-ACC-NOTE-2018-0031</a:t>
            </a:r>
            <a:r>
              <a:rPr lang="en-US" sz="1600" b="0" dirty="0"/>
              <a:t>, </a:t>
            </a:r>
            <a:r>
              <a:rPr lang="nb-NO" sz="1600" b="0" dirty="0"/>
              <a:t>09 </a:t>
            </a:r>
            <a:r>
              <a:rPr lang="nb-NO" sz="1600" b="0" dirty="0" err="1"/>
              <a:t>Apr</a:t>
            </a:r>
            <a:r>
              <a:rPr lang="nb-NO" sz="1600" b="0" dirty="0"/>
              <a:t> 2018. - 47 p.</a:t>
            </a:r>
            <a:endParaRPr lang="nb-NO" sz="1600" b="0" i="1" dirty="0"/>
          </a:p>
          <a:p>
            <a:pPr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49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Talk motivation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0837"/>
            <a:ext cx="8682672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Requested to present at the next LIU Beam Performance meeting (Thursday 5</a:t>
            </a:r>
            <a:r>
              <a:rPr lang="en-GB" sz="1800" baseline="30000" dirty="0"/>
              <a:t>th</a:t>
            </a:r>
            <a:r>
              <a:rPr lang="en-GB" sz="1800" dirty="0"/>
              <a:t> July) </a:t>
            </a:r>
            <a:r>
              <a:rPr lang="en-US" sz="1800" dirty="0"/>
              <a:t>on the on-going transverse emittance blow-up from PSB-to-PS: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GB" sz="1600" dirty="0"/>
              <a:t>o give a consistent picture of where we stand, concerning all the related activities including transfer line optics, emittance measurements and ring optics, etc.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Where do we stand and where do we go next?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Report, analyse and propose a path forward</a:t>
            </a:r>
            <a:endParaRPr lang="en-US" sz="1600" dirty="0"/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US" sz="1800" dirty="0"/>
              <a:t>A few general statements on the work so far</a:t>
            </a:r>
            <a:r>
              <a:rPr lang="mr-IN" sz="1800" dirty="0"/>
              <a:t>…</a:t>
            </a:r>
            <a:endParaRPr lang="en-US" sz="18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US" sz="1600" dirty="0"/>
              <a:t>Re-matching the transfer line (on ring 3) </a:t>
            </a:r>
            <a:r>
              <a:rPr lang="en-US" sz="1600" b="1" dirty="0"/>
              <a:t>has not reduced the measured emittance growth with RF on:</a:t>
            </a:r>
            <a:endParaRPr lang="en-US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We can measure and match dispersion accurately but we have no way to measure and quantify contribution to the blow-up from </a:t>
            </a:r>
            <a:r>
              <a:rPr lang="en-US" sz="1600" dirty="0" err="1">
                <a:solidFill>
                  <a:schemeClr val="tx1"/>
                </a:solidFill>
              </a:rPr>
              <a:t>betatronic</a:t>
            </a:r>
            <a:r>
              <a:rPr lang="en-US" sz="1600" dirty="0">
                <a:solidFill>
                  <a:schemeClr val="tx1"/>
                </a:solidFill>
              </a:rPr>
              <a:t> mismatch at injection</a:t>
            </a:r>
            <a:endParaRPr lang="en-US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 difference in beam size for 1.5 eVs emittance, even with matched dispersion 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US" sz="1600" dirty="0"/>
              <a:t>Absolute emittance measurements are fraught with systematic errors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The 5% LIU emittance growth budget is quickly swamped by systematics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US" sz="1600" dirty="0"/>
              <a:t>Fast electronics now installed on BSGH/V.52 in ITS1 and we are preparing the first MD: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An important contribution to the project by BE-BI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This is the next step in moving forward our understanding!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489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Emittance measurements: systematic errors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142" y="1171208"/>
            <a:ext cx="8682672" cy="42401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Summary of systematic error sources, each discussed in more detail: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Absolute accuracy of emittance measurement is hard to deduced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Up to 25% systematic error on the accuracy would not be unreasonable to quote</a:t>
            </a: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638528"/>
                  </p:ext>
                </p:extLst>
              </p:nvPr>
            </p:nvGraphicFramePr>
            <p:xfrm>
              <a:off x="86696" y="1815247"/>
              <a:ext cx="9001923" cy="385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7041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306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862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864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2817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Error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Estimated</a:t>
                          </a:r>
                          <a:endParaRPr lang="en-US" sz="1600" baseline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Magnitude</a:t>
                          </a:r>
                          <a:r>
                            <a:rPr lang="en-US" sz="16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[%]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Error </a:t>
                          </a:r>
                          <a:r>
                            <a:rPr lang="en-US" sz="16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on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Emittance [%]</a:t>
                          </a:r>
                          <a:endParaRPr lang="en-US" sz="16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Measurable</a:t>
                          </a:r>
                          <a:endParaRPr lang="en-US" sz="1600" baseline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/ C</a:t>
                          </a:r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orrectable?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Comments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2605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Optical functions</a:t>
                          </a:r>
                          <a:endParaRPr lang="en-US" sz="1500" baseline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r>
                            <a:rPr lang="en-US" sz="15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(β, D)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&lt;5 </m:t>
                              </m:r>
                            </m:oMath>
                          </a14:m>
                          <a:r>
                            <a:rPr lang="en-US" sz="15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&lt;5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aseline="0" dirty="0" smtClean="0">
                                    <a:latin typeface="Arial" charset="0"/>
                                    <a:ea typeface="Arial" charset="0"/>
                                    <a:cs typeface="Arial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500" b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/ 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Remaining systematic error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unclear on 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β and D</a:t>
                          </a:r>
                        </a:p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Dependence on SC compositio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n?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Momentum</a:t>
                          </a:r>
                        </a:p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spread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sz="1500" i="1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~</m:t>
                                </m:r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 </m:t>
                                </m:r>
                                <m:r>
                                  <a:rPr lang="en-US" sz="150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Depends on: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20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𝛽𝜀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2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vs.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𝐷</m:t>
                              </m:r>
                              <m:f>
                                <m:fPr>
                                  <m:ctrlPr>
                                    <a:rPr lang="mr-IN" sz="1200" b="0" i="1" smtClean="0"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200" b="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Δ</m:t>
                                  </m:r>
                                  <m:r>
                                    <a:rPr lang="en-US" sz="1200" b="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𝑃</m:t>
                                  </m:r>
                                </m:den>
                              </m:f>
                            </m:oMath>
                          </a14:m>
                          <a:endParaRPr lang="en-US" sz="1200" b="1" i="1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algn="ctr"/>
                          <a:endParaRPr lang="en-US" sz="1500" b="1" i="1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~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Arial" charset="0"/>
                                    <a:ea typeface="Arial" charset="0"/>
                                    <a:cs typeface="Arial" charset="0"/>
                                  </a:rPr>
                                  <m:t>few</m:t>
                                </m:r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 − 25 </m:t>
                                </m:r>
                              </m:oMath>
                            </m:oMathPara>
                          </a14:m>
                          <a:endParaRPr lang="en-US" sz="1500" b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(indirect)</a:t>
                          </a:r>
                        </a:p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/ Yes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Discrepancy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of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00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10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n-US" sz="100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~</m:t>
                              </m:r>
                              <m:r>
                                <a:rPr lang="en-US" sz="10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15% 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matched area between </a:t>
                          </a:r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PSB and PS </a:t>
                          </a:r>
                          <a:r>
                            <a:rPr lang="en-US" sz="1000" dirty="0" err="1">
                              <a:latin typeface="Arial" charset="0"/>
                              <a:ea typeface="Arial" charset="0"/>
                              <a:cs typeface="Arial" charset="0"/>
                            </a:rPr>
                            <a:t>tomoscope</a:t>
                          </a:r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: RF calibration?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Momentum</a:t>
                          </a:r>
                        </a:p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deconvolution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7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No / 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Deconvolution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has its limits: simple </a:t>
                          </a:r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RMS deconvolution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shown to be most robust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Beam movement</a:t>
                          </a:r>
                        </a:p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 WS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~</m:t>
                              </m:r>
                              <m:r>
                                <a:rPr lang="en-US" sz="15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~</m:t>
                                </m:r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500" b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algn="ctr"/>
                          <a:r>
                            <a:rPr lang="en-US" sz="12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Depends on</a:t>
                          </a:r>
                          <a:endParaRPr lang="en-US" sz="1200" baseline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algn="ctr"/>
                          <a:r>
                            <a:rPr lang="en-US" sz="12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steering</a:t>
                          </a:r>
                          <a:endParaRPr lang="en-US" sz="12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/ 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Radial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loop works (moves beam) on same timescale as WS (~</a:t>
                          </a:r>
                          <a:r>
                            <a:rPr lang="en-US" sz="1000" baseline="0" dirty="0" err="1">
                              <a:latin typeface="Arial" charset="0"/>
                              <a:ea typeface="Arial" charset="0"/>
                              <a:cs typeface="Arial" charset="0"/>
                            </a:rPr>
                            <a:t>ms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)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Calibration of WS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?</m:t>
                                </m:r>
                              </m:oMath>
                            </m:oMathPara>
                          </a14:m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</a:t>
                          </a:r>
                          <a:r>
                            <a:rPr lang="en-US" sz="15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Observed difference between IN vs. OUT scans: </a:t>
                          </a:r>
                          <a:r>
                            <a:rPr lang="en-US" sz="1000" dirty="0" err="1">
                              <a:latin typeface="Arial" charset="0"/>
                              <a:ea typeface="Arial" charset="0"/>
                              <a:cs typeface="Arial" charset="0"/>
                            </a:rPr>
                            <a:t>tbd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with BI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6584"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Resolution</a:t>
                          </a:r>
                          <a:r>
                            <a:rPr lang="en-US" sz="15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SEM grids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~</m:t>
                              </m:r>
                              <m:r>
                                <a:rPr lang="en-US" sz="1500" b="0" i="1" smtClean="0">
                                  <a:latin typeface="Cambria Math" charset="0"/>
                                  <a:ea typeface="Arial" charset="0"/>
                                  <a:cs typeface="Arial" charset="0"/>
                                </a:rPr>
                                <m:t>1−2</m:t>
                              </m:r>
                            </m:oMath>
                          </a14:m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2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(BTM grids)</a:t>
                          </a:r>
                          <a:endParaRPr lang="en-US" sz="12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To be evaluated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No / 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Stil</a:t>
                          </a:r>
                          <a:r>
                            <a:rPr lang="en-US" sz="1000" baseline="0" dirty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l being studied: resolution of PS SEM grids is far worse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638528"/>
                  </p:ext>
                </p:extLst>
              </p:nvPr>
            </p:nvGraphicFramePr>
            <p:xfrm>
              <a:off x="86696" y="1815247"/>
              <a:ext cx="9001923" cy="385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70418"/>
                    <a:gridCol w="1630680"/>
                    <a:gridCol w="1586230"/>
                    <a:gridCol w="1586420"/>
                    <a:gridCol w="2128175"/>
                  </a:tblGrid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Error</a:t>
                          </a:r>
                          <a:endParaRPr lang="en-US" sz="16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Estimated</a:t>
                          </a:r>
                          <a:endParaRPr lang="en-US" sz="1600" baseline="0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Magnitude</a:t>
                          </a:r>
                          <a:r>
                            <a:rPr lang="en-US" sz="16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[%]</a:t>
                          </a:r>
                          <a:endParaRPr lang="en-US" sz="1600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Error </a:t>
                          </a:r>
                          <a:r>
                            <a:rPr lang="en-US" sz="16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on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Emittance [%]</a:t>
                          </a:r>
                          <a:endParaRPr lang="en-US" sz="1600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Measurable</a:t>
                          </a:r>
                          <a:endParaRPr lang="en-US" sz="1600" baseline="0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/ C</a:t>
                          </a:r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orrectable?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Comments</a:t>
                          </a:r>
                          <a:endParaRPr lang="en-US" sz="16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Optical functions</a:t>
                          </a:r>
                          <a:endParaRPr lang="en-US" sz="1500" baseline="0" dirty="0" smtClean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r>
                            <a:rPr lang="en-US" sz="15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(β, D)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7715" t="-107778" r="-327715" b="-5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32950" t="-107778" r="-235249" b="-5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Remaining systematic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error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unclear on 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β and D</a:t>
                          </a:r>
                        </a:p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Dependence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on SC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compositio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n?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Momentum</a:t>
                          </a:r>
                        </a:p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spread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7715" t="-103315" r="-327715" b="-1508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32950" t="-103315" r="-235249" b="-150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(indirect)</a:t>
                          </a:r>
                        </a:p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/ Yes 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23496" t="-205495" r="-1433" b="-39890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Momentum</a:t>
                          </a:r>
                        </a:p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deconvolution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7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No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Deconvolution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has its limits: simple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RMS deconvolution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shown to be most robust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  <a:tr h="68580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Beam movement</a:t>
                          </a:r>
                        </a:p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 WS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7715" t="-325664" r="-327715" b="-141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32950" t="-325664" r="-235249" b="-141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Radial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loop works (moves beam) on same timescale as WS 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(~</a:t>
                          </a:r>
                          <a:r>
                            <a:rPr lang="en-US" sz="1000" baseline="0" dirty="0" err="1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ms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)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Calibration of WS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7715" t="-740000" r="-327715" b="-14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?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Yes</a:t>
                          </a:r>
                          <a:r>
                            <a:rPr lang="en-US" sz="15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Observed difference between IN vs. OUT scans: </a:t>
                          </a:r>
                          <a:r>
                            <a:rPr lang="en-US" sz="1000" dirty="0" err="1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tbd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with BI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Resolution</a:t>
                          </a:r>
                          <a:r>
                            <a:rPr lang="en-US" sz="15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SEM grids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7715" t="-606667" r="-327715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To be evaluated</a:t>
                          </a:r>
                          <a:endParaRPr lang="en-US" sz="12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No / Yes</a:t>
                          </a:r>
                          <a:endParaRPr lang="en-US" sz="15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Stil</a:t>
                          </a:r>
                          <a:r>
                            <a:rPr lang="en-US" sz="1000" baseline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l being studied: resolution of PS SEM grids is far worse</a:t>
                          </a:r>
                          <a:endParaRPr lang="en-US" sz="10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 Placeholder 2"/>
          <p:cNvSpPr txBox="1">
            <a:spLocks/>
          </p:cNvSpPr>
          <p:nvPr/>
        </p:nvSpPr>
        <p:spPr>
          <a:xfrm>
            <a:off x="2791864" y="-357780"/>
            <a:ext cx="8682672" cy="715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22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Two techniques being pursued to improve knowledge of optics at profilers: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K-modulation: model independent 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GB" sz="1600" dirty="0"/>
              <a:t>Systematics well controlled: PS low energy quads (coil only) with known I </a:t>
            </a:r>
            <a:r>
              <a:rPr lang="en-GB" sz="1600" dirty="0">
                <a:sym typeface="Wingdings"/>
              </a:rPr>
              <a:t> k</a:t>
            </a:r>
            <a:r>
              <a:rPr lang="en-GB" sz="1600" baseline="-25000" dirty="0">
                <a:sym typeface="Wingdings"/>
              </a:rPr>
              <a:t>1</a:t>
            </a:r>
            <a:r>
              <a:rPr lang="en-GB" sz="1600" dirty="0">
                <a:sym typeface="Wingdings"/>
              </a:rPr>
              <a:t>L</a:t>
            </a:r>
            <a:r>
              <a:rPr lang="en-GB" sz="1600" dirty="0"/>
              <a:t> 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BPM-phase advance response: model dependent, but fast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GB" sz="1600" dirty="0"/>
              <a:t>Important technique to check perturbation to optics from the injection bump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GB" sz="1600" dirty="0"/>
              <a:t>Latest measurements beating higher than 5% in first turns</a:t>
            </a:r>
            <a:r>
              <a:rPr lang="mr-IN" sz="1600" dirty="0"/>
              <a:t>…</a:t>
            </a:r>
            <a:r>
              <a:rPr lang="en-US" sz="1600" dirty="0"/>
              <a:t> to be checked</a:t>
            </a:r>
            <a:r>
              <a:rPr lang="en-GB" sz="1600" dirty="0"/>
              <a:t> </a:t>
            </a:r>
          </a:p>
          <a:p>
            <a:pPr marL="241313" indent="-255588">
              <a:buFont typeface="Arial" panose="020B0604020202020204" pitchFamily="34" charset="0"/>
              <a:buChar char="•"/>
            </a:pPr>
            <a:r>
              <a:rPr lang="en-GB" sz="1800" dirty="0"/>
              <a:t>Comparison between techniques is yet to be done: an important next step</a:t>
            </a:r>
          </a:p>
          <a:p>
            <a:pPr marL="442913" lvl="1" indent="-255588">
              <a:buFont typeface="Arial" panose="020B0604020202020204" pitchFamily="34" charset="0"/>
              <a:buChar char="•"/>
            </a:pPr>
            <a:r>
              <a:rPr lang="en-GB" sz="1600" dirty="0"/>
              <a:t>Different tunes and machine configurations (w/o coupling, </a:t>
            </a:r>
            <a:r>
              <a:rPr lang="en-GB" sz="1600" dirty="0" err="1"/>
              <a:t>inc.</a:t>
            </a:r>
            <a:r>
              <a:rPr lang="en-GB" sz="1600" dirty="0"/>
              <a:t> non-linear elements) 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Optical functions (beta-beat)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48707" y="194138"/>
            <a:ext cx="2310938" cy="92333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F.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Tecker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Skowronski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&amp;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Zisopoulos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5" y="2538705"/>
            <a:ext cx="4610114" cy="21457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50738" y="2622362"/>
            <a:ext cx="392360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Beating within ±5% with an apparently low systematic error</a:t>
            </a:r>
          </a:p>
          <a:p>
            <a:pPr marL="756113" lvl="2" indent="-255588">
              <a:buFont typeface="Arial" panose="020B0604020202020204" pitchFamily="34" charset="0"/>
              <a:buChar char="•"/>
            </a:pP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Dependence on super-cycle composition to be investigated:</a:t>
            </a:r>
          </a:p>
          <a:p>
            <a:pPr marL="1213313" lvl="3" indent="-255588">
              <a:buFont typeface="Arial" panose="020B0604020202020204" pitchFamily="34" charset="0"/>
              <a:buChar char="•"/>
            </a:pP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Do we need an automated tool to do optics measurements before emittance measurements?</a:t>
            </a:r>
          </a:p>
        </p:txBody>
      </p:sp>
    </p:spTree>
    <p:extLst>
      <p:ext uri="{BB962C8B-B14F-4D97-AF65-F5344CB8AC3E}">
        <p14:creationId xmlns:p14="http://schemas.microsoft.com/office/powerpoint/2010/main" val="183804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425844"/>
                <a:ext cx="8656937" cy="5067429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800" dirty="0"/>
                  <a:t>In operation the beam size (</a:t>
                </a:r>
                <a:r>
                  <a:rPr lang="en-GB" sz="1800" dirty="0" err="1"/>
                  <a:t>σ</a:t>
                </a:r>
                <a:r>
                  <a:rPr lang="en-GB" sz="1800" dirty="0"/>
                  <a:t>) is computed using a Gaussian fit:</a:t>
                </a:r>
              </a:p>
              <a:p>
                <a:pPr marL="442913" lvl="1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Assumption that WS profiles are Gaussian is wrong, but: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Convenient fitting function used in WS application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Works in most cases if the momentum spread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𝑃</m:t>
                    </m:r>
                  </m:oMath>
                </a14:m>
                <a:r>
                  <a:rPr lang="en-GB" sz="1600" dirty="0"/>
                  <a:t>) is small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Of course, assumes the </a:t>
                </a:r>
                <a:r>
                  <a:rPr lang="en-GB" sz="1600" dirty="0" err="1"/>
                  <a:t>betatronic</a:t>
                </a:r>
                <a:r>
                  <a:rPr lang="en-GB" sz="1600" dirty="0"/>
                  <a:t> component is Gaussian: no tails in the distribution, injection oscillations are corrected</a:t>
                </a:r>
                <a:r>
                  <a:rPr lang="mr-IN" sz="1600" dirty="0"/>
                  <a:t>…</a:t>
                </a:r>
                <a:r>
                  <a:rPr lang="en-US" sz="1600" dirty="0"/>
                  <a:t> etc.</a:t>
                </a:r>
              </a:p>
              <a:p>
                <a:pPr marL="442913" lvl="1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Dispersive contribution removed by subtraction in quadrature :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Works in the assumption that both components are Gaussian</a:t>
                </a:r>
              </a:p>
              <a:p>
                <a:pPr marL="241313" indent="-255588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Recently, a deconvolution </a:t>
                </a:r>
                <a:r>
                  <a:rPr lang="en-GB" sz="1800" dirty="0" err="1"/>
                  <a:t>algorthim</a:t>
                </a:r>
                <a:r>
                  <a:rPr lang="en-GB" sz="1800" dirty="0"/>
                  <a:t> has been introduced in operation:</a:t>
                </a:r>
              </a:p>
              <a:p>
                <a:pPr marL="442913" lvl="1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With the assumption that the </a:t>
                </a:r>
                <a:r>
                  <a:rPr lang="en-GB" sz="1600" dirty="0" err="1"/>
                  <a:t>betatronic</a:t>
                </a:r>
                <a:r>
                  <a:rPr lang="en-GB" sz="1600" dirty="0"/>
                  <a:t> component is Gaussian: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Works in most cases: sensitive to tails in the distribution, injection oscillations etc. </a:t>
                </a:r>
                <a:endParaRPr lang="en-US" sz="1600" dirty="0"/>
              </a:p>
              <a:p>
                <a:pPr marL="241313" indent="-255588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It has been demonstrated that subtraction in quadrature is robust when using RMS quantities and not </a:t>
                </a:r>
                <a:r>
                  <a:rPr lang="en-GB" sz="1800" dirty="0" err="1"/>
                  <a:t>σ</a:t>
                </a:r>
                <a:r>
                  <a:rPr lang="en-GB" sz="1800" dirty="0"/>
                  <a:t> from Gaussian fits</a:t>
                </a:r>
              </a:p>
              <a:p>
                <a:pPr marL="442913" lvl="1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As expected mathematically, RMS quantities convolve independent of distribution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More complicated to numerically compute RMS from profiles</a:t>
                </a:r>
              </a:p>
              <a:p>
                <a:pPr marL="756113" lvl="2" indent="-255588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Need to procedure to remove noise: might be less robust in reality</a:t>
                </a:r>
              </a:p>
            </p:txBody>
          </p:sp>
        </mc:Choice>
        <mc:Fallback>
          <p:sp>
            <p:nvSpPr>
              <p:cNvPr id="11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425844"/>
                <a:ext cx="8656937" cy="5067429"/>
              </a:xfrm>
              <a:blipFill>
                <a:blip r:embed="rId2"/>
                <a:stretch>
                  <a:fillRect l="-587" t="-500" r="-587" b="-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deconvolution (1)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98709" y="342849"/>
            <a:ext cx="2082622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In a controlled environment (simulation!) testing subtraction in quadrature: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No space-charge</a:t>
            </a:r>
            <a:r>
              <a:rPr lang="mr-IN" sz="1600" dirty="0"/>
              <a:t>…</a:t>
            </a:r>
            <a:r>
              <a:rPr lang="en-US" sz="1600" dirty="0"/>
              <a:t> tracking in </a:t>
            </a:r>
            <a:r>
              <a:rPr lang="en-US" sz="1600" dirty="0" err="1"/>
              <a:t>pyOrbit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0070C0"/>
                </a:solidFill>
              </a:rPr>
              <a:t>“RMS emittance”</a:t>
            </a:r>
            <a:r>
              <a:rPr lang="en-US" sz="1600" dirty="0"/>
              <a:t>) agrees with analytical result</a:t>
            </a: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Without steering errors the Gaussian fit approximation is good (</a:t>
            </a:r>
            <a:r>
              <a:rPr lang="en-GB" sz="1600" dirty="0">
                <a:solidFill>
                  <a:srgbClr val="00B050"/>
                </a:solidFill>
              </a:rPr>
              <a:t>“Profile emittance”</a:t>
            </a:r>
            <a:r>
              <a:rPr lang="en-GB" sz="16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With steering errors (donut beams in </a:t>
            </a:r>
            <a:r>
              <a:rPr lang="en-GB" sz="1600" dirty="0" err="1"/>
              <a:t>betatronic</a:t>
            </a:r>
            <a:r>
              <a:rPr lang="en-GB" sz="1600" dirty="0"/>
              <a:t> component!) the RMS subtraction technique remains robust (</a:t>
            </a:r>
            <a:r>
              <a:rPr lang="en-GB" sz="1600" dirty="0">
                <a:solidFill>
                  <a:srgbClr val="C00000"/>
                </a:solidFill>
              </a:rPr>
              <a:t>“Profile emittance”</a:t>
            </a:r>
            <a:r>
              <a:rPr lang="en-GB" sz="1600" dirty="0"/>
              <a:t>) to the changing profile distribution</a:t>
            </a:r>
            <a:endParaRPr lang="en-US" sz="1600" dirty="0"/>
          </a:p>
          <a:p>
            <a:pPr marL="442913" lvl="1" indent="-2555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deconvolution (2)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" t="9551" r="8269" b="4901"/>
          <a:stretch/>
        </p:blipFill>
        <p:spPr>
          <a:xfrm>
            <a:off x="2403754" y="3085225"/>
            <a:ext cx="4321633" cy="331196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2735826" y="6434281"/>
            <a:ext cx="12683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004187" y="6279704"/>
            <a:ext cx="3494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Injection steering error: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blow-up driven by chromaticity with RF off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246671" y="3919678"/>
            <a:ext cx="0" cy="2138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02068" y="3334903"/>
            <a:ext cx="1501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Reconstructed emittance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63980" y="4974009"/>
            <a:ext cx="1128001" cy="107721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l-GR" sz="1600" dirty="0">
                <a:latin typeface="Calibri" charset="0"/>
                <a:ea typeface="Calibri" charset="0"/>
                <a:cs typeface="Calibri" charset="0"/>
              </a:rPr>
              <a:t>β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= 16 m</a:t>
            </a: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D = 2.5 m</a:t>
            </a: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𝜀</a:t>
            </a:r>
            <a:r>
              <a:rPr lang="en-US" sz="1600" baseline="-25000" dirty="0"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= 2.5 um</a:t>
            </a:r>
          </a:p>
          <a:p>
            <a:pPr marL="0" lvl="1" algn="ctr" defTabSz="914400"/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𝜀</a:t>
            </a:r>
            <a:r>
              <a:rPr lang="en-US" sz="1600" baseline="-25000" dirty="0">
                <a:latin typeface="Calibri" charset="0"/>
                <a:ea typeface="Calibri" charset="0"/>
                <a:cs typeface="Calibri" charset="0"/>
              </a:rPr>
              <a:t>L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= 0.5 eVs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98709" y="342849"/>
            <a:ext cx="2082622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425844"/>
            <a:ext cx="8656937" cy="506742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In a controlled environment (simulation!) testing deconvolution algorithms: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Different particle distributions generated numerically and reconstructed using different algorithms:</a:t>
            </a: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Momentum deconvolution (3)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98709" y="342849"/>
            <a:ext cx="2082622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Study by E.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Senes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50"/>
          <a:stretch/>
        </p:blipFill>
        <p:spPr>
          <a:xfrm>
            <a:off x="855407" y="2324066"/>
            <a:ext cx="2068756" cy="19031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700" r="52202"/>
          <a:stretch/>
        </p:blipFill>
        <p:spPr>
          <a:xfrm>
            <a:off x="855406" y="4443222"/>
            <a:ext cx="2035086" cy="205005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6200000">
            <a:off x="-381164" y="2975240"/>
            <a:ext cx="1717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Gaussian (0.5 eVs)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350708" y="5127766"/>
            <a:ext cx="1656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Transverse</a:t>
            </a:r>
          </a:p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Gaussian (2.5 um)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1616"/>
              </p:ext>
            </p:extLst>
          </p:nvPr>
        </p:nvGraphicFramePr>
        <p:xfrm>
          <a:off x="3358119" y="2314578"/>
          <a:ext cx="513277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82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Distributions</a:t>
                      </a:r>
                      <a:endParaRPr lang="en-US" sz="1600" baseline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(Gauss. fit)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Quadrature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(RMS)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algn="ctr"/>
                      <a:r>
                        <a:rPr lang="en-US" sz="16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Deconvolution Alg.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Emittance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Error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6D Gaussian</a:t>
                      </a:r>
                    </a:p>
                    <a:p>
                      <a:pPr algn="ctr"/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T 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2.5 um, </a:t>
                      </a:r>
                      <a:r>
                        <a:rPr lang="el-GR" sz="1000" dirty="0">
                          <a:latin typeface="Calibri" charset="0"/>
                          <a:ea typeface="Calibri" charset="0"/>
                          <a:cs typeface="Calibri" charset="0"/>
                        </a:rPr>
                        <a:t>ε</a:t>
                      </a:r>
                      <a:r>
                        <a:rPr lang="en-US" sz="1000" baseline="-25000" dirty="0">
                          <a:latin typeface="Calibri" charset="0"/>
                          <a:ea typeface="Calibri" charset="0"/>
                          <a:cs typeface="Calibri" charset="0"/>
                        </a:rPr>
                        <a:t>L</a:t>
                      </a:r>
                      <a:r>
                        <a:rPr lang="en-US" sz="1000" baseline="0" dirty="0">
                          <a:latin typeface="Calibri" charset="0"/>
                          <a:ea typeface="Calibri" charset="0"/>
                          <a:cs typeface="Calibri" charset="0"/>
                        </a:rPr>
                        <a:t>= 0.5 eVs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charset="0"/>
                          <a:ea typeface="Calibri" charset="0"/>
                          <a:cs typeface="Calibri" charset="0"/>
                        </a:rPr>
                        <a:t>+ 0.25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82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56881</TotalTime>
  <Words>4039</Words>
  <Application>Microsoft Macintosh PowerPoint</Application>
  <PresentationFormat>On-screen Show (4:3)</PresentationFormat>
  <Paragraphs>688</Paragraphs>
  <Slides>38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 Math</vt:lpstr>
      <vt:lpstr>Lucida Grande</vt:lpstr>
      <vt:lpstr>Mangal</vt:lpstr>
      <vt:lpstr>Times New Roman</vt:lpstr>
      <vt:lpstr>Wingdings</vt:lpstr>
      <vt:lpstr>LIU_PowerPoint_Template</vt:lpstr>
      <vt:lpstr>PowerPoint Presentation</vt:lpstr>
      <vt:lpstr>Transverse emittance growth studies: …draft in progress…</vt:lpstr>
      <vt:lpstr>Talk overview</vt:lpstr>
      <vt:lpstr>Talk motivation</vt:lpstr>
      <vt:lpstr>Emittance measurements: systematic errors</vt:lpstr>
      <vt:lpstr>Optical functions (beta-beat)</vt:lpstr>
      <vt:lpstr>Momentum deconvolution (1)</vt:lpstr>
      <vt:lpstr>Momentum deconvolution (2)</vt:lpstr>
      <vt:lpstr>Momentum deconvolution (3)</vt:lpstr>
      <vt:lpstr>Momentum deconvolution (3)</vt:lpstr>
      <vt:lpstr>Momentum deconvolution (3)</vt:lpstr>
      <vt:lpstr>Momentum spread</vt:lpstr>
      <vt:lpstr>Beam movement at WS</vt:lpstr>
      <vt:lpstr>BGI as a single turn profiler</vt:lpstr>
      <vt:lpstr>Emittance: pause and review</vt:lpstr>
      <vt:lpstr>Emittance blow-up: potential sources</vt:lpstr>
      <vt:lpstr>Dispersion mismatch (1)</vt:lpstr>
      <vt:lpstr>Dispersion mismatch (1)</vt:lpstr>
      <vt:lpstr>Dispersion mismatch (1)</vt:lpstr>
      <vt:lpstr>Dispersion mismatch (2)</vt:lpstr>
      <vt:lpstr>Dispersion mismatch (3)</vt:lpstr>
      <vt:lpstr>Dispersion mismatch (4)</vt:lpstr>
      <vt:lpstr>Injection oscillations (1)</vt:lpstr>
      <vt:lpstr>Injection oscillations (2)</vt:lpstr>
      <vt:lpstr>Injection oscillations (2)</vt:lpstr>
      <vt:lpstr>Injection oscillations (2)</vt:lpstr>
      <vt:lpstr>Energy matching error</vt:lpstr>
      <vt:lpstr>Injection bump studies</vt:lpstr>
      <vt:lpstr>KFA45 post-pulse (1)</vt:lpstr>
      <vt:lpstr>KFA45 post-pulse (2)</vt:lpstr>
      <vt:lpstr>KFA45 post-pulse (2)</vt:lpstr>
      <vt:lpstr>KFA45 post-pulse (2)</vt:lpstr>
      <vt:lpstr>On-going studies with QPU </vt:lpstr>
      <vt:lpstr>Transfer of 1.5 eVs BCMS beam</vt:lpstr>
      <vt:lpstr>Transfer of 1.5 eVs BCMS beam</vt:lpstr>
      <vt:lpstr>Preparation for multi-turn SEM grid measurements</vt:lpstr>
      <vt:lpstr>Conclusion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Matthew Alexander Fraser</cp:lastModifiedBy>
  <cp:revision>2840</cp:revision>
  <dcterms:created xsi:type="dcterms:W3CDTF">2013-04-17T22:56:34Z</dcterms:created>
  <dcterms:modified xsi:type="dcterms:W3CDTF">2018-07-18T08:57:38Z</dcterms:modified>
  <cp:category/>
</cp:coreProperties>
</file>