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2" r:id="rId6"/>
    <p:sldId id="258" r:id="rId7"/>
    <p:sldId id="316" r:id="rId8"/>
    <p:sldId id="317" r:id="rId9"/>
    <p:sldId id="267" r:id="rId10"/>
    <p:sldId id="319" r:id="rId11"/>
    <p:sldId id="318" r:id="rId12"/>
    <p:sldId id="266" r:id="rId13"/>
  </p:sldIdLst>
  <p:sldSz cx="9144000" cy="5143500" type="screen16x9"/>
  <p:notesSz cx="9872663" cy="67976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Objects="1" showGuides="1">
      <p:cViewPr varScale="1">
        <p:scale>
          <a:sx n="157" d="100"/>
          <a:sy n="157" d="100"/>
        </p:scale>
        <p:origin x="156" y="4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92227" y="4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3" y="6456611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92227" y="6456611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2227" y="4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6" rIns="91428" bIns="4571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267" y="3228895"/>
            <a:ext cx="7898130" cy="3058954"/>
          </a:xfrm>
          <a:prstGeom prst="rect">
            <a:avLst/>
          </a:prstGeom>
        </p:spPr>
        <p:txBody>
          <a:bodyPr vert="horz" lIns="91428" tIns="45716" rIns="91428" bIns="45716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3" y="6456611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2227" y="6456611"/>
            <a:ext cx="4278154" cy="339884"/>
          </a:xfrm>
          <a:prstGeom prst="rect">
            <a:avLst/>
          </a:prstGeom>
        </p:spPr>
        <p:txBody>
          <a:bodyPr vert="horz" lIns="91428" tIns="45716" rIns="91428" bIns="45716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38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Daniel Schoerling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Daniel Schoerling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539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55576" y="2139702"/>
            <a:ext cx="8388424" cy="1350000"/>
          </a:xfrm>
        </p:spPr>
        <p:txBody>
          <a:bodyPr/>
          <a:lstStyle/>
          <a:p>
            <a:r>
              <a:rPr lang="en-US" dirty="0" smtClean="0"/>
              <a:t>Part II: Interfaces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</a:p>
          <a:p>
            <a:r>
              <a:rPr lang="en-US" sz="1500" dirty="0" smtClean="0"/>
              <a:t>On behalf of the machine interface working group</a:t>
            </a:r>
            <a:endParaRPr lang="en-GB" sz="15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CERN, 4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of July 2018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34600" y="881021"/>
            <a:ext cx="8074800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End of April 2018 an interface working group was formed:</a:t>
            </a:r>
          </a:p>
          <a:p>
            <a:r>
              <a:rPr lang="en-US" sz="1200" dirty="0" smtClean="0"/>
              <a:t>The WP11 technical interfaces working group meeting is the meeting where all aspects related to interfaces of WP11’s deliverables are discussed</a:t>
            </a:r>
          </a:p>
          <a:p>
            <a:r>
              <a:rPr lang="en-US" sz="1200" dirty="0" smtClean="0"/>
              <a:t>If an issue concerning the WP11 interfaces is identified it will be escalated to the proper project bodies (HL-TCC, HL-PSM, MCF, HL-LHC integration meeting), groups, WP leaders or the project management</a:t>
            </a:r>
          </a:p>
          <a:p>
            <a:r>
              <a:rPr lang="en-US" sz="1200" dirty="0" smtClean="0"/>
              <a:t>The aim of this meeting is to ensure the compatibility of technical interfaces of WP11 and their readiness for operation</a:t>
            </a:r>
          </a:p>
          <a:p>
            <a:r>
              <a:rPr lang="en-US" sz="1200" dirty="0" smtClean="0"/>
              <a:t>After first successful operation of the deliverables of WP11 the work is considered completed</a:t>
            </a:r>
          </a:p>
          <a:p>
            <a:r>
              <a:rPr lang="en-GB" sz="1200" dirty="0" smtClean="0"/>
              <a:t>Subjects </a:t>
            </a:r>
            <a:r>
              <a:rPr lang="en-GB" sz="1200" dirty="0"/>
              <a:t>in the agenda are defined in close collaboration with the relevant </a:t>
            </a:r>
            <a:r>
              <a:rPr lang="en-GB" sz="1200" dirty="0" smtClean="0"/>
              <a:t>WPs and the other meetings </a:t>
            </a:r>
            <a:r>
              <a:rPr lang="en-US" sz="1200" dirty="0"/>
              <a:t>(HL-TCC, HL-PSM, MCF, MP3, HL-LHC integration meeting</a:t>
            </a:r>
            <a:r>
              <a:rPr lang="en-US" sz="1200" dirty="0" smtClean="0"/>
              <a:t>)</a:t>
            </a:r>
            <a:r>
              <a:rPr lang="en-GB" sz="1200" dirty="0"/>
              <a:t> </a:t>
            </a:r>
            <a:endParaRPr lang="en-US" sz="1200" dirty="0"/>
          </a:p>
          <a:p>
            <a:r>
              <a:rPr lang="en-US" sz="1200" dirty="0"/>
              <a:t>P</a:t>
            </a:r>
            <a:r>
              <a:rPr lang="en-GB" sz="1200" dirty="0" err="1"/>
              <a:t>repare</a:t>
            </a:r>
            <a:r>
              <a:rPr lang="en-GB" sz="1200" dirty="0"/>
              <a:t> two HL-LHC Interface Specifications (IS): </a:t>
            </a:r>
            <a:r>
              <a:rPr lang="en-US" sz="1200" dirty="0"/>
              <a:t> WP11 Point 7 11 T Dipole and WP11 Point2 Connection Cryostat Full Assembly</a:t>
            </a:r>
          </a:p>
          <a:p>
            <a:r>
              <a:rPr lang="en-US" sz="1200" dirty="0" smtClean="0"/>
              <a:t>Establish two Engineering Change Requests (ECR): WP11 Point 7 11 T Dipole and WP11 Point2 Connection Cryostat Full Assembly</a:t>
            </a:r>
          </a:p>
          <a:p>
            <a:r>
              <a:rPr lang="en-US" sz="1200" dirty="0" smtClean="0"/>
              <a:t>The outline, content and progress of the ECRs is discussed in the meeting</a:t>
            </a:r>
          </a:p>
          <a:p>
            <a:r>
              <a:rPr lang="en-US" sz="1200" dirty="0" smtClean="0"/>
              <a:t>The meetings takes place bi-weekly (Tuesdays</a:t>
            </a:r>
            <a:r>
              <a:rPr lang="en-US" sz="1200" dirty="0"/>
              <a:t>, </a:t>
            </a:r>
            <a:r>
              <a:rPr lang="en-US" sz="1200" i="1" dirty="0" smtClean="0"/>
              <a:t>3:15-5:15 </a:t>
            </a:r>
            <a:r>
              <a:rPr lang="en-US" sz="1200" i="1" dirty="0"/>
              <a:t>pm</a:t>
            </a:r>
            <a:r>
              <a:rPr lang="en-US" sz="1200" dirty="0"/>
              <a:t>, odd weeks</a:t>
            </a:r>
            <a:r>
              <a:rPr lang="en-US" sz="1200" dirty="0" smtClean="0"/>
              <a:t>)</a:t>
            </a:r>
            <a:endParaRPr lang="en-US" sz="1200" dirty="0"/>
          </a:p>
          <a:p>
            <a:pPr marL="0" indent="0">
              <a:buNone/>
            </a:pPr>
            <a:r>
              <a:rPr lang="en-US" sz="1200" dirty="0" smtClean="0"/>
              <a:t> </a:t>
            </a:r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Daniel Schoerling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WP11 interfaces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911423"/>
            <a:ext cx="4040188" cy="385583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200" dirty="0"/>
              <a:t>Beam dynamics [WP2], M. </a:t>
            </a:r>
            <a:r>
              <a:rPr lang="en-US" sz="1200" dirty="0" smtClean="0"/>
              <a:t>Giovannozzi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 smtClean="0"/>
              <a:t>Collimation scenarios [WP5], S. Redaelli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Mechanical 3D model, A. Bertarelli, L. </a:t>
            </a:r>
            <a:r>
              <a:rPr lang="en-US" sz="1200" dirty="0"/>
              <a:t>Gentini, </a:t>
            </a:r>
            <a:r>
              <a:rPr lang="en-US" sz="1200" dirty="0" smtClean="0"/>
              <a:t>A. Ghezzo, Christophe </a:t>
            </a:r>
            <a:r>
              <a:rPr lang="en-US" sz="1200" dirty="0"/>
              <a:t>Yves Mucher </a:t>
            </a: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dirty="0" smtClean="0"/>
              <a:t>Integration model</a:t>
            </a:r>
            <a:r>
              <a:rPr lang="en-US" sz="1200" dirty="0"/>
              <a:t>, Maria </a:t>
            </a:r>
            <a:r>
              <a:rPr lang="en-US" sz="1200" dirty="0" err="1"/>
              <a:t>Amparo</a:t>
            </a:r>
            <a:r>
              <a:rPr lang="en-US" sz="1200" dirty="0"/>
              <a:t> Gonzalez de la </a:t>
            </a:r>
            <a:r>
              <a:rPr lang="en-US" sz="1200" dirty="0" err="1"/>
              <a:t>Aleja</a:t>
            </a:r>
            <a:r>
              <a:rPr lang="en-US" sz="1200" dirty="0"/>
              <a:t> Cabana </a:t>
            </a: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dirty="0" smtClean="0"/>
              <a:t>Cryogenics [WP9], R. van Weelderen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Vacuum [WP12], M. Sitko, V. </a:t>
            </a:r>
            <a:r>
              <a:rPr lang="en-US" sz="1200" dirty="0"/>
              <a:t>Baglin, </a:t>
            </a:r>
            <a:r>
              <a:rPr lang="en-US" sz="1200" dirty="0" smtClean="0"/>
              <a:t>G. Riddone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Geometry and alignment [WP15], D. Missiaen, H. </a:t>
            </a:r>
            <a:r>
              <a:rPr lang="en-US" sz="1200" dirty="0" err="1" smtClean="0"/>
              <a:t>Mainaud</a:t>
            </a:r>
            <a:r>
              <a:rPr lang="en-US" sz="1200" dirty="0" smtClean="0"/>
              <a:t>-Durand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Powering and trim circuit [WP6B], H. Thiesen, S. Yammine, M. Martino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Trim current leads, A. Ballarino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Machine protection, D. Wollmann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QPS</a:t>
            </a:r>
            <a:r>
              <a:rPr lang="en-US" sz="1200" dirty="0"/>
              <a:t>, R. </a:t>
            </a:r>
            <a:r>
              <a:rPr lang="en-US" sz="1200" dirty="0" smtClean="0"/>
              <a:t>Denz, D. Wollmann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/>
              <a:t>Software, M. </a:t>
            </a:r>
            <a:r>
              <a:rPr lang="en-US" sz="1200" dirty="0" smtClean="0"/>
              <a:t>Zerlauth, D. Wollmann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 smtClean="0"/>
              <a:t>MCF-ELQA and voltage withstand levels, F. Rodriguez Mateos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11423"/>
            <a:ext cx="4041775" cy="35950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200" dirty="0"/>
              <a:t>MP3-LHC magnet circuits, powering and performance panel, A. Verweij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Compliance to pressure equipment directive, A. Foussat   </a:t>
            </a:r>
            <a:endParaRPr lang="en-GB" sz="1200" dirty="0"/>
          </a:p>
          <a:p>
            <a:pPr>
              <a:spcBef>
                <a:spcPts val="0"/>
              </a:spcBef>
            </a:pPr>
            <a:r>
              <a:rPr lang="en-US" sz="1200" dirty="0" smtClean="0"/>
              <a:t>Integration, (de-)installation [WP15], P. Fessia, M. Modena, Maria </a:t>
            </a:r>
            <a:r>
              <a:rPr lang="en-US" sz="1200" dirty="0" err="1" smtClean="0"/>
              <a:t>Amparo</a:t>
            </a:r>
            <a:r>
              <a:rPr lang="en-US" sz="1200" dirty="0" smtClean="0"/>
              <a:t> Gonzalez de la </a:t>
            </a:r>
            <a:r>
              <a:rPr lang="en-US" sz="1200" dirty="0" err="1" smtClean="0"/>
              <a:t>Aleja</a:t>
            </a:r>
            <a:r>
              <a:rPr lang="en-US" sz="1200" dirty="0" smtClean="0"/>
              <a:t> Cabana</a:t>
            </a:r>
          </a:p>
          <a:p>
            <a:pPr>
              <a:spcBef>
                <a:spcPts val="0"/>
              </a:spcBef>
            </a:pPr>
            <a:r>
              <a:rPr lang="en-US" sz="1200" dirty="0" err="1" smtClean="0"/>
              <a:t>Cryo</a:t>
            </a:r>
            <a:r>
              <a:rPr lang="en-US" sz="1200" dirty="0" smtClean="0"/>
              <a:t>-assembly, D. Ramos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Cold mass assembly, H. Prin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Operation, M. Pojer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Interconnections, J.P. Tock, H. Prin</a:t>
            </a:r>
            <a:r>
              <a:rPr lang="en-US" sz="1200" dirty="0"/>
              <a:t>, </a:t>
            </a:r>
            <a:r>
              <a:rPr lang="en-US" sz="1200" dirty="0" smtClean="0"/>
              <a:t>N </a:t>
            </a:r>
            <a:r>
              <a:rPr lang="en-US" sz="1200" dirty="0" err="1"/>
              <a:t>Bourcey</a:t>
            </a:r>
            <a:r>
              <a:rPr lang="en-US" sz="1200" dirty="0"/>
              <a:t> </a:t>
            </a: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200" dirty="0" smtClean="0"/>
              <a:t>HL-LHC Project </a:t>
            </a:r>
            <a:r>
              <a:rPr lang="en-US" sz="1200" dirty="0"/>
              <a:t>Safety Officer (T. Otto)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HSE (Carlos Arregui Rementeria, </a:t>
            </a:r>
            <a:r>
              <a:rPr lang="en-US" sz="1200" dirty="0" smtClean="0"/>
              <a:t>Jose Gascon)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 err="1" smtClean="0"/>
              <a:t>Cryo</a:t>
            </a:r>
            <a:r>
              <a:rPr lang="en-US" sz="1200" dirty="0" smtClean="0"/>
              <a:t>-magnet coordinator and Magnet Evaluation Board (MEB) </a:t>
            </a:r>
            <a:r>
              <a:rPr lang="en-US" sz="1200" dirty="0"/>
              <a:t>(</a:t>
            </a:r>
            <a:r>
              <a:rPr lang="en-US" sz="1200" dirty="0" smtClean="0"/>
              <a:t>S. Le Naour)</a:t>
            </a:r>
          </a:p>
          <a:p>
            <a:pPr>
              <a:spcBef>
                <a:spcPts val="0"/>
              </a:spcBef>
            </a:pPr>
            <a:r>
              <a:rPr lang="en-US" sz="1200" dirty="0" smtClean="0"/>
              <a:t>Transport</a:t>
            </a:r>
            <a:r>
              <a:rPr lang="en-US" sz="1200" dirty="0"/>
              <a:t>, C. Bertone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Energy deposition, A. Lechner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Beam-loss monitors, A. Lechner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DC electrical distribution, J.C. Guillaume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11 T electrical engineering, A. </a:t>
            </a:r>
            <a:r>
              <a:rPr lang="en-US" sz="1200" dirty="0" smtClean="0"/>
              <a:t>Foussat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200" dirty="0"/>
              <a:t>Storage of signals: TIMBER</a:t>
            </a:r>
            <a:endParaRPr lang="en-GB" sz="12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Daniel Schoerling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sz="2400" dirty="0" smtClean="0"/>
              <a:t>ECR was pre-approved by TCC (7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of June 2018)</a:t>
            </a:r>
            <a:endParaRPr lang="en-GB" sz="24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Daniel Schoerling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702" t="11939" r="40400" b="5984"/>
          <a:stretch/>
        </p:blipFill>
        <p:spPr>
          <a:xfrm>
            <a:off x="1719990" y="835254"/>
            <a:ext cx="2736304" cy="3960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7943" t="13081" r="40921" b="6017"/>
          <a:stretch/>
        </p:blipFill>
        <p:spPr>
          <a:xfrm>
            <a:off x="4788024" y="910026"/>
            <a:ext cx="2664296" cy="389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sz="2400" dirty="0" smtClean="0"/>
              <a:t>Interface specification under preparation (P2 &amp; P7)</a:t>
            </a:r>
            <a:endParaRPr lang="en-GB" sz="24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Daniel Schoerling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298879"/>
              </p:ext>
            </p:extLst>
          </p:nvPr>
        </p:nvGraphicFramePr>
        <p:xfrm>
          <a:off x="1425600" y="990491"/>
          <a:ext cx="6818808" cy="38023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5065">
                  <a:extLst>
                    <a:ext uri="{9D8B030D-6E8A-4147-A177-3AD203B41FA5}">
                      <a16:colId xmlns:a16="http://schemas.microsoft.com/office/drawing/2014/main" val="3108947408"/>
                    </a:ext>
                  </a:extLst>
                </a:gridCol>
                <a:gridCol w="2212386">
                  <a:extLst>
                    <a:ext uri="{9D8B030D-6E8A-4147-A177-3AD203B41FA5}">
                      <a16:colId xmlns:a16="http://schemas.microsoft.com/office/drawing/2014/main" val="1753874685"/>
                    </a:ext>
                  </a:extLst>
                </a:gridCol>
                <a:gridCol w="1981357">
                  <a:extLst>
                    <a:ext uri="{9D8B030D-6E8A-4147-A177-3AD203B41FA5}">
                      <a16:colId xmlns:a16="http://schemas.microsoft.com/office/drawing/2014/main" val="3804175058"/>
                    </a:ext>
                  </a:extLst>
                </a:gridCol>
              </a:tblGrid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Interface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Interface type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Specifications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3059403718"/>
                  </a:ext>
                </a:extLst>
              </a:tr>
              <a:tr h="29712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Beam dynamics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Field quality and stability, integrated field, magnet position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1235521344"/>
                  </a:ext>
                </a:extLst>
              </a:tr>
              <a:tr h="29712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Vacuum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Mechanical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Installation of beam pipe and beam screen inside magnet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1175094214"/>
                  </a:ext>
                </a:extLst>
              </a:tr>
              <a:tr h="29712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Cryogenics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 and mechanical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Cooling, overpressure release valves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4064767678"/>
                  </a:ext>
                </a:extLst>
              </a:tr>
              <a:tr h="29712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Geometry and alignment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Mechanical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Taylor-Hobson targets and alignement planes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4023942491"/>
                  </a:ext>
                </a:extLst>
              </a:tr>
              <a:tr h="44569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Main dipole chain and trim circuit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 and electrical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Field stability, maximum correction of field integral, trim current leads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2980134335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Powering and circuits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 and electrical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2929250429"/>
                  </a:ext>
                </a:extLst>
              </a:tr>
              <a:tr h="44569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Quench detection system (QDS)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 and instrumentation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Characteristics of quench voltage, voltage tap position and feed-through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4106610341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New Quench Protection System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 and electrical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Quench heater circuits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4896247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Powering Interlock System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Interlock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1001622195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Protection of trim current leads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Instrumentation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3989287697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Cabling 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To be discussed if needed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 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2277493101"/>
                  </a:ext>
                </a:extLst>
              </a:tr>
              <a:tr h="29712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Energy deposition in the 11 T dipoles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Performance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 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3779478619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Instrumentation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 smtClean="0">
                          <a:effectLst/>
                        </a:rPr>
                        <a:t>Electrical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 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3743163829"/>
                  </a:ext>
                </a:extLst>
              </a:tr>
              <a:tr h="14856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Interconnections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Mechanical and electrical</a:t>
                      </a:r>
                      <a:endParaRPr lang="en-GB" sz="10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 smtClean="0">
                          <a:effectLst/>
                        </a:rPr>
                        <a:t>Under preparation by DISMA</a:t>
                      </a:r>
                      <a:r>
                        <a:rPr lang="en-GB" sz="1000" kern="1400" baseline="0" dirty="0" smtClean="0">
                          <a:effectLst/>
                        </a:rPr>
                        <a:t>C SIT</a:t>
                      </a:r>
                      <a:endParaRPr lang="en-GB" sz="10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76" marR="60776" marT="0" marB="0"/>
                </a:tc>
                <a:extLst>
                  <a:ext uri="{0D108BD9-81ED-4DB2-BD59-A6C34878D82A}">
                    <a16:rowId xmlns:a16="http://schemas.microsoft.com/office/drawing/2014/main" val="3729391051"/>
                  </a:ext>
                </a:extLst>
              </a:tr>
            </a:tbl>
          </a:graphicData>
        </a:graphic>
      </p:graphicFrame>
      <p:sp>
        <p:nvSpPr>
          <p:cNvPr id="14" name="Espace réservé du contenu 8"/>
          <p:cNvSpPr>
            <a:spLocks noGrp="1"/>
          </p:cNvSpPr>
          <p:nvPr>
            <p:ph idx="1"/>
          </p:nvPr>
        </p:nvSpPr>
        <p:spPr>
          <a:xfrm>
            <a:off x="662906" y="771550"/>
            <a:ext cx="8074800" cy="3680222"/>
          </a:xfrm>
        </p:spPr>
        <p:txBody>
          <a:bodyPr>
            <a:normAutofit/>
          </a:bodyPr>
          <a:lstStyle/>
          <a:p>
            <a:r>
              <a:rPr lang="en-US" sz="1200" b="0" dirty="0" smtClean="0"/>
              <a:t>External interfaces </a:t>
            </a:r>
            <a:r>
              <a:rPr lang="en-US" sz="1200" b="0" dirty="0"/>
              <a:t>at </a:t>
            </a:r>
            <a:r>
              <a:rPr lang="en-US" sz="1200" b="0" dirty="0" smtClean="0"/>
              <a:t>P7 (interface specification </a:t>
            </a:r>
            <a:r>
              <a:rPr lang="en-US" sz="1200" b="0" dirty="0"/>
              <a:t>under </a:t>
            </a:r>
            <a:r>
              <a:rPr lang="en-US" sz="1200" b="0" dirty="0" smtClean="0"/>
              <a:t>preparation: LHC-LBH-ES-0003):</a:t>
            </a:r>
            <a:r>
              <a:rPr lang="en-US" sz="1200" dirty="0" smtClean="0"/>
              <a:t> </a:t>
            </a:r>
            <a:endParaRPr lang="en-US" sz="1200" dirty="0" smtClean="0"/>
          </a:p>
          <a:p>
            <a:pPr marL="0" indent="0"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56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interfaces: LMBHA&amp;B 11 T cold mass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Daniel Schoerling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3634" y="780566"/>
            <a:ext cx="9022862" cy="3555413"/>
            <a:chOff x="23938" y="1030456"/>
            <a:chExt cx="9022862" cy="355541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938" y="1106687"/>
              <a:ext cx="9022862" cy="2956816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>
              <a:stCxn id="17" idx="2"/>
            </p:cNvCxnSpPr>
            <p:nvPr/>
          </p:nvCxnSpPr>
          <p:spPr>
            <a:xfrm>
              <a:off x="4566921" y="1418120"/>
              <a:ext cx="491323" cy="671908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7" idx="2"/>
            </p:cNvCxnSpPr>
            <p:nvPr/>
          </p:nvCxnSpPr>
          <p:spPr>
            <a:xfrm>
              <a:off x="4566921" y="1418120"/>
              <a:ext cx="661535" cy="721582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802777" y="2539247"/>
              <a:ext cx="234000" cy="320536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7" idx="2"/>
            </p:cNvCxnSpPr>
            <p:nvPr/>
          </p:nvCxnSpPr>
          <p:spPr>
            <a:xfrm flipH="1">
              <a:off x="3872541" y="1418120"/>
              <a:ext cx="694380" cy="999990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3974695" y="1418120"/>
              <a:ext cx="592226" cy="1023481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20762497">
              <a:off x="3413908" y="1160373"/>
              <a:ext cx="2242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Main and spool </a:t>
              </a:r>
              <a:r>
                <a:rPr lang="en-US" sz="1050" i="1" dirty="0" err="1" smtClean="0"/>
                <a:t>busbars</a:t>
              </a:r>
              <a:r>
                <a:rPr lang="en-US" sz="1050" i="1" dirty="0" smtClean="0"/>
                <a:t> (M1,M2)</a:t>
              </a:r>
              <a:endParaRPr lang="en-GB" sz="105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20762497">
              <a:off x="3856335" y="2806130"/>
              <a:ext cx="135806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Main </a:t>
              </a:r>
              <a:r>
                <a:rPr lang="en-US" sz="1050" i="1" dirty="0" err="1" smtClean="0"/>
                <a:t>busbars</a:t>
              </a:r>
              <a:r>
                <a:rPr lang="en-US" sz="1050" i="1" dirty="0" smtClean="0"/>
                <a:t> (M3)</a:t>
              </a:r>
            </a:p>
            <a:p>
              <a:pPr algn="ctr"/>
              <a:r>
                <a:rPr lang="en-US" sz="1050" i="1" dirty="0" smtClean="0"/>
                <a:t>11T </a:t>
              </a:r>
              <a:r>
                <a:rPr lang="en-US" sz="1050" i="1" dirty="0" err="1" smtClean="0"/>
                <a:t>busbars</a:t>
              </a:r>
              <a:r>
                <a:rPr lang="en-US" sz="1050" i="1" dirty="0" smtClean="0"/>
                <a:t> (M4)</a:t>
              </a:r>
              <a:endParaRPr lang="en-GB" sz="105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20762497">
              <a:off x="4268052" y="3371673"/>
              <a:ext cx="6014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N-Line</a:t>
              </a:r>
              <a:endParaRPr lang="en-GB" sz="1050" i="1" dirty="0"/>
            </a:p>
          </p:txBody>
        </p:sp>
        <p:cxnSp>
          <p:nvCxnSpPr>
            <p:cNvPr id="20" name="Straight Arrow Connector 19"/>
            <p:cNvCxnSpPr>
              <a:stCxn id="19" idx="3"/>
            </p:cNvCxnSpPr>
            <p:nvPr/>
          </p:nvCxnSpPr>
          <p:spPr>
            <a:xfrm flipV="1">
              <a:off x="4860619" y="2507997"/>
              <a:ext cx="791501" cy="921941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9" idx="1"/>
            </p:cNvCxnSpPr>
            <p:nvPr/>
          </p:nvCxnSpPr>
          <p:spPr>
            <a:xfrm flipH="1" flipV="1">
              <a:off x="3203848" y="2999161"/>
              <a:ext cx="1073084" cy="575857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4021737" y="2799436"/>
              <a:ext cx="185270" cy="152022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20762497">
              <a:off x="3851070" y="3735081"/>
              <a:ext cx="14542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Cold Mass Supports</a:t>
              </a:r>
              <a:endParaRPr lang="en-GB" sz="1050" i="1" dirty="0"/>
            </a:p>
          </p:txBody>
        </p:sp>
        <p:cxnSp>
          <p:nvCxnSpPr>
            <p:cNvPr id="24" name="Straight Arrow Connector 23"/>
            <p:cNvCxnSpPr>
              <a:stCxn id="23" idx="1"/>
            </p:cNvCxnSpPr>
            <p:nvPr/>
          </p:nvCxnSpPr>
          <p:spPr>
            <a:xfrm flipH="1" flipV="1">
              <a:off x="3071791" y="3192429"/>
              <a:ext cx="800750" cy="848851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23" idx="1"/>
            </p:cNvCxnSpPr>
            <p:nvPr/>
          </p:nvCxnSpPr>
          <p:spPr>
            <a:xfrm flipH="1" flipV="1">
              <a:off x="1201855" y="3695749"/>
              <a:ext cx="2670686" cy="345531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3" idx="3"/>
            </p:cNvCxnSpPr>
            <p:nvPr/>
          </p:nvCxnSpPr>
          <p:spPr>
            <a:xfrm flipV="1">
              <a:off x="5283843" y="2382275"/>
              <a:ext cx="800751" cy="1308217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20762497">
              <a:off x="104294" y="4202805"/>
              <a:ext cx="554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Diode</a:t>
              </a:r>
              <a:endParaRPr lang="en-GB" sz="1050" i="1" dirty="0"/>
            </a:p>
          </p:txBody>
        </p:sp>
        <p:cxnSp>
          <p:nvCxnSpPr>
            <p:cNvPr id="28" name="Straight Arrow Connector 27"/>
            <p:cNvCxnSpPr>
              <a:stCxn id="27" idx="0"/>
            </p:cNvCxnSpPr>
            <p:nvPr/>
          </p:nvCxnSpPr>
          <p:spPr>
            <a:xfrm flipH="1" flipV="1">
              <a:off x="259094" y="3979999"/>
              <a:ext cx="91128" cy="226669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20762497">
              <a:off x="208345" y="4324259"/>
              <a:ext cx="10070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 smtClean="0"/>
                <a:t>Trim </a:t>
              </a:r>
              <a:r>
                <a:rPr lang="en-US" sz="1050" i="1" dirty="0" err="1" smtClean="0"/>
                <a:t>busbars</a:t>
              </a:r>
              <a:endParaRPr lang="en-GB" sz="1050" i="1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460881" y="3881491"/>
              <a:ext cx="207312" cy="505364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12001" y="2467530"/>
              <a:ext cx="2412081" cy="724898"/>
              <a:chOff x="612001" y="2467530"/>
              <a:chExt cx="2412081" cy="724898"/>
            </a:xfrm>
          </p:grpSpPr>
          <p:sp>
            <p:nvSpPr>
              <p:cNvPr id="47" name="TextBox 46"/>
              <p:cNvSpPr txBox="1"/>
              <p:nvPr/>
            </p:nvSpPr>
            <p:spPr>
              <a:xfrm rot="20762497">
                <a:off x="811075" y="2467530"/>
                <a:ext cx="221300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i="1" dirty="0" smtClean="0"/>
                  <a:t>Instrumentation (V-Taps, </a:t>
                </a:r>
                <a:r>
                  <a:rPr lang="en-US" sz="1050" i="1" dirty="0" err="1" smtClean="0"/>
                  <a:t>cryo</a:t>
                </a:r>
                <a:r>
                  <a:rPr lang="en-US" sz="1050" i="1" dirty="0" smtClean="0"/>
                  <a:t>) &amp; Quench Heaters Feed Thoughts</a:t>
                </a:r>
                <a:endParaRPr lang="en-GB" sz="1050" i="1" dirty="0"/>
              </a:p>
            </p:txBody>
          </p:sp>
          <p:cxnSp>
            <p:nvCxnSpPr>
              <p:cNvPr id="48" name="Straight Arrow Connector 47"/>
              <p:cNvCxnSpPr>
                <a:stCxn id="47" idx="1"/>
              </p:cNvCxnSpPr>
              <p:nvPr/>
            </p:nvCxnSpPr>
            <p:spPr>
              <a:xfrm flipH="1">
                <a:off x="612001" y="2949882"/>
                <a:ext cx="231748" cy="242546"/>
              </a:xfrm>
              <a:prstGeom prst="straightConnector1">
                <a:avLst/>
              </a:prstGeom>
              <a:ln>
                <a:headEnd type="none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47" idx="1"/>
              </p:cNvCxnSpPr>
              <p:nvPr/>
            </p:nvCxnSpPr>
            <p:spPr>
              <a:xfrm>
                <a:off x="843749" y="2949882"/>
                <a:ext cx="37526" cy="209082"/>
              </a:xfrm>
              <a:prstGeom prst="straightConnector1">
                <a:avLst/>
              </a:prstGeom>
              <a:ln>
                <a:headEnd type="none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5940152" y="1030456"/>
              <a:ext cx="2412081" cy="724898"/>
              <a:chOff x="612001" y="2467530"/>
              <a:chExt cx="2412081" cy="724898"/>
            </a:xfrm>
          </p:grpSpPr>
          <p:sp>
            <p:nvSpPr>
              <p:cNvPr id="44" name="TextBox 43"/>
              <p:cNvSpPr txBox="1"/>
              <p:nvPr/>
            </p:nvSpPr>
            <p:spPr>
              <a:xfrm rot="20762497">
                <a:off x="811075" y="2467530"/>
                <a:ext cx="221300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i="1" dirty="0" smtClean="0"/>
                  <a:t>Instrumentation (V-Taps, </a:t>
                </a:r>
                <a:r>
                  <a:rPr lang="en-US" sz="1050" i="1" dirty="0" err="1" smtClean="0"/>
                  <a:t>cryo</a:t>
                </a:r>
                <a:r>
                  <a:rPr lang="en-US" sz="1050" i="1" dirty="0" smtClean="0"/>
                  <a:t>) &amp; Quench Heaters Feed Thoughts</a:t>
                </a:r>
                <a:endParaRPr lang="en-GB" sz="1050" i="1" dirty="0"/>
              </a:p>
            </p:txBody>
          </p:sp>
          <p:cxnSp>
            <p:nvCxnSpPr>
              <p:cNvPr id="45" name="Straight Arrow Connector 44"/>
              <p:cNvCxnSpPr>
                <a:stCxn id="44" idx="1"/>
              </p:cNvCxnSpPr>
              <p:nvPr/>
            </p:nvCxnSpPr>
            <p:spPr>
              <a:xfrm flipH="1">
                <a:off x="612001" y="2949882"/>
                <a:ext cx="231748" cy="242546"/>
              </a:xfrm>
              <a:prstGeom prst="straightConnector1">
                <a:avLst/>
              </a:prstGeom>
              <a:ln>
                <a:headEnd type="none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44" idx="1"/>
              </p:cNvCxnSpPr>
              <p:nvPr/>
            </p:nvCxnSpPr>
            <p:spPr>
              <a:xfrm>
                <a:off x="843749" y="2949882"/>
                <a:ext cx="37526" cy="209082"/>
              </a:xfrm>
              <a:prstGeom prst="straightConnector1">
                <a:avLst/>
              </a:prstGeom>
              <a:ln>
                <a:headEnd type="none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 rot="20762497">
              <a:off x="389946" y="2403387"/>
              <a:ext cx="15836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i="1" dirty="0" smtClean="0"/>
                <a:t>Heat Exchanger Tube</a:t>
              </a:r>
              <a:endParaRPr lang="en-GB" sz="1050" i="1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284628" y="2784194"/>
              <a:ext cx="270553" cy="643114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 rot="20762497">
              <a:off x="5255125" y="1143853"/>
              <a:ext cx="15836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i="1" dirty="0" smtClean="0"/>
                <a:t>Heat Exchanger Tube</a:t>
              </a:r>
              <a:endParaRPr lang="en-GB" sz="1050" i="1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H="1">
              <a:off x="5149807" y="1524660"/>
              <a:ext cx="270553" cy="643114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 flipV="1">
              <a:off x="405609" y="3656870"/>
              <a:ext cx="850263" cy="461572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284629" y="3634648"/>
              <a:ext cx="133027" cy="22222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 rot="20762497">
              <a:off x="1151472" y="3953206"/>
              <a:ext cx="12030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i="1" dirty="0" smtClean="0"/>
                <a:t>Cold Bore Tubes</a:t>
              </a:r>
              <a:endParaRPr lang="en-GB" sz="1050" i="1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5285143" y="2389076"/>
              <a:ext cx="282505" cy="463058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5164161" y="2366854"/>
              <a:ext cx="133027" cy="22222"/>
            </a:xfrm>
            <a:prstGeom prst="straightConnector1">
              <a:avLst/>
            </a:prstGeom>
            <a:ln>
              <a:headEnd type="none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 rot="20762497">
              <a:off x="5434600" y="2671257"/>
              <a:ext cx="121716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i="1" dirty="0" smtClean="0"/>
                <a:t>Cold Bore Tubes</a:t>
              </a:r>
              <a:endParaRPr lang="en-GB" sz="1050" i="1" dirty="0"/>
            </a:p>
          </p:txBody>
        </p:sp>
        <p:cxnSp>
          <p:nvCxnSpPr>
            <p:cNvPr id="43" name="Straight Arrow Connector 42"/>
            <p:cNvCxnSpPr>
              <a:stCxn id="23" idx="3"/>
            </p:cNvCxnSpPr>
            <p:nvPr/>
          </p:nvCxnSpPr>
          <p:spPr>
            <a:xfrm flipV="1">
              <a:off x="5283843" y="1897851"/>
              <a:ext cx="2600525" cy="1792641"/>
            </a:xfrm>
            <a:prstGeom prst="straightConnector1">
              <a:avLst/>
            </a:prstGeom>
            <a:ln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5771802" y="3141248"/>
            <a:ext cx="313699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 i="1"/>
            </a:lvl1pPr>
          </a:lstStyle>
          <a:p>
            <a:pPr algn="l">
              <a:tabLst>
                <a:tab pos="1257300" algn="l"/>
              </a:tabLst>
            </a:pPr>
            <a:r>
              <a:rPr lang="en-US" dirty="0" smtClean="0"/>
              <a:t>TE-MSC-CMI	Cryostat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TE-MSC-SCD	Trim leads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TE-MPE	Diode, </a:t>
            </a:r>
            <a:r>
              <a:rPr lang="en-US" dirty="0" err="1" smtClean="0"/>
              <a:t>ElQA</a:t>
            </a:r>
            <a:r>
              <a:rPr lang="en-US" dirty="0" smtClean="0"/>
              <a:t>, Protection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TE-EPC	Powering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TE-CRG	Cryogenics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TE-VSC	Beam screens, CWT…</a:t>
            </a:r>
            <a:endParaRPr lang="en-US" dirty="0"/>
          </a:p>
          <a:p>
            <a:pPr algn="l">
              <a:tabLst>
                <a:tab pos="1257300" algn="l"/>
              </a:tabLst>
            </a:pP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/>
              <a:t>EN-SMM-ASG	</a:t>
            </a:r>
            <a:r>
              <a:rPr lang="en-US" dirty="0" err="1"/>
              <a:t>Geom</a:t>
            </a:r>
            <a:r>
              <a:rPr lang="en-US" dirty="0"/>
              <a:t> meas., </a:t>
            </a:r>
            <a:r>
              <a:rPr lang="en-US" dirty="0" err="1"/>
              <a:t>Fiducialisation</a:t>
            </a:r>
            <a:endParaRPr lang="en-US" dirty="0"/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TE-MSC-TF	Cold tests</a:t>
            </a:r>
          </a:p>
          <a:p>
            <a:pPr algn="l">
              <a:tabLst>
                <a:tab pos="1257300" algn="l"/>
              </a:tabLst>
            </a:pPr>
            <a:r>
              <a:rPr lang="en-US" dirty="0" smtClean="0"/>
              <a:t>TE-MSC-MM	Magnetic meas.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29574" y="2067250"/>
            <a:ext cx="1354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H. Prin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8867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interfaces: LMBHA&amp;B 11 T cold mass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Daniel Schoerling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0732" b="11111"/>
          <a:stretch/>
        </p:blipFill>
        <p:spPr>
          <a:xfrm>
            <a:off x="1905000" y="2101617"/>
            <a:ext cx="4756758" cy="2664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4397931"/>
            <a:ext cx="1445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J.P. Tock</a:t>
            </a:r>
            <a:endParaRPr lang="en-GB" sz="1200" dirty="0"/>
          </a:p>
        </p:txBody>
      </p:sp>
      <p:sp>
        <p:nvSpPr>
          <p:cNvPr id="51" name="Content Placeholder 3"/>
          <p:cNvSpPr>
            <a:spLocks noGrp="1"/>
          </p:cNvSpPr>
          <p:nvPr>
            <p:ph sz="half" idx="4294967295"/>
          </p:nvPr>
        </p:nvSpPr>
        <p:spPr>
          <a:xfrm>
            <a:off x="479202" y="796523"/>
            <a:ext cx="8413278" cy="76645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200" dirty="0" smtClean="0"/>
              <a:t>Interfaces to adjacent MBs </a:t>
            </a:r>
            <a:r>
              <a:rPr lang="en-US" sz="1200" dirty="0"/>
              <a:t>are </a:t>
            </a:r>
            <a:r>
              <a:rPr lang="en-US" sz="1200" dirty="0" smtClean="0"/>
              <a:t>standard, interfaces </a:t>
            </a:r>
            <a:r>
              <a:rPr lang="en-US" sz="1200" dirty="0"/>
              <a:t>to by-pass cryostat are WP11 </a:t>
            </a:r>
            <a:r>
              <a:rPr lang="en-US" sz="1200" dirty="0" smtClean="0"/>
              <a:t>internal</a:t>
            </a:r>
          </a:p>
          <a:p>
            <a:r>
              <a:rPr lang="en-GB" sz="1200" dirty="0" smtClean="0"/>
              <a:t>Interconnects </a:t>
            </a:r>
            <a:r>
              <a:rPr lang="en-GB" sz="1200" dirty="0"/>
              <a:t>in the tunnel </a:t>
            </a:r>
            <a:r>
              <a:rPr lang="en-GB" sz="1200" dirty="0" smtClean="0"/>
              <a:t>will </a:t>
            </a:r>
            <a:r>
              <a:rPr lang="en-GB" sz="1200" dirty="0"/>
              <a:t>be installed by the special intervention team of </a:t>
            </a:r>
            <a:r>
              <a:rPr lang="en-GB" sz="1200" dirty="0" smtClean="0"/>
              <a:t>DISMAC</a:t>
            </a:r>
          </a:p>
          <a:p>
            <a:r>
              <a:rPr lang="en-GB" sz="1200" dirty="0" smtClean="0"/>
              <a:t>The </a:t>
            </a:r>
            <a:r>
              <a:rPr lang="en-GB" sz="1200" dirty="0"/>
              <a:t>design, the procedures, components and validations </a:t>
            </a:r>
            <a:r>
              <a:rPr lang="en-GB" sz="1200" dirty="0" smtClean="0"/>
              <a:t>will </a:t>
            </a:r>
            <a:r>
              <a:rPr lang="en-GB" sz="1200" dirty="0"/>
              <a:t>be prepared by </a:t>
            </a:r>
            <a:r>
              <a:rPr lang="en-GB" sz="1200" dirty="0" smtClean="0"/>
              <a:t>TE/MSC</a:t>
            </a:r>
          </a:p>
          <a:p>
            <a:r>
              <a:rPr lang="en-US" sz="1200" dirty="0" smtClean="0"/>
              <a:t>Trim current lead integration has </a:t>
            </a:r>
            <a:r>
              <a:rPr lang="en-US" sz="1200" dirty="0"/>
              <a:t>been discussed in HL-MCF (</a:t>
            </a:r>
            <a:r>
              <a:rPr lang="en-US" sz="1200" dirty="0">
                <a:hlinkClick r:id="rId3"/>
              </a:rPr>
              <a:t>https://indico.cern.ch/event/727539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): no issue </a:t>
            </a:r>
            <a:endParaRPr lang="en-US" sz="1200" dirty="0"/>
          </a:p>
          <a:p>
            <a:r>
              <a:rPr lang="en-US" sz="1200" dirty="0" smtClean="0"/>
              <a:t>N-line is too short by 8 cm: Study </a:t>
            </a:r>
            <a:r>
              <a:rPr lang="en-US" sz="1200"/>
              <a:t>within </a:t>
            </a:r>
            <a:r>
              <a:rPr lang="en-US" sz="1200" smtClean="0"/>
              <a:t>WP11 is </a:t>
            </a:r>
            <a:r>
              <a:rPr lang="en-US" sz="1200" dirty="0"/>
              <a:t>on-going how </a:t>
            </a:r>
            <a:r>
              <a:rPr lang="en-US" sz="1200" dirty="0" smtClean="0"/>
              <a:t>to connect the </a:t>
            </a:r>
            <a:r>
              <a:rPr lang="en-US" sz="1200" dirty="0"/>
              <a:t>N</a:t>
            </a:r>
            <a:r>
              <a:rPr lang="en-US" sz="1200" dirty="0" smtClean="0"/>
              <a:t>-line such that the existing N-line can be reused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54631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5000"/>
            <a:ext cx="7992448" cy="492534"/>
          </a:xfrm>
        </p:spPr>
        <p:txBody>
          <a:bodyPr/>
          <a:lstStyle/>
          <a:p>
            <a:r>
              <a:rPr lang="en-US" dirty="0" smtClean="0"/>
              <a:t>Open points: interfaces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8291264" cy="2963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The two open </a:t>
            </a:r>
            <a:r>
              <a:rPr lang="en-US" sz="1200" dirty="0"/>
              <a:t>points are </a:t>
            </a:r>
          </a:p>
          <a:p>
            <a:pPr lvl="1"/>
            <a:r>
              <a:rPr lang="en-US" sz="1200" dirty="0" smtClean="0"/>
              <a:t>The </a:t>
            </a:r>
            <a:r>
              <a:rPr lang="en-US" sz="1200" dirty="0"/>
              <a:t>N-line integration, as it is currently 8 cm too short (treated within WP11</a:t>
            </a:r>
            <a:r>
              <a:rPr lang="en-US" sz="1200" dirty="0" smtClean="0"/>
              <a:t>), not </a:t>
            </a:r>
            <a:r>
              <a:rPr lang="en-US" sz="1200" dirty="0"/>
              <a:t>concerning the cold mass but the magnet </a:t>
            </a:r>
            <a:r>
              <a:rPr lang="en-US" sz="1200" dirty="0" smtClean="0"/>
              <a:t>integration</a:t>
            </a:r>
          </a:p>
          <a:p>
            <a:pPr lvl="1"/>
            <a:r>
              <a:rPr lang="en-US" sz="1200" dirty="0" smtClean="0"/>
              <a:t>The </a:t>
            </a:r>
            <a:r>
              <a:rPr lang="en-US" sz="1200" dirty="0"/>
              <a:t>total thermal heat load (eddy currents + radiation heat load) on the cold mass and the extraction of this heat (treated within the interface working group</a:t>
            </a:r>
            <a:r>
              <a:rPr lang="en-US" sz="1200" dirty="0" smtClean="0"/>
              <a:t>) is under discussion and higher than previously expected. Following mitigation measures are discussed:</a:t>
            </a:r>
          </a:p>
          <a:p>
            <a:pPr lvl="2"/>
            <a:r>
              <a:rPr lang="en-US" sz="1200" dirty="0"/>
              <a:t>Special yoke laminations</a:t>
            </a:r>
          </a:p>
          <a:p>
            <a:pPr lvl="2"/>
            <a:r>
              <a:rPr lang="en-US" sz="1200" dirty="0"/>
              <a:t>Space between </a:t>
            </a:r>
            <a:r>
              <a:rPr lang="en-US" sz="1200" dirty="0" smtClean="0"/>
              <a:t>collars</a:t>
            </a:r>
            <a:endParaRPr lang="en-US" sz="1200" dirty="0"/>
          </a:p>
          <a:p>
            <a:pPr lvl="2"/>
            <a:r>
              <a:rPr lang="en-US" sz="1200" dirty="0"/>
              <a:t>Holes in the </a:t>
            </a:r>
            <a:r>
              <a:rPr lang="en-US" sz="1200" dirty="0" smtClean="0"/>
              <a:t>pole</a:t>
            </a: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At </a:t>
            </a:r>
            <a:r>
              <a:rPr lang="en-US" sz="1200" dirty="0" smtClean="0"/>
              <a:t>this stage no other open points have been </a:t>
            </a:r>
            <a:r>
              <a:rPr lang="en-US" sz="1200" dirty="0" smtClean="0"/>
              <a:t>identified.</a:t>
            </a:r>
            <a:endParaRPr lang="en-GB" sz="1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392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Daniel Schoerling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8757</TotalTime>
  <Words>903</Words>
  <Application>Microsoft Office PowerPoint</Application>
  <PresentationFormat>On-screen Show (16:9)</PresentationFormat>
  <Paragraphs>152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Thème Office</vt:lpstr>
      <vt:lpstr>Part II: Interfaces</vt:lpstr>
      <vt:lpstr>Mandate</vt:lpstr>
      <vt:lpstr>WP11 interfaces</vt:lpstr>
      <vt:lpstr>ECR was pre-approved by TCC (7th of June 2018)</vt:lpstr>
      <vt:lpstr>Interface specification under preparation (P2 &amp; P7)</vt:lpstr>
      <vt:lpstr>Physical interfaces: LMBHA&amp;B 11 T cold mass</vt:lpstr>
      <vt:lpstr>Physical interfaces: LMBHA&amp;B 11 T cold mass</vt:lpstr>
      <vt:lpstr>Open points: interfaces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Schoerling</cp:lastModifiedBy>
  <cp:revision>284</cp:revision>
  <cp:lastPrinted>2018-06-20T13:25:14Z</cp:lastPrinted>
  <dcterms:created xsi:type="dcterms:W3CDTF">2016-02-11T10:47:23Z</dcterms:created>
  <dcterms:modified xsi:type="dcterms:W3CDTF">2018-06-26T10:03:32Z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