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63" r:id="rId2"/>
    <p:sldId id="315" r:id="rId3"/>
    <p:sldId id="316" r:id="rId4"/>
    <p:sldId id="317" r:id="rId5"/>
    <p:sldId id="318" r:id="rId6"/>
    <p:sldId id="347" r:id="rId7"/>
    <p:sldId id="319" r:id="rId8"/>
    <p:sldId id="320" r:id="rId9"/>
    <p:sldId id="322" r:id="rId10"/>
    <p:sldId id="323" r:id="rId11"/>
    <p:sldId id="324" r:id="rId12"/>
    <p:sldId id="348" r:id="rId13"/>
    <p:sldId id="341" r:id="rId14"/>
    <p:sldId id="334" r:id="rId15"/>
    <p:sldId id="337" r:id="rId16"/>
    <p:sldId id="338" r:id="rId17"/>
    <p:sldId id="350" r:id="rId18"/>
    <p:sldId id="351" r:id="rId19"/>
    <p:sldId id="352" r:id="rId20"/>
    <p:sldId id="353" r:id="rId21"/>
    <p:sldId id="330" r:id="rId22"/>
    <p:sldId id="354" r:id="rId23"/>
    <p:sldId id="355" r:id="rId24"/>
    <p:sldId id="332" r:id="rId25"/>
    <p:sldId id="333" r:id="rId26"/>
    <p:sldId id="344" r:id="rId27"/>
    <p:sldId id="345" r:id="rId28"/>
    <p:sldId id="346" r:id="rId2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11"/>
  </p:normalViewPr>
  <p:slideViewPr>
    <p:cSldViewPr snapToObjects="1" showGuides="1">
      <p:cViewPr varScale="1">
        <p:scale>
          <a:sx n="126" d="100"/>
          <a:sy n="126" d="100"/>
        </p:scale>
        <p:origin x="24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26/06/2018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8977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26/06/2018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25200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873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1427781/LAST_RELEASED" TargetMode="External"/><Relationship Id="rId3" Type="http://schemas.openxmlformats.org/officeDocument/2006/relationships/hyperlink" Target="https://edms.cern.ch/document/1582708/LAST_RELEASED" TargetMode="External"/><Relationship Id="rId7" Type="http://schemas.openxmlformats.org/officeDocument/2006/relationships/hyperlink" Target="https://edms.cern.ch/document/1481928/LAST_RELEASED" TargetMode="External"/><Relationship Id="rId12" Type="http://schemas.openxmlformats.org/officeDocument/2006/relationships/hyperlink" Target="https://edms.cern.ch/document/1427802" TargetMode="External"/><Relationship Id="rId2" Type="http://schemas.openxmlformats.org/officeDocument/2006/relationships/hyperlink" Target="https://edms.cern.ch/document/1684738/LAST_RELEASE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427741/LAST_RELEASED" TargetMode="External"/><Relationship Id="rId11" Type="http://schemas.openxmlformats.org/officeDocument/2006/relationships/hyperlink" Target="https://edms.cern.ch/document/1577168" TargetMode="External"/><Relationship Id="rId5" Type="http://schemas.openxmlformats.org/officeDocument/2006/relationships/hyperlink" Target="https://edms.cern.ch/document/1578898" TargetMode="External"/><Relationship Id="rId10" Type="http://schemas.openxmlformats.org/officeDocument/2006/relationships/hyperlink" Target="https://edms.cern.ch/document/1427790/LAST_RELEASED" TargetMode="External"/><Relationship Id="rId4" Type="http://schemas.openxmlformats.org/officeDocument/2006/relationships/hyperlink" Target="https://edms.cern.ch/document/1843022" TargetMode="External"/><Relationship Id="rId9" Type="http://schemas.openxmlformats.org/officeDocument/2006/relationships/hyperlink" Target="https://edms.cern.ch/document/1583748/LAST_RELEASED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1749201/LAST_RELEASED" TargetMode="External"/><Relationship Id="rId13" Type="http://schemas.openxmlformats.org/officeDocument/2006/relationships/hyperlink" Target="https://edms.cern.ch/document/1807234/LAST_RELEASED" TargetMode="External"/><Relationship Id="rId3" Type="http://schemas.openxmlformats.org/officeDocument/2006/relationships/hyperlink" Target="https://edms.cern.ch/document/1702949/LAST_RELEASED" TargetMode="External"/><Relationship Id="rId7" Type="http://schemas.openxmlformats.org/officeDocument/2006/relationships/hyperlink" Target="https://edms.cern.ch/document/1723347/LAST_RELEASED" TargetMode="External"/><Relationship Id="rId12" Type="http://schemas.openxmlformats.org/officeDocument/2006/relationships/hyperlink" Target="https://edms.cern.ch/document/1765859/LAST_RELEASED" TargetMode="External"/><Relationship Id="rId2" Type="http://schemas.openxmlformats.org/officeDocument/2006/relationships/hyperlink" Target="https://edms.cern.ch/document/1761853/LAST_RELEASE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726799/LAST_RELEASED" TargetMode="External"/><Relationship Id="rId11" Type="http://schemas.openxmlformats.org/officeDocument/2006/relationships/hyperlink" Target="https://edms.cern.ch/document/1731284/LAST_RELEASED" TargetMode="External"/><Relationship Id="rId5" Type="http://schemas.openxmlformats.org/officeDocument/2006/relationships/hyperlink" Target="https://edms.cern.ch/document/1691738/LAST_RELEASED" TargetMode="External"/><Relationship Id="rId15" Type="http://schemas.openxmlformats.org/officeDocument/2006/relationships/hyperlink" Target="https://edms.cern.ch/document/1867135" TargetMode="External"/><Relationship Id="rId10" Type="http://schemas.openxmlformats.org/officeDocument/2006/relationships/hyperlink" Target="https://edms.cern.ch/document/1761869/LAST_RELEASED" TargetMode="External"/><Relationship Id="rId4" Type="http://schemas.openxmlformats.org/officeDocument/2006/relationships/hyperlink" Target="https://edms.cern.ch/document/1702947/LAST_RELEASED" TargetMode="External"/><Relationship Id="rId9" Type="http://schemas.openxmlformats.org/officeDocument/2006/relationships/hyperlink" Target="https://edms.cern.ch/document/1741129/LAST_RELEASED" TargetMode="External"/><Relationship Id="rId14" Type="http://schemas.openxmlformats.org/officeDocument/2006/relationships/hyperlink" Target="https://edms.cern.ch/document/1867133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1690994" TargetMode="External"/><Relationship Id="rId3" Type="http://schemas.openxmlformats.org/officeDocument/2006/relationships/hyperlink" Target="https://edms.cern.ch/document/1766637/LAST_RELEASED" TargetMode="External"/><Relationship Id="rId7" Type="http://schemas.openxmlformats.org/officeDocument/2006/relationships/hyperlink" Target="https://edms.cern.ch/document/1767017" TargetMode="External"/><Relationship Id="rId2" Type="http://schemas.openxmlformats.org/officeDocument/2006/relationships/hyperlink" Target="https://edms.cern.ch/document/176664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772912" TargetMode="External"/><Relationship Id="rId5" Type="http://schemas.openxmlformats.org/officeDocument/2006/relationships/hyperlink" Target="https://edms.cern.ch/document/1766922" TargetMode="External"/><Relationship Id="rId10" Type="http://schemas.openxmlformats.org/officeDocument/2006/relationships/hyperlink" Target="https://edms.cern.ch/document/1427903" TargetMode="External"/><Relationship Id="rId4" Type="http://schemas.openxmlformats.org/officeDocument/2006/relationships/hyperlink" Target="https://edms.cern.ch/document/1725037" TargetMode="External"/><Relationship Id="rId9" Type="http://schemas.openxmlformats.org/officeDocument/2006/relationships/hyperlink" Target="https://edms.cern.ch/document/1867144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712599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1725633" TargetMode="External"/><Relationship Id="rId3" Type="http://schemas.openxmlformats.org/officeDocument/2006/relationships/hyperlink" Target="https://edms.cern.ch/document/1842784" TargetMode="External"/><Relationship Id="rId7" Type="http://schemas.openxmlformats.org/officeDocument/2006/relationships/hyperlink" Target="https://edms.cern.ch/document/1725603" TargetMode="External"/><Relationship Id="rId12" Type="http://schemas.openxmlformats.org/officeDocument/2006/relationships/hyperlink" Target="https://edms.cern.ch/document/1867277" TargetMode="External"/><Relationship Id="rId2" Type="http://schemas.openxmlformats.org/officeDocument/2006/relationships/hyperlink" Target="https://edms.cern.ch/document/172427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721733" TargetMode="External"/><Relationship Id="rId11" Type="http://schemas.openxmlformats.org/officeDocument/2006/relationships/hyperlink" Target="https://edms.cern.ch/document/1846800" TargetMode="External"/><Relationship Id="rId5" Type="http://schemas.openxmlformats.org/officeDocument/2006/relationships/hyperlink" Target="https://edms.cern.ch/document/1892549" TargetMode="External"/><Relationship Id="rId10" Type="http://schemas.openxmlformats.org/officeDocument/2006/relationships/hyperlink" Target="https://edms.cern.ch/document/1963195" TargetMode="External"/><Relationship Id="rId4" Type="http://schemas.openxmlformats.org/officeDocument/2006/relationships/hyperlink" Target="https://edms.cern.ch/document/1724285" TargetMode="External"/><Relationship Id="rId9" Type="http://schemas.openxmlformats.org/officeDocument/2006/relationships/hyperlink" Target="https://edms.cern.ch/document/1865808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1867486" TargetMode="External"/><Relationship Id="rId13" Type="http://schemas.openxmlformats.org/officeDocument/2006/relationships/hyperlink" Target="https://edms.cern.ch/document/1935822" TargetMode="External"/><Relationship Id="rId18" Type="http://schemas.openxmlformats.org/officeDocument/2006/relationships/hyperlink" Target="https://edms.cern.ch/document/1989383" TargetMode="External"/><Relationship Id="rId3" Type="http://schemas.openxmlformats.org/officeDocument/2006/relationships/hyperlink" Target="https://edms.cern.ch/document/1702826" TargetMode="External"/><Relationship Id="rId7" Type="http://schemas.openxmlformats.org/officeDocument/2006/relationships/hyperlink" Target="https://edms.cern.ch/document/1909269" TargetMode="External"/><Relationship Id="rId12" Type="http://schemas.openxmlformats.org/officeDocument/2006/relationships/hyperlink" Target="https://edms.cern.ch/document/1990060" TargetMode="External"/><Relationship Id="rId17" Type="http://schemas.openxmlformats.org/officeDocument/2006/relationships/hyperlink" Target="https://edms.cern.ch/document/1566971" TargetMode="External"/><Relationship Id="rId2" Type="http://schemas.openxmlformats.org/officeDocument/2006/relationships/hyperlink" Target="https://edms.cern.ch/document/1702824" TargetMode="External"/><Relationship Id="rId16" Type="http://schemas.openxmlformats.org/officeDocument/2006/relationships/hyperlink" Target="https://edms.cern.ch/document/198938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989366" TargetMode="External"/><Relationship Id="rId11" Type="http://schemas.openxmlformats.org/officeDocument/2006/relationships/hyperlink" Target="https://edms.cern.ch/document/1989505" TargetMode="External"/><Relationship Id="rId5" Type="http://schemas.openxmlformats.org/officeDocument/2006/relationships/hyperlink" Target="https://edms.cern.ch/document/1874405" TargetMode="External"/><Relationship Id="rId15" Type="http://schemas.openxmlformats.org/officeDocument/2006/relationships/hyperlink" Target="https://edms.cern.ch/document/1990289" TargetMode="External"/><Relationship Id="rId10" Type="http://schemas.openxmlformats.org/officeDocument/2006/relationships/hyperlink" Target="https://edms.cern.ch/document/1892335" TargetMode="External"/><Relationship Id="rId4" Type="http://schemas.openxmlformats.org/officeDocument/2006/relationships/hyperlink" Target="https://edms.cern.ch/document/1908571" TargetMode="External"/><Relationship Id="rId9" Type="http://schemas.openxmlformats.org/officeDocument/2006/relationships/hyperlink" Target="https://edms.cern.ch/document/1989368" TargetMode="External"/><Relationship Id="rId14" Type="http://schemas.openxmlformats.org/officeDocument/2006/relationships/hyperlink" Target="https://edms.cern.ch/document/1935825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1741127" TargetMode="External"/><Relationship Id="rId13" Type="http://schemas.openxmlformats.org/officeDocument/2006/relationships/hyperlink" Target="https://edms.cern.ch/document/1772834" TargetMode="External"/><Relationship Id="rId18" Type="http://schemas.openxmlformats.org/officeDocument/2006/relationships/hyperlink" Target="https://edms.cern.ch/document/1963743" TargetMode="External"/><Relationship Id="rId3" Type="http://schemas.openxmlformats.org/officeDocument/2006/relationships/hyperlink" Target="https://edms.cern.ch/document/1527409" TargetMode="External"/><Relationship Id="rId21" Type="http://schemas.openxmlformats.org/officeDocument/2006/relationships/hyperlink" Target="https://edms.cern.ch/document/1963906" TargetMode="External"/><Relationship Id="rId7" Type="http://schemas.openxmlformats.org/officeDocument/2006/relationships/hyperlink" Target="https://edms.cern.ch/document/1773002" TargetMode="External"/><Relationship Id="rId12" Type="http://schemas.openxmlformats.org/officeDocument/2006/relationships/hyperlink" Target="https://edms.cern.ch/document/1741126" TargetMode="External"/><Relationship Id="rId17" Type="http://schemas.openxmlformats.org/officeDocument/2006/relationships/hyperlink" Target="https://edms.cern.ch/document/1963740" TargetMode="External"/><Relationship Id="rId2" Type="http://schemas.openxmlformats.org/officeDocument/2006/relationships/hyperlink" Target="https://edms.cern.ch/document/1995132" TargetMode="External"/><Relationship Id="rId16" Type="http://schemas.openxmlformats.org/officeDocument/2006/relationships/hyperlink" Target="https://edms.cern.ch/document/1989640" TargetMode="External"/><Relationship Id="rId20" Type="http://schemas.openxmlformats.org/officeDocument/2006/relationships/hyperlink" Target="https://edms.cern.ch/document/1963848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772896" TargetMode="External"/><Relationship Id="rId11" Type="http://schemas.openxmlformats.org/officeDocument/2006/relationships/hyperlink" Target="https://edms.cern.ch/document/1742946" TargetMode="External"/><Relationship Id="rId24" Type="http://schemas.openxmlformats.org/officeDocument/2006/relationships/hyperlink" Target="https://edms.cern.ch/document/1963975" TargetMode="External"/><Relationship Id="rId5" Type="http://schemas.openxmlformats.org/officeDocument/2006/relationships/hyperlink" Target="https://edms.cern.ch/document/1772915" TargetMode="External"/><Relationship Id="rId15" Type="http://schemas.openxmlformats.org/officeDocument/2006/relationships/hyperlink" Target="https://edms.cern.ch/document/1989638" TargetMode="External"/><Relationship Id="rId23" Type="http://schemas.openxmlformats.org/officeDocument/2006/relationships/hyperlink" Target="https://edms.cern.ch/document/1963971" TargetMode="External"/><Relationship Id="rId10" Type="http://schemas.openxmlformats.org/officeDocument/2006/relationships/hyperlink" Target="https://edms.cern.ch/document/1772941" TargetMode="External"/><Relationship Id="rId19" Type="http://schemas.openxmlformats.org/officeDocument/2006/relationships/hyperlink" Target="https://edms.cern.ch/document/1963829" TargetMode="External"/><Relationship Id="rId4" Type="http://schemas.openxmlformats.org/officeDocument/2006/relationships/hyperlink" Target="https://edms.cern.ch/document/1741873" TargetMode="External"/><Relationship Id="rId9" Type="http://schemas.openxmlformats.org/officeDocument/2006/relationships/hyperlink" Target="https://edms.cern.ch/document/1772938" TargetMode="External"/><Relationship Id="rId14" Type="http://schemas.openxmlformats.org/officeDocument/2006/relationships/hyperlink" Target="https://edms.cern.ch/document/1824605" TargetMode="External"/><Relationship Id="rId22" Type="http://schemas.openxmlformats.org/officeDocument/2006/relationships/hyperlink" Target="https://edms.cern.ch/document/196392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quality.web.cern.ch/" TargetMode="External"/><Relationship Id="rId2" Type="http://schemas.openxmlformats.org/officeDocument/2006/relationships/hyperlink" Target="https://edms.cern.ch/document/151282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edms.cern.ch/project/CERN-0000159555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sz="4400" dirty="0" smtClean="0"/>
              <a:t>QA for WP11</a:t>
            </a:r>
            <a:endParaRPr lang="en-GB" sz="4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81354" y="3676778"/>
            <a:ext cx="6480000" cy="990600"/>
          </a:xfrm>
        </p:spPr>
        <p:txBody>
          <a:bodyPr/>
          <a:lstStyle/>
          <a:p>
            <a:r>
              <a:rPr lang="en-GB" dirty="0" smtClean="0"/>
              <a:t>R. Principe on behalf of WP11 QA team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81354" y="4318128"/>
            <a:ext cx="6480000" cy="34925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Production Readiness Review</a:t>
            </a:r>
          </a:p>
          <a:p>
            <a:r>
              <a:rPr lang="en-GB" dirty="0" smtClean="0"/>
              <a:t>CERN, July-4,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Procedures</a:t>
            </a:r>
            <a:r>
              <a:rPr lang="fr-CH" dirty="0" smtClean="0"/>
              <a:t> and </a:t>
            </a:r>
            <a:r>
              <a:rPr lang="fr-CH" dirty="0" err="1" smtClean="0"/>
              <a:t>work</a:t>
            </a:r>
            <a:r>
              <a:rPr lang="fr-CH" dirty="0" smtClean="0"/>
              <a:t> instructions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-8459" y="857250"/>
            <a:ext cx="4677194" cy="5143500"/>
            <a:chOff x="654627" y="1239020"/>
            <a:chExt cx="4281324" cy="532981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4627" y="1239020"/>
              <a:ext cx="4281324" cy="532981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Rounded Rectangle 8"/>
            <p:cNvSpPr/>
            <p:nvPr/>
          </p:nvSpPr>
          <p:spPr>
            <a:xfrm>
              <a:off x="2694172" y="1432624"/>
              <a:ext cx="2043198" cy="841248"/>
            </a:xfrm>
            <a:prstGeom prst="roundRect">
              <a:avLst/>
            </a:prstGeom>
            <a:noFill/>
            <a:ln>
              <a:solidFill>
                <a:srgbClr val="FF33CC"/>
              </a:solidFill>
            </a:ln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924128" y="4717329"/>
              <a:ext cx="3725692" cy="1119267"/>
            </a:xfrm>
            <a:prstGeom prst="roundRect">
              <a:avLst/>
            </a:prstGeom>
            <a:noFill/>
            <a:ln>
              <a:solidFill>
                <a:srgbClr val="FF33CC"/>
              </a:solidFill>
            </a:ln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400" y="857250"/>
            <a:ext cx="4540059" cy="5168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2" name="Group 11"/>
          <p:cNvGrpSpPr/>
          <p:nvPr/>
        </p:nvGrpSpPr>
        <p:grpSpPr>
          <a:xfrm>
            <a:off x="1957832" y="880203"/>
            <a:ext cx="4635452" cy="5143500"/>
            <a:chOff x="2424642" y="1005748"/>
            <a:chExt cx="5949582" cy="656366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24642" y="1005748"/>
              <a:ext cx="5949582" cy="656366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4" name="Rounded Rectangle 13"/>
            <p:cNvSpPr/>
            <p:nvPr/>
          </p:nvSpPr>
          <p:spPr>
            <a:xfrm>
              <a:off x="7511631" y="6734906"/>
              <a:ext cx="454965" cy="420625"/>
            </a:xfrm>
            <a:prstGeom prst="roundRect">
              <a:avLst/>
            </a:prstGeom>
            <a:noFill/>
            <a:ln>
              <a:solidFill>
                <a:srgbClr val="FF33CC"/>
              </a:solidFill>
            </a:ln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9205" y="880204"/>
            <a:ext cx="4563919" cy="5132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0605" y="880871"/>
            <a:ext cx="4276448" cy="51331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74124" y="839405"/>
            <a:ext cx="4169876" cy="5151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25978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Control </a:t>
            </a:r>
            <a:r>
              <a:rPr lang="fr-CH" dirty="0" err="1" smtClean="0"/>
              <a:t>procedures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20190"/>
          <a:stretch/>
        </p:blipFill>
        <p:spPr>
          <a:xfrm>
            <a:off x="111234" y="857250"/>
            <a:ext cx="4618207" cy="51651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b="25217"/>
          <a:stretch/>
        </p:blipFill>
        <p:spPr>
          <a:xfrm>
            <a:off x="1966774" y="857250"/>
            <a:ext cx="4903259" cy="5164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r="2489" b="28068"/>
          <a:stretch/>
        </p:blipFill>
        <p:spPr>
          <a:xfrm>
            <a:off x="4079240" y="844850"/>
            <a:ext cx="4953526" cy="5155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62102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Annotated</a:t>
            </a:r>
            <a:r>
              <a:rPr lang="fr-CH" dirty="0" smtClean="0"/>
              <a:t> </a:t>
            </a:r>
            <a:r>
              <a:rPr lang="fr-CH" dirty="0" err="1" smtClean="0"/>
              <a:t>Procedures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3383936" cy="4906963"/>
          </a:xfrm>
        </p:spPr>
        <p:txBody>
          <a:bodyPr>
            <a:normAutofit/>
          </a:bodyPr>
          <a:lstStyle/>
          <a:p>
            <a:r>
              <a:rPr lang="fr-CH" sz="2400" dirty="0" err="1" smtClean="0"/>
              <a:t>Continuous</a:t>
            </a:r>
            <a:r>
              <a:rPr lang="fr-CH" sz="2400" dirty="0" smtClean="0"/>
              <a:t> upgrade</a:t>
            </a:r>
          </a:p>
          <a:p>
            <a:pPr lvl="1"/>
            <a:r>
              <a:rPr lang="fr-CH" sz="2000" dirty="0" err="1" smtClean="0"/>
              <a:t>Inform</a:t>
            </a:r>
            <a:r>
              <a:rPr lang="fr-CH" sz="2000" dirty="0" smtClean="0"/>
              <a:t> the modification on the </a:t>
            </a:r>
            <a:r>
              <a:rPr lang="fr-CH" sz="2000" dirty="0" err="1" smtClean="0"/>
              <a:t>paper</a:t>
            </a:r>
            <a:r>
              <a:rPr lang="fr-CH" sz="2000" dirty="0" smtClean="0"/>
              <a:t> version</a:t>
            </a:r>
          </a:p>
          <a:p>
            <a:pPr lvl="1"/>
            <a:r>
              <a:rPr lang="fr-CH" sz="2000" dirty="0" err="1" smtClean="0"/>
              <a:t>Register</a:t>
            </a:r>
            <a:r>
              <a:rPr lang="fr-CH" sz="2000" dirty="0" smtClean="0"/>
              <a:t> as a production report (</a:t>
            </a:r>
            <a:r>
              <a:rPr lang="fr-CH" sz="2000" dirty="0" err="1" smtClean="0"/>
              <a:t>avaliable</a:t>
            </a:r>
            <a:r>
              <a:rPr lang="fr-CH" sz="2000" dirty="0" smtClean="0"/>
              <a:t> in EDMS and MTF)</a:t>
            </a:r>
          </a:p>
          <a:p>
            <a:pPr lvl="1"/>
            <a:r>
              <a:rPr lang="fr-CH" sz="2000" dirty="0" smtClean="0"/>
              <a:t>Solid base for the new version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703" b="14835"/>
          <a:stretch/>
        </p:blipFill>
        <p:spPr>
          <a:xfrm>
            <a:off x="4150736" y="1130187"/>
            <a:ext cx="4590626" cy="52938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0812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Status</a:t>
            </a:r>
            <a:r>
              <a:rPr lang="fr-CH" dirty="0" smtClean="0"/>
              <a:t> of the WP11 documents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Coil</a:t>
            </a:r>
            <a:r>
              <a:rPr lang="fr-CH" dirty="0" smtClean="0"/>
              <a:t> </a:t>
            </a:r>
            <a:r>
              <a:rPr lang="fr-CH" dirty="0" err="1" smtClean="0"/>
              <a:t>winding</a:t>
            </a:r>
            <a:r>
              <a:rPr lang="fr-CH" dirty="0" smtClean="0"/>
              <a:t> and </a:t>
            </a:r>
            <a:r>
              <a:rPr lang="fr-CH" dirty="0" err="1" smtClean="0"/>
              <a:t>curing</a:t>
            </a:r>
            <a:endParaRPr lang="fr-CH" dirty="0" smtClean="0"/>
          </a:p>
          <a:p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available</a:t>
            </a:r>
            <a:r>
              <a:rPr lang="fr-CH" dirty="0" smtClean="0"/>
              <a:t> in </a:t>
            </a:r>
            <a:r>
              <a:rPr lang="fr-CH" dirty="0" err="1" smtClean="0"/>
              <a:t>annex</a:t>
            </a:r>
            <a:r>
              <a:rPr lang="fr-CH" dirty="0" smtClean="0"/>
              <a:t> I to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presentation</a:t>
            </a:r>
            <a:r>
              <a:rPr lang="fr-CH" dirty="0" smtClean="0"/>
              <a:t>:</a:t>
            </a:r>
          </a:p>
          <a:p>
            <a:pPr lvl="1"/>
            <a:r>
              <a:rPr lang="fr-CH" dirty="0" smtClean="0"/>
              <a:t>Bus bar documentation</a:t>
            </a:r>
          </a:p>
          <a:p>
            <a:pPr lvl="1"/>
            <a:r>
              <a:rPr lang="fr-CH" dirty="0" smtClean="0"/>
              <a:t>Cold mass </a:t>
            </a:r>
            <a:r>
              <a:rPr lang="fr-CH" dirty="0" err="1" smtClean="0"/>
              <a:t>assembly</a:t>
            </a:r>
            <a:endParaRPr lang="fr-CH" dirty="0" smtClean="0"/>
          </a:p>
          <a:p>
            <a:pPr lvl="1"/>
            <a:r>
              <a:rPr lang="fr-CH" dirty="0" smtClean="0"/>
              <a:t>Electric tests</a:t>
            </a:r>
          </a:p>
          <a:p>
            <a:endParaRPr lang="fr-FR" dirty="0"/>
          </a:p>
          <a:p>
            <a:r>
              <a:rPr lang="fr-FR" dirty="0"/>
              <a:t>WP11QA </a:t>
            </a:r>
            <a:r>
              <a:rPr lang="fr-FR" dirty="0" err="1"/>
              <a:t>provides</a:t>
            </a:r>
            <a:r>
              <a:rPr lang="fr-FR" dirty="0"/>
              <a:t> a </a:t>
            </a:r>
            <a:r>
              <a:rPr lang="fr-FR" cap="small" dirty="0" smtClean="0"/>
              <a:t>« Fichier </a:t>
            </a:r>
            <a:r>
              <a:rPr lang="fr-FR" cap="small" dirty="0"/>
              <a:t>de suivi maîtrise documentaire des documents d'assemblage d'une masse </a:t>
            </a:r>
            <a:r>
              <a:rPr lang="fr-FR" cap="small" dirty="0" smtClean="0"/>
              <a:t>froide »</a:t>
            </a:r>
            <a:r>
              <a:rPr lang="fr-FR" dirty="0"/>
              <a:t> </a:t>
            </a:r>
            <a:r>
              <a:rPr lang="fr-FR" dirty="0" smtClean="0">
                <a:solidFill>
                  <a:srgbClr val="00B0F0"/>
                </a:solidFill>
              </a:rPr>
              <a:t>@ </a:t>
            </a:r>
            <a:r>
              <a:rPr lang="en-GB" dirty="0" smtClean="0">
                <a:solidFill>
                  <a:srgbClr val="00B0F0"/>
                </a:solidFill>
              </a:rPr>
              <a:t>EDMS1995160</a:t>
            </a:r>
            <a:endParaRPr lang="en-GB" dirty="0">
              <a:solidFill>
                <a:srgbClr val="00B0F0"/>
              </a:solidFill>
            </a:endParaRP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640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Coil</a:t>
            </a:r>
            <a:r>
              <a:rPr lang="fr-CH" dirty="0" smtClean="0"/>
              <a:t> </a:t>
            </a:r>
            <a:r>
              <a:rPr lang="fr-CH" dirty="0" err="1" smtClean="0"/>
              <a:t>Winding</a:t>
            </a:r>
            <a:r>
              <a:rPr lang="fr-CH" dirty="0" smtClean="0"/>
              <a:t> and </a:t>
            </a:r>
            <a:r>
              <a:rPr lang="fr-CH" dirty="0" err="1" smtClean="0"/>
              <a:t>Curing</a:t>
            </a:r>
            <a:r>
              <a:rPr lang="fr-CH" dirty="0" smtClean="0"/>
              <a:t> 1/3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rosario.principe@cern.ch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9010693"/>
              </p:ext>
            </p:extLst>
          </p:nvPr>
        </p:nvGraphicFramePr>
        <p:xfrm>
          <a:off x="612775" y="1219200"/>
          <a:ext cx="7918452" cy="4458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1033">
                  <a:extLst>
                    <a:ext uri="{9D8B030D-6E8A-4147-A177-3AD203B41FA5}">
                      <a16:colId xmlns:a16="http://schemas.microsoft.com/office/drawing/2014/main" val="449918437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155436461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85890150"/>
                    </a:ext>
                  </a:extLst>
                </a:gridCol>
                <a:gridCol w="1294931">
                  <a:extLst>
                    <a:ext uri="{9D8B030D-6E8A-4147-A177-3AD203B41FA5}">
                      <a16:colId xmlns:a16="http://schemas.microsoft.com/office/drawing/2014/main" val="12113123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Title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 type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EDMS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04525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 algn="l" fontAlgn="ctr"/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Flowchart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bobinage et de polymérisation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Flowchart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 LHC-MBH_C-FP-0009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07587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Bobinage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et de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polymérisation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 LHC-MBH_C-FP-0007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25216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BOM bobine et bobine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collarée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LHC-MBH_C-FP-0042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8634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Stack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LHC-MBH_C-FP-0005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8681943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91440" algn="l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Mise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cassette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6"/>
                        </a:rPr>
                        <a:t>LHC-MBH_C-FP-0001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130574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Spec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d'approvisionnement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des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tourets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7"/>
                        </a:rPr>
                        <a:t>LHC-MBH_C-FRM-0007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3221067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91440"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Bobinage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8"/>
                        </a:rPr>
                        <a:t>LHC-MBH_C-FP-0003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055008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suivi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9"/>
                        </a:rPr>
                        <a:t>LHC-MBH_C-FP-0014 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08598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Fabrication Inter-Layer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0"/>
                        </a:rPr>
                        <a:t>LHC-MBH_C-FP-0002 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13781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Contrôle de fabrication d'une bobine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1"/>
                        </a:rPr>
                        <a:t>LHC-MBH_C-FP-0006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check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66173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Polymérisation</a:t>
                      </a:r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2"/>
                        </a:rPr>
                        <a:t>LHC-MBH_C-FP-0004</a:t>
                      </a:r>
                      <a:endParaRPr lang="en-GB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254962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451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Coil</a:t>
            </a:r>
            <a:r>
              <a:rPr lang="fr-CH" dirty="0" smtClean="0"/>
              <a:t> </a:t>
            </a:r>
            <a:r>
              <a:rPr lang="fr-CH" dirty="0" err="1" smtClean="0"/>
              <a:t>Winding</a:t>
            </a:r>
            <a:r>
              <a:rPr lang="fr-CH" dirty="0" smtClean="0"/>
              <a:t> and </a:t>
            </a:r>
            <a:r>
              <a:rPr lang="fr-CH" dirty="0" err="1" smtClean="0"/>
              <a:t>Curing</a:t>
            </a:r>
            <a:r>
              <a:rPr lang="fr-CH" dirty="0" smtClean="0"/>
              <a:t> 2/3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rosario.principe@cern.ch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2854878"/>
              </p:ext>
            </p:extLst>
          </p:nvPr>
        </p:nvGraphicFramePr>
        <p:xfrm>
          <a:off x="612775" y="1219200"/>
          <a:ext cx="8119479" cy="4802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2140">
                  <a:extLst>
                    <a:ext uri="{9D8B030D-6E8A-4147-A177-3AD203B41FA5}">
                      <a16:colId xmlns:a16="http://schemas.microsoft.com/office/drawing/2014/main" val="449918437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155436461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85890150"/>
                    </a:ext>
                  </a:extLst>
                </a:gridCol>
                <a:gridCol w="1294931">
                  <a:extLst>
                    <a:ext uri="{9D8B030D-6E8A-4147-A177-3AD203B41FA5}">
                      <a16:colId xmlns:a16="http://schemas.microsoft.com/office/drawing/2014/main" val="1211312343"/>
                    </a:ext>
                  </a:extLst>
                </a:gridCol>
              </a:tblGrid>
              <a:tr h="32486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Title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 type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EDMS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04525353"/>
                  </a:ext>
                </a:extLst>
              </a:tr>
              <a:tr h="324863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Flowchart fabrication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bobine</a:t>
                      </a:r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impregnation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Flowchart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LHC-MBH_C-FP-0023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07587375"/>
                  </a:ext>
                </a:extLst>
              </a:tr>
              <a:tr h="324863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Réaction</a:t>
                      </a:r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bobine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Flowchart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LHC-MBH_C-FP-0013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68071157"/>
                  </a:ext>
                </a:extLst>
              </a:tr>
              <a:tr h="324863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Réaction</a:t>
                      </a:r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et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imprégnation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MIP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LHC-MBH_C-FP-0012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94296074"/>
                  </a:ext>
                </a:extLst>
              </a:tr>
              <a:tr h="253999">
                <a:tc rowSpan="2"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fr-F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Assemblage du carcan de réaction</a:t>
                      </a:r>
                      <a:br>
                        <a:rPr lang="fr-F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endParaRPr lang="fr-F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LHC-MBH_C-FP-0011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78424677"/>
                  </a:ext>
                </a:extLst>
              </a:tr>
              <a:tr h="32486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suivi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6"/>
                        </a:rPr>
                        <a:t>LHC-MBH_C-FP-0016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25216636"/>
                  </a:ext>
                </a:extLst>
              </a:tr>
              <a:tr h="324863">
                <a:tc>
                  <a:txBody>
                    <a:bodyPr/>
                    <a:lstStyle/>
                    <a:p>
                      <a:pPr marL="9144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Four</a:t>
                      </a:r>
                      <a:r>
                        <a:rPr lang="fr-FR" sz="11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de r</a:t>
                      </a:r>
                      <a:r>
                        <a:rPr lang="fr-F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éaction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Guide </a:t>
                      </a:r>
                      <a:r>
                        <a:rPr lang="en-GB" sz="11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d'utilisation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7"/>
                        </a:rPr>
                        <a:t>LHC-MBH_C-MAN-0004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8634321"/>
                  </a:ext>
                </a:extLst>
              </a:tr>
              <a:tr h="324863">
                <a:tc rowSpan="2"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Splicing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8"/>
                        </a:rPr>
                        <a:t>LHC-MBH_C-FP-0022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86819434"/>
                  </a:ext>
                </a:extLst>
              </a:tr>
              <a:tr h="3248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suivi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9"/>
                        </a:rPr>
                        <a:t>LHC-MBH_C-FP-0019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1305746"/>
                  </a:ext>
                </a:extLst>
              </a:tr>
              <a:tr h="324863">
                <a:tc rowSpan="2"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Impregnation fixture assembly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suivi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0"/>
                        </a:rPr>
                        <a:t>LHC-MBH_C-FP-0024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32210674"/>
                  </a:ext>
                </a:extLst>
              </a:tr>
              <a:tr h="3248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1"/>
                        </a:rPr>
                        <a:t>LHC-MBH_C-FP-0017 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0550086"/>
                  </a:ext>
                </a:extLst>
              </a:tr>
              <a:tr h="324863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Protocole</a:t>
                      </a:r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d'Imprégnation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2"/>
                        </a:rPr>
                        <a:t>LHC-MBH_C-FP-0025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08598869"/>
                  </a:ext>
                </a:extLst>
              </a:tr>
              <a:tr h="324863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Impregnation and cleaning sub process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3"/>
                        </a:rPr>
                        <a:t>LHC-MBH_C-FP-0040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13781264"/>
                  </a:ext>
                </a:extLst>
              </a:tr>
              <a:tr h="324863">
                <a:tc rowSpan="2"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fr-F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Préparation des connexions </a:t>
                      </a:r>
                      <a:r>
                        <a:rPr lang="fr-FR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éléctriques</a:t>
                      </a:r>
                      <a:r>
                        <a:rPr lang="fr-F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d’une </a:t>
                      </a:r>
                      <a:r>
                        <a:rPr lang="fr-F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bobine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4"/>
                        </a:rPr>
                        <a:t>LHC-MBH_C-FP-0043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check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66173485"/>
                  </a:ext>
                </a:extLst>
              </a:tr>
              <a:tr h="3248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suivi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5"/>
                        </a:rPr>
                        <a:t>LHC-MBH_C-FP-0044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check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254962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061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Coil</a:t>
            </a:r>
            <a:r>
              <a:rPr lang="fr-CH" dirty="0" smtClean="0"/>
              <a:t> </a:t>
            </a:r>
            <a:r>
              <a:rPr lang="fr-CH" dirty="0" err="1" smtClean="0"/>
              <a:t>Winding</a:t>
            </a:r>
            <a:r>
              <a:rPr lang="fr-CH" dirty="0" smtClean="0"/>
              <a:t> and </a:t>
            </a:r>
            <a:r>
              <a:rPr lang="fr-CH" dirty="0" err="1" smtClean="0"/>
              <a:t>Curing</a:t>
            </a:r>
            <a:r>
              <a:rPr lang="fr-CH" dirty="0" smtClean="0"/>
              <a:t> 3/3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rosario.principe@cern.ch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6709490"/>
              </p:ext>
            </p:extLst>
          </p:nvPr>
        </p:nvGraphicFramePr>
        <p:xfrm>
          <a:off x="612775" y="1219200"/>
          <a:ext cx="8119479" cy="3177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5129">
                  <a:extLst>
                    <a:ext uri="{9D8B030D-6E8A-4147-A177-3AD203B41FA5}">
                      <a16:colId xmlns:a16="http://schemas.microsoft.com/office/drawing/2014/main" val="449918437"/>
                    </a:ext>
                  </a:extLst>
                </a:gridCol>
                <a:gridCol w="2001227">
                  <a:extLst>
                    <a:ext uri="{9D8B030D-6E8A-4147-A177-3AD203B41FA5}">
                      <a16:colId xmlns:a16="http://schemas.microsoft.com/office/drawing/2014/main" val="155436461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85890150"/>
                    </a:ext>
                  </a:extLst>
                </a:gridCol>
                <a:gridCol w="1294931">
                  <a:extLst>
                    <a:ext uri="{9D8B030D-6E8A-4147-A177-3AD203B41FA5}">
                      <a16:colId xmlns:a16="http://schemas.microsoft.com/office/drawing/2014/main" val="1211312343"/>
                    </a:ext>
                  </a:extLst>
                </a:gridCol>
              </a:tblGrid>
              <a:tr h="32486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Title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 type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EDMS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04525353"/>
                  </a:ext>
                </a:extLst>
              </a:tr>
              <a:tr h="324863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Collared coil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Flowchart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LHC-MBH_C-FP-0027 </a:t>
                      </a:r>
                      <a:endParaRPr lang="en-GB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check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07587375"/>
                  </a:ext>
                </a:extLst>
              </a:tr>
              <a:tr h="324863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Collared coil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MIP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LHC-MBH_C-FP-0026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68071157"/>
                  </a:ext>
                </a:extLst>
              </a:tr>
              <a:tr h="324863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fr-F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 d'assemblage des colliers de </a:t>
                      </a:r>
                      <a:r>
                        <a:rPr lang="fr-FR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collaring</a:t>
                      </a:r>
                      <a:endParaRPr lang="fr-F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LHC-MBH_C-FP-0015 </a:t>
                      </a:r>
                      <a:endParaRPr lang="en-GB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check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94296074"/>
                  </a:ext>
                </a:extLst>
              </a:tr>
              <a:tr h="253999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Fabrication insulation for collared coil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LHC-MBH_C-FP-0028</a:t>
                      </a:r>
                      <a:endParaRPr lang="en-GB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check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78424677"/>
                  </a:ext>
                </a:extLst>
              </a:tr>
              <a:tr h="324864">
                <a:tc rowSpan="2"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Collaring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suivi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6"/>
                        </a:rPr>
                        <a:t>LHC-MBH_C-FP-0034</a:t>
                      </a:r>
                      <a:endParaRPr lang="en-GB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25216636"/>
                  </a:ext>
                </a:extLst>
              </a:tr>
              <a:tr h="3248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7"/>
                        </a:rPr>
                        <a:t>LHC-MBH_C-FP-0031</a:t>
                      </a:r>
                      <a:endParaRPr lang="en-GB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8634321"/>
                  </a:ext>
                </a:extLst>
              </a:tr>
              <a:tr h="324863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fr-F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Contrôle métrologique de la bobine imprégnée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8"/>
                        </a:rPr>
                        <a:t>LHC-MBH_C-FP-0010</a:t>
                      </a:r>
                      <a:endParaRPr lang="en-GB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86819434"/>
                  </a:ext>
                </a:extLst>
              </a:tr>
              <a:tr h="324863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Contrôle</a:t>
                      </a:r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dimensionnel</a:t>
                      </a:r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bobine</a:t>
                      </a:r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collarée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9"/>
                        </a:rPr>
                        <a:t>LHC-MBH_C-FP-0045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1305746"/>
                  </a:ext>
                </a:extLst>
              </a:tr>
              <a:tr h="324863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Manutention</a:t>
                      </a:r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dipôles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ctr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hlinkClick r:id="rId10"/>
                        </a:rPr>
                        <a:t>LHC-MBH-FP-0006</a:t>
                      </a:r>
                      <a:endParaRPr lang="en-GB" sz="11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ctr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Under Approval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32210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886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Non </a:t>
            </a:r>
            <a:r>
              <a:rPr lang="fr-CH" dirty="0" err="1"/>
              <a:t>conformities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/>
          <a:lstStyle/>
          <a:p>
            <a:r>
              <a:rPr lang="en-GB" dirty="0" smtClean="0"/>
              <a:t>MBH_C-Collared-Coil</a:t>
            </a:r>
          </a:p>
          <a:p>
            <a:r>
              <a:rPr lang="fr-CH" dirty="0" smtClean="0"/>
              <a:t>123 NCR </a:t>
            </a:r>
            <a:r>
              <a:rPr lang="fr-CH" dirty="0" err="1" smtClean="0"/>
              <a:t>initiated</a:t>
            </a:r>
            <a:endParaRPr lang="en-GB" dirty="0"/>
          </a:p>
          <a:p>
            <a:r>
              <a:rPr lang="fr-CH" dirty="0" smtClean="0"/>
              <a:t>13 </a:t>
            </a:r>
            <a:r>
              <a:rPr lang="fr-CH" dirty="0" err="1" smtClean="0"/>
              <a:t>ongoing</a:t>
            </a:r>
            <a:r>
              <a:rPr lang="fr-CH" dirty="0" smtClean="0"/>
              <a:t> (10%)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7" name="Content Placeholder 13"/>
          <p:cNvPicPr>
            <a:picLocks noChangeAspect="1"/>
          </p:cNvPicPr>
          <p:nvPr/>
        </p:nvPicPr>
        <p:blipFill rotWithShape="1">
          <a:blip r:embed="rId2"/>
          <a:srcRect b="27504"/>
          <a:stretch/>
        </p:blipFill>
        <p:spPr>
          <a:xfrm>
            <a:off x="4618921" y="1310930"/>
            <a:ext cx="4247879" cy="4355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Content Placeholder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2" y="1729365"/>
            <a:ext cx="8150398" cy="4503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111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400" dirty="0"/>
              <a:t>Equipment Data and Management System (EDMS)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17" y="900000"/>
            <a:ext cx="8970749" cy="5253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19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Manufacturing</a:t>
            </a:r>
            <a:r>
              <a:rPr lang="fr-CH" dirty="0"/>
              <a:t> and Test </a:t>
            </a:r>
            <a:r>
              <a:rPr lang="fr-CH" dirty="0" err="1"/>
              <a:t>Folder</a:t>
            </a:r>
            <a:r>
              <a:rPr lang="fr-CH" dirty="0"/>
              <a:t> (MTF)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58701" t="18673" r="22070" b="32258"/>
          <a:stretch/>
        </p:blipFill>
        <p:spPr>
          <a:xfrm>
            <a:off x="323528" y="1052736"/>
            <a:ext cx="6192688" cy="49383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58713" t="18435" r="22001" b="34513"/>
          <a:stretch/>
        </p:blipFill>
        <p:spPr>
          <a:xfrm>
            <a:off x="1043608" y="1052736"/>
            <a:ext cx="6477540" cy="49383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58582" t="18307" r="21997" b="39937"/>
          <a:stretch/>
        </p:blipFill>
        <p:spPr>
          <a:xfrm>
            <a:off x="1729060" y="1052736"/>
            <a:ext cx="7137740" cy="49383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8361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Outline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/>
              <a:t>QMS in </a:t>
            </a:r>
            <a:r>
              <a:rPr lang="fr-CH" dirty="0" smtClean="0"/>
              <a:t>WP11</a:t>
            </a:r>
          </a:p>
          <a:p>
            <a:pPr lvl="1"/>
            <a:r>
              <a:rPr lang="fr-CH" dirty="0" smtClean="0"/>
              <a:t>Documentation (QAP)</a:t>
            </a:r>
            <a:endParaRPr lang="fr-CH" dirty="0"/>
          </a:p>
          <a:p>
            <a:pPr lvl="2"/>
            <a:r>
              <a:rPr lang="fr-CH" sz="2200" dirty="0"/>
              <a:t>Flow charts</a:t>
            </a:r>
          </a:p>
          <a:p>
            <a:pPr lvl="2"/>
            <a:r>
              <a:rPr lang="fr-CH" sz="2200" dirty="0" err="1"/>
              <a:t>MIPs</a:t>
            </a:r>
            <a:r>
              <a:rPr lang="fr-CH" sz="2200" dirty="0"/>
              <a:t> and </a:t>
            </a:r>
            <a:r>
              <a:rPr lang="fr-CH" sz="2200" dirty="0" err="1"/>
              <a:t>follow</a:t>
            </a:r>
            <a:r>
              <a:rPr lang="fr-CH" sz="2200" dirty="0"/>
              <a:t> up files </a:t>
            </a:r>
          </a:p>
          <a:p>
            <a:pPr lvl="2"/>
            <a:r>
              <a:rPr lang="fr-CH" sz="2200" dirty="0" err="1"/>
              <a:t>Procedures</a:t>
            </a:r>
            <a:r>
              <a:rPr lang="fr-CH" sz="2200" dirty="0"/>
              <a:t> </a:t>
            </a:r>
            <a:r>
              <a:rPr lang="fr-CH" sz="2200" dirty="0" smtClean="0"/>
              <a:t>(</a:t>
            </a:r>
            <a:r>
              <a:rPr lang="fr-CH" sz="2200" dirty="0" err="1" smtClean="0"/>
              <a:t>general</a:t>
            </a:r>
            <a:r>
              <a:rPr lang="fr-CH" sz="2200" dirty="0"/>
              <a:t>, fabrication, control, </a:t>
            </a:r>
            <a:r>
              <a:rPr lang="fr-CH" sz="2200" dirty="0" err="1" smtClean="0"/>
              <a:t>annotated</a:t>
            </a:r>
            <a:r>
              <a:rPr lang="fr-CH" sz="2200" dirty="0" smtClean="0"/>
              <a:t>)</a:t>
            </a:r>
            <a:endParaRPr lang="fr-CH" sz="2200" dirty="0"/>
          </a:p>
          <a:p>
            <a:pPr lvl="2"/>
            <a:r>
              <a:rPr lang="fr-CH" sz="2200" dirty="0"/>
              <a:t>Non </a:t>
            </a:r>
            <a:r>
              <a:rPr lang="fr-CH" sz="2200" dirty="0" err="1"/>
              <a:t>conformities</a:t>
            </a:r>
            <a:endParaRPr lang="fr-CH" sz="2200" dirty="0"/>
          </a:p>
          <a:p>
            <a:pPr lvl="1"/>
            <a:r>
              <a:rPr lang="fr-CH" dirty="0"/>
              <a:t>EDMS and MTF</a:t>
            </a:r>
          </a:p>
          <a:p>
            <a:pPr lvl="1"/>
            <a:r>
              <a:rPr lang="fr-CH" dirty="0" err="1" smtClean="0"/>
              <a:t>Contract</a:t>
            </a:r>
            <a:r>
              <a:rPr lang="fr-CH" dirty="0" smtClean="0"/>
              <a:t> S-197</a:t>
            </a:r>
            <a:endParaRPr lang="fr-CH" dirty="0"/>
          </a:p>
          <a:p>
            <a:r>
              <a:rPr lang="fr-CH" sz="3200" dirty="0"/>
              <a:t>Conclusion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5286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Tooling</a:t>
            </a:r>
            <a:r>
              <a:rPr lang="fr-CH" dirty="0"/>
              <a:t> </a:t>
            </a:r>
            <a:r>
              <a:rPr lang="fr-CH" dirty="0" err="1"/>
              <a:t>conformity</a:t>
            </a:r>
            <a:r>
              <a:rPr lang="fr-CH" dirty="0"/>
              <a:t> and documentation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151559"/>
            <a:ext cx="4953191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1007" y="1151559"/>
            <a:ext cx="3100148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6240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Contract</a:t>
            </a:r>
            <a:r>
              <a:rPr lang="fr-CH" dirty="0" smtClean="0"/>
              <a:t> S-197 WP11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Make</a:t>
            </a:r>
            <a:r>
              <a:rPr lang="fr-CH" dirty="0" smtClean="0"/>
              <a:t> the </a:t>
            </a:r>
            <a:r>
              <a:rPr lang="fr-CH" dirty="0" err="1" smtClean="0"/>
              <a:t>contract</a:t>
            </a:r>
            <a:r>
              <a:rPr lang="fr-CH" dirty="0" smtClean="0"/>
              <a:t> </a:t>
            </a:r>
            <a:r>
              <a:rPr lang="fr-CH" dirty="0" err="1" smtClean="0"/>
              <a:t>autonomous</a:t>
            </a:r>
            <a:r>
              <a:rPr lang="fr-CH" dirty="0" smtClean="0"/>
              <a:t> incl. QA/QC </a:t>
            </a:r>
            <a:r>
              <a:rPr lang="fr-CH" dirty="0" err="1" smtClean="0"/>
              <a:t>so</a:t>
            </a:r>
            <a:r>
              <a:rPr lang="fr-CH" dirty="0" smtClean="0"/>
              <a:t> far </a:t>
            </a:r>
          </a:p>
          <a:p>
            <a:r>
              <a:rPr lang="fr-CH" dirty="0" err="1" smtClean="0"/>
              <a:t>Provide</a:t>
            </a:r>
            <a:r>
              <a:rPr lang="fr-CH" dirty="0" smtClean="0"/>
              <a:t> the fabrication </a:t>
            </a:r>
            <a:r>
              <a:rPr lang="fr-CH" dirty="0" err="1" smtClean="0"/>
              <a:t>procedures</a:t>
            </a:r>
            <a:r>
              <a:rPr lang="fr-CH" dirty="0" smtClean="0"/>
              <a:t>, flow charts, </a:t>
            </a:r>
            <a:r>
              <a:rPr lang="fr-CH" dirty="0" err="1" smtClean="0"/>
              <a:t>MIPs</a:t>
            </a:r>
            <a:r>
              <a:rPr lang="fr-CH" dirty="0" smtClean="0"/>
              <a:t>, </a:t>
            </a:r>
            <a:r>
              <a:rPr lang="fr-CH" dirty="0" err="1" smtClean="0"/>
              <a:t>follow</a:t>
            </a:r>
            <a:r>
              <a:rPr lang="fr-CH" dirty="0" smtClean="0"/>
              <a:t> up files, control </a:t>
            </a:r>
            <a:r>
              <a:rPr lang="fr-CH" dirty="0" err="1" smtClean="0"/>
              <a:t>procedure</a:t>
            </a:r>
            <a:r>
              <a:rPr lang="fr-CH" dirty="0" smtClean="0"/>
              <a:t>, et. </a:t>
            </a:r>
          </a:p>
          <a:p>
            <a:r>
              <a:rPr lang="fr-CH" dirty="0" err="1" smtClean="0"/>
              <a:t>Provide</a:t>
            </a:r>
            <a:r>
              <a:rPr lang="fr-CH" dirty="0" smtClean="0"/>
              <a:t> the QC </a:t>
            </a:r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 err="1" smtClean="0"/>
              <a:t>needed</a:t>
            </a:r>
            <a:r>
              <a:rPr lang="fr-CH" dirty="0" smtClean="0"/>
              <a:t> (QA or WPL)</a:t>
            </a:r>
          </a:p>
          <a:p>
            <a:r>
              <a:rPr lang="fr-CH" dirty="0" smtClean="0"/>
              <a:t>EDMS and MTF training and support </a:t>
            </a:r>
          </a:p>
          <a:p>
            <a:r>
              <a:rPr lang="fr-CH" dirty="0" err="1" smtClean="0"/>
              <a:t>Today</a:t>
            </a:r>
            <a:r>
              <a:rPr lang="fr-CH" dirty="0" smtClean="0"/>
              <a:t> 0.4 FTA </a:t>
            </a:r>
            <a:r>
              <a:rPr lang="fr-CH" dirty="0" err="1" smtClean="0"/>
              <a:t>attributed</a:t>
            </a:r>
            <a:r>
              <a:rPr lang="fr-CH" dirty="0" smtClean="0"/>
              <a:t> to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task</a:t>
            </a:r>
            <a:r>
              <a:rPr lang="en-GB" dirty="0"/>
              <a:t> </a:t>
            </a:r>
            <a:r>
              <a:rPr lang="en-GB" dirty="0" smtClean="0"/>
              <a:t>(weekly meeting on NCR and procedures to be discussed with WPL, WPE, et). </a:t>
            </a:r>
            <a:endParaRPr lang="fr-CH" dirty="0" smtClean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814504"/>
            <a:ext cx="9144000" cy="4535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027" r="1027"/>
          <a:stretch/>
        </p:blipFill>
        <p:spPr>
          <a:xfrm>
            <a:off x="2051720" y="814504"/>
            <a:ext cx="4643034" cy="5150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601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S197 Levée des Préalables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19" y="1081866"/>
            <a:ext cx="6272854" cy="44450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391448"/>
            <a:ext cx="6686390" cy="46268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" r="-222"/>
          <a:stretch/>
        </p:blipFill>
        <p:spPr>
          <a:xfrm>
            <a:off x="2803540" y="885146"/>
            <a:ext cx="3648376" cy="5133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r="1227"/>
          <a:stretch/>
        </p:blipFill>
        <p:spPr>
          <a:xfrm>
            <a:off x="349900" y="899999"/>
            <a:ext cx="8416722" cy="5193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521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S197 Fiche de Retrait des Composants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124744"/>
            <a:ext cx="7042888" cy="4888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4288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Conclusion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30179" y="1902851"/>
            <a:ext cx="7103732" cy="339405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9486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2415" r="12503" b="-754"/>
          <a:stretch/>
        </p:blipFill>
        <p:spPr>
          <a:xfrm>
            <a:off x="-36513" y="-17568"/>
            <a:ext cx="9180513" cy="690295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7295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Annex</a:t>
            </a:r>
            <a:r>
              <a:rPr lang="fr-CH" dirty="0" smtClean="0"/>
              <a:t> I – </a:t>
            </a:r>
            <a:r>
              <a:rPr lang="fr-CH" dirty="0" err="1" smtClean="0"/>
              <a:t>Busbars</a:t>
            </a:r>
            <a:r>
              <a:rPr lang="fr-CH" dirty="0" smtClean="0"/>
              <a:t> documentation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rosario.principe@cern.ch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612775" y="1219200"/>
          <a:ext cx="8119479" cy="41523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5129">
                  <a:extLst>
                    <a:ext uri="{9D8B030D-6E8A-4147-A177-3AD203B41FA5}">
                      <a16:colId xmlns:a16="http://schemas.microsoft.com/office/drawing/2014/main" val="449918437"/>
                    </a:ext>
                  </a:extLst>
                </a:gridCol>
                <a:gridCol w="2001227">
                  <a:extLst>
                    <a:ext uri="{9D8B030D-6E8A-4147-A177-3AD203B41FA5}">
                      <a16:colId xmlns:a16="http://schemas.microsoft.com/office/drawing/2014/main" val="155436461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85890150"/>
                    </a:ext>
                  </a:extLst>
                </a:gridCol>
                <a:gridCol w="1294931">
                  <a:extLst>
                    <a:ext uri="{9D8B030D-6E8A-4147-A177-3AD203B41FA5}">
                      <a16:colId xmlns:a16="http://schemas.microsoft.com/office/drawing/2014/main" val="1211312343"/>
                    </a:ext>
                  </a:extLst>
                </a:gridCol>
              </a:tblGrid>
              <a:tr h="32486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Title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 type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EDMS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04525353"/>
                  </a:ext>
                </a:extLst>
              </a:tr>
              <a:tr h="324863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Flowchart fabrication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busbar</a:t>
                      </a:r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isolé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Flowchart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LHC-LMBHE-FP-0002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07587375"/>
                  </a:ext>
                </a:extLst>
              </a:tr>
              <a:tr h="324863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BOM fabrication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busbar</a:t>
                      </a:r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+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Goulotte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BOM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LHC-LMBHE-FP-0008 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check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08209246"/>
                  </a:ext>
                </a:extLst>
              </a:tr>
              <a:tr h="324863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Fabrication busbar isolé-11T-Type 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MIP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LHC-LMBHE-FP-0003</a:t>
                      </a:r>
                      <a:endParaRPr lang="en-GB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93043834"/>
                  </a:ext>
                </a:extLst>
              </a:tr>
              <a:tr h="324863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Fabrication busbar isolé-11T-Type 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MIP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LHC-LMBHE-FP-0013</a:t>
                      </a:r>
                      <a:endParaRPr lang="en-GB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75964353"/>
                  </a:ext>
                </a:extLst>
              </a:tr>
              <a:tr h="324863">
                <a:tc rowSpan="2"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Fabrication busbars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6"/>
                        </a:rPr>
                        <a:t>LHC-LMBHE-FP-0001</a:t>
                      </a:r>
                      <a:endParaRPr lang="en-GB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68071157"/>
                  </a:ext>
                </a:extLst>
              </a:tr>
              <a:tr h="3248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suivi</a:t>
                      </a:r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-Type 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7"/>
                        </a:rPr>
                        <a:t>LHC-LMBHE-FP-0004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check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94296074"/>
                  </a:ext>
                </a:extLst>
              </a:tr>
              <a:tr h="253999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fr-FR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Contrôle de fabrication busbar isolé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8"/>
                        </a:rPr>
                        <a:t>LHC-LMBHE-FP-0005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78424677"/>
                  </a:ext>
                </a:extLst>
              </a:tr>
              <a:tr h="324864">
                <a:tc rowSpan="4"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Fabrication goulotte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MIP type 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9"/>
                        </a:rPr>
                        <a:t>LHC-LMBHE-FP-0011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25216636"/>
                  </a:ext>
                </a:extLst>
              </a:tr>
              <a:tr h="3248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MIP type 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0"/>
                        </a:rPr>
                        <a:t>LHC-LMBHE-FP-0015 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8634321"/>
                  </a:ext>
                </a:extLst>
              </a:tr>
              <a:tr h="3248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suivi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1"/>
                        </a:rPr>
                        <a:t>LHC-LMBHE-FP-0009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check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86819434"/>
                  </a:ext>
                </a:extLst>
              </a:tr>
              <a:tr h="3248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1305746"/>
                  </a:ext>
                </a:extLst>
              </a:tr>
              <a:tr h="324863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fr-FR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Contrôle de fabrication de la mise en goulotte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2"/>
                        </a:rPr>
                        <a:t>LHC-LMBHE-FP-0012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32210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658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Annex</a:t>
            </a:r>
            <a:r>
              <a:rPr lang="fr-CH" dirty="0" smtClean="0"/>
              <a:t> I - Cold Mass </a:t>
            </a:r>
            <a:r>
              <a:rPr lang="fr-CH" dirty="0" err="1"/>
              <a:t>A</a:t>
            </a:r>
            <a:r>
              <a:rPr lang="fr-CH" dirty="0" err="1" smtClean="0"/>
              <a:t>ssembly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rosario.principe@cern.ch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612775" y="1219201"/>
          <a:ext cx="8119479" cy="4795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5129">
                  <a:extLst>
                    <a:ext uri="{9D8B030D-6E8A-4147-A177-3AD203B41FA5}">
                      <a16:colId xmlns:a16="http://schemas.microsoft.com/office/drawing/2014/main" val="449918437"/>
                    </a:ext>
                  </a:extLst>
                </a:gridCol>
                <a:gridCol w="2001227">
                  <a:extLst>
                    <a:ext uri="{9D8B030D-6E8A-4147-A177-3AD203B41FA5}">
                      <a16:colId xmlns:a16="http://schemas.microsoft.com/office/drawing/2014/main" val="155436461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85890150"/>
                    </a:ext>
                  </a:extLst>
                </a:gridCol>
                <a:gridCol w="1294931">
                  <a:extLst>
                    <a:ext uri="{9D8B030D-6E8A-4147-A177-3AD203B41FA5}">
                      <a16:colId xmlns:a16="http://schemas.microsoft.com/office/drawing/2014/main" val="1211312343"/>
                    </a:ext>
                  </a:extLst>
                </a:gridCol>
              </a:tblGrid>
              <a:tr h="26016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Title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 type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EDMS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04525353"/>
                  </a:ext>
                </a:extLst>
              </a:tr>
              <a:tr h="260160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Assemblage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d'une</a:t>
                      </a:r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masse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froide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Flowchart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LHC-LMBH-FP-0001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07587375"/>
                  </a:ext>
                </a:extLst>
              </a:tr>
              <a:tr h="276130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fr-FR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Manufacturing</a:t>
                      </a:r>
                      <a:r>
                        <a:rPr lang="fr-F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and Inspection Plan d'assemblage d'une masse froide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MIP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LHC-LMBH-FP-0002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74817949"/>
                  </a:ext>
                </a:extLst>
              </a:tr>
              <a:tr h="260160">
                <a:tc rowSpan="2"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Assemblage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culasse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LHC-MBH-FP-0014 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31684204"/>
                  </a:ext>
                </a:extLst>
              </a:tr>
              <a:tr h="2601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suivi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LHC-MBH-FP-0013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64430451"/>
                  </a:ext>
                </a:extLst>
              </a:tr>
              <a:tr h="260160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fr-F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suivi d'assemblage d'une masse froide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suivi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6"/>
                        </a:rPr>
                        <a:t>LHC-LMBH-FP-0018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51049998"/>
                  </a:ext>
                </a:extLst>
              </a:tr>
              <a:tr h="260160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Active part assembly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7"/>
                        </a:rPr>
                        <a:t>LHC-LMBH-FP-0008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274843"/>
                  </a:ext>
                </a:extLst>
              </a:tr>
              <a:tr h="276130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Longitudinal </a:t>
                      </a:r>
                      <a:b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welding 11T coldmass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8"/>
                        </a:rPr>
                        <a:t>LHC-LMBH-FP-0005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08209246"/>
                  </a:ext>
                </a:extLst>
              </a:tr>
              <a:tr h="260160">
                <a:tc rowSpan="2"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Connexions  D1, D2, C3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9"/>
                        </a:rPr>
                        <a:t>LHC-LMBH-FP-0019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93043834"/>
                  </a:ext>
                </a:extLst>
              </a:tr>
              <a:tr h="2601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suivi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0"/>
                        </a:rPr>
                        <a:t>LHC-LMBH-FP-0007</a:t>
                      </a:r>
                      <a:endParaRPr lang="en-GB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75964353"/>
                  </a:ext>
                </a:extLst>
              </a:tr>
              <a:tr h="260160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Dipole 11T Nb3Sn Coldmass Extremities Set-Up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1"/>
                        </a:rPr>
                        <a:t>LHC-LMBH-FP-0022</a:t>
                      </a:r>
                      <a:endParaRPr lang="en-GB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68071157"/>
                  </a:ext>
                </a:extLst>
              </a:tr>
              <a:tr h="260160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Cintrage des busbars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2"/>
                        </a:rPr>
                        <a:t>LHC-LMBH-FP-0023</a:t>
                      </a:r>
                      <a:endParaRPr lang="en-GB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94296074"/>
                  </a:ext>
                </a:extLst>
              </a:tr>
              <a:tr h="203410">
                <a:tc rowSpan="2"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fr-FR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Soudure des extrémités des masses froides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3"/>
                        </a:rPr>
                        <a:t>LHC-LMBH-FP-0009</a:t>
                      </a:r>
                      <a:endParaRPr lang="en-GB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Draft for discussion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78424677"/>
                  </a:ext>
                </a:extLst>
              </a:tr>
              <a:tr h="26016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suivi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4"/>
                        </a:rPr>
                        <a:t>LHC-LMBH-FP-0010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Draft for discussion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25216636"/>
                  </a:ext>
                </a:extLst>
              </a:tr>
              <a:tr h="260160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Connection de l'IFS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5"/>
                        </a:rPr>
                        <a:t>LHC-LMBH-FP-0024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Draft for discussion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8634321"/>
                  </a:ext>
                </a:extLst>
              </a:tr>
              <a:tr h="260160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fr-FR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Préparation aux tests en pression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6"/>
                        </a:rPr>
                        <a:t>LHC-LMBH-FP-0021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86819434"/>
                  </a:ext>
                </a:extLst>
              </a:tr>
              <a:tr h="260160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fr-FR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Connexion au banc de test en pression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7"/>
                        </a:rPr>
                        <a:t>1566971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1305746"/>
                  </a:ext>
                </a:extLst>
              </a:tr>
              <a:tr h="260160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fr-FR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Contrôles de la masse froide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8"/>
                        </a:rPr>
                        <a:t>LHC-LMBH-FP-0020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32210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233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Annex</a:t>
            </a:r>
            <a:r>
              <a:rPr lang="fr-CH" dirty="0" smtClean="0"/>
              <a:t> I - Electric tests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rosario.principe@cern.ch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612775" y="1219201"/>
          <a:ext cx="8119479" cy="49070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1193">
                  <a:extLst>
                    <a:ext uri="{9D8B030D-6E8A-4147-A177-3AD203B41FA5}">
                      <a16:colId xmlns:a16="http://schemas.microsoft.com/office/drawing/2014/main" val="449918437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1554364612"/>
                    </a:ext>
                  </a:extLst>
                </a:gridCol>
                <a:gridCol w="1353155">
                  <a:extLst>
                    <a:ext uri="{9D8B030D-6E8A-4147-A177-3AD203B41FA5}">
                      <a16:colId xmlns:a16="http://schemas.microsoft.com/office/drawing/2014/main" val="2085890150"/>
                    </a:ext>
                  </a:extLst>
                </a:gridCol>
                <a:gridCol w="1294931">
                  <a:extLst>
                    <a:ext uri="{9D8B030D-6E8A-4147-A177-3AD203B41FA5}">
                      <a16:colId xmlns:a16="http://schemas.microsoft.com/office/drawing/2014/main" val="1211312343"/>
                    </a:ext>
                  </a:extLst>
                </a:gridCol>
              </a:tblGrid>
              <a:tr h="20389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Title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 type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EDMS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04525353"/>
                  </a:ext>
                </a:extLst>
              </a:tr>
              <a:tr h="203897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fr-F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 tests électriques bobines </a:t>
                      </a:r>
                      <a:r>
                        <a:rPr lang="fr-FR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collarée</a:t>
                      </a:r>
                      <a:r>
                        <a:rPr lang="fr-F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et bobine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Procédure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LHC-MBH_C-FP-0063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07587375"/>
                  </a:ext>
                </a:extLst>
              </a:tr>
              <a:tr h="216414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During-winding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LHC-MBH_C-FR-0002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74817949"/>
                  </a:ext>
                </a:extLst>
              </a:tr>
              <a:tr h="203897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Before-reaction-Fixture-Closed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LHC-MBH_C-FP-0020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31684204"/>
                  </a:ext>
                </a:extLst>
              </a:tr>
              <a:tr h="203897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After-reaction-Fixture-Closed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LHC-MBH_C-FP-0035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check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64430451"/>
                  </a:ext>
                </a:extLst>
              </a:tr>
              <a:tr h="203897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After-reaction-Mould-Open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6"/>
                        </a:rPr>
                        <a:t>LHC-MBH_C-FP-0033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51049998"/>
                  </a:ext>
                </a:extLst>
              </a:tr>
              <a:tr h="203897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After-Splicing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7"/>
                        </a:rPr>
                        <a:t>LHC-MBH_C-FP-0038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274843"/>
                  </a:ext>
                </a:extLst>
              </a:tr>
              <a:tr h="216414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Quench Heater check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8"/>
                        </a:rPr>
                        <a:t>LHC-LMBHE-FP-0007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08209246"/>
                  </a:ext>
                </a:extLst>
              </a:tr>
              <a:tr h="203897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Before-Impregnation-Fixture-Closed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9"/>
                        </a:rPr>
                        <a:t>LHC-MBH_C-FP-0036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93043834"/>
                  </a:ext>
                </a:extLst>
              </a:tr>
              <a:tr h="203897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After-Impregnation-Fixture-Closed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0"/>
                        </a:rPr>
                        <a:t>LHC-MBH_C-FP-0037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75964353"/>
                  </a:ext>
                </a:extLst>
              </a:tr>
              <a:tr h="203897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After-Impregnation-Outer-Mould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1"/>
                        </a:rPr>
                        <a:t>LHC-MBH_C-FP-0021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68071157"/>
                  </a:ext>
                </a:extLst>
              </a:tr>
              <a:tr h="203897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Before-Collaring-Assembly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2"/>
                        </a:rPr>
                        <a:t>LHC-MBH_C-FP-0018 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94296074"/>
                  </a:ext>
                </a:extLst>
              </a:tr>
              <a:tr h="159420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After-Collaring-Assembly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3"/>
                        </a:rPr>
                        <a:t>LHC-MBH_C-FP-0032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78424677"/>
                  </a:ext>
                </a:extLst>
              </a:tr>
              <a:tr h="203898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Monitoring-Collaring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4"/>
                        </a:rPr>
                        <a:t>LHC-MBH_C-FP-0041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25216636"/>
                  </a:ext>
                </a:extLst>
              </a:tr>
              <a:tr h="203897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Test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elec</a:t>
                      </a:r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busbars</a:t>
                      </a:r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LHCMBHA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5"/>
                        </a:rPr>
                        <a:t>LHC-LMBHE-FP-0018 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8634321"/>
                  </a:ext>
                </a:extLst>
              </a:tr>
              <a:tr h="203897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Test elec busbars LHCMBHB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6"/>
                        </a:rPr>
                        <a:t>LHC-LMBHE-FP-0019 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86819434"/>
                  </a:ext>
                </a:extLst>
              </a:tr>
              <a:tr h="203897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Test elec-goulotte-LHCLMBHE-M1, M2 &amp; M3-Type-A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7"/>
                        </a:rPr>
                        <a:t>LHC-LMBHE-FP-0016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1305746"/>
                  </a:ext>
                </a:extLst>
              </a:tr>
              <a:tr h="203897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Test elec-goulotte-LHCLMBHE-M1, M2 &amp; M3-Type-B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8"/>
                        </a:rPr>
                        <a:t>LHC-LMBHE-FP-0017</a:t>
                      </a:r>
                      <a:endParaRPr lang="en-GB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32210674"/>
                  </a:ext>
                </a:extLst>
              </a:tr>
              <a:tr h="203897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Fiche-tests-Before-Welding-Before-Pressing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9"/>
                        </a:rPr>
                        <a:t>LHC-LMBH-FP-0012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54863850"/>
                  </a:ext>
                </a:extLst>
              </a:tr>
              <a:tr h="203897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Fiche-tests-BeforeWelding-UnderLoad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0"/>
                        </a:rPr>
                        <a:t>LHC-LMBH-FP-0013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64937574"/>
                  </a:ext>
                </a:extLst>
              </a:tr>
              <a:tr h="203897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Fiche-tests-AfterWelding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1"/>
                        </a:rPr>
                        <a:t>LHC-LMBH-FP-0014 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95383271"/>
                  </a:ext>
                </a:extLst>
              </a:tr>
              <a:tr h="203897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Fiche-tests-Before-End-Cup-Set-Up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2"/>
                        </a:rPr>
                        <a:t>LHC-LMBH-FP-0015 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37279580"/>
                  </a:ext>
                </a:extLst>
              </a:tr>
              <a:tr h="203897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Fiche-tests-After-Capillary-Set-Up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3"/>
                        </a:rPr>
                        <a:t>LHC-LMBH-FP-0016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11849295"/>
                  </a:ext>
                </a:extLst>
              </a:tr>
              <a:tr h="203897"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Fiche-tests-After-Capillary-Forming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defTabSz="4572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Fiche de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4"/>
                        </a:rPr>
                        <a:t>LHC-LMBH-FP-0017</a:t>
                      </a:r>
                      <a:endParaRPr lang="en-GB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840202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720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8" y="175717"/>
            <a:ext cx="7920000" cy="720000"/>
          </a:xfrm>
        </p:spPr>
        <p:txBody>
          <a:bodyPr>
            <a:normAutofit/>
          </a:bodyPr>
          <a:lstStyle/>
          <a:p>
            <a:r>
              <a:rPr lang="fr-CH" dirty="0" smtClean="0"/>
              <a:t>WP11 QMS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WP11 QAP </a:t>
            </a:r>
            <a:r>
              <a:rPr lang="fr-CH" dirty="0" err="1"/>
              <a:t>available</a:t>
            </a:r>
            <a:r>
              <a:rPr lang="fr-CH" dirty="0"/>
              <a:t> in EDMS </a:t>
            </a:r>
            <a:r>
              <a:rPr lang="fr-CH" dirty="0" smtClean="0"/>
              <a:t>at </a:t>
            </a:r>
            <a:r>
              <a:rPr lang="en-GB" dirty="0" smtClean="0">
                <a:hlinkClick r:id="rId2"/>
              </a:rPr>
              <a:t>https</a:t>
            </a:r>
            <a:r>
              <a:rPr lang="en-GB" dirty="0">
                <a:hlinkClick r:id="rId2"/>
              </a:rPr>
              <a:t>://edms.cern.ch/document/1512824</a:t>
            </a:r>
            <a:endParaRPr lang="en-GB" dirty="0"/>
          </a:p>
          <a:p>
            <a:r>
              <a:rPr lang="fr-CH" dirty="0" smtClean="0"/>
              <a:t>First release May 2015</a:t>
            </a:r>
          </a:p>
          <a:p>
            <a:r>
              <a:rPr lang="fr-CH" dirty="0" err="1" smtClean="0"/>
              <a:t>Conform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the HL-LHC QAP </a:t>
            </a:r>
          </a:p>
          <a:p>
            <a:r>
              <a:rPr lang="fr-CH" dirty="0" err="1" smtClean="0"/>
              <a:t>Conform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QA in </a:t>
            </a:r>
            <a:r>
              <a:rPr lang="fr-CH" dirty="0" err="1" smtClean="0"/>
              <a:t>acc</a:t>
            </a:r>
            <a:r>
              <a:rPr lang="fr-CH" dirty="0" smtClean="0"/>
              <a:t>. </a:t>
            </a:r>
            <a:r>
              <a:rPr lang="fr-CH" dirty="0" err="1" smtClean="0"/>
              <a:t>sector</a:t>
            </a:r>
            <a:r>
              <a:rPr lang="fr-CH" dirty="0" smtClean="0"/>
              <a:t> </a:t>
            </a:r>
            <a:r>
              <a:rPr lang="fr-CH" dirty="0" smtClean="0">
                <a:hlinkClick r:id="rId3"/>
              </a:rPr>
              <a:t>https</a:t>
            </a:r>
            <a:r>
              <a:rPr lang="fr-CH" dirty="0">
                <a:hlinkClick r:id="rId3"/>
              </a:rPr>
              <a:t>://quality.web.cern.ch</a:t>
            </a:r>
            <a:r>
              <a:rPr lang="fr-CH" dirty="0" smtClean="0">
                <a:hlinkClick r:id="rId3"/>
              </a:rPr>
              <a:t>/</a:t>
            </a:r>
            <a:endParaRPr lang="fr-CH" dirty="0" smtClean="0"/>
          </a:p>
          <a:p>
            <a:pPr lvl="1"/>
            <a:endParaRPr lang="fr-CH" dirty="0" smtClean="0"/>
          </a:p>
          <a:p>
            <a:endParaRPr lang="fr-CH" dirty="0"/>
          </a:p>
          <a:p>
            <a:pPr marL="0" indent="0" algn="ctr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2924" t="8912" r="65184" b="34096"/>
          <a:stretch/>
        </p:blipFill>
        <p:spPr>
          <a:xfrm>
            <a:off x="14630" y="786027"/>
            <a:ext cx="9129370" cy="5147553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248557" y="5517232"/>
            <a:ext cx="1227099" cy="350040"/>
          </a:xfrm>
          <a:prstGeom prst="roundRect">
            <a:avLst/>
          </a:prstGeom>
          <a:noFill/>
          <a:ln>
            <a:solidFill>
              <a:srgbClr val="FF33CC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50566" t="13778" r="11210" b="27368"/>
          <a:stretch/>
        </p:blipFill>
        <p:spPr>
          <a:xfrm>
            <a:off x="14630" y="1798997"/>
            <a:ext cx="9143999" cy="4134584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3111150" y="4797153"/>
            <a:ext cx="5572905" cy="432048"/>
          </a:xfrm>
          <a:prstGeom prst="roundRect">
            <a:avLst/>
          </a:prstGeom>
          <a:noFill/>
          <a:ln>
            <a:solidFill>
              <a:srgbClr val="FF33CC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45236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Documentation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1456"/>
            <a:ext cx="4095482" cy="32031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2100" cap="small" dirty="0" err="1">
                <a:solidFill>
                  <a:srgbClr val="00B0F0"/>
                </a:solidFill>
              </a:rPr>
              <a:t>Identify</a:t>
            </a:r>
            <a:r>
              <a:rPr lang="fr-CH" sz="2100" cap="small" dirty="0">
                <a:solidFill>
                  <a:srgbClr val="00B0F0"/>
                </a:solidFill>
              </a:rPr>
              <a:t> and </a:t>
            </a:r>
            <a:r>
              <a:rPr lang="fr-CH" sz="2100" cap="small" dirty="0" err="1">
                <a:solidFill>
                  <a:srgbClr val="00B0F0"/>
                </a:solidFill>
              </a:rPr>
              <a:t>describe</a:t>
            </a:r>
            <a:r>
              <a:rPr lang="fr-CH" sz="2100" cap="small" dirty="0">
                <a:solidFill>
                  <a:srgbClr val="00B0F0"/>
                </a:solidFill>
              </a:rPr>
              <a:t> </a:t>
            </a:r>
            <a:r>
              <a:rPr lang="fr-CH" sz="2100" cap="small" dirty="0" err="1">
                <a:solidFill>
                  <a:srgbClr val="00B0F0"/>
                </a:solidFill>
              </a:rPr>
              <a:t>any</a:t>
            </a:r>
            <a:r>
              <a:rPr lang="fr-CH" sz="2100" cap="small" dirty="0">
                <a:solidFill>
                  <a:srgbClr val="00B0F0"/>
                </a:solidFill>
              </a:rPr>
              <a:t> single production </a:t>
            </a:r>
            <a:r>
              <a:rPr lang="fr-CH" sz="2100" cap="small" dirty="0" err="1">
                <a:solidFill>
                  <a:srgbClr val="00B0F0"/>
                </a:solidFill>
              </a:rPr>
              <a:t>step</a:t>
            </a:r>
            <a:endParaRPr lang="en-GB" sz="2100" cap="small" dirty="0">
              <a:solidFill>
                <a:srgbClr val="00B0F0"/>
              </a:solidFill>
            </a:endParaRPr>
          </a:p>
          <a:p>
            <a:r>
              <a:rPr lang="en-GB" sz="2100" dirty="0"/>
              <a:t>Manufacturing flowcharts</a:t>
            </a:r>
          </a:p>
          <a:p>
            <a:r>
              <a:rPr lang="en-GB" sz="2100" dirty="0"/>
              <a:t>Manufacturing and Inspection Plans (MIPs)</a:t>
            </a:r>
          </a:p>
          <a:p>
            <a:r>
              <a:rPr lang="en-GB" sz="2100" dirty="0"/>
              <a:t>Procedures and Work Instructions</a:t>
            </a:r>
          </a:p>
          <a:p>
            <a:r>
              <a:rPr lang="en-GB" sz="2100" dirty="0"/>
              <a:t>Follow-up files</a:t>
            </a:r>
          </a:p>
          <a:p>
            <a:r>
              <a:rPr lang="en-GB" sz="2100" dirty="0"/>
              <a:t>Control Procedures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897" y="1939674"/>
            <a:ext cx="4153236" cy="3114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5344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Manufacturing</a:t>
            </a:r>
            <a:r>
              <a:rPr lang="fr-CH" dirty="0" smtClean="0"/>
              <a:t> Flow Charts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434"/>
          <a:stretch/>
        </p:blipFill>
        <p:spPr>
          <a:xfrm>
            <a:off x="940035" y="900001"/>
            <a:ext cx="7232366" cy="5121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6433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Identify</a:t>
            </a:r>
            <a:r>
              <a:rPr lang="fr-CH" dirty="0" smtClean="0"/>
              <a:t> </a:t>
            </a:r>
            <a:r>
              <a:rPr lang="fr-CH" dirty="0" err="1" smtClean="0"/>
              <a:t>each</a:t>
            </a:r>
            <a:r>
              <a:rPr lang="fr-CH" dirty="0" smtClean="0"/>
              <a:t> sigle production </a:t>
            </a:r>
            <a:r>
              <a:rPr lang="fr-CH" dirty="0" err="1" smtClean="0"/>
              <a:t>step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775" y="1924288"/>
            <a:ext cx="7918450" cy="3496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302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200" dirty="0" err="1"/>
              <a:t>Manifacturing</a:t>
            </a:r>
            <a:r>
              <a:rPr lang="fr-CH" sz="3200" dirty="0"/>
              <a:t> and Inspection Plan (MIP)</a:t>
            </a:r>
            <a:endParaRPr lang="en-GB" sz="3200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9826581" y="5991179"/>
            <a:ext cx="360000" cy="27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/>
              <a:pPr/>
              <a:t>7</a:t>
            </a:fld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342" y="969417"/>
            <a:ext cx="7499074" cy="5298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5950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The MIP life</a:t>
            </a:r>
            <a:endParaRPr lang="en-GB" dirty="0"/>
          </a:p>
        </p:txBody>
      </p:sp>
      <p:pic>
        <p:nvPicPr>
          <p:cNvPr id="7" name="Picture 6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r="23408"/>
          <a:stretch/>
        </p:blipFill>
        <p:spPr>
          <a:xfrm rot="5400000">
            <a:off x="2003757" y="-1186441"/>
            <a:ext cx="5183434" cy="919094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0688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Follow</a:t>
            </a:r>
            <a:r>
              <a:rPr lang="fr-CH" dirty="0" smtClean="0"/>
              <a:t> up files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31984"/>
          <a:stretch/>
        </p:blipFill>
        <p:spPr>
          <a:xfrm>
            <a:off x="-1373" y="836712"/>
            <a:ext cx="9144000" cy="516403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64123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160210 QA for WP11" id="{3BAF78D8-B5B4-4B6A-A69A-222D603AAEBD}" vid="{39FA66C5-82DA-4E5F-8EC3-A687345C34E3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20160210 QA for WP11</Template>
  <TotalTime>331</TotalTime>
  <Words>1051</Words>
  <Application>Microsoft Office PowerPoint</Application>
  <PresentationFormat>On-screen Show (4:3)</PresentationFormat>
  <Paragraphs>480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Thème Office</vt:lpstr>
      <vt:lpstr>QA for WP11</vt:lpstr>
      <vt:lpstr>Outline</vt:lpstr>
      <vt:lpstr>WP11 QMS</vt:lpstr>
      <vt:lpstr>Documentation</vt:lpstr>
      <vt:lpstr>Manufacturing Flow Charts</vt:lpstr>
      <vt:lpstr>Identify each sigle production step</vt:lpstr>
      <vt:lpstr>Manifacturing and Inspection Plan (MIP)</vt:lpstr>
      <vt:lpstr>The MIP life</vt:lpstr>
      <vt:lpstr>Follow up files</vt:lpstr>
      <vt:lpstr>Procedures and work instructions</vt:lpstr>
      <vt:lpstr>Control procedures</vt:lpstr>
      <vt:lpstr>Annotated Procedures</vt:lpstr>
      <vt:lpstr>Status of the WP11 documents</vt:lpstr>
      <vt:lpstr>Coil Winding and Curing 1/3</vt:lpstr>
      <vt:lpstr>Coil Winding and Curing 2/3</vt:lpstr>
      <vt:lpstr>Coil Winding and Curing 3/3</vt:lpstr>
      <vt:lpstr>Non conformities</vt:lpstr>
      <vt:lpstr>Equipment Data and Management System (EDMS)</vt:lpstr>
      <vt:lpstr>Manufacturing and Test Folder (MTF)</vt:lpstr>
      <vt:lpstr>Tooling conformity and documentation</vt:lpstr>
      <vt:lpstr>Contract S-197 WP11</vt:lpstr>
      <vt:lpstr>S197 Levée des Préalables</vt:lpstr>
      <vt:lpstr>S197 Fiche de Retrait des Composants</vt:lpstr>
      <vt:lpstr>Conclusion</vt:lpstr>
      <vt:lpstr>PowerPoint Presentation</vt:lpstr>
      <vt:lpstr>Annex I – Busbars documentation</vt:lpstr>
      <vt:lpstr>Annex I - Cold Mass Assembly</vt:lpstr>
      <vt:lpstr>Annex I - Electric tests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QA for WP11</dc:title>
  <dc:creator>Rosario Principe</dc:creator>
  <cp:lastModifiedBy>Rosario Principe</cp:lastModifiedBy>
  <cp:revision>31</cp:revision>
  <dcterms:created xsi:type="dcterms:W3CDTF">2016-02-09T16:08:57Z</dcterms:created>
  <dcterms:modified xsi:type="dcterms:W3CDTF">2018-06-26T17:20:33Z</dcterms:modified>
</cp:coreProperties>
</file>