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63" r:id="rId2"/>
    <p:sldId id="268" r:id="rId3"/>
    <p:sldId id="267" r:id="rId4"/>
    <p:sldId id="272" r:id="rId5"/>
    <p:sldId id="269" r:id="rId6"/>
    <p:sldId id="273" r:id="rId7"/>
    <p:sldId id="271" r:id="rId8"/>
    <p:sldId id="275" r:id="rId9"/>
    <p:sldId id="283" r:id="rId10"/>
    <p:sldId id="277" r:id="rId11"/>
    <p:sldId id="284" r:id="rId12"/>
    <p:sldId id="278" r:id="rId13"/>
    <p:sldId id="281" r:id="rId14"/>
    <p:sldId id="285" r:id="rId15"/>
    <p:sldId id="286" r:id="rId16"/>
    <p:sldId id="295" r:id="rId17"/>
    <p:sldId id="296" r:id="rId18"/>
    <p:sldId id="298" r:id="rId19"/>
    <p:sldId id="299" r:id="rId20"/>
    <p:sldId id="300" r:id="rId21"/>
    <p:sldId id="301" r:id="rId22"/>
    <p:sldId id="280" r:id="rId23"/>
    <p:sldId id="266" r:id="rId2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 snapToObjects="1" showGuides="1">
      <p:cViewPr varScale="1">
        <p:scale>
          <a:sx n="106" d="100"/>
          <a:sy n="106" d="100"/>
        </p:scale>
        <p:origin x="552" y="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26/06/2018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26/06/2018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To edit speaker name go to Insert &gt; Header &amp; Footer and apply to all slides except title page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edms5.cern.ch/pls/asbuilt/mtf_equip.eqp_step_frame?cookie=20319837&amp;p_rec_id=HCMBH_C005-01000002&amp;p_stp_code=25105046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edms5.cern.ch/pls/asbuilt/mtf_equip.eqp_step_frame?cookie=20319837&amp;p_rec_id=HCMBH_C005-01000002&amp;p_stp_code=25105046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702947" TargetMode="External"/><Relationship Id="rId2" Type="http://schemas.openxmlformats.org/officeDocument/2006/relationships/hyperlink" Target="https://edms.cern.ch/document/1582708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702826" TargetMode="External"/><Relationship Id="rId2" Type="http://schemas.openxmlformats.org/officeDocument/2006/relationships/hyperlink" Target="https://edms.cern.ch/document/1766637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1724285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WP11 – Production Readiness </a:t>
            </a:r>
            <a:r>
              <a:rPr lang="en-US" dirty="0" smtClean="0"/>
              <a:t>Review</a:t>
            </a:r>
            <a:br>
              <a:rPr lang="en-US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US" dirty="0"/>
              <a:t>Manufacturing and Inspection Plan 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 smtClean="0"/>
              <a:t>Olivier Housiaux</a:t>
            </a:r>
          </a:p>
          <a:p>
            <a:r>
              <a:rPr lang="en-GB" dirty="0"/>
              <a:t>With contributions from:	</a:t>
            </a:r>
            <a:r>
              <a:rPr lang="en-GB" dirty="0" smtClean="0"/>
              <a:t> R. Berthet, S. Menu, R. Principe, S. Menu</a:t>
            </a:r>
            <a:endParaRPr lang="en-GB" dirty="0"/>
          </a:p>
          <a:p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1600" y="4439686"/>
            <a:ext cx="6480000" cy="261938"/>
          </a:xfrm>
        </p:spPr>
        <p:txBody>
          <a:bodyPr/>
          <a:lstStyle/>
          <a:p>
            <a:r>
              <a:rPr lang="fr-FR" b="0" i="0" dirty="0" smtClean="0">
                <a:solidFill>
                  <a:schemeClr val="bg2"/>
                </a:solidFill>
              </a:rPr>
              <a:t>11T PRR - 04/07/2018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7"/>
          <p:cNvSpPr txBox="1">
            <a:spLocks/>
          </p:cNvSpPr>
          <p:nvPr/>
        </p:nvSpPr>
        <p:spPr>
          <a:xfrm>
            <a:off x="539552" y="4632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What can be found in the MIPs</a:t>
            </a:r>
            <a:endParaRPr lang="en-GB" dirty="0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85799" y="4767263"/>
            <a:ext cx="6627000" cy="270000"/>
          </a:xfrm>
        </p:spPr>
        <p:txBody>
          <a:bodyPr/>
          <a:lstStyle/>
          <a:p>
            <a:r>
              <a:rPr lang="fr-FR" noProof="0" dirty="0" smtClean="0"/>
              <a:t>Olivier Housiaux EDMS</a:t>
            </a:r>
            <a:endParaRPr lang="en-GB" noProof="0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78515" y="771550"/>
            <a:ext cx="5492030" cy="8933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6697"/>
          <a:stretch/>
        </p:blipFill>
        <p:spPr>
          <a:xfrm>
            <a:off x="164918" y="1953585"/>
            <a:ext cx="2376264" cy="3009807"/>
          </a:xfrm>
          <a:prstGeom prst="rect">
            <a:avLst/>
          </a:prstGeom>
        </p:spPr>
      </p:pic>
      <p:cxnSp>
        <p:nvCxnSpPr>
          <p:cNvPr id="5" name="Elbow Connector 4"/>
          <p:cNvCxnSpPr>
            <a:stCxn id="3" idx="0"/>
          </p:cNvCxnSpPr>
          <p:nvPr/>
        </p:nvCxnSpPr>
        <p:spPr>
          <a:xfrm rot="5400000" flipH="1" flipV="1">
            <a:off x="1767096" y="501520"/>
            <a:ext cx="864096" cy="1692188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18" idx="0"/>
          </p:cNvCxnSpPr>
          <p:nvPr/>
        </p:nvCxnSpPr>
        <p:spPr>
          <a:xfrm rot="16200000" flipV="1">
            <a:off x="5274364" y="-363529"/>
            <a:ext cx="421660" cy="3554572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89" y="2551862"/>
            <a:ext cx="4676882" cy="19858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t="8807"/>
          <a:stretch/>
        </p:blipFill>
        <p:spPr>
          <a:xfrm>
            <a:off x="5652120" y="2067694"/>
            <a:ext cx="3263560" cy="2410904"/>
          </a:xfrm>
          <a:prstGeom prst="rect">
            <a:avLst/>
          </a:prstGeom>
        </p:spPr>
      </p:pic>
      <p:cxnSp>
        <p:nvCxnSpPr>
          <p:cNvPr id="17" name="Elbow Connector 16"/>
          <p:cNvCxnSpPr>
            <a:stCxn id="14" idx="0"/>
          </p:cNvCxnSpPr>
          <p:nvPr/>
        </p:nvCxnSpPr>
        <p:spPr>
          <a:xfrm rot="16200000" flipV="1">
            <a:off x="3630345" y="1645148"/>
            <a:ext cx="645550" cy="447606"/>
          </a:xfrm>
          <a:prstGeom prst="bentConnector3">
            <a:avLst>
              <a:gd name="adj1" fmla="val 99362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52283" y="1546175"/>
            <a:ext cx="1843453" cy="369332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2">
                <a:lumMod val="75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2">
                    <a:lumMod val="75000"/>
                  </a:schemeClr>
                </a:solidFill>
              </a:rPr>
              <a:t>The </a:t>
            </a:r>
            <a:r>
              <a:rPr lang="fr-FR" dirty="0" err="1" smtClean="0">
                <a:solidFill>
                  <a:schemeClr val="bg2">
                    <a:lumMod val="75000"/>
                  </a:schemeClr>
                </a:solidFill>
              </a:rPr>
              <a:t>procedures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21198" y="2191726"/>
            <a:ext cx="231144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2">
                <a:lumMod val="75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2">
                    <a:lumMod val="75000"/>
                  </a:schemeClr>
                </a:solidFill>
              </a:rPr>
              <a:t>The </a:t>
            </a:r>
            <a:r>
              <a:rPr lang="fr-FR" dirty="0" err="1" smtClean="0">
                <a:solidFill>
                  <a:schemeClr val="bg2">
                    <a:lumMod val="75000"/>
                  </a:schemeClr>
                </a:solidFill>
              </a:rPr>
              <a:t>Follow</a:t>
            </a:r>
            <a:r>
              <a:rPr lang="fr-FR" dirty="0" smtClean="0">
                <a:solidFill>
                  <a:schemeClr val="bg2">
                    <a:lumMod val="75000"/>
                  </a:schemeClr>
                </a:solidFill>
              </a:rPr>
              <a:t> up files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12160" y="1624587"/>
            <a:ext cx="2500639" cy="369332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2">
                <a:lumMod val="75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2">
                    <a:lumMod val="75000"/>
                  </a:schemeClr>
                </a:solidFill>
              </a:rPr>
              <a:t>The Control </a:t>
            </a:r>
            <a:r>
              <a:rPr lang="fr-FR" dirty="0" err="1" smtClean="0">
                <a:solidFill>
                  <a:schemeClr val="bg2">
                    <a:lumMod val="75000"/>
                  </a:schemeClr>
                </a:solidFill>
              </a:rPr>
              <a:t>procedure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641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/>
          <a:srcRect l="3639" t="57424" r="1712" b="18495"/>
          <a:stretch/>
        </p:blipFill>
        <p:spPr>
          <a:xfrm>
            <a:off x="1187624" y="586320"/>
            <a:ext cx="6963061" cy="1145820"/>
          </a:xfrm>
          <a:prstGeom prst="rect">
            <a:avLst/>
          </a:prstGeom>
        </p:spPr>
      </p:pic>
      <p:sp>
        <p:nvSpPr>
          <p:cNvPr id="6" name="Titre 7"/>
          <p:cNvSpPr txBox="1">
            <a:spLocks/>
          </p:cNvSpPr>
          <p:nvPr/>
        </p:nvSpPr>
        <p:spPr>
          <a:xfrm>
            <a:off x="539552" y="4632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How the MIP is filled in</a:t>
            </a:r>
            <a:endParaRPr lang="en-GB" dirty="0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85799" y="4767263"/>
            <a:ext cx="6627000" cy="270000"/>
          </a:xfrm>
        </p:spPr>
        <p:txBody>
          <a:bodyPr/>
          <a:lstStyle/>
          <a:p>
            <a:r>
              <a:rPr lang="fr-FR" noProof="0" dirty="0" smtClean="0"/>
              <a:t>Olivier Housiaux EDMS</a:t>
            </a:r>
            <a:endParaRPr lang="en-GB" noProof="0" dirty="0"/>
          </a:p>
        </p:txBody>
      </p:sp>
      <p:sp>
        <p:nvSpPr>
          <p:cNvPr id="13" name="TextBox 12"/>
          <p:cNvSpPr txBox="1"/>
          <p:nvPr/>
        </p:nvSpPr>
        <p:spPr>
          <a:xfrm>
            <a:off x="248929" y="4011910"/>
            <a:ext cx="2234836" cy="646331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2">
                <a:lumMod val="7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>
                <a:solidFill>
                  <a:schemeClr val="bg2">
                    <a:lumMod val="75000"/>
                  </a:schemeClr>
                </a:solidFill>
              </a:rPr>
              <a:t>Procedures</a:t>
            </a:r>
            <a:r>
              <a:rPr lang="fr-FR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2">
                    <a:lumMod val="75000"/>
                  </a:schemeClr>
                </a:solidFill>
              </a:rPr>
              <a:t>used</a:t>
            </a:r>
            <a:r>
              <a:rPr lang="fr-FR" dirty="0" smtClean="0">
                <a:solidFill>
                  <a:schemeClr val="bg2">
                    <a:lumMod val="75000"/>
                  </a:schemeClr>
                </a:solidFill>
              </a:rPr>
              <a:t> (</a:t>
            </a:r>
            <a:r>
              <a:rPr lang="fr-FR" dirty="0" err="1" smtClean="0">
                <a:solidFill>
                  <a:schemeClr val="bg2">
                    <a:lumMod val="75000"/>
                  </a:schemeClr>
                </a:solidFill>
              </a:rPr>
              <a:t>even</a:t>
            </a:r>
            <a:r>
              <a:rPr lang="fr-FR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2">
                    <a:lumMod val="75000"/>
                  </a:schemeClr>
                </a:solidFill>
              </a:rPr>
              <a:t>annotated</a:t>
            </a:r>
            <a:r>
              <a:rPr lang="fr-FR" dirty="0" smtClean="0">
                <a:solidFill>
                  <a:schemeClr val="bg2">
                    <a:lumMod val="75000"/>
                  </a:schemeClr>
                </a:solidFill>
              </a:rPr>
              <a:t>)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4049" y="4004047"/>
            <a:ext cx="2016224" cy="369332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2">
                <a:lumMod val="75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2">
                    <a:lumMod val="75000"/>
                  </a:schemeClr>
                </a:solidFill>
              </a:rPr>
              <a:t>The </a:t>
            </a:r>
            <a:r>
              <a:rPr lang="fr-FR" dirty="0" err="1" smtClean="0">
                <a:solidFill>
                  <a:schemeClr val="bg2">
                    <a:lumMod val="75000"/>
                  </a:schemeClr>
                </a:solidFill>
              </a:rPr>
              <a:t>Follow</a:t>
            </a:r>
            <a:r>
              <a:rPr lang="fr-FR" dirty="0" smtClean="0">
                <a:solidFill>
                  <a:schemeClr val="bg2">
                    <a:lumMod val="75000"/>
                  </a:schemeClr>
                </a:solidFill>
              </a:rPr>
              <a:t> up file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05" y="1284715"/>
            <a:ext cx="2666885" cy="280949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4"/>
          <a:srcRect b="16167"/>
          <a:stretch/>
        </p:blipFill>
        <p:spPr>
          <a:xfrm>
            <a:off x="2699789" y="1994968"/>
            <a:ext cx="6259399" cy="1900057"/>
          </a:xfrm>
          <a:prstGeom prst="rect">
            <a:avLst/>
          </a:prstGeom>
        </p:spPr>
      </p:pic>
      <p:sp>
        <p:nvSpPr>
          <p:cNvPr id="28" name="Rounded Rectangle 27"/>
          <p:cNvSpPr/>
          <p:nvPr/>
        </p:nvSpPr>
        <p:spPr>
          <a:xfrm rot="16200000">
            <a:off x="3588540" y="676668"/>
            <a:ext cx="1145820" cy="965121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ounded Rectangle 28"/>
          <p:cNvSpPr/>
          <p:nvPr/>
        </p:nvSpPr>
        <p:spPr>
          <a:xfrm rot="16200000">
            <a:off x="5176957" y="-346391"/>
            <a:ext cx="1440878" cy="6123596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ounded Rectangle 29"/>
          <p:cNvSpPr/>
          <p:nvPr/>
        </p:nvSpPr>
        <p:spPr>
          <a:xfrm rot="16200000">
            <a:off x="5667804" y="603640"/>
            <a:ext cx="459179" cy="6123592"/>
          </a:xfrm>
          <a:prstGeom prst="roundRect">
            <a:avLst/>
          </a:prstGeom>
          <a:noFill/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ounded Rectangle 30"/>
          <p:cNvSpPr/>
          <p:nvPr/>
        </p:nvSpPr>
        <p:spPr>
          <a:xfrm rot="16200000">
            <a:off x="4563451" y="670733"/>
            <a:ext cx="1145820" cy="965121"/>
          </a:xfrm>
          <a:prstGeom prst="roundRect">
            <a:avLst/>
          </a:prstGeom>
          <a:noFill/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ounded Rectangle 1"/>
          <p:cNvSpPr/>
          <p:nvPr/>
        </p:nvSpPr>
        <p:spPr>
          <a:xfrm>
            <a:off x="2699790" y="586320"/>
            <a:ext cx="979099" cy="1145819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253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28" grpId="0" animBg="1"/>
      <p:bldP spid="29" grpId="0" animBg="1"/>
      <p:bldP spid="30" grpId="0" animBg="1"/>
      <p:bldP spid="31" grpId="0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field : MIPs, Procedure and Follow up files 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-396552" y="678723"/>
            <a:ext cx="8856984" cy="380859"/>
          </a:xfrm>
        </p:spPr>
        <p:txBody>
          <a:bodyPr>
            <a:normAutofit/>
          </a:bodyPr>
          <a:lstStyle/>
          <a:p>
            <a:pPr lvl="2"/>
            <a:r>
              <a:rPr lang="en-US" dirty="0" smtClean="0"/>
              <a:t>The technician / sub contractor have all documentation in field:</a:t>
            </a:r>
          </a:p>
          <a:p>
            <a:pPr marL="914400" lvl="2" indent="0">
              <a:buNone/>
            </a:pPr>
            <a:endParaRPr lang="en-US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Olivier Housiaux EDMS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Content Placeholder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354" y="1091296"/>
            <a:ext cx="4901291" cy="367596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767053" y="268756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The </a:t>
            </a:r>
            <a:r>
              <a:rPr lang="fr-FR" dirty="0" err="1" smtClean="0">
                <a:solidFill>
                  <a:schemeClr val="bg1"/>
                </a:solidFill>
              </a:rPr>
              <a:t>procedures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99301" y="339396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The MIP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35728" y="202900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The </a:t>
            </a:r>
            <a:r>
              <a:rPr lang="fr-FR" dirty="0" err="1" smtClean="0">
                <a:solidFill>
                  <a:schemeClr val="bg1"/>
                </a:solidFill>
              </a:rPr>
              <a:t>Follow</a:t>
            </a:r>
            <a:r>
              <a:rPr lang="fr-FR" dirty="0" smtClean="0">
                <a:solidFill>
                  <a:schemeClr val="bg1"/>
                </a:solidFill>
              </a:rPr>
              <a:t> up file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4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9128" y="1419622"/>
            <a:ext cx="1906537" cy="2612552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field : MIPs, Procedure and Follow up files 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723865" y="675000"/>
            <a:ext cx="7920000" cy="3879416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fr-FR" dirty="0" smtClean="0"/>
              <a:t>The </a:t>
            </a:r>
            <a:r>
              <a:rPr lang="fr-FR" dirty="0" err="1" smtClean="0"/>
              <a:t>procedure</a:t>
            </a:r>
            <a:r>
              <a:rPr lang="fr-FR" dirty="0" smtClean="0"/>
              <a:t> </a:t>
            </a:r>
            <a:r>
              <a:rPr lang="fr-FR" dirty="0" err="1" smtClean="0"/>
              <a:t>indicates</a:t>
            </a:r>
            <a:r>
              <a:rPr lang="fr-FR" dirty="0" smtClean="0"/>
              <a:t> :</a:t>
            </a:r>
          </a:p>
          <a:p>
            <a:pPr lvl="2"/>
            <a:r>
              <a:rPr lang="en-US" dirty="0" smtClean="0"/>
              <a:t>The information to be filled in the Follow up file by the technician:</a:t>
            </a:r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The Hold points.</a:t>
            </a:r>
            <a:endParaRPr lang="en-US" dirty="0"/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Olivier Housiaux EDMS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0376" y="1419622"/>
            <a:ext cx="3496516" cy="3024336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 rot="16200000">
            <a:off x="5069671" y="3049064"/>
            <a:ext cx="371345" cy="1142956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 rot="16200000">
            <a:off x="5896485" y="2374559"/>
            <a:ext cx="371345" cy="3221057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662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3639" t="57424" r="1712" b="18495"/>
          <a:stretch/>
        </p:blipFill>
        <p:spPr>
          <a:xfrm>
            <a:off x="971600" y="2358336"/>
            <a:ext cx="6963061" cy="11458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400" cap="small" dirty="0"/>
              <a:t>Control </a:t>
            </a:r>
            <a:r>
              <a:rPr lang="fr-CH" sz="2400" cap="small" dirty="0" err="1"/>
              <a:t>procedures</a:t>
            </a:r>
            <a:endParaRPr lang="en-GB" sz="2400" cap="small" dirty="0"/>
          </a:p>
        </p:txBody>
      </p:sp>
      <p:sp>
        <p:nvSpPr>
          <p:cNvPr id="10" name="Rounded Rectangle 9"/>
          <p:cNvSpPr/>
          <p:nvPr/>
        </p:nvSpPr>
        <p:spPr>
          <a:xfrm rot="16200000">
            <a:off x="2827994" y="2481110"/>
            <a:ext cx="319048" cy="870342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ounded Rectangle 12"/>
          <p:cNvSpPr/>
          <p:nvPr/>
        </p:nvSpPr>
        <p:spPr>
          <a:xfrm rot="16200000">
            <a:off x="4226874" y="2514298"/>
            <a:ext cx="1363469" cy="910958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" name="TextBox 16"/>
          <p:cNvSpPr txBox="1"/>
          <p:nvPr/>
        </p:nvSpPr>
        <p:spPr>
          <a:xfrm>
            <a:off x="4233533" y="3723391"/>
            <a:ext cx="13501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dirty="0" smtClean="0">
                <a:solidFill>
                  <a:schemeClr val="tx2">
                    <a:lumMod val="75000"/>
                  </a:schemeClr>
                </a:solidFill>
              </a:rPr>
              <a:t>Validation of the control</a:t>
            </a:r>
            <a:endParaRPr lang="en-GB" sz="135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1533425" y="769838"/>
            <a:ext cx="6224929" cy="1271412"/>
          </a:xfrm>
        </p:spPr>
        <p:txBody>
          <a:bodyPr>
            <a:normAutofit lnSpcReduction="10000"/>
          </a:bodyPr>
          <a:lstStyle/>
          <a:p>
            <a:r>
              <a:rPr lang="fr-CH" sz="1800" dirty="0" err="1"/>
              <a:t>Each</a:t>
            </a:r>
            <a:r>
              <a:rPr lang="fr-CH" sz="1800" dirty="0"/>
              <a:t> </a:t>
            </a:r>
            <a:r>
              <a:rPr lang="fr-CH" sz="1800" dirty="0" err="1" smtClean="0"/>
              <a:t>Hold</a:t>
            </a:r>
            <a:r>
              <a:rPr lang="fr-CH" sz="1800" dirty="0" smtClean="0"/>
              <a:t> point /</a:t>
            </a:r>
            <a:r>
              <a:rPr lang="fr-CH" sz="1800" dirty="0" err="1" smtClean="0"/>
              <a:t>Review</a:t>
            </a:r>
            <a:r>
              <a:rPr lang="fr-CH" sz="1800" dirty="0" smtClean="0"/>
              <a:t>… </a:t>
            </a:r>
            <a:r>
              <a:rPr lang="fr-CH" sz="1800" dirty="0" err="1" smtClean="0"/>
              <a:t>can</a:t>
            </a:r>
            <a:r>
              <a:rPr lang="fr-CH" sz="1800" dirty="0" smtClean="0"/>
              <a:t> </a:t>
            </a:r>
            <a:r>
              <a:rPr lang="fr-CH" sz="1800" dirty="0" err="1"/>
              <a:t>be</a:t>
            </a:r>
            <a:r>
              <a:rPr lang="fr-CH" sz="1800" dirty="0"/>
              <a:t> </a:t>
            </a:r>
            <a:r>
              <a:rPr lang="fr-CH" sz="1800" dirty="0" err="1"/>
              <a:t>found</a:t>
            </a:r>
            <a:r>
              <a:rPr lang="fr-CH" sz="1800" dirty="0"/>
              <a:t> in the </a:t>
            </a:r>
            <a:r>
              <a:rPr lang="fr-CH" sz="1800" dirty="0" err="1"/>
              <a:t>related</a:t>
            </a:r>
            <a:r>
              <a:rPr lang="fr-CH" sz="1800" dirty="0"/>
              <a:t> Control </a:t>
            </a:r>
            <a:r>
              <a:rPr lang="fr-CH" sz="1800" dirty="0" err="1" smtClean="0"/>
              <a:t>Procedures</a:t>
            </a:r>
            <a:endParaRPr lang="fr-CH" sz="1800" dirty="0"/>
          </a:p>
          <a:p>
            <a:pPr lvl="1"/>
            <a:r>
              <a:rPr lang="fr-CH" sz="1350" dirty="0" smtClean="0"/>
              <a:t>In </a:t>
            </a:r>
            <a:r>
              <a:rPr lang="fr-CH" sz="1350" dirty="0" err="1" smtClean="0"/>
              <a:t>field</a:t>
            </a:r>
            <a:r>
              <a:rPr lang="fr-CH" sz="1350" dirty="0" smtClean="0"/>
              <a:t> Inspection,</a:t>
            </a:r>
            <a:endParaRPr lang="fr-CH" sz="1350" dirty="0"/>
          </a:p>
          <a:p>
            <a:pPr lvl="1"/>
            <a:r>
              <a:rPr lang="fr-CH" sz="1350" dirty="0" smtClean="0"/>
              <a:t>Documentation,</a:t>
            </a:r>
            <a:endParaRPr lang="fr-CH" sz="1350" dirty="0"/>
          </a:p>
          <a:p>
            <a:pPr lvl="1"/>
            <a:r>
              <a:rPr lang="fr-CH" sz="1350" dirty="0" err="1" smtClean="0"/>
              <a:t>Traceability</a:t>
            </a:r>
            <a:r>
              <a:rPr lang="fr-CH" sz="1350" dirty="0" smtClean="0"/>
              <a:t> in MTF.</a:t>
            </a:r>
            <a:endParaRPr lang="fr-CH" sz="1350" dirty="0"/>
          </a:p>
        </p:txBody>
      </p:sp>
      <p:sp>
        <p:nvSpPr>
          <p:cNvPr id="23" name="TextBox 22"/>
          <p:cNvSpPr txBox="1"/>
          <p:nvPr/>
        </p:nvSpPr>
        <p:spPr>
          <a:xfrm>
            <a:off x="2312443" y="3710877"/>
            <a:ext cx="13501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dirty="0">
                <a:solidFill>
                  <a:schemeClr val="tx2">
                    <a:lumMod val="75000"/>
                  </a:schemeClr>
                </a:solidFill>
              </a:rPr>
              <a:t>Control procedure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Olivier.Housiaux@cern.ch</a:t>
            </a:r>
            <a:endParaRPr lang="en-GB" noProof="0" dirty="0"/>
          </a:p>
        </p:txBody>
      </p:sp>
      <p:sp>
        <p:nvSpPr>
          <p:cNvPr id="12" name="Rounded Rectangle 11"/>
          <p:cNvSpPr/>
          <p:nvPr/>
        </p:nvSpPr>
        <p:spPr>
          <a:xfrm rot="16200000">
            <a:off x="5857913" y="2514297"/>
            <a:ext cx="1363469" cy="910958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extBox 13"/>
          <p:cNvSpPr txBox="1"/>
          <p:nvPr/>
        </p:nvSpPr>
        <p:spPr>
          <a:xfrm>
            <a:off x="5817781" y="3731239"/>
            <a:ext cx="144373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dirty="0" smtClean="0">
                <a:solidFill>
                  <a:schemeClr val="tx2">
                    <a:lumMod val="75000"/>
                  </a:schemeClr>
                </a:solidFill>
              </a:rPr>
              <a:t>Documentation in EDMS / MTF</a:t>
            </a:r>
            <a:endParaRPr lang="en-GB" sz="135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831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7" grpId="0"/>
      <p:bldP spid="23" grpId="0"/>
      <p:bldP spid="12" grpId="0" animBg="1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400" cap="small" dirty="0" err="1" smtClean="0"/>
              <a:t>Tracability</a:t>
            </a:r>
            <a:r>
              <a:rPr lang="fr-CH" sz="2400" cap="small" dirty="0" smtClean="0"/>
              <a:t> of the </a:t>
            </a:r>
            <a:r>
              <a:rPr lang="fr-CH" sz="2400" cap="small" dirty="0" err="1" smtClean="0"/>
              <a:t>hold</a:t>
            </a:r>
            <a:r>
              <a:rPr lang="fr-CH" sz="2400" cap="small" dirty="0" smtClean="0"/>
              <a:t> point in MTF</a:t>
            </a:r>
            <a:endParaRPr lang="en-GB" sz="2400" cap="smal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Olivier.Housiaux@cern.ch</a:t>
            </a:r>
            <a:endParaRPr lang="en-GB" dirty="0"/>
          </a:p>
        </p:txBody>
      </p:sp>
      <p:sp>
        <p:nvSpPr>
          <p:cNvPr id="5" name="Espace réservé du contenu 8"/>
          <p:cNvSpPr>
            <a:spLocks noGrp="1"/>
          </p:cNvSpPr>
          <p:nvPr>
            <p:ph idx="1"/>
          </p:nvPr>
        </p:nvSpPr>
        <p:spPr>
          <a:xfrm>
            <a:off x="-108520" y="684488"/>
            <a:ext cx="8856984" cy="380859"/>
          </a:xfrm>
        </p:spPr>
        <p:txBody>
          <a:bodyPr>
            <a:normAutofit/>
          </a:bodyPr>
          <a:lstStyle/>
          <a:p>
            <a:pPr lvl="2"/>
            <a:r>
              <a:rPr lang="en-US" dirty="0" smtClean="0"/>
              <a:t>The traceability in the MIP (Contract S197, Coils assembly)</a:t>
            </a:r>
          </a:p>
          <a:p>
            <a:pPr marL="914400" lvl="2" indent="0">
              <a:buNone/>
            </a:pP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006125"/>
            <a:ext cx="5652628" cy="3724084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5436096" y="2715767"/>
            <a:ext cx="648072" cy="792088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6146339" y="2718827"/>
            <a:ext cx="648072" cy="792088"/>
          </a:xfrm>
          <a:prstGeom prst="roundRect">
            <a:avLst/>
          </a:prstGeom>
          <a:noFill/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3485121" y="2787774"/>
            <a:ext cx="648072" cy="720081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755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18177"/>
            <a:ext cx="5415651" cy="42808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400" cap="small" dirty="0" err="1" smtClean="0"/>
              <a:t>Tracability</a:t>
            </a:r>
            <a:r>
              <a:rPr lang="fr-CH" sz="2400" cap="small" dirty="0" smtClean="0"/>
              <a:t> of the </a:t>
            </a:r>
            <a:r>
              <a:rPr lang="fr-CH" sz="2400" cap="small" dirty="0" err="1" smtClean="0"/>
              <a:t>hold</a:t>
            </a:r>
            <a:r>
              <a:rPr lang="fr-CH" sz="2400" cap="small" dirty="0" smtClean="0"/>
              <a:t> point in MTF</a:t>
            </a:r>
            <a:endParaRPr lang="en-GB" sz="2400" cap="smal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Olivier.Housiaux@cern.ch</a:t>
            </a:r>
            <a:endParaRPr lang="en-GB" noProof="0" dirty="0"/>
          </a:p>
        </p:txBody>
      </p:sp>
      <p:sp>
        <p:nvSpPr>
          <p:cNvPr id="7" name="Rounded Rectangle 6"/>
          <p:cNvSpPr/>
          <p:nvPr/>
        </p:nvSpPr>
        <p:spPr>
          <a:xfrm>
            <a:off x="3923928" y="3075806"/>
            <a:ext cx="3024336" cy="216024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3923928" y="3291830"/>
            <a:ext cx="3024336" cy="216024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5364089" y="4451662"/>
            <a:ext cx="864096" cy="315601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87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987574"/>
            <a:ext cx="6480720" cy="39177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400" cap="small" dirty="0" err="1" smtClean="0"/>
              <a:t>Tracability</a:t>
            </a:r>
            <a:r>
              <a:rPr lang="fr-CH" sz="2400" cap="small" dirty="0" smtClean="0"/>
              <a:t> of the </a:t>
            </a:r>
            <a:r>
              <a:rPr lang="fr-CH" sz="2400" cap="small" dirty="0" err="1" smtClean="0"/>
              <a:t>hold</a:t>
            </a:r>
            <a:r>
              <a:rPr lang="fr-CH" sz="2400" cap="small" dirty="0" smtClean="0"/>
              <a:t> point in MTF</a:t>
            </a:r>
            <a:endParaRPr lang="en-GB" sz="2400" cap="smal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Olivier.Housiaux@cern.ch</a:t>
            </a:r>
            <a:endParaRPr lang="en-GB" dirty="0"/>
          </a:p>
        </p:txBody>
      </p:sp>
      <p:sp>
        <p:nvSpPr>
          <p:cNvPr id="5" name="Espace réservé du contenu 8"/>
          <p:cNvSpPr>
            <a:spLocks noGrp="1"/>
          </p:cNvSpPr>
          <p:nvPr>
            <p:ph idx="1"/>
          </p:nvPr>
        </p:nvSpPr>
        <p:spPr>
          <a:xfrm>
            <a:off x="-108520" y="684488"/>
            <a:ext cx="8856984" cy="380859"/>
          </a:xfrm>
        </p:spPr>
        <p:txBody>
          <a:bodyPr>
            <a:normAutofit fontScale="85000" lnSpcReduction="10000"/>
          </a:bodyPr>
          <a:lstStyle/>
          <a:p>
            <a:pPr lvl="2"/>
            <a:r>
              <a:rPr lang="en-US" dirty="0" smtClean="0"/>
              <a:t>The traceability of the acceptance by CERN (Contract S197, Coils assembly)</a:t>
            </a:r>
          </a:p>
          <a:p>
            <a:pPr marL="914400" lvl="2" indent="0">
              <a:buNone/>
            </a:pPr>
            <a:endParaRPr lang="en-US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4407860" y="3507855"/>
            <a:ext cx="1460283" cy="1127506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4379260" y="2978479"/>
            <a:ext cx="840812" cy="397474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292080" y="2855898"/>
            <a:ext cx="2079995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/>
              <a:t>Review</a:t>
            </a:r>
            <a:r>
              <a:rPr lang="fr-FR" sz="1400" dirty="0" smtClean="0"/>
              <a:t> of the </a:t>
            </a:r>
            <a:r>
              <a:rPr lang="fr-FR" sz="1400" dirty="0" err="1" smtClean="0"/>
              <a:t>traceability</a:t>
            </a:r>
            <a:r>
              <a:rPr lang="fr-FR" sz="1400" dirty="0" smtClean="0"/>
              <a:t> in MTF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5940152" y="3702276"/>
            <a:ext cx="2079995" cy="73866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/>
              <a:t>Formal</a:t>
            </a:r>
            <a:r>
              <a:rPr lang="fr-FR" sz="1400" dirty="0" smtClean="0"/>
              <a:t> </a:t>
            </a:r>
            <a:r>
              <a:rPr lang="fr-FR" sz="1400" dirty="0" err="1" smtClean="0"/>
              <a:t>acceptance</a:t>
            </a:r>
            <a:r>
              <a:rPr lang="fr-FR" sz="1400" dirty="0" smtClean="0"/>
              <a:t> </a:t>
            </a:r>
            <a:r>
              <a:rPr lang="fr-FR" sz="1400" dirty="0" err="1" smtClean="0"/>
              <a:t>before</a:t>
            </a:r>
            <a:r>
              <a:rPr lang="fr-FR" sz="1400" dirty="0" smtClean="0"/>
              <a:t> </a:t>
            </a:r>
            <a:r>
              <a:rPr lang="fr-FR" sz="1400" dirty="0" err="1" smtClean="0"/>
              <a:t>resuming</a:t>
            </a:r>
            <a:r>
              <a:rPr lang="fr-FR" sz="1400" dirty="0" smtClean="0"/>
              <a:t> the production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0406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8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400" cap="small" dirty="0" err="1" smtClean="0"/>
              <a:t>Tracability</a:t>
            </a:r>
            <a:r>
              <a:rPr lang="fr-CH" sz="2400" cap="small" dirty="0" smtClean="0"/>
              <a:t> of the </a:t>
            </a:r>
            <a:r>
              <a:rPr lang="fr-CH" sz="2400" cap="small" dirty="0" err="1" smtClean="0"/>
              <a:t>hold</a:t>
            </a:r>
            <a:r>
              <a:rPr lang="fr-CH" sz="2400" cap="small" dirty="0" smtClean="0"/>
              <a:t> point in MTF</a:t>
            </a:r>
            <a:endParaRPr lang="en-GB" sz="2400" cap="smal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Olivier.Housiaux@cern.ch</a:t>
            </a:r>
            <a:endParaRPr lang="en-GB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7611" r="4971" b="50534"/>
          <a:stretch/>
        </p:blipFill>
        <p:spPr>
          <a:xfrm>
            <a:off x="4572000" y="1900258"/>
            <a:ext cx="4320481" cy="2647678"/>
          </a:xfrm>
          <a:prstGeom prst="rect">
            <a:avLst/>
          </a:prstGeom>
        </p:spPr>
      </p:pic>
      <p:sp>
        <p:nvSpPr>
          <p:cNvPr id="10" name="Espace réservé du contenu 8"/>
          <p:cNvSpPr>
            <a:spLocks noGrp="1"/>
          </p:cNvSpPr>
          <p:nvPr>
            <p:ph idx="1"/>
          </p:nvPr>
        </p:nvSpPr>
        <p:spPr>
          <a:xfrm>
            <a:off x="-108520" y="684488"/>
            <a:ext cx="8856984" cy="853909"/>
          </a:xfrm>
        </p:spPr>
        <p:txBody>
          <a:bodyPr>
            <a:normAutofit/>
          </a:bodyPr>
          <a:lstStyle/>
          <a:p>
            <a:pPr lvl="2"/>
            <a:r>
              <a:rPr lang="en-US" dirty="0" smtClean="0"/>
              <a:t>Review of MTF(Contract S197, Coils assembly)</a:t>
            </a:r>
          </a:p>
          <a:p>
            <a:pPr lvl="3"/>
            <a:r>
              <a:rPr lang="en-US" dirty="0" smtClean="0"/>
              <a:t>Done in respect with the control procedure.</a:t>
            </a:r>
          </a:p>
          <a:p>
            <a:pPr marL="914400" lvl="2" indent="0">
              <a:buNone/>
            </a:pP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078" y="1923678"/>
            <a:ext cx="4405278" cy="22777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59632" y="1577149"/>
            <a:ext cx="2079995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All </a:t>
            </a:r>
            <a:r>
              <a:rPr lang="fr-FR" sz="1400" dirty="0" err="1" smtClean="0"/>
              <a:t>steps</a:t>
            </a:r>
            <a:r>
              <a:rPr lang="fr-FR" sz="1400" dirty="0" smtClean="0"/>
              <a:t> </a:t>
            </a:r>
            <a:r>
              <a:rPr lang="fr-FR" sz="1400" dirty="0" err="1" smtClean="0"/>
              <a:t>filled</a:t>
            </a:r>
            <a:r>
              <a:rPr lang="fr-FR" sz="1400" dirty="0" smtClean="0"/>
              <a:t> in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580112" y="1361706"/>
            <a:ext cx="2079995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All documentation </a:t>
            </a:r>
            <a:r>
              <a:rPr lang="fr-FR" sz="1400" dirty="0" err="1" smtClean="0"/>
              <a:t>required</a:t>
            </a:r>
            <a:r>
              <a:rPr lang="fr-FR" sz="1400" dirty="0" smtClean="0"/>
              <a:t> </a:t>
            </a:r>
            <a:r>
              <a:rPr lang="fr-FR" sz="1400" dirty="0" err="1" smtClean="0"/>
              <a:t>linked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34457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400" cap="small" dirty="0" err="1" smtClean="0"/>
              <a:t>Tracability</a:t>
            </a:r>
            <a:r>
              <a:rPr lang="fr-CH" sz="2400" cap="small" dirty="0" smtClean="0"/>
              <a:t> of the </a:t>
            </a:r>
            <a:r>
              <a:rPr lang="fr-CH" sz="2400" cap="small" dirty="0" err="1" smtClean="0"/>
              <a:t>hold</a:t>
            </a:r>
            <a:r>
              <a:rPr lang="fr-CH" sz="2400" cap="small" dirty="0" smtClean="0"/>
              <a:t> point in MTF</a:t>
            </a:r>
            <a:endParaRPr lang="en-GB" sz="2400" cap="smal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Olivier.Housiaux@cern.ch</a:t>
            </a:r>
            <a:endParaRPr lang="en-GB" noProof="0" dirty="0"/>
          </a:p>
        </p:txBody>
      </p:sp>
      <p:sp>
        <p:nvSpPr>
          <p:cNvPr id="10" name="Espace réservé du contenu 8"/>
          <p:cNvSpPr>
            <a:spLocks noGrp="1"/>
          </p:cNvSpPr>
          <p:nvPr>
            <p:ph idx="1"/>
          </p:nvPr>
        </p:nvSpPr>
        <p:spPr>
          <a:xfrm>
            <a:off x="-108520" y="684488"/>
            <a:ext cx="8856984" cy="380859"/>
          </a:xfrm>
        </p:spPr>
        <p:txBody>
          <a:bodyPr>
            <a:normAutofit/>
          </a:bodyPr>
          <a:lstStyle/>
          <a:p>
            <a:pPr lvl="2"/>
            <a:r>
              <a:rPr lang="en-US" dirty="0" smtClean="0"/>
              <a:t>Formal Acceptance in MTF(Contract S197, Coils assembly)</a:t>
            </a:r>
          </a:p>
          <a:p>
            <a:pPr marL="914400" lvl="2" indent="0">
              <a:buNone/>
            </a:pPr>
            <a:endParaRPr lang="en-US" dirty="0" smtClean="0"/>
          </a:p>
        </p:txBody>
      </p:sp>
      <p:pic>
        <p:nvPicPr>
          <p:cNvPr id="6" name="Picture 5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0972" y="1007437"/>
            <a:ext cx="5682055" cy="4029826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5292080" y="4587974"/>
            <a:ext cx="956227" cy="314289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272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843558"/>
            <a:ext cx="8352488" cy="3751065"/>
          </a:xfrm>
        </p:spPr>
        <p:txBody>
          <a:bodyPr>
            <a:normAutofit/>
          </a:bodyPr>
          <a:lstStyle/>
          <a:p>
            <a:r>
              <a:rPr lang="en-US" dirty="0" smtClean="0"/>
              <a:t>What is the MIP</a:t>
            </a:r>
            <a:endParaRPr lang="en-US" dirty="0"/>
          </a:p>
          <a:p>
            <a:r>
              <a:rPr lang="en-US" dirty="0" smtClean="0"/>
              <a:t>How were they created,</a:t>
            </a:r>
          </a:p>
          <a:p>
            <a:r>
              <a:rPr lang="en-US" dirty="0" smtClean="0"/>
              <a:t>List of the MIPs and Status,</a:t>
            </a:r>
          </a:p>
          <a:p>
            <a:r>
              <a:rPr lang="en-US" dirty="0" smtClean="0"/>
              <a:t>What can be find in the MIPs,</a:t>
            </a:r>
          </a:p>
          <a:p>
            <a:r>
              <a:rPr lang="en-US" dirty="0" smtClean="0"/>
              <a:t>MIP In Field (Procedure, Follow up file),</a:t>
            </a:r>
          </a:p>
          <a:p>
            <a:r>
              <a:rPr lang="en-US" dirty="0" smtClean="0"/>
              <a:t>Controls procedures,</a:t>
            </a:r>
          </a:p>
          <a:p>
            <a:r>
              <a:rPr lang="en-US" dirty="0" smtClean="0"/>
              <a:t>Hold point and traceability in MTF.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Olivier. Housiaux EDMS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05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400" cap="small" dirty="0" smtClean="0"/>
              <a:t>Control of the components </a:t>
            </a:r>
            <a:r>
              <a:rPr lang="fr-CH" sz="2400" cap="small" dirty="0" err="1" smtClean="0"/>
              <a:t>before</a:t>
            </a:r>
            <a:r>
              <a:rPr lang="fr-CH" sz="2400" cap="small" dirty="0" smtClean="0"/>
              <a:t> installation</a:t>
            </a:r>
            <a:endParaRPr lang="en-GB" sz="2400" cap="smal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Olivier.Housiaux@cern.ch</a:t>
            </a:r>
            <a:endParaRPr lang="en-GB" noProof="0" dirty="0"/>
          </a:p>
        </p:txBody>
      </p:sp>
      <p:sp>
        <p:nvSpPr>
          <p:cNvPr id="10" name="Espace réservé du contenu 8"/>
          <p:cNvSpPr>
            <a:spLocks noGrp="1"/>
          </p:cNvSpPr>
          <p:nvPr>
            <p:ph idx="1"/>
          </p:nvPr>
        </p:nvSpPr>
        <p:spPr>
          <a:xfrm>
            <a:off x="-108520" y="684488"/>
            <a:ext cx="8856984" cy="1095174"/>
          </a:xfrm>
        </p:spPr>
        <p:txBody>
          <a:bodyPr>
            <a:normAutofit/>
          </a:bodyPr>
          <a:lstStyle/>
          <a:p>
            <a:pPr lvl="2"/>
            <a:r>
              <a:rPr lang="en-US" dirty="0" smtClean="0"/>
              <a:t>All MIPs contains, specific Hold points to ensure that the components to be installed are accepted by the </a:t>
            </a:r>
            <a:r>
              <a:rPr lang="en-US" dirty="0"/>
              <a:t>T</a:t>
            </a:r>
            <a:r>
              <a:rPr lang="en-US" dirty="0" smtClean="0"/>
              <a:t>echnical responsible:</a:t>
            </a:r>
          </a:p>
          <a:p>
            <a:pPr marL="914400" lvl="2" indent="0">
              <a:buNone/>
            </a:pPr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745" y="1789150"/>
            <a:ext cx="4968552" cy="1816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59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400" cap="small" dirty="0" smtClean="0"/>
              <a:t>Control of the components </a:t>
            </a:r>
            <a:r>
              <a:rPr lang="fr-CH" sz="2400" cap="small" dirty="0" err="1" smtClean="0"/>
              <a:t>before</a:t>
            </a:r>
            <a:r>
              <a:rPr lang="fr-CH" sz="2400" cap="small" dirty="0" smtClean="0"/>
              <a:t> installation</a:t>
            </a:r>
            <a:endParaRPr lang="en-GB" sz="2400" cap="smal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Olivier.Housiaux@cern.ch</a:t>
            </a:r>
            <a:endParaRPr lang="en-GB" noProof="0" dirty="0"/>
          </a:p>
        </p:txBody>
      </p:sp>
      <p:sp>
        <p:nvSpPr>
          <p:cNvPr id="10" name="Espace réservé du contenu 8"/>
          <p:cNvSpPr>
            <a:spLocks noGrp="1"/>
          </p:cNvSpPr>
          <p:nvPr>
            <p:ph idx="1"/>
          </p:nvPr>
        </p:nvSpPr>
        <p:spPr>
          <a:xfrm>
            <a:off x="-108520" y="684488"/>
            <a:ext cx="8856984" cy="1095174"/>
          </a:xfrm>
        </p:spPr>
        <p:txBody>
          <a:bodyPr>
            <a:normAutofit/>
          </a:bodyPr>
          <a:lstStyle/>
          <a:p>
            <a:pPr lvl="2"/>
            <a:r>
              <a:rPr lang="en-US" dirty="0" smtClean="0"/>
              <a:t>This control (describes in the control procedure) is done in MTF by the Technical Responsible:</a:t>
            </a:r>
          </a:p>
          <a:p>
            <a:pPr marL="914400" lvl="2" indent="0">
              <a:buNone/>
            </a:pP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388" y="1491630"/>
            <a:ext cx="5996279" cy="2779690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2405220" y="3678896"/>
            <a:ext cx="4896544" cy="159542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547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723865" y="780567"/>
            <a:ext cx="7920000" cy="3879416"/>
          </a:xfrm>
        </p:spPr>
        <p:txBody>
          <a:bodyPr>
            <a:normAutofit lnSpcReduction="10000"/>
          </a:bodyPr>
          <a:lstStyle/>
          <a:p>
            <a:r>
              <a:rPr lang="fr-CH" dirty="0"/>
              <a:t>For the production </a:t>
            </a:r>
            <a:r>
              <a:rPr lang="fr-CH" dirty="0" err="1"/>
              <a:t>today</a:t>
            </a:r>
            <a:r>
              <a:rPr lang="fr-CH" dirty="0"/>
              <a:t>: </a:t>
            </a:r>
          </a:p>
          <a:p>
            <a:pPr lvl="1"/>
            <a:r>
              <a:rPr lang="fr-CH" dirty="0" smtClean="0"/>
              <a:t>MIP </a:t>
            </a:r>
            <a:r>
              <a:rPr lang="fr-CH" dirty="0"/>
              <a:t>in </a:t>
            </a:r>
            <a:r>
              <a:rPr lang="fr-CH" dirty="0" err="1" smtClean="0"/>
              <a:t>released</a:t>
            </a:r>
            <a:endParaRPr lang="fr-CH" dirty="0" smtClean="0"/>
          </a:p>
          <a:p>
            <a:pPr lvl="1"/>
            <a:r>
              <a:rPr lang="fr-CH" dirty="0" err="1" smtClean="0"/>
              <a:t>Follow</a:t>
            </a:r>
            <a:r>
              <a:rPr lang="fr-CH" dirty="0" smtClean="0"/>
              <a:t> Up File in </a:t>
            </a:r>
            <a:r>
              <a:rPr lang="fr-CH" dirty="0" err="1" smtClean="0"/>
              <a:t>released</a:t>
            </a:r>
            <a:r>
              <a:rPr lang="fr-CH" dirty="0" smtClean="0"/>
              <a:t>,</a:t>
            </a:r>
          </a:p>
          <a:p>
            <a:pPr lvl="1"/>
            <a:endParaRPr lang="fr-CH" dirty="0"/>
          </a:p>
          <a:p>
            <a:r>
              <a:rPr lang="fr-CH" dirty="0"/>
              <a:t>All the </a:t>
            </a:r>
            <a:r>
              <a:rPr lang="fr-CH" dirty="0" err="1" smtClean="0"/>
              <a:t>Assets</a:t>
            </a:r>
            <a:r>
              <a:rPr lang="fr-CH" dirty="0" smtClean="0"/>
              <a:t> </a:t>
            </a:r>
            <a:r>
              <a:rPr lang="fr-CH" dirty="0" err="1"/>
              <a:t>informed</a:t>
            </a:r>
            <a:r>
              <a:rPr lang="fr-CH" dirty="0"/>
              <a:t> in </a:t>
            </a:r>
            <a:r>
              <a:rPr lang="fr-CH" dirty="0" smtClean="0"/>
              <a:t>MTF (</a:t>
            </a:r>
            <a:r>
              <a:rPr lang="fr-CH" dirty="0" err="1" smtClean="0"/>
              <a:t>Hold</a:t>
            </a:r>
            <a:r>
              <a:rPr lang="fr-CH" dirty="0" smtClean="0"/>
              <a:t> points..),</a:t>
            </a:r>
          </a:p>
          <a:p>
            <a:endParaRPr lang="fr-CH" dirty="0"/>
          </a:p>
          <a:p>
            <a:r>
              <a:rPr lang="fr-CH" dirty="0" smtClean="0"/>
              <a:t>Component </a:t>
            </a:r>
            <a:r>
              <a:rPr lang="fr-CH" dirty="0"/>
              <a:t>documentation </a:t>
            </a:r>
          </a:p>
          <a:p>
            <a:pPr lvl="1"/>
            <a:r>
              <a:rPr lang="fr-CH" dirty="0" err="1"/>
              <a:t>Today</a:t>
            </a:r>
            <a:r>
              <a:rPr lang="fr-CH" dirty="0"/>
              <a:t> </a:t>
            </a:r>
            <a:r>
              <a:rPr lang="fr-CH" dirty="0" err="1"/>
              <a:t>available</a:t>
            </a:r>
            <a:r>
              <a:rPr lang="fr-CH" dirty="0"/>
              <a:t> in EDMS </a:t>
            </a:r>
          </a:p>
          <a:p>
            <a:pPr lvl="1"/>
            <a:r>
              <a:rPr lang="fr-CH" dirty="0"/>
              <a:t>in MTF as </a:t>
            </a:r>
            <a:r>
              <a:rPr lang="fr-CH" dirty="0" err="1"/>
              <a:t>soon</a:t>
            </a:r>
            <a:r>
              <a:rPr lang="fr-CH" dirty="0"/>
              <a:t> as the BOM </a:t>
            </a:r>
            <a:r>
              <a:rPr lang="fr-CH" dirty="0" err="1" smtClean="0"/>
              <a:t>approved</a:t>
            </a:r>
            <a:endParaRPr lang="fr-CH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Olivier Housiaux EDMS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783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Manufactured and Inspection Plan 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82640"/>
            <a:ext cx="7920000" cy="391962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MIPs are the reference document that insure the manufacturing was properly done.</a:t>
            </a:r>
          </a:p>
          <a:p>
            <a:r>
              <a:rPr lang="en-US" dirty="0"/>
              <a:t>The MIPs </a:t>
            </a:r>
            <a:r>
              <a:rPr lang="en-US" dirty="0" smtClean="0"/>
              <a:t>are compliant with the </a:t>
            </a:r>
            <a:r>
              <a:rPr lang="en-US" dirty="0"/>
              <a:t>HL-LHC template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MIP lists:</a:t>
            </a:r>
          </a:p>
          <a:p>
            <a:pPr lvl="1"/>
            <a:r>
              <a:rPr lang="en-US" dirty="0" smtClean="0"/>
              <a:t>The manufacturing steps,</a:t>
            </a:r>
          </a:p>
          <a:p>
            <a:pPr lvl="1"/>
            <a:r>
              <a:rPr lang="en-US" dirty="0" smtClean="0"/>
              <a:t>The inspection steps,</a:t>
            </a:r>
          </a:p>
          <a:p>
            <a:pPr lvl="1"/>
            <a:r>
              <a:rPr lang="en-US" dirty="0" smtClean="0"/>
              <a:t>The version of procedures and drawings used for the production.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Olivier Housiaux EDMS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6398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Manufactured and Inspection Plan 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771550"/>
            <a:ext cx="7920000" cy="413071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In the MIPs, there are different Inspection codes:</a:t>
            </a:r>
          </a:p>
          <a:p>
            <a:pPr lvl="1"/>
            <a:r>
              <a:rPr lang="en-GB" b="1" u="sng" dirty="0" smtClean="0"/>
              <a:t>Hold points: </a:t>
            </a:r>
            <a:r>
              <a:rPr lang="en-GB" dirty="0"/>
              <a:t> CERN, or its authorized representative, is informed that a specific step has been completed. The work-flow is stopped until CERN, or its authorized representative, provides a Hold Point Clearance. </a:t>
            </a:r>
            <a:endParaRPr lang="en-GB" dirty="0" smtClean="0"/>
          </a:p>
          <a:p>
            <a:pPr lvl="1"/>
            <a:endParaRPr lang="en-GB" dirty="0"/>
          </a:p>
          <a:p>
            <a:pPr lvl="1"/>
            <a:r>
              <a:rPr lang="en-US" b="1" u="sng" dirty="0"/>
              <a:t>Witness </a:t>
            </a:r>
            <a:r>
              <a:rPr lang="en-US" b="1" u="sng" dirty="0" smtClean="0"/>
              <a:t>points: </a:t>
            </a:r>
            <a:r>
              <a:rPr lang="en-GB" dirty="0"/>
              <a:t>CERN, or its authorized representative, intends to attend any specific step of the </a:t>
            </a:r>
            <a:r>
              <a:rPr lang="en-GB" dirty="0" smtClean="0"/>
              <a:t>production.</a:t>
            </a:r>
          </a:p>
          <a:p>
            <a:pPr lvl="1"/>
            <a:endParaRPr lang="en-US" b="1" u="sng" dirty="0"/>
          </a:p>
          <a:p>
            <a:pPr lvl="1"/>
            <a:r>
              <a:rPr lang="en-US" b="1" u="sng" dirty="0" smtClean="0"/>
              <a:t>Review: </a:t>
            </a:r>
            <a:r>
              <a:rPr lang="en-GB" dirty="0"/>
              <a:t>The quality records will be reviewed. </a:t>
            </a:r>
            <a:endParaRPr lang="en-GB" dirty="0" smtClean="0"/>
          </a:p>
          <a:p>
            <a:pPr lvl="1"/>
            <a:endParaRPr lang="fr-FR" dirty="0" smtClean="0"/>
          </a:p>
          <a:p>
            <a:pPr lvl="1"/>
            <a:r>
              <a:rPr lang="fr-FR" b="1" u="sng" dirty="0" smtClean="0"/>
              <a:t>Notification points</a:t>
            </a:r>
            <a:r>
              <a:rPr lang="fr-FR" dirty="0" smtClean="0"/>
              <a:t>: </a:t>
            </a:r>
            <a:r>
              <a:rPr lang="en-GB" dirty="0"/>
              <a:t>CERN, or its authorized representative, is informed 5 working days in advance that a specific </a:t>
            </a:r>
            <a:r>
              <a:rPr lang="en-GB" dirty="0" smtClean="0"/>
              <a:t>step.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Olivier Housiaux EDMS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994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were they created?</a:t>
            </a:r>
            <a:endParaRPr lang="en-GB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91668" y="1309064"/>
            <a:ext cx="3018972" cy="2015628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Olivier Housiaux EDMS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Espace réservé du contenu 8"/>
          <p:cNvSpPr txBox="1">
            <a:spLocks/>
          </p:cNvSpPr>
          <p:nvPr/>
        </p:nvSpPr>
        <p:spPr>
          <a:xfrm>
            <a:off x="107504" y="681928"/>
            <a:ext cx="9036496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The MIPs were matured thanks to the on-field experience 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80" t="4929" r="3840" b="6361"/>
          <a:stretch/>
        </p:blipFill>
        <p:spPr bwMode="auto">
          <a:xfrm>
            <a:off x="1112911" y="1039272"/>
            <a:ext cx="1767771" cy="1296144"/>
          </a:xfrm>
          <a:prstGeom prst="ellipse">
            <a:avLst/>
          </a:prstGeom>
          <a:ln w="25400" algn="ctr">
            <a:solidFill>
              <a:srgbClr val="000000"/>
            </a:solidFill>
            <a:round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31041" y="231687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LS1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513" y="1128042"/>
            <a:ext cx="1734572" cy="1300929"/>
          </a:xfrm>
          <a:prstGeom prst="ellipse">
            <a:avLst/>
          </a:prstGeom>
          <a:ln w="254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6738512" y="2397451"/>
            <a:ext cx="2162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S</a:t>
            </a:r>
            <a:r>
              <a:rPr lang="fr-CH" dirty="0" smtClean="0"/>
              <a:t>hort </a:t>
            </a:r>
            <a:r>
              <a:rPr lang="fr-CH" dirty="0" err="1" smtClean="0"/>
              <a:t>Models</a:t>
            </a:r>
            <a:r>
              <a:rPr lang="fr-CH" dirty="0" smtClean="0"/>
              <a:t> (927)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993" y="3091323"/>
            <a:ext cx="1893624" cy="1420218"/>
          </a:xfrm>
          <a:prstGeom prst="ellipse">
            <a:avLst/>
          </a:prstGeom>
          <a:ln w="254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39" y="2666950"/>
            <a:ext cx="1914559" cy="1435919"/>
          </a:xfrm>
          <a:prstGeom prst="ellipse">
            <a:avLst/>
          </a:prstGeom>
          <a:ln w="254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7" name="TextBox 16"/>
          <p:cNvSpPr txBox="1"/>
          <p:nvPr/>
        </p:nvSpPr>
        <p:spPr>
          <a:xfrm>
            <a:off x="592912" y="4458947"/>
            <a:ext cx="2314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Main LHC </a:t>
            </a:r>
            <a:r>
              <a:rPr lang="fr-CH" dirty="0" err="1" smtClean="0"/>
              <a:t>Dipoles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96" t="11713" b="21021"/>
          <a:stretch/>
        </p:blipFill>
        <p:spPr>
          <a:xfrm rot="5400000">
            <a:off x="6789473" y="2910219"/>
            <a:ext cx="1646738" cy="1576322"/>
          </a:xfrm>
          <a:prstGeom prst="ellipse">
            <a:avLst/>
          </a:prstGeom>
          <a:ln w="254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9" name="TextBox 18"/>
          <p:cNvSpPr txBox="1"/>
          <p:nvPr/>
        </p:nvSpPr>
        <p:spPr>
          <a:xfrm>
            <a:off x="6693744" y="4489447"/>
            <a:ext cx="1884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Long prototypes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8"/>
          <a:srcRect b="26496"/>
          <a:stretch/>
        </p:blipFill>
        <p:spPr>
          <a:xfrm>
            <a:off x="4079832" y="3334534"/>
            <a:ext cx="1528374" cy="13090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TextBox 20"/>
          <p:cNvSpPr txBox="1"/>
          <p:nvPr/>
        </p:nvSpPr>
        <p:spPr>
          <a:xfrm>
            <a:off x="3901534" y="4557713"/>
            <a:ext cx="19666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Corrective actions </a:t>
            </a:r>
            <a:r>
              <a:rPr lang="fr-CH" dirty="0" err="1" smtClean="0"/>
              <a:t>after</a:t>
            </a:r>
            <a:r>
              <a:rPr lang="fr-CH" dirty="0" smtClean="0"/>
              <a:t> NC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94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7" grpId="0"/>
      <p:bldP spid="19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the MIPs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6370" y="761320"/>
            <a:ext cx="7920000" cy="391962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manufacturing of the 11T dipole should covers many activities;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Coil</a:t>
            </a:r>
            <a:r>
              <a:rPr lang="fr-CH" dirty="0" smtClean="0"/>
              <a:t>’s </a:t>
            </a:r>
            <a:r>
              <a:rPr lang="fr-CH" dirty="0" err="1" smtClean="0"/>
              <a:t>winding</a:t>
            </a:r>
            <a:r>
              <a:rPr lang="fr-CH" dirty="0" smtClean="0"/>
              <a:t> and </a:t>
            </a:r>
            <a:r>
              <a:rPr lang="fr-CH" dirty="0" err="1" smtClean="0"/>
              <a:t>curing</a:t>
            </a:r>
            <a:r>
              <a:rPr lang="fr-CH" dirty="0" smtClean="0"/>
              <a:t> </a:t>
            </a:r>
            <a:r>
              <a:rPr lang="fr-CH" sz="1600" dirty="0" smtClean="0"/>
              <a:t>(</a:t>
            </a:r>
            <a:r>
              <a:rPr lang="en-GB" sz="1600" dirty="0" smtClean="0">
                <a:hlinkClick r:id="rId2"/>
              </a:rPr>
              <a:t>LHC-MBH_C-FP-0007</a:t>
            </a:r>
            <a:r>
              <a:rPr lang="en-GB" sz="1600" dirty="0" smtClean="0"/>
              <a:t>)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Approved,</a:t>
            </a:r>
          </a:p>
          <a:p>
            <a:pPr lvl="2"/>
            <a:r>
              <a:rPr lang="en-US" dirty="0" smtClean="0"/>
              <a:t>Adapted to insure the follow up of the contract S197,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Coil</a:t>
            </a:r>
            <a:r>
              <a:rPr lang="fr-CH" dirty="0" smtClean="0"/>
              <a:t>’s </a:t>
            </a:r>
            <a:r>
              <a:rPr lang="fr-CH" dirty="0" err="1" smtClean="0"/>
              <a:t>Reaction</a:t>
            </a:r>
            <a:r>
              <a:rPr lang="fr-CH" dirty="0" smtClean="0"/>
              <a:t> and </a:t>
            </a:r>
            <a:r>
              <a:rPr lang="fr-CH" dirty="0" err="1" smtClean="0"/>
              <a:t>impregnation</a:t>
            </a:r>
            <a:r>
              <a:rPr lang="fr-CH" dirty="0" smtClean="0"/>
              <a:t> </a:t>
            </a:r>
            <a:r>
              <a:rPr lang="fr-CH" sz="1600" dirty="0" smtClean="0"/>
              <a:t>(</a:t>
            </a:r>
            <a:r>
              <a:rPr lang="en-GB" sz="1500" dirty="0" smtClean="0">
                <a:hlinkClick r:id="rId3"/>
              </a:rPr>
              <a:t>LHC-MBH_C-FP-0012</a:t>
            </a:r>
            <a:r>
              <a:rPr lang="en-GB" sz="1600" dirty="0" smtClean="0"/>
              <a:t>)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Approved</a:t>
            </a:r>
            <a:r>
              <a:rPr lang="en-US" dirty="0"/>
              <a:t>,</a:t>
            </a:r>
          </a:p>
          <a:p>
            <a:pPr lvl="2"/>
            <a:r>
              <a:rPr lang="en-US" dirty="0"/>
              <a:t>Adapted to insure the follow up of the contract S197</a:t>
            </a:r>
            <a:r>
              <a:rPr lang="en-US" dirty="0" smtClean="0"/>
              <a:t>,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Olivier Housiaux EDMS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2681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the MIPs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97784" y="843066"/>
            <a:ext cx="7920000" cy="3756130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US" dirty="0" smtClean="0"/>
              <a:t>Coils</a:t>
            </a:r>
            <a:r>
              <a:rPr lang="fr-CH" dirty="0" smtClean="0"/>
              <a:t>’ </a:t>
            </a:r>
            <a:r>
              <a:rPr lang="fr-CH" dirty="0" err="1" smtClean="0"/>
              <a:t>collaring</a:t>
            </a:r>
            <a:r>
              <a:rPr lang="fr-CH" dirty="0" smtClean="0"/>
              <a:t> </a:t>
            </a:r>
            <a:r>
              <a:rPr lang="fr-CH" sz="1600" dirty="0" smtClean="0"/>
              <a:t>(</a:t>
            </a:r>
            <a:r>
              <a:rPr lang="en-GB" sz="1600" dirty="0" smtClean="0">
                <a:hlinkClick r:id="rId2"/>
              </a:rPr>
              <a:t>LHC-MBH_C-FP-0026</a:t>
            </a:r>
            <a:r>
              <a:rPr lang="en-GB" sz="1600" dirty="0" smtClean="0"/>
              <a:t>)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Approved,</a:t>
            </a:r>
          </a:p>
          <a:p>
            <a:pPr lvl="2"/>
            <a:r>
              <a:rPr lang="en-US" dirty="0" smtClean="0"/>
              <a:t>Adapted to insure the follow up of the contract S197,</a:t>
            </a:r>
          </a:p>
          <a:p>
            <a:pPr lvl="2"/>
            <a:endParaRPr lang="en-US" dirty="0" smtClean="0"/>
          </a:p>
          <a:p>
            <a:pPr lvl="1"/>
            <a:r>
              <a:rPr lang="fr-CH" dirty="0" smtClean="0"/>
              <a:t>Cold </a:t>
            </a:r>
            <a:r>
              <a:rPr lang="fr-CH" dirty="0"/>
              <a:t>mass </a:t>
            </a:r>
            <a:r>
              <a:rPr lang="fr-CH" dirty="0" err="1"/>
              <a:t>manufacturing</a:t>
            </a:r>
            <a:r>
              <a:rPr lang="fr-CH" dirty="0"/>
              <a:t> </a:t>
            </a:r>
            <a:r>
              <a:rPr lang="fr-CH" sz="1600" dirty="0"/>
              <a:t>(</a:t>
            </a:r>
            <a:r>
              <a:rPr lang="en-GB" sz="1600" dirty="0">
                <a:hlinkClick r:id="rId3"/>
              </a:rPr>
              <a:t>LHC-LMBH-FP-0002</a:t>
            </a:r>
            <a:r>
              <a:rPr lang="en-GB" sz="1600" dirty="0"/>
              <a:t>)</a:t>
            </a:r>
            <a:r>
              <a:rPr lang="en-US" dirty="0"/>
              <a:t>:</a:t>
            </a:r>
          </a:p>
          <a:p>
            <a:pPr lvl="2"/>
            <a:r>
              <a:rPr lang="en-US" dirty="0" smtClean="0"/>
              <a:t>Approved,</a:t>
            </a:r>
            <a:endParaRPr lang="en-US" dirty="0"/>
          </a:p>
          <a:p>
            <a:pPr lvl="2"/>
            <a:r>
              <a:rPr lang="en-US" dirty="0" smtClean="0"/>
              <a:t>Tested on the first prototype,</a:t>
            </a:r>
          </a:p>
          <a:p>
            <a:pPr lvl="2"/>
            <a:endParaRPr lang="en-US" dirty="0" smtClean="0"/>
          </a:p>
          <a:p>
            <a:pPr lvl="1"/>
            <a:r>
              <a:rPr lang="fr-CH" dirty="0" err="1" smtClean="0"/>
              <a:t>Busbars</a:t>
            </a:r>
            <a:r>
              <a:rPr lang="fr-CH" dirty="0" smtClean="0"/>
              <a:t> </a:t>
            </a:r>
            <a:r>
              <a:rPr lang="fr-CH" dirty="0" err="1" smtClean="0"/>
              <a:t>manufacturing</a:t>
            </a:r>
            <a:r>
              <a:rPr lang="fr-CH" dirty="0" smtClean="0"/>
              <a:t> </a:t>
            </a:r>
            <a:r>
              <a:rPr lang="fr-CH" sz="1600" dirty="0" smtClean="0"/>
              <a:t>(</a:t>
            </a:r>
            <a:r>
              <a:rPr lang="en-GB" sz="1600" dirty="0" smtClean="0">
                <a:hlinkClick r:id="rId4"/>
              </a:rPr>
              <a:t>LHC-LMBHE-FP-0003</a:t>
            </a:r>
            <a:r>
              <a:rPr lang="en-GB" sz="1600" dirty="0"/>
              <a:t>)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Approved,</a:t>
            </a:r>
            <a:endParaRPr lang="en-US" dirty="0"/>
          </a:p>
          <a:p>
            <a:pPr lvl="2"/>
            <a:r>
              <a:rPr lang="en-US" dirty="0" smtClean="0"/>
              <a:t>Actually used on field.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Olivier Housiaux EDMS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273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7"/>
          <p:cNvSpPr txBox="1">
            <a:spLocks/>
          </p:cNvSpPr>
          <p:nvPr/>
        </p:nvSpPr>
        <p:spPr>
          <a:xfrm>
            <a:off x="539552" y="4632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MIP’s Template</a:t>
            </a:r>
            <a:endParaRPr lang="en-GB" dirty="0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85799" y="4767263"/>
            <a:ext cx="6627000" cy="270000"/>
          </a:xfrm>
        </p:spPr>
        <p:txBody>
          <a:bodyPr/>
          <a:lstStyle/>
          <a:p>
            <a:r>
              <a:rPr lang="fr-FR" noProof="0" dirty="0" smtClean="0"/>
              <a:t>Olivier Housiaux EDMS</a:t>
            </a:r>
            <a:endParaRPr lang="en-GB" noProof="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b="6791"/>
          <a:stretch/>
        </p:blipFill>
        <p:spPr>
          <a:xfrm>
            <a:off x="1797924" y="540195"/>
            <a:ext cx="5318423" cy="3558390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 rot="16200000">
            <a:off x="804347" y="2091641"/>
            <a:ext cx="3087909" cy="905406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1619672" y="4130357"/>
            <a:ext cx="1236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</a:rPr>
              <a:t>Description of the operation</a:t>
            </a:r>
            <a:endParaRPr lang="en-GB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 rot="16200000">
            <a:off x="1848829" y="2199753"/>
            <a:ext cx="3109836" cy="687825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801003" y="4576798"/>
            <a:ext cx="1205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75000"/>
                  </a:schemeClr>
                </a:solidFill>
              </a:rPr>
              <a:t>Documentation traceability </a:t>
            </a:r>
          </a:p>
        </p:txBody>
      </p:sp>
      <p:sp>
        <p:nvSpPr>
          <p:cNvPr id="18" name="Rounded Rectangle 17"/>
          <p:cNvSpPr/>
          <p:nvPr/>
        </p:nvSpPr>
        <p:spPr>
          <a:xfrm rot="16200000">
            <a:off x="2532904" y="2203504"/>
            <a:ext cx="3109837" cy="680326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3275856" y="4125645"/>
            <a:ext cx="167196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</a:rPr>
              <a:t>Validation (operators or contractors)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 rot="16200000">
            <a:off x="3233108" y="2183627"/>
            <a:ext cx="3109838" cy="720078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4355979" y="4622310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</a:rPr>
              <a:t>CERN Controls </a:t>
            </a:r>
            <a:endParaRPr lang="en-GB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 rot="16200000">
            <a:off x="3920438" y="2238773"/>
            <a:ext cx="3109838" cy="641558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5043309" y="4136958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en-GB" sz="1200" baseline="30000" dirty="0" smtClean="0">
                <a:solidFill>
                  <a:schemeClr val="tx2">
                    <a:lumMod val="75000"/>
                  </a:schemeClr>
                </a:solidFill>
              </a:rPr>
              <a:t>rd</a:t>
            </a:r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</a:rPr>
              <a:t> party </a:t>
            </a:r>
            <a:r>
              <a:rPr lang="en-GB" sz="1200" dirty="0">
                <a:solidFill>
                  <a:schemeClr val="tx2">
                    <a:lumMod val="75000"/>
                  </a:schemeClr>
                </a:solidFill>
              </a:rPr>
              <a:t>(if any) </a:t>
            </a:r>
          </a:p>
        </p:txBody>
      </p:sp>
      <p:sp>
        <p:nvSpPr>
          <p:cNvPr id="24" name="Rounded Rectangle 23"/>
          <p:cNvSpPr/>
          <p:nvPr/>
        </p:nvSpPr>
        <p:spPr>
          <a:xfrm rot="16200000">
            <a:off x="4561996" y="2238773"/>
            <a:ext cx="3109838" cy="641558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5684867" y="4524915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</a:rPr>
              <a:t>Reports</a:t>
            </a:r>
            <a:endParaRPr lang="en-GB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036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 animBg="1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323" y="611127"/>
            <a:ext cx="5479326" cy="3543944"/>
          </a:xfrm>
          <a:prstGeom prst="rect">
            <a:avLst/>
          </a:prstGeom>
        </p:spPr>
      </p:pic>
      <p:sp>
        <p:nvSpPr>
          <p:cNvPr id="6" name="Titre 7"/>
          <p:cNvSpPr txBox="1">
            <a:spLocks/>
          </p:cNvSpPr>
          <p:nvPr/>
        </p:nvSpPr>
        <p:spPr>
          <a:xfrm>
            <a:off x="539552" y="4632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MIPs in reality</a:t>
            </a:r>
            <a:endParaRPr lang="en-GB" dirty="0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85799" y="4767263"/>
            <a:ext cx="6627000" cy="270000"/>
          </a:xfrm>
        </p:spPr>
        <p:txBody>
          <a:bodyPr/>
          <a:lstStyle/>
          <a:p>
            <a:r>
              <a:rPr lang="fr-FR" noProof="0" dirty="0" smtClean="0"/>
              <a:t>Olivier Housiaux EDMS</a:t>
            </a:r>
            <a:endParaRPr lang="en-GB" noProof="0" dirty="0"/>
          </a:p>
        </p:txBody>
      </p:sp>
      <p:sp>
        <p:nvSpPr>
          <p:cNvPr id="14" name="Rounded Rectangle 13"/>
          <p:cNvSpPr/>
          <p:nvPr/>
        </p:nvSpPr>
        <p:spPr>
          <a:xfrm rot="16200000">
            <a:off x="804347" y="2091641"/>
            <a:ext cx="3087909" cy="905406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1619672" y="4130357"/>
            <a:ext cx="1236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</a:rPr>
              <a:t>Description of the operation</a:t>
            </a:r>
            <a:endParaRPr lang="en-GB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 rot="16200000">
            <a:off x="1848829" y="2199753"/>
            <a:ext cx="3109836" cy="687825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801003" y="4544333"/>
            <a:ext cx="1205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75000"/>
                  </a:schemeClr>
                </a:solidFill>
              </a:rPr>
              <a:t>Documentation traceability </a:t>
            </a:r>
          </a:p>
        </p:txBody>
      </p:sp>
      <p:sp>
        <p:nvSpPr>
          <p:cNvPr id="18" name="Rounded Rectangle 17"/>
          <p:cNvSpPr/>
          <p:nvPr/>
        </p:nvSpPr>
        <p:spPr>
          <a:xfrm rot="16200000">
            <a:off x="2532904" y="2203504"/>
            <a:ext cx="3109837" cy="680326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3236052" y="4133380"/>
            <a:ext cx="17188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>
                    <a:lumMod val="75000"/>
                  </a:schemeClr>
                </a:solidFill>
              </a:rPr>
              <a:t>Validation (operators or contractors) </a:t>
            </a:r>
          </a:p>
          <a:p>
            <a:pPr algn="ctr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 rot="16200000">
            <a:off x="3233108" y="2183627"/>
            <a:ext cx="3109838" cy="720078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4355979" y="4587974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</a:rPr>
              <a:t>CERN Controls</a:t>
            </a:r>
            <a:endParaRPr lang="en-GB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 rot="16200000">
            <a:off x="3920438" y="2238773"/>
            <a:ext cx="3109838" cy="641558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5043309" y="4136958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en-GB" sz="1200" baseline="30000" dirty="0" smtClean="0">
                <a:solidFill>
                  <a:schemeClr val="tx2">
                    <a:lumMod val="75000"/>
                  </a:schemeClr>
                </a:solidFill>
              </a:rPr>
              <a:t>rd</a:t>
            </a:r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</a:rPr>
              <a:t> party </a:t>
            </a:r>
            <a:r>
              <a:rPr lang="en-GB" sz="1200" dirty="0">
                <a:solidFill>
                  <a:schemeClr val="tx2">
                    <a:lumMod val="75000"/>
                  </a:schemeClr>
                </a:solidFill>
              </a:rPr>
              <a:t>(if any) </a:t>
            </a:r>
          </a:p>
        </p:txBody>
      </p:sp>
      <p:sp>
        <p:nvSpPr>
          <p:cNvPr id="24" name="Rounded Rectangle 23"/>
          <p:cNvSpPr/>
          <p:nvPr/>
        </p:nvSpPr>
        <p:spPr>
          <a:xfrm rot="16200000">
            <a:off x="4561996" y="2238773"/>
            <a:ext cx="3109838" cy="641558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5684867" y="4524915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</a:rPr>
              <a:t>Reports</a:t>
            </a:r>
            <a:endParaRPr lang="en-GB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587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 animBg="1"/>
      <p:bldP spid="25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10598</TotalTime>
  <Words>809</Words>
  <Application>Microsoft Office PowerPoint</Application>
  <PresentationFormat>On-screen Show (16:9)</PresentationFormat>
  <Paragraphs>165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Wingdings</vt:lpstr>
      <vt:lpstr>Thème Office</vt:lpstr>
      <vt:lpstr>WP11 – Production Readiness Review  Manufacturing and Inspection Plan </vt:lpstr>
      <vt:lpstr>Agenda</vt:lpstr>
      <vt:lpstr>The Manufactured and Inspection Plan </vt:lpstr>
      <vt:lpstr>The Manufactured and Inspection Plan </vt:lpstr>
      <vt:lpstr>How were they created?</vt:lpstr>
      <vt:lpstr>Status of the MIPs</vt:lpstr>
      <vt:lpstr>Status of the MIPs</vt:lpstr>
      <vt:lpstr>PowerPoint Presentation</vt:lpstr>
      <vt:lpstr>PowerPoint Presentation</vt:lpstr>
      <vt:lpstr>PowerPoint Presentation</vt:lpstr>
      <vt:lpstr>PowerPoint Presentation</vt:lpstr>
      <vt:lpstr>In field : MIPs, Procedure and Follow up files </vt:lpstr>
      <vt:lpstr>In field : MIPs, Procedure and Follow up files </vt:lpstr>
      <vt:lpstr>Control procedures</vt:lpstr>
      <vt:lpstr>Tracability of the hold point in MTF</vt:lpstr>
      <vt:lpstr>Tracability of the hold point in MTF</vt:lpstr>
      <vt:lpstr>Tracability of the hold point in MTF</vt:lpstr>
      <vt:lpstr>Tracability of the hold point in MTF</vt:lpstr>
      <vt:lpstr>Tracability of the hold point in MTF</vt:lpstr>
      <vt:lpstr>Control of the components before installation</vt:lpstr>
      <vt:lpstr>Control of the components before installation</vt:lpstr>
      <vt:lpstr>Conclusion</vt:lpstr>
      <vt:lpstr>Thank you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Olivier Housiaux</cp:lastModifiedBy>
  <cp:revision>112</cp:revision>
  <dcterms:created xsi:type="dcterms:W3CDTF">2016-02-11T10:47:23Z</dcterms:created>
  <dcterms:modified xsi:type="dcterms:W3CDTF">2018-06-26T12:11:40Z</dcterms:modified>
</cp:coreProperties>
</file>