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78" r:id="rId3"/>
    <p:sldId id="256" r:id="rId4"/>
    <p:sldId id="257" r:id="rId5"/>
    <p:sldId id="258" r:id="rId6"/>
    <p:sldId id="259" r:id="rId7"/>
    <p:sldId id="260" r:id="rId8"/>
    <p:sldId id="264" r:id="rId9"/>
    <p:sldId id="289" r:id="rId10"/>
    <p:sldId id="266" r:id="rId11"/>
    <p:sldId id="272" r:id="rId12"/>
    <p:sldId id="268" r:id="rId13"/>
    <p:sldId id="269" r:id="rId14"/>
    <p:sldId id="270" r:id="rId15"/>
    <p:sldId id="262" r:id="rId16"/>
    <p:sldId id="288" r:id="rId17"/>
    <p:sldId id="280" r:id="rId18"/>
    <p:sldId id="281" r:id="rId19"/>
    <p:sldId id="282" r:id="rId20"/>
    <p:sldId id="285" r:id="rId21"/>
    <p:sldId id="286" r:id="rId22"/>
    <p:sldId id="28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89" d="100"/>
          <a:sy n="89" d="100"/>
        </p:scale>
        <p:origin x="23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4FBDE-D50F-4698-843B-7EEA444E214A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9A6F8-5B8A-4CFE-A1C4-A3C3CA5173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97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392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89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9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860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80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5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83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1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61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33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01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01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730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83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12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22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0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06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880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D78A8-5270-4541-8CFE-1498DF359C89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60E94-D3DE-4627-9ECC-F40FF9215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6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333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dms.cern.ch/project/CERN-000015955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427802" TargetMode="External"/><Relationship Id="rId13" Type="http://schemas.openxmlformats.org/officeDocument/2006/relationships/hyperlink" Target="https://edms.cern.ch/document/1723347/LAST_RELEASED" TargetMode="External"/><Relationship Id="rId18" Type="http://schemas.openxmlformats.org/officeDocument/2006/relationships/hyperlink" Target="https://edms.cern.ch/document/1765859/LAST_RELEASED" TargetMode="External"/><Relationship Id="rId3" Type="http://schemas.openxmlformats.org/officeDocument/2006/relationships/hyperlink" Target="https://edms.cern.ch/document/1481928/LAST_RELEASED" TargetMode="External"/><Relationship Id="rId21" Type="http://schemas.openxmlformats.org/officeDocument/2006/relationships/hyperlink" Target="https://edms.cern.ch/document/1867135" TargetMode="External"/><Relationship Id="rId7" Type="http://schemas.openxmlformats.org/officeDocument/2006/relationships/hyperlink" Target="https://edms.cern.ch/document/1577168" TargetMode="External"/><Relationship Id="rId12" Type="http://schemas.openxmlformats.org/officeDocument/2006/relationships/hyperlink" Target="https://edms.cern.ch/document/1726799/LAST_RELEASED" TargetMode="External"/><Relationship Id="rId17" Type="http://schemas.openxmlformats.org/officeDocument/2006/relationships/hyperlink" Target="https://edms.cern.ch/document/1731284/LAST_RELEASED" TargetMode="External"/><Relationship Id="rId2" Type="http://schemas.openxmlformats.org/officeDocument/2006/relationships/hyperlink" Target="https://edms.cern.ch/document/1427741/LAST_RELEASED" TargetMode="External"/><Relationship Id="rId16" Type="http://schemas.openxmlformats.org/officeDocument/2006/relationships/hyperlink" Target="https://edms.cern.ch/document/1761869/LAST_RELEASED" TargetMode="External"/><Relationship Id="rId20" Type="http://schemas.openxmlformats.org/officeDocument/2006/relationships/hyperlink" Target="https://edms.cern.ch/document/186713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dms.cern.ch/document/1427790/LAST_RELEASED" TargetMode="External"/><Relationship Id="rId11" Type="http://schemas.openxmlformats.org/officeDocument/2006/relationships/hyperlink" Target="https://edms.cern.ch/document/1691738/LAST_RELEASED" TargetMode="External"/><Relationship Id="rId5" Type="http://schemas.openxmlformats.org/officeDocument/2006/relationships/hyperlink" Target="https://edms.cern.ch/document/1583748/LAST_RELEASED" TargetMode="External"/><Relationship Id="rId15" Type="http://schemas.openxmlformats.org/officeDocument/2006/relationships/hyperlink" Target="https://edms.cern.ch/document/1741129/LAST_RELEASED" TargetMode="External"/><Relationship Id="rId10" Type="http://schemas.openxmlformats.org/officeDocument/2006/relationships/hyperlink" Target="https://edms.cern.ch/document/1702949/LAST_RELEASED" TargetMode="External"/><Relationship Id="rId19" Type="http://schemas.openxmlformats.org/officeDocument/2006/relationships/hyperlink" Target="https://edms.cern.ch/document/1807234/LAST_RELEASED" TargetMode="External"/><Relationship Id="rId4" Type="http://schemas.openxmlformats.org/officeDocument/2006/relationships/hyperlink" Target="https://edms.cern.ch/document/1427781/LAST_RELEASED" TargetMode="External"/><Relationship Id="rId9" Type="http://schemas.openxmlformats.org/officeDocument/2006/relationships/hyperlink" Target="https://edms.cern.ch/document/1761853/LAST_RELEASED" TargetMode="External"/><Relationship Id="rId14" Type="http://schemas.openxmlformats.org/officeDocument/2006/relationships/hyperlink" Target="https://edms.cern.ch/document/1749201/LAST_RELEASED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427903" TargetMode="External"/><Relationship Id="rId3" Type="http://schemas.openxmlformats.org/officeDocument/2006/relationships/hyperlink" Target="https://edms.cern.ch/document/1766922" TargetMode="External"/><Relationship Id="rId7" Type="http://schemas.openxmlformats.org/officeDocument/2006/relationships/hyperlink" Target="https://edms.cern.ch/document/1867144" TargetMode="External"/><Relationship Id="rId2" Type="http://schemas.openxmlformats.org/officeDocument/2006/relationships/hyperlink" Target="https://edms.cern.ch/document/172503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690994" TargetMode="External"/><Relationship Id="rId5" Type="http://schemas.openxmlformats.org/officeDocument/2006/relationships/hyperlink" Target="https://edms.cern.ch/document/1767017" TargetMode="External"/><Relationship Id="rId4" Type="http://schemas.openxmlformats.org/officeDocument/2006/relationships/hyperlink" Target="https://edms.cern.ch/document/177291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25603" TargetMode="External"/><Relationship Id="rId2" Type="http://schemas.openxmlformats.org/officeDocument/2006/relationships/hyperlink" Target="https://edms.cern.ch/document/172173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867277" TargetMode="External"/><Relationship Id="rId5" Type="http://schemas.openxmlformats.org/officeDocument/2006/relationships/hyperlink" Target="https://edms.cern.ch/document/1846800" TargetMode="External"/><Relationship Id="rId4" Type="http://schemas.openxmlformats.org/officeDocument/2006/relationships/hyperlink" Target="https://edms.cern.ch/document/1725633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892335" TargetMode="External"/><Relationship Id="rId13" Type="http://schemas.openxmlformats.org/officeDocument/2006/relationships/hyperlink" Target="https://edms.cern.ch/document/1990289" TargetMode="External"/><Relationship Id="rId3" Type="http://schemas.openxmlformats.org/officeDocument/2006/relationships/hyperlink" Target="https://edms.cern.ch/document/1874405" TargetMode="External"/><Relationship Id="rId7" Type="http://schemas.openxmlformats.org/officeDocument/2006/relationships/hyperlink" Target="https://edms.cern.ch/document/1989368" TargetMode="External"/><Relationship Id="rId12" Type="http://schemas.openxmlformats.org/officeDocument/2006/relationships/hyperlink" Target="https://edms.cern.ch/document/1935825" TargetMode="External"/><Relationship Id="rId2" Type="http://schemas.openxmlformats.org/officeDocument/2006/relationships/hyperlink" Target="https://edms.cern.ch/document/1908571" TargetMode="External"/><Relationship Id="rId16" Type="http://schemas.openxmlformats.org/officeDocument/2006/relationships/hyperlink" Target="https://edms.cern.ch/document/19893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867486" TargetMode="External"/><Relationship Id="rId11" Type="http://schemas.openxmlformats.org/officeDocument/2006/relationships/hyperlink" Target="https://edms.cern.ch/document/1935822" TargetMode="External"/><Relationship Id="rId5" Type="http://schemas.openxmlformats.org/officeDocument/2006/relationships/hyperlink" Target="https://edms.cern.ch/document/1909269" TargetMode="External"/><Relationship Id="rId15" Type="http://schemas.openxmlformats.org/officeDocument/2006/relationships/hyperlink" Target="https://edms.cern.ch/document/1566971" TargetMode="External"/><Relationship Id="rId10" Type="http://schemas.openxmlformats.org/officeDocument/2006/relationships/hyperlink" Target="https://edms.cern.ch/document/1990060" TargetMode="External"/><Relationship Id="rId4" Type="http://schemas.openxmlformats.org/officeDocument/2006/relationships/hyperlink" Target="https://edms.cern.ch/document/1989366" TargetMode="External"/><Relationship Id="rId9" Type="http://schemas.openxmlformats.org/officeDocument/2006/relationships/hyperlink" Target="https://edms.cern.ch/document/1989505" TargetMode="External"/><Relationship Id="rId14" Type="http://schemas.openxmlformats.org/officeDocument/2006/relationships/hyperlink" Target="https://edms.cern.ch/document/1989388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741127" TargetMode="External"/><Relationship Id="rId13" Type="http://schemas.openxmlformats.org/officeDocument/2006/relationships/hyperlink" Target="https://edms.cern.ch/document/1772834" TargetMode="External"/><Relationship Id="rId18" Type="http://schemas.openxmlformats.org/officeDocument/2006/relationships/hyperlink" Target="https://edms.cern.ch/document/1963743" TargetMode="External"/><Relationship Id="rId3" Type="http://schemas.openxmlformats.org/officeDocument/2006/relationships/hyperlink" Target="https://edms.cern.ch/document/1527409" TargetMode="External"/><Relationship Id="rId21" Type="http://schemas.openxmlformats.org/officeDocument/2006/relationships/hyperlink" Target="https://edms.cern.ch/document/1963906" TargetMode="External"/><Relationship Id="rId7" Type="http://schemas.openxmlformats.org/officeDocument/2006/relationships/hyperlink" Target="https://edms.cern.ch/document/1773002" TargetMode="External"/><Relationship Id="rId12" Type="http://schemas.openxmlformats.org/officeDocument/2006/relationships/hyperlink" Target="https://edms.cern.ch/document/1741126" TargetMode="External"/><Relationship Id="rId17" Type="http://schemas.openxmlformats.org/officeDocument/2006/relationships/hyperlink" Target="https://edms.cern.ch/document/1963740" TargetMode="External"/><Relationship Id="rId2" Type="http://schemas.openxmlformats.org/officeDocument/2006/relationships/hyperlink" Target="https://edms.cern.ch/document/1995132" TargetMode="External"/><Relationship Id="rId16" Type="http://schemas.openxmlformats.org/officeDocument/2006/relationships/hyperlink" Target="https://edms.cern.ch/document/1989640" TargetMode="External"/><Relationship Id="rId20" Type="http://schemas.openxmlformats.org/officeDocument/2006/relationships/hyperlink" Target="https://edms.cern.ch/document/196384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772896" TargetMode="External"/><Relationship Id="rId11" Type="http://schemas.openxmlformats.org/officeDocument/2006/relationships/hyperlink" Target="https://edms.cern.ch/document/1742946" TargetMode="External"/><Relationship Id="rId24" Type="http://schemas.openxmlformats.org/officeDocument/2006/relationships/hyperlink" Target="https://edms.cern.ch/document/1963975" TargetMode="External"/><Relationship Id="rId5" Type="http://schemas.openxmlformats.org/officeDocument/2006/relationships/hyperlink" Target="https://edms.cern.ch/document/1772915" TargetMode="External"/><Relationship Id="rId15" Type="http://schemas.openxmlformats.org/officeDocument/2006/relationships/hyperlink" Target="https://edms.cern.ch/document/1989638" TargetMode="External"/><Relationship Id="rId23" Type="http://schemas.openxmlformats.org/officeDocument/2006/relationships/hyperlink" Target="https://edms.cern.ch/document/1963971" TargetMode="External"/><Relationship Id="rId10" Type="http://schemas.openxmlformats.org/officeDocument/2006/relationships/hyperlink" Target="https://edms.cern.ch/document/1772941" TargetMode="External"/><Relationship Id="rId19" Type="http://schemas.openxmlformats.org/officeDocument/2006/relationships/hyperlink" Target="https://edms.cern.ch/document/1963829" TargetMode="External"/><Relationship Id="rId4" Type="http://schemas.openxmlformats.org/officeDocument/2006/relationships/hyperlink" Target="https://edms.cern.ch/document/1741873" TargetMode="External"/><Relationship Id="rId9" Type="http://schemas.openxmlformats.org/officeDocument/2006/relationships/hyperlink" Target="https://edms.cern.ch/document/1772938" TargetMode="External"/><Relationship Id="rId14" Type="http://schemas.openxmlformats.org/officeDocument/2006/relationships/hyperlink" Target="https://edms.cern.ch/document/1824605" TargetMode="External"/><Relationship Id="rId22" Type="http://schemas.openxmlformats.org/officeDocument/2006/relationships/hyperlink" Target="https://edms.cern.ch/document/196392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2088467" y="1206939"/>
            <a:ext cx="8779557" cy="1432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/>
              <a:t>Production Readiness Review for 11T collared coils and cold mass</a:t>
            </a:r>
            <a:endParaRPr lang="en-GB" sz="3600" i="1" dirty="0" smtClean="0"/>
          </a:p>
          <a:p>
            <a:endParaRPr lang="en-GB" sz="3600" i="1" dirty="0" smtClean="0"/>
          </a:p>
          <a:p>
            <a:r>
              <a:rPr lang="en-GB" sz="3600" i="1" dirty="0" smtClean="0"/>
              <a:t>Draft: Procedures </a:t>
            </a:r>
            <a:r>
              <a:rPr lang="en-GB" sz="3600" i="1" dirty="0"/>
              <a:t>(fabrication and inspection)¶</a:t>
            </a: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2165256" y="2639938"/>
            <a:ext cx="6480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CH" sz="1800" i="1" dirty="0" smtClean="0"/>
          </a:p>
          <a:p>
            <a:pPr marL="0" indent="0">
              <a:buNone/>
            </a:pPr>
            <a:r>
              <a:rPr lang="fr-CH" sz="1800" i="1" dirty="0" smtClean="0"/>
              <a:t>F. Lackner, &amp;</a:t>
            </a:r>
            <a:r>
              <a:rPr lang="fr-CH" sz="1800" i="1" dirty="0" smtClean="0"/>
              <a:t> input </a:t>
            </a:r>
            <a:r>
              <a:rPr lang="fr-CH" sz="1800" i="1" dirty="0" err="1" smtClean="0"/>
              <a:t>from</a:t>
            </a:r>
            <a:r>
              <a:rPr lang="fr-CH" sz="1800" i="1" dirty="0" smtClean="0"/>
              <a:t> QA-LMF (R. Principe and </a:t>
            </a:r>
            <a:r>
              <a:rPr lang="fr-CH" sz="1800" i="1" dirty="0" err="1" smtClean="0"/>
              <a:t>colleagues</a:t>
            </a:r>
            <a:r>
              <a:rPr lang="fr-CH" sz="1800" i="1" dirty="0" smtClean="0"/>
              <a:t>)</a:t>
            </a:r>
            <a:endParaRPr lang="en-GB" sz="1800" i="1" dirty="0"/>
          </a:p>
        </p:txBody>
      </p:sp>
      <p:sp>
        <p:nvSpPr>
          <p:cNvPr id="5" name="Espace réservé du texte 3"/>
          <p:cNvSpPr txBox="1">
            <a:spLocks/>
          </p:cNvSpPr>
          <p:nvPr/>
        </p:nvSpPr>
        <p:spPr>
          <a:xfrm>
            <a:off x="0" y="3990578"/>
            <a:ext cx="12192000" cy="161012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Show one or a couple of examples of manufacturing procedures, e.g. one on cc, another one on cm</a:t>
            </a:r>
          </a:p>
          <a:p>
            <a:pPr lvl="1"/>
            <a:r>
              <a:rPr lang="en-GB" dirty="0"/>
              <a:t>Show one or a couple of examples of inspection procedures, e.g. one on cc, another one on cm</a:t>
            </a:r>
          </a:p>
          <a:p>
            <a:pPr lvl="1"/>
            <a:r>
              <a:rPr lang="en-GB" dirty="0"/>
              <a:t>Structure and content of the procedures</a:t>
            </a:r>
          </a:p>
          <a:p>
            <a:pPr lvl="1"/>
            <a:r>
              <a:rPr lang="en-GB" dirty="0"/>
              <a:t>Describe how they are used at the shop floor level</a:t>
            </a:r>
          </a:p>
        </p:txBody>
      </p:sp>
    </p:spTree>
    <p:extLst>
      <p:ext uri="{BB962C8B-B14F-4D97-AF65-F5344CB8AC3E}">
        <p14:creationId xmlns:p14="http://schemas.microsoft.com/office/powerpoint/2010/main" val="1462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514350"/>
          </a:xfrm>
        </p:spPr>
        <p:txBody>
          <a:bodyPr>
            <a:normAutofit fontScale="90000"/>
          </a:bodyPr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 smtClean="0"/>
              <a:t>-up</a:t>
            </a:r>
            <a:endParaRPr lang="en-GB" sz="32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5234"/>
            <a:ext cx="12192000" cy="4268316"/>
          </a:xfrm>
        </p:spPr>
        <p:txBody>
          <a:bodyPr>
            <a:normAutofit/>
          </a:bodyPr>
          <a:lstStyle/>
          <a:p>
            <a:r>
              <a:rPr lang="fr-CH" sz="2400" dirty="0" err="1"/>
              <a:t>Follow</a:t>
            </a:r>
            <a:r>
              <a:rPr lang="fr-CH" sz="2400" dirty="0"/>
              <a:t>-up in the </a:t>
            </a:r>
            <a:r>
              <a:rPr lang="fr-CH" sz="2400" dirty="0" err="1"/>
              <a:t>Manufacturing</a:t>
            </a:r>
            <a:r>
              <a:rPr lang="fr-CH" sz="2400" dirty="0"/>
              <a:t> and Test </a:t>
            </a:r>
            <a:r>
              <a:rPr lang="fr-CH" sz="2400" dirty="0" err="1"/>
              <a:t>Folder</a:t>
            </a:r>
            <a:r>
              <a:rPr lang="fr-CH" sz="2400" dirty="0"/>
              <a:t> (MTF)</a:t>
            </a:r>
          </a:p>
          <a:p>
            <a:r>
              <a:rPr lang="fr-CH" sz="2400" dirty="0"/>
              <a:t>CERN </a:t>
            </a:r>
            <a:r>
              <a:rPr lang="fr-CH" sz="2400" dirty="0" err="1"/>
              <a:t>developped</a:t>
            </a:r>
            <a:r>
              <a:rPr lang="fr-CH" sz="2400" dirty="0"/>
              <a:t> an interface </a:t>
            </a:r>
            <a:r>
              <a:rPr lang="fr-CH" sz="2400" dirty="0" err="1"/>
              <a:t>which</a:t>
            </a:r>
            <a:r>
              <a:rPr lang="fr-CH" sz="2400" dirty="0"/>
              <a:t> </a:t>
            </a:r>
            <a:r>
              <a:rPr lang="fr-CH" sz="2400" dirty="0" err="1"/>
              <a:t>provides</a:t>
            </a:r>
            <a:endParaRPr lang="fr-CH" sz="2400" dirty="0"/>
          </a:p>
          <a:p>
            <a:pPr marL="0" indent="0">
              <a:buNone/>
            </a:pPr>
            <a:endParaRPr lang="fr-CH" sz="1200" dirty="0"/>
          </a:p>
          <a:p>
            <a:pPr lvl="2"/>
            <a:r>
              <a:rPr lang="fr-CH" dirty="0" err="1" smtClean="0"/>
              <a:t>Traceability</a:t>
            </a:r>
            <a:r>
              <a:rPr lang="fr-CH" dirty="0" smtClean="0"/>
              <a:t> of the </a:t>
            </a:r>
            <a:r>
              <a:rPr lang="fr-CH" dirty="0" err="1" smtClean="0"/>
              <a:t>sub-equipments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in a 11T </a:t>
            </a:r>
            <a:r>
              <a:rPr lang="fr-CH" dirty="0" err="1" smtClean="0"/>
              <a:t>magnet</a:t>
            </a:r>
            <a:r>
              <a:rPr lang="fr-CH" dirty="0" smtClean="0"/>
              <a:t>,</a:t>
            </a:r>
          </a:p>
          <a:p>
            <a:pPr lvl="2"/>
            <a:r>
              <a:rPr lang="fr-CH" dirty="0" err="1" smtClean="0"/>
              <a:t>Traceability</a:t>
            </a:r>
            <a:r>
              <a:rPr lang="fr-CH" dirty="0" smtClean="0"/>
              <a:t> of the </a:t>
            </a:r>
            <a:r>
              <a:rPr lang="fr-CH" dirty="0" err="1" smtClean="0"/>
              <a:t>operations</a:t>
            </a:r>
            <a:r>
              <a:rPr lang="fr-CH" dirty="0" smtClean="0"/>
              <a:t>,</a:t>
            </a:r>
          </a:p>
          <a:p>
            <a:pPr lvl="2"/>
            <a:r>
              <a:rPr lang="fr-CH" dirty="0" err="1" smtClean="0"/>
              <a:t>Retrieval</a:t>
            </a:r>
            <a:r>
              <a:rPr lang="fr-CH" dirty="0" smtClean="0"/>
              <a:t> of all documentation, reports, test </a:t>
            </a:r>
            <a:r>
              <a:rPr lang="fr-CH" dirty="0" err="1" smtClean="0"/>
              <a:t>results</a:t>
            </a:r>
            <a:r>
              <a:rPr lang="fr-CH" dirty="0" smtClean="0"/>
              <a:t>…</a:t>
            </a:r>
          </a:p>
          <a:p>
            <a:pPr lvl="2"/>
            <a:r>
              <a:rPr lang="fr-CH" dirty="0" err="1" smtClean="0"/>
              <a:t>Easy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to </a:t>
            </a:r>
            <a:r>
              <a:rPr lang="fr-CH" dirty="0" err="1" smtClean="0"/>
              <a:t>critical</a:t>
            </a:r>
            <a:r>
              <a:rPr lang="fr-CH" dirty="0" smtClean="0"/>
              <a:t> data (</a:t>
            </a:r>
            <a:r>
              <a:rPr lang="fr-CH" dirty="0" err="1" smtClean="0"/>
              <a:t>possibilities</a:t>
            </a:r>
            <a:r>
              <a:rPr lang="fr-CH" dirty="0" smtClean="0"/>
              <a:t> of </a:t>
            </a:r>
            <a:r>
              <a:rPr lang="fr-CH" dirty="0" err="1" smtClean="0"/>
              <a:t>reporting</a:t>
            </a:r>
            <a:r>
              <a:rPr lang="fr-CH" dirty="0" smtClean="0"/>
              <a:t>),</a:t>
            </a:r>
          </a:p>
          <a:p>
            <a:pPr lvl="2"/>
            <a:r>
              <a:rPr lang="fr-CH" dirty="0" smtClean="0"/>
              <a:t>Non </a:t>
            </a:r>
            <a:r>
              <a:rPr lang="fr-CH" dirty="0" err="1" smtClean="0"/>
              <a:t>conformity</a:t>
            </a:r>
            <a:r>
              <a:rPr lang="fr-CH" dirty="0" smtClean="0"/>
              <a:t> report management.</a:t>
            </a:r>
          </a:p>
          <a:p>
            <a:pPr lvl="2"/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92826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514350"/>
          </a:xfrm>
        </p:spPr>
        <p:txBody>
          <a:bodyPr>
            <a:normAutofit fontScale="90000"/>
          </a:bodyPr>
          <a:lstStyle/>
          <a:p>
            <a:r>
              <a:rPr lang="fr-CH" sz="3200" cap="small" dirty="0"/>
              <a:t>Control </a:t>
            </a:r>
            <a:r>
              <a:rPr lang="fr-CH" sz="3200" cap="small" dirty="0" err="1"/>
              <a:t>procedures</a:t>
            </a:r>
            <a:endParaRPr lang="en-GB" sz="3200" cap="small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r="56357"/>
          <a:stretch/>
        </p:blipFill>
        <p:spPr>
          <a:xfrm rot="5400000">
            <a:off x="4225992" y="-1529531"/>
            <a:ext cx="3638060" cy="11320889"/>
          </a:xfrm>
          <a:prstGeom prst="rect">
            <a:avLst/>
          </a:prstGeom>
        </p:spPr>
      </p:pic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384577" y="791299"/>
            <a:ext cx="11465348" cy="1695216"/>
          </a:xfrm>
        </p:spPr>
        <p:txBody>
          <a:bodyPr>
            <a:normAutofit/>
          </a:bodyPr>
          <a:lstStyle/>
          <a:p>
            <a:r>
              <a:rPr lang="fr-CH" sz="2400" dirty="0" err="1"/>
              <a:t>Each</a:t>
            </a:r>
            <a:r>
              <a:rPr lang="fr-CH" sz="2400" dirty="0"/>
              <a:t> control </a:t>
            </a:r>
            <a:r>
              <a:rPr lang="fr-CH" sz="2400" dirty="0" err="1"/>
              <a:t>step</a:t>
            </a:r>
            <a:r>
              <a:rPr lang="fr-CH" sz="2400" dirty="0"/>
              <a:t> </a:t>
            </a:r>
            <a:r>
              <a:rPr lang="fr-CH" sz="2400" dirty="0" err="1"/>
              <a:t>can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found</a:t>
            </a:r>
            <a:r>
              <a:rPr lang="fr-CH" sz="2400" dirty="0"/>
              <a:t> in the </a:t>
            </a:r>
            <a:r>
              <a:rPr lang="fr-CH" sz="2400" dirty="0" err="1"/>
              <a:t>related</a:t>
            </a:r>
            <a:r>
              <a:rPr lang="fr-CH" sz="2400" dirty="0"/>
              <a:t> </a:t>
            </a:r>
            <a:r>
              <a:rPr lang="fr-CH" sz="2400" dirty="0" smtClean="0"/>
              <a:t>control </a:t>
            </a:r>
            <a:r>
              <a:rPr lang="fr-CH" sz="2400" dirty="0" err="1"/>
              <a:t>p</a:t>
            </a:r>
            <a:r>
              <a:rPr lang="fr-CH" sz="2400" dirty="0" err="1" smtClean="0"/>
              <a:t>rocedure</a:t>
            </a:r>
            <a:r>
              <a:rPr lang="fr-CH" sz="2400" dirty="0" smtClean="0"/>
              <a:t> </a:t>
            </a:r>
            <a:endParaRPr lang="fr-CH" sz="2400" dirty="0"/>
          </a:p>
          <a:p>
            <a:pPr lvl="1"/>
            <a:r>
              <a:rPr lang="fr-CH" sz="1800" dirty="0"/>
              <a:t>Inspection in </a:t>
            </a:r>
            <a:r>
              <a:rPr lang="fr-CH" sz="1800" dirty="0" err="1" smtClean="0"/>
              <a:t>field</a:t>
            </a:r>
            <a:endParaRPr lang="fr-CH" sz="1800" dirty="0" smtClean="0"/>
          </a:p>
          <a:p>
            <a:pPr lvl="1"/>
            <a:r>
              <a:rPr lang="fr-CH" sz="1800" dirty="0" smtClean="0"/>
              <a:t>Documentation</a:t>
            </a:r>
            <a:endParaRPr lang="fr-CH" sz="1800" dirty="0"/>
          </a:p>
          <a:p>
            <a:pPr lvl="1"/>
            <a:r>
              <a:rPr lang="fr-CH" sz="1800" dirty="0" err="1"/>
              <a:t>Traceability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2951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18" y="409731"/>
            <a:ext cx="4218632" cy="59577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703" b="14835"/>
          <a:stretch/>
        </p:blipFill>
        <p:spPr>
          <a:xfrm>
            <a:off x="5797285" y="409731"/>
            <a:ext cx="5870840" cy="595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658505" y="632078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Documentation check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598" y="410498"/>
            <a:ext cx="4133138" cy="58208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155" y="499951"/>
            <a:ext cx="4125380" cy="582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3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0000" cy="720000"/>
          </a:xfrm>
        </p:spPr>
        <p:txBody>
          <a:bodyPr/>
          <a:lstStyle/>
          <a:p>
            <a:r>
              <a:rPr lang="fr-CH" sz="3200" cap="small" dirty="0" err="1"/>
              <a:t>Follow</a:t>
            </a:r>
            <a:r>
              <a:rPr lang="fr-CH" sz="3200" cap="small" dirty="0"/>
              <a:t>-up files</a:t>
            </a:r>
            <a:endParaRPr lang="en-GB" sz="32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766" r="3887"/>
          <a:stretch/>
        </p:blipFill>
        <p:spPr>
          <a:xfrm rot="16200000">
            <a:off x="-239180" y="1333123"/>
            <a:ext cx="5226533" cy="42535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66" t="2528" r="64884" b="2277"/>
          <a:stretch/>
        </p:blipFill>
        <p:spPr>
          <a:xfrm rot="16200000">
            <a:off x="6905692" y="-87776"/>
            <a:ext cx="2829555" cy="726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2090" y="621102"/>
            <a:ext cx="2316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Cold Mass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4920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720" y="0"/>
            <a:ext cx="10560000" cy="720000"/>
          </a:xfrm>
        </p:spPr>
        <p:txBody>
          <a:bodyPr/>
          <a:lstStyle/>
          <a:p>
            <a:r>
              <a:rPr lang="en-US" dirty="0" smtClean="0"/>
              <a:t>ABS Cold Mass 11T type A LMBHA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0" y="768000"/>
            <a:ext cx="9469440" cy="5918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87268" y="6171685"/>
            <a:ext cx="7680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GB" sz="1600" i="1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</a:rPr>
              <a:t>https://edms.cern.ch/ui/#!master/navigator/item?I:100014899:100038610:subDocs</a:t>
            </a:r>
          </a:p>
        </p:txBody>
      </p:sp>
    </p:spTree>
    <p:extLst>
      <p:ext uri="{BB962C8B-B14F-4D97-AF65-F5344CB8AC3E}">
        <p14:creationId xmlns:p14="http://schemas.microsoft.com/office/powerpoint/2010/main" val="27223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 Cold Mass 11T type B LMBHB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0" y="768001"/>
            <a:ext cx="9471045" cy="59194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87268" y="6171685"/>
            <a:ext cx="7680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GB" sz="1600" i="1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</a:rPr>
              <a:t>https://edms.cern.ch/ui/#!master/navigator/item?I:100014902:100014902:subDocs</a:t>
            </a:r>
          </a:p>
        </p:txBody>
      </p:sp>
    </p:spTree>
    <p:extLst>
      <p:ext uri="{BB962C8B-B14F-4D97-AF65-F5344CB8AC3E}">
        <p14:creationId xmlns:p14="http://schemas.microsoft.com/office/powerpoint/2010/main" val="143935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Structure and Eq. Codes in CDD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327596" y="1076169"/>
            <a:ext cx="6757013" cy="4992555"/>
            <a:chOff x="107504" y="699542"/>
            <a:chExt cx="5067760" cy="374441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t="11252" b="22689"/>
            <a:stretch/>
          </p:blipFill>
          <p:spPr>
            <a:xfrm>
              <a:off x="107504" y="699542"/>
              <a:ext cx="5067760" cy="374441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79750" y="2592415"/>
              <a:ext cx="2952089" cy="504056"/>
            </a:xfrm>
            <a:prstGeom prst="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black"/>
                </a:solidFill>
                <a:latin typeface="Arial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49" y="804593"/>
            <a:ext cx="3765048" cy="2820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49" y="3874678"/>
            <a:ext cx="3765048" cy="2830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1" y="6121410"/>
            <a:ext cx="911751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GB" sz="1600" i="1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</a:rPr>
              <a:t>https://edms.cern.ch/ui/#!master/navigator/document?D:100129697:100129697:subDocs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411199" y="3669297"/>
            <a:ext cx="2622256" cy="533544"/>
          </a:xfrm>
          <a:prstGeom prst="rect">
            <a:avLst/>
          </a:prstGeom>
          <a:noFill/>
        </p:spPr>
        <p:txBody>
          <a:bodyPr wrap="none" lIns="121920" tIns="60960" rIns="121920" bIns="6096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defTabSz="609585"/>
            <a:r>
              <a:rPr lang="en-US" sz="2667" b="1" dirty="0">
                <a:ln/>
                <a:solidFill>
                  <a:srgbClr val="E65346"/>
                </a:solidFill>
                <a:latin typeface="Arial"/>
              </a:rPr>
              <a:t>11T Cold Mass</a:t>
            </a:r>
          </a:p>
        </p:txBody>
      </p:sp>
    </p:spTree>
    <p:extLst>
      <p:ext uri="{BB962C8B-B14F-4D97-AF65-F5344CB8AC3E}">
        <p14:creationId xmlns:p14="http://schemas.microsoft.com/office/powerpoint/2010/main" val="57631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180000"/>
            <a:ext cx="11671875" cy="720000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Assembly Sequence</a:t>
            </a:r>
            <a:r>
              <a:rPr lang="en-US" dirty="0" smtClean="0"/>
              <a:t> Instruction” Drawings 1/2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5" y="801008"/>
            <a:ext cx="3811623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 rot="20063802">
            <a:off x="3660863" y="2899815"/>
            <a:ext cx="196720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3"/>
                </a:solidFill>
              </a:rPr>
              <a:t>LHCLMBH_0004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53412" y="451612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Magnet active part assembly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244" y="801008"/>
            <a:ext cx="3819512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 rot="20063802">
            <a:off x="7979905" y="2819530"/>
            <a:ext cx="226215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3"/>
                </a:solidFill>
              </a:rPr>
              <a:t>LHCLMBH_0005&amp;6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114" y="4041368"/>
            <a:ext cx="3815059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 rot="20063802">
            <a:off x="3597600" y="6131898"/>
            <a:ext cx="226215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3"/>
                </a:solidFill>
              </a:rPr>
              <a:t>LHCLMBH_0007&amp;8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9658" y="3752684"/>
            <a:ext cx="353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 Extremities Assembly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973" y="4041368"/>
            <a:ext cx="3814054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 rot="20063802">
            <a:off x="7691365" y="6018019"/>
            <a:ext cx="28392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3"/>
                </a:solidFill>
              </a:rPr>
              <a:t>LHCMMQBH_0017,18,19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43162" y="3752684"/>
            <a:ext cx="4459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 Preparation for Pressure Tests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2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95694"/>
              </p:ext>
            </p:extLst>
          </p:nvPr>
        </p:nvGraphicFramePr>
        <p:xfrm>
          <a:off x="0" y="471803"/>
          <a:ext cx="12192000" cy="5924516"/>
        </p:xfrm>
        <a:graphic>
          <a:graphicData uri="http://schemas.openxmlformats.org/drawingml/2006/table">
            <a:tbl>
              <a:tblPr/>
              <a:tblGrid>
                <a:gridCol w="3834089">
                  <a:extLst>
                    <a:ext uri="{9D8B030D-6E8A-4147-A177-3AD203B41FA5}">
                      <a16:colId xmlns:a16="http://schemas.microsoft.com/office/drawing/2014/main" xmlns="" val="3026246386"/>
                    </a:ext>
                  </a:extLst>
                </a:gridCol>
                <a:gridCol w="3834089">
                  <a:extLst>
                    <a:ext uri="{9D8B030D-6E8A-4147-A177-3AD203B41FA5}">
                      <a16:colId xmlns:a16="http://schemas.microsoft.com/office/drawing/2014/main" xmlns="" val="459508246"/>
                    </a:ext>
                  </a:extLst>
                </a:gridCol>
                <a:gridCol w="2454630">
                  <a:extLst>
                    <a:ext uri="{9D8B030D-6E8A-4147-A177-3AD203B41FA5}">
                      <a16:colId xmlns:a16="http://schemas.microsoft.com/office/drawing/2014/main" xmlns="" val="445652367"/>
                    </a:ext>
                  </a:extLst>
                </a:gridCol>
                <a:gridCol w="2069192">
                  <a:extLst>
                    <a:ext uri="{9D8B030D-6E8A-4147-A177-3AD203B41FA5}">
                      <a16:colId xmlns:a16="http://schemas.microsoft.com/office/drawing/2014/main" xmlns="" val="3380848559"/>
                    </a:ext>
                  </a:extLst>
                </a:gridCol>
              </a:tblGrid>
              <a:tr h="15415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Bobinage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5498505"/>
                  </a:ext>
                </a:extLst>
              </a:tr>
              <a:tr h="2357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cassette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LHC-MBH_C-FP-0001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6194562"/>
                  </a:ext>
                </a:extLst>
              </a:tr>
              <a:tr h="1892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 d'approvisionnement des tourets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LHC-MBH_C-FRM-0007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3699696"/>
                  </a:ext>
                </a:extLst>
              </a:tr>
              <a:tr h="3520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Bobinage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LHC-MBH_C-FP-0003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42064530"/>
                  </a:ext>
                </a:extLst>
              </a:tr>
              <a:tr h="3520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LHC-MBH_C-FP-0014 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254822"/>
                  </a:ext>
                </a:extLst>
              </a:tr>
              <a:tr h="3520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Fabrication Inter-Layer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LHC-MBH_C-FP-0002 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8576943"/>
                  </a:ext>
                </a:extLst>
              </a:tr>
              <a:tr h="26498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 de fabrication d'une bobine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LHC-MBH_C-FP-0006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23993021"/>
                  </a:ext>
                </a:extLst>
              </a:tr>
              <a:tr h="15415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Polymérisation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31759650"/>
                  </a:ext>
                </a:extLst>
              </a:tr>
              <a:tr h="3520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Polymérisation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LHC-MBH_C-FP-0004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0256066"/>
                  </a:ext>
                </a:extLst>
              </a:tr>
              <a:tr h="15415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Réaction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imprégnation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2480006"/>
                  </a:ext>
                </a:extLst>
              </a:tr>
              <a:tr h="1766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Flowchart fabrication bobine impregnation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Flowchart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LHC-MBH_C-FP-0023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7664939"/>
                  </a:ext>
                </a:extLst>
              </a:tr>
              <a:tr h="1541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Réaction bobine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Flowchart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LHC-MBH_C-FP-0013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0023663"/>
                  </a:ext>
                </a:extLst>
              </a:tr>
              <a:tr h="16726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Assemblage du carcan de réaction</a:t>
                      </a:r>
                      <a:b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Réaction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bobine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LHC-MBH_C-FP-0011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2049966"/>
                  </a:ext>
                </a:extLst>
              </a:tr>
              <a:tr h="3520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suivi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LHC-MBH_C-FP-0016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58264666"/>
                  </a:ext>
                </a:extLst>
              </a:tr>
              <a:tr h="1541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Guide d'utilisation du four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LHC-MBH_C-MAN-0004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1527973"/>
                  </a:ext>
                </a:extLst>
              </a:tr>
              <a:tr h="1541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Splicing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LHC-MBH_C-FP-0022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58248532"/>
                  </a:ext>
                </a:extLst>
              </a:tr>
              <a:tr h="1541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LHC-MBH_C-FP-0019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506118"/>
                  </a:ext>
                </a:extLst>
              </a:tr>
              <a:tr h="1724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Impregnation fixture assembly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LHC-MBH_C-FP-0024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3583411"/>
                  </a:ext>
                </a:extLst>
              </a:tr>
              <a:tr h="1541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LHC-MBH_C-FP-0017 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14445492"/>
                  </a:ext>
                </a:extLst>
              </a:tr>
              <a:tr h="2902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Protocole d'Imprégnation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LHC-MBH_C-FP-0025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05287800"/>
                  </a:ext>
                </a:extLst>
              </a:tr>
              <a:tr h="2902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Impregnation and cleaning sub process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9"/>
                        </a:rPr>
                        <a:t>LHC-MBH_C-FP-0040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3775094"/>
                  </a:ext>
                </a:extLst>
              </a:tr>
              <a:tr h="2357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Préparation des connexions éléctriques dúne bobine</a:t>
                      </a:r>
                    </a:p>
                  </a:txBody>
                  <a:tcPr marL="4289" marR="4289" marT="42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0"/>
                        </a:rPr>
                        <a:t>LHC-MBH_C-FP-0043</a:t>
                      </a:r>
                      <a:endParaRPr lang="en-GB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8561444"/>
                  </a:ext>
                </a:extLst>
              </a:tr>
              <a:tr h="23576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LHC-MBH_C-FP-0044</a:t>
                      </a:r>
                      <a:endParaRPr lang="en-GB" sz="14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4289" marR="4289" marT="4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584021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0"/>
            <a:ext cx="16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Coil</a:t>
            </a:r>
            <a:r>
              <a:rPr lang="fr-CH" dirty="0" smtClean="0"/>
              <a:t> fabrication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9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180000"/>
            <a:ext cx="11487150" cy="720000"/>
          </a:xfrm>
        </p:spPr>
        <p:txBody>
          <a:bodyPr/>
          <a:lstStyle/>
          <a:p>
            <a:r>
              <a:rPr lang="en-US" dirty="0"/>
              <a:t>“Assembly Sequence Instruction” Drawings </a:t>
            </a:r>
            <a:r>
              <a:rPr lang="en-US" dirty="0" smtClean="0"/>
              <a:t>2/2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1" y="1130187"/>
            <a:ext cx="3817493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 rot="20063802">
            <a:off x="3690005" y="3088235"/>
            <a:ext cx="219803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3"/>
                </a:solidFill>
              </a:rPr>
              <a:t>LHCMMQBH_0020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4046" y="822900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Splicing preparation for cold test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514" y="1130187"/>
            <a:ext cx="3816487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 rot="20063802">
            <a:off x="7961970" y="3241496"/>
            <a:ext cx="25186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b="1" dirty="0">
                <a:ln/>
                <a:solidFill>
                  <a:schemeClr val="accent3"/>
                </a:solidFill>
              </a:rPr>
              <a:t>LHCLMBH_0009 &amp; 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39514" y="819580"/>
            <a:ext cx="3816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Welding Specifications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6866" t="24169" r="31177" b="8421"/>
          <a:stretch/>
        </p:blipFill>
        <p:spPr>
          <a:xfrm>
            <a:off x="7896300" y="3983228"/>
            <a:ext cx="2304256" cy="2304256"/>
          </a:xfrm>
          <a:prstGeom prst="ellipse">
            <a:avLst/>
          </a:prstGeom>
          <a:ln w="3492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9048328" y="2132857"/>
            <a:ext cx="1007672" cy="986599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9984432" y="2492896"/>
            <a:ext cx="474352" cy="1945754"/>
          </a:xfrm>
          <a:custGeom>
            <a:avLst/>
            <a:gdLst>
              <a:gd name="connsiteX0" fmla="*/ 57150 w 438484"/>
              <a:gd name="connsiteY0" fmla="*/ 0 h 1866900"/>
              <a:gd name="connsiteX1" fmla="*/ 438150 w 438484"/>
              <a:gd name="connsiteY1" fmla="*/ 742950 h 1866900"/>
              <a:gd name="connsiteX2" fmla="*/ 0 w 438484"/>
              <a:gd name="connsiteY2" fmla="*/ 18669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484" h="1866900">
                <a:moveTo>
                  <a:pt x="57150" y="0"/>
                </a:moveTo>
                <a:cubicBezTo>
                  <a:pt x="252412" y="215900"/>
                  <a:pt x="447675" y="431800"/>
                  <a:pt x="438150" y="742950"/>
                </a:cubicBezTo>
                <a:cubicBezTo>
                  <a:pt x="428625" y="1054100"/>
                  <a:pt x="214312" y="1460500"/>
                  <a:pt x="0" y="1866900"/>
                </a:cubicBezTo>
              </a:path>
            </a:pathLst>
          </a:cu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3551" y="4106573"/>
            <a:ext cx="1792757" cy="2313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Left Arrow 15"/>
          <p:cNvSpPr/>
          <p:nvPr/>
        </p:nvSpPr>
        <p:spPr>
          <a:xfrm>
            <a:off x="6553695" y="5140094"/>
            <a:ext cx="1687377" cy="122311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032105" y="483338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WPS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2820" y="4095371"/>
            <a:ext cx="2638037" cy="199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2810712" y="6150228"/>
            <a:ext cx="2205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EDMS doc to collect all the WPS under preparation with EN-MME for 11T cold masses 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Left Arrow 19"/>
          <p:cNvSpPr/>
          <p:nvPr/>
        </p:nvSpPr>
        <p:spPr>
          <a:xfrm rot="10800000">
            <a:off x="3878103" y="5400000"/>
            <a:ext cx="1137777" cy="122311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99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219201"/>
            <a:ext cx="7128792" cy="5263273"/>
          </a:xfrm>
        </p:spPr>
        <p:txBody>
          <a:bodyPr>
            <a:normAutofit fontScale="92500"/>
          </a:bodyPr>
          <a:lstStyle/>
          <a:p>
            <a:pPr marL="182563" indent="-182563" algn="just">
              <a:spcAft>
                <a:spcPts val="1200"/>
              </a:spcAft>
            </a:pPr>
            <a:r>
              <a:rPr lang="en-GB" sz="1600" dirty="0"/>
              <a:t>LHC-LMQ-AP-0001 (EDMS523561) brings together all the DMOS (</a:t>
            </a:r>
            <a:r>
              <a:rPr lang="en-GB" sz="1600" dirty="0" err="1"/>
              <a:t>Descriptifs</a:t>
            </a:r>
            <a:r>
              <a:rPr lang="en-GB" sz="1600" dirty="0"/>
              <a:t> de Mode </a:t>
            </a:r>
            <a:r>
              <a:rPr lang="en-GB" sz="1600" dirty="0" err="1"/>
              <a:t>Operatoire</a:t>
            </a:r>
            <a:r>
              <a:rPr lang="en-GB" sz="1600" dirty="0"/>
              <a:t> de </a:t>
            </a:r>
            <a:r>
              <a:rPr lang="en-GB" sz="1600" dirty="0" err="1"/>
              <a:t>Soudage</a:t>
            </a:r>
            <a:r>
              <a:rPr lang="en-GB" sz="1600" dirty="0"/>
              <a:t>) used during the assembly of the MQM type cold masses (LMQ%). Most of them are usable for the LMBH cold mass.</a:t>
            </a:r>
          </a:p>
          <a:p>
            <a:pPr marL="182563" indent="-182563" algn="just">
              <a:spcAft>
                <a:spcPts val="1200"/>
              </a:spcAft>
            </a:pPr>
            <a:r>
              <a:rPr lang="en-GB" sz="1600" dirty="0"/>
              <a:t>Operating Mode and Welders Qualification are prepared in collaboration with EN-MME and validated by external competent organism (APAVE  in our case)</a:t>
            </a:r>
          </a:p>
          <a:p>
            <a:pPr marL="182563" indent="-182563" algn="just">
              <a:spcAft>
                <a:spcPts val="1200"/>
              </a:spcAft>
            </a:pPr>
            <a:r>
              <a:rPr lang="en-GB" sz="1600" dirty="0"/>
              <a:t>LHCLMBH_0009 and 10 drawings</a:t>
            </a:r>
          </a:p>
          <a:p>
            <a:pPr marL="179388" indent="-179388" algn="just">
              <a:spcAft>
                <a:spcPts val="1200"/>
              </a:spcAft>
            </a:pPr>
            <a:r>
              <a:rPr lang="en-GB" sz="1600" dirty="0"/>
              <a:t>Visual testing reports according to examination standard: EN ISO 17637 and acceptance criteria: EN 13480-5 category 1 </a:t>
            </a:r>
            <a:r>
              <a:rPr lang="en-GB" sz="1200" dirty="0"/>
              <a:t>(ex. Edms 1552072)</a:t>
            </a:r>
            <a:r>
              <a:rPr lang="en-GB" sz="1600" dirty="0"/>
              <a:t>.</a:t>
            </a:r>
          </a:p>
          <a:p>
            <a:pPr marL="179388" indent="-179388" algn="just">
              <a:spcAft>
                <a:spcPts val="1200"/>
              </a:spcAft>
            </a:pPr>
            <a:r>
              <a:rPr lang="en-GB" sz="1600" dirty="0"/>
              <a:t>Radiographic inspection reports with specifications of reference NF EN 17636-2 </a:t>
            </a:r>
            <a:r>
              <a:rPr lang="en-GB" sz="1600" dirty="0" err="1"/>
              <a:t>Classe</a:t>
            </a:r>
            <a:r>
              <a:rPr lang="en-GB" sz="1600" dirty="0"/>
              <a:t> B + NF EN 5817 </a:t>
            </a:r>
            <a:r>
              <a:rPr lang="en-GB" sz="1600" dirty="0" err="1"/>
              <a:t>classe</a:t>
            </a:r>
            <a:r>
              <a:rPr lang="en-GB" sz="1600" dirty="0"/>
              <a:t> B </a:t>
            </a:r>
            <a:r>
              <a:rPr lang="en-GB" sz="1200" dirty="0"/>
              <a:t>(ex. Edms 1540439)</a:t>
            </a:r>
            <a:r>
              <a:rPr lang="en-GB" sz="2000" dirty="0"/>
              <a:t>.</a:t>
            </a:r>
            <a:endParaRPr lang="en-GB" sz="1600" dirty="0"/>
          </a:p>
          <a:p>
            <a:pPr marL="179388" indent="-179388" algn="just">
              <a:spcAft>
                <a:spcPts val="1200"/>
              </a:spcAft>
            </a:pPr>
            <a:r>
              <a:rPr lang="en-GB" sz="1600" dirty="0"/>
              <a:t>“Fiche de </a:t>
            </a:r>
            <a:r>
              <a:rPr lang="en-GB" sz="1600" dirty="0" err="1"/>
              <a:t>suivi</a:t>
            </a:r>
            <a:r>
              <a:rPr lang="en-GB" sz="1600" dirty="0"/>
              <a:t> de </a:t>
            </a:r>
            <a:r>
              <a:rPr lang="en-GB" sz="1600" dirty="0" err="1"/>
              <a:t>soudure</a:t>
            </a:r>
            <a:r>
              <a:rPr lang="en-GB" sz="1600" dirty="0"/>
              <a:t>” filled by the welders with parameters used, observations during welding, filler material certificates (composition, mechanical properties, impact test).</a:t>
            </a:r>
          </a:p>
          <a:p>
            <a:pPr marL="179388" indent="-179388" algn="just">
              <a:spcAft>
                <a:spcPts val="1200"/>
              </a:spcAft>
            </a:pPr>
            <a:r>
              <a:rPr lang="en-GB" sz="1600" dirty="0"/>
              <a:t>Non destructive inspection using Phased Array Ultra-Sonic technology ongoing development according to ISO 17640.</a:t>
            </a:r>
          </a:p>
          <a:p>
            <a:pPr marL="179388" indent="-179388" algn="just">
              <a:spcAft>
                <a:spcPts val="1200"/>
              </a:spcAft>
            </a:pPr>
            <a:r>
              <a:rPr lang="en-GB" sz="1600" dirty="0"/>
              <a:t>Structural analysis of LMBH 11T DS Dipole magnet cold mass (EDMS 1711518)</a:t>
            </a:r>
          </a:p>
          <a:p>
            <a:pPr algn="just"/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3188" y="836896"/>
            <a:ext cx="1281285" cy="165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4522" y="3140968"/>
            <a:ext cx="1158615" cy="165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mass welding</a:t>
            </a:r>
            <a:br>
              <a:rPr lang="en-GB" dirty="0" smtClean="0"/>
            </a:br>
            <a:r>
              <a:rPr lang="en-GB" dirty="0" smtClean="0"/>
              <a:t>Available documents and Inspections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4522" y="5643395"/>
            <a:ext cx="1222527" cy="839078"/>
          </a:xfrm>
          <a:prstGeom prst="rect">
            <a:avLst/>
          </a:prstGeom>
        </p:spPr>
      </p:pic>
      <p:pic>
        <p:nvPicPr>
          <p:cNvPr id="5122" name="Picture 2" descr="Résultat de recherche d'images pour &quot;Phased Array welding inspection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756" y="5186982"/>
            <a:ext cx="1104057" cy="44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00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963005"/>
              </p:ext>
            </p:extLst>
          </p:nvPr>
        </p:nvGraphicFramePr>
        <p:xfrm>
          <a:off x="0" y="798896"/>
          <a:ext cx="12192000" cy="4304161"/>
        </p:xfrm>
        <a:graphic>
          <a:graphicData uri="http://schemas.openxmlformats.org/drawingml/2006/table">
            <a:tbl>
              <a:tblPr/>
              <a:tblGrid>
                <a:gridCol w="3806183">
                  <a:extLst>
                    <a:ext uri="{9D8B030D-6E8A-4147-A177-3AD203B41FA5}">
                      <a16:colId xmlns:a16="http://schemas.microsoft.com/office/drawing/2014/main" xmlns="" val="3816857262"/>
                    </a:ext>
                  </a:extLst>
                </a:gridCol>
                <a:gridCol w="3846891">
                  <a:extLst>
                    <a:ext uri="{9D8B030D-6E8A-4147-A177-3AD203B41FA5}">
                      <a16:colId xmlns:a16="http://schemas.microsoft.com/office/drawing/2014/main" xmlns="" val="3398926227"/>
                    </a:ext>
                  </a:extLst>
                </a:gridCol>
                <a:gridCol w="2462825">
                  <a:extLst>
                    <a:ext uri="{9D8B030D-6E8A-4147-A177-3AD203B41FA5}">
                      <a16:colId xmlns:a16="http://schemas.microsoft.com/office/drawing/2014/main" xmlns="" val="3979983388"/>
                    </a:ext>
                  </a:extLst>
                </a:gridCol>
                <a:gridCol w="2076101">
                  <a:extLst>
                    <a:ext uri="{9D8B030D-6E8A-4147-A177-3AD203B41FA5}">
                      <a16:colId xmlns:a16="http://schemas.microsoft.com/office/drawing/2014/main" xmlns="" val="2043128962"/>
                    </a:ext>
                  </a:extLst>
                </a:gridCol>
              </a:tblGrid>
              <a:tr h="27323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48284360"/>
                  </a:ext>
                </a:extLst>
              </a:tr>
              <a:tr h="56811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 d'assemblage des colliers de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collaring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LHC-MBH_C-FP-0015 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1237796"/>
                  </a:ext>
                </a:extLst>
              </a:tr>
              <a:tr h="5681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insulation for collared coil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LHC-MBH_C-FP-0028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36594338"/>
                  </a:ext>
                </a:extLst>
              </a:tr>
              <a:tr h="5681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suivi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LHC-MBH_C-FP-0034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1450483"/>
                  </a:ext>
                </a:extLst>
              </a:tr>
              <a:tr h="5681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LHC-MBH_C-FP-0031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0186753"/>
                  </a:ext>
                </a:extLst>
              </a:tr>
              <a:tr h="31111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Autres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7045042"/>
                  </a:ext>
                </a:extLst>
              </a:tr>
              <a:tr h="58164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 métrologique de la bobine imprégnée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LHC-MBH_C-FP-0010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21361136"/>
                  </a:ext>
                </a:extLst>
              </a:tr>
              <a:tr h="5681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 dimensionnel bobine collarée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LHC-MBH_C-FP-0045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81179181"/>
                  </a:ext>
                </a:extLst>
              </a:tr>
              <a:tr h="29758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Manutention dipôles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LHC-MBH-FP-0006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203545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2399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Collared</a:t>
            </a:r>
            <a:r>
              <a:rPr lang="fr-CH" dirty="0" smtClean="0"/>
              <a:t> </a:t>
            </a:r>
            <a:r>
              <a:rPr lang="fr-CH" dirty="0" err="1" smtClean="0"/>
              <a:t>coil</a:t>
            </a:r>
            <a:r>
              <a:rPr lang="fr-CH" dirty="0" smtClean="0"/>
              <a:t> fabrication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311915"/>
              </p:ext>
            </p:extLst>
          </p:nvPr>
        </p:nvGraphicFramePr>
        <p:xfrm>
          <a:off x="0" y="571693"/>
          <a:ext cx="12192000" cy="3298554"/>
        </p:xfrm>
        <a:graphic>
          <a:graphicData uri="http://schemas.openxmlformats.org/drawingml/2006/table">
            <a:tbl>
              <a:tblPr/>
              <a:tblGrid>
                <a:gridCol w="3834090">
                  <a:extLst>
                    <a:ext uri="{9D8B030D-6E8A-4147-A177-3AD203B41FA5}">
                      <a16:colId xmlns:a16="http://schemas.microsoft.com/office/drawing/2014/main" xmlns="" val="2975002942"/>
                    </a:ext>
                  </a:extLst>
                </a:gridCol>
                <a:gridCol w="3834090">
                  <a:extLst>
                    <a:ext uri="{9D8B030D-6E8A-4147-A177-3AD203B41FA5}">
                      <a16:colId xmlns:a16="http://schemas.microsoft.com/office/drawing/2014/main" xmlns="" val="2363487244"/>
                    </a:ext>
                  </a:extLst>
                </a:gridCol>
                <a:gridCol w="2454629">
                  <a:extLst>
                    <a:ext uri="{9D8B030D-6E8A-4147-A177-3AD203B41FA5}">
                      <a16:colId xmlns:a16="http://schemas.microsoft.com/office/drawing/2014/main" xmlns="" val="1376440546"/>
                    </a:ext>
                  </a:extLst>
                </a:gridCol>
                <a:gridCol w="2069191">
                  <a:extLst>
                    <a:ext uri="{9D8B030D-6E8A-4147-A177-3AD203B41FA5}">
                      <a16:colId xmlns:a16="http://schemas.microsoft.com/office/drawing/2014/main" xmlns="" val="4060918536"/>
                    </a:ext>
                  </a:extLst>
                </a:gridCol>
              </a:tblGrid>
              <a:tr h="3695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Fiches de suivi et tests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Lien EDMS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EDMS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8841815"/>
                  </a:ext>
                </a:extLst>
              </a:tr>
              <a:tr h="4371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busbars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LHC-LMBHE-FP-0001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6016936"/>
                  </a:ext>
                </a:extLst>
              </a:tr>
              <a:tr h="43715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suivi-Type 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LHC-LMBHE-FP-0004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863740"/>
                  </a:ext>
                </a:extLst>
              </a:tr>
              <a:tr h="40139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 de fabrication busbar isolé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LHC-LMBHE-FP-0005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710089"/>
                  </a:ext>
                </a:extLst>
              </a:tr>
              <a:tr h="4013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goulotte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LHC-LMBHE-FP-0009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2504393"/>
                  </a:ext>
                </a:extLst>
              </a:tr>
              <a:tr h="41728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1766132"/>
                  </a:ext>
                </a:extLst>
              </a:tr>
              <a:tr h="83457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 de fabrication de la mise en goulotte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LHC-LMBHE-FP-0012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9569813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Busbar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5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252244"/>
              </p:ext>
            </p:extLst>
          </p:nvPr>
        </p:nvGraphicFramePr>
        <p:xfrm>
          <a:off x="0" y="428629"/>
          <a:ext cx="12191999" cy="5289679"/>
        </p:xfrm>
        <a:graphic>
          <a:graphicData uri="http://schemas.openxmlformats.org/drawingml/2006/table">
            <a:tbl>
              <a:tblPr/>
              <a:tblGrid>
                <a:gridCol w="3834090">
                  <a:extLst>
                    <a:ext uri="{9D8B030D-6E8A-4147-A177-3AD203B41FA5}">
                      <a16:colId xmlns:a16="http://schemas.microsoft.com/office/drawing/2014/main" xmlns="" val="2591512342"/>
                    </a:ext>
                  </a:extLst>
                </a:gridCol>
                <a:gridCol w="3834090">
                  <a:extLst>
                    <a:ext uri="{9D8B030D-6E8A-4147-A177-3AD203B41FA5}">
                      <a16:colId xmlns:a16="http://schemas.microsoft.com/office/drawing/2014/main" xmlns="" val="260579988"/>
                    </a:ext>
                  </a:extLst>
                </a:gridCol>
                <a:gridCol w="2454628">
                  <a:extLst>
                    <a:ext uri="{9D8B030D-6E8A-4147-A177-3AD203B41FA5}">
                      <a16:colId xmlns:a16="http://schemas.microsoft.com/office/drawing/2014/main" xmlns="" val="3154908624"/>
                    </a:ext>
                  </a:extLst>
                </a:gridCol>
                <a:gridCol w="2069191">
                  <a:extLst>
                    <a:ext uri="{9D8B030D-6E8A-4147-A177-3AD203B41FA5}">
                      <a16:colId xmlns:a16="http://schemas.microsoft.com/office/drawing/2014/main" xmlns="" val="2468166042"/>
                    </a:ext>
                  </a:extLst>
                </a:gridCol>
              </a:tblGrid>
              <a:tr h="21647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Fiches de suivi et tests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Lien EDMS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dans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EDMS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0643877"/>
                  </a:ext>
                </a:extLst>
              </a:tr>
              <a:tr h="2351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Assemblage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culasse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LHC-MBH-FP-0014 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1617661"/>
                  </a:ext>
                </a:extLst>
              </a:tr>
              <a:tr h="2351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LHC-MBH-FP-0013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94926361"/>
                  </a:ext>
                </a:extLst>
              </a:tr>
              <a:tr h="44486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 d'assemblage d'une masse froide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LHC-LMBH-FP-0018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2142997"/>
                  </a:ext>
                </a:extLst>
              </a:tr>
              <a:tr h="2351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part assembly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LHC-LMBH-FP-0008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6609438"/>
                  </a:ext>
                </a:extLst>
              </a:tr>
              <a:tr h="44486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Longitudinal </a:t>
                      </a:r>
                      <a:b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11T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coldmass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LHC-LMBH-FP-0005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43859811"/>
                  </a:ext>
                </a:extLst>
              </a:tr>
              <a:tr h="2351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Connexions  D1, D2, C3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LHC-LMBH-FP-0019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27790127"/>
                  </a:ext>
                </a:extLst>
              </a:tr>
              <a:tr h="2351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LHC-LMBH-FP-0007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3934617"/>
                  </a:ext>
                </a:extLst>
              </a:tr>
              <a:tr h="46710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Dipole 11T Nb3Sn Coldmass Extremities Set-Up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LHC-LMBH-FP-0022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62606265"/>
                  </a:ext>
                </a:extLst>
              </a:tr>
              <a:tr h="2351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Cintrage des busbars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LHC-LMBH-FP-0023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8193381"/>
                  </a:ext>
                </a:extLst>
              </a:tr>
              <a:tr h="4540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Soudure des extrémités des masses froides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LHC-LMBH-FP-0009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for discussion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84018"/>
                  </a:ext>
                </a:extLst>
              </a:tr>
              <a:tr h="454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suivi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LHC-LMBH-FP-0010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for discussion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6464643"/>
                  </a:ext>
                </a:extLst>
              </a:tr>
              <a:tr h="4540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de l'IFS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LHC-LMBH-FP-0024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for discussion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45992957"/>
                  </a:ext>
                </a:extLst>
              </a:tr>
              <a:tr h="23513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Préparation aux tests en pression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LHC-LMBH-FP-0021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9700648"/>
                  </a:ext>
                </a:extLst>
              </a:tr>
              <a:tr h="46710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Connexion au banc de test en pression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1566971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6609004"/>
                  </a:ext>
                </a:extLst>
              </a:tr>
              <a:tr h="23513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Contrôles de la masse froide</a:t>
                      </a:r>
                    </a:p>
                  </a:txBody>
                  <a:tcPr marL="9184" marR="9184" marT="91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LHC-LMBH-FP-0020</a:t>
                      </a:r>
                      <a:endParaRPr lang="en-GB" sz="1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9184" marR="9184" marT="9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709248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205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Cold mass </a:t>
            </a:r>
            <a:r>
              <a:rPr lang="fr-CH" dirty="0" err="1" smtClean="0"/>
              <a:t>assembly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1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290449"/>
              </p:ext>
            </p:extLst>
          </p:nvPr>
        </p:nvGraphicFramePr>
        <p:xfrm>
          <a:off x="0" y="533400"/>
          <a:ext cx="12192000" cy="6023840"/>
        </p:xfrm>
        <a:graphic>
          <a:graphicData uri="http://schemas.openxmlformats.org/drawingml/2006/table">
            <a:tbl>
              <a:tblPr/>
              <a:tblGrid>
                <a:gridCol w="4139260">
                  <a:extLst>
                    <a:ext uri="{9D8B030D-6E8A-4147-A177-3AD203B41FA5}">
                      <a16:colId xmlns:a16="http://schemas.microsoft.com/office/drawing/2014/main" xmlns="" val="2663191403"/>
                    </a:ext>
                  </a:extLst>
                </a:gridCol>
                <a:gridCol w="3694095">
                  <a:extLst>
                    <a:ext uri="{9D8B030D-6E8A-4147-A177-3AD203B41FA5}">
                      <a16:colId xmlns:a16="http://schemas.microsoft.com/office/drawing/2014/main" xmlns="" val="113858788"/>
                    </a:ext>
                  </a:extLst>
                </a:gridCol>
                <a:gridCol w="2365005">
                  <a:extLst>
                    <a:ext uri="{9D8B030D-6E8A-4147-A177-3AD203B41FA5}">
                      <a16:colId xmlns:a16="http://schemas.microsoft.com/office/drawing/2014/main" xmlns="" val="3728268530"/>
                    </a:ext>
                  </a:extLst>
                </a:gridCol>
                <a:gridCol w="1993640">
                  <a:extLst>
                    <a:ext uri="{9D8B030D-6E8A-4147-A177-3AD203B41FA5}">
                      <a16:colId xmlns:a16="http://schemas.microsoft.com/office/drawing/2014/main" xmlns="" val="66962634"/>
                    </a:ext>
                  </a:extLst>
                </a:gridCol>
              </a:tblGrid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 Procédure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Fiches de suivi et tests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Lien EDMS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EDMS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4907167"/>
                  </a:ext>
                </a:extLst>
              </a:tr>
              <a:tr h="16127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CH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  <a:r>
                        <a:rPr lang="fr-CH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2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winding</a:t>
                      </a:r>
                      <a:r>
                        <a:rPr lang="fr-CH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fr-CH" sz="12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curing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3205511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 tests électriques bobines collarée et bobine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Procédure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LHC-MBH_C-FP-0063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1059944"/>
                  </a:ext>
                </a:extLst>
              </a:tr>
              <a:tr h="1612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Bobinage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9577657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During-winding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LHC-MBH_C-FR-0002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393335"/>
                  </a:ext>
                </a:extLst>
              </a:tr>
              <a:tr h="1612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Réaction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60726038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Before-reaction-Fixture-Closed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LHC-MBH_C-FP-0020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5534653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After-reaction-Fixture-Closed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LHC-MBH_C-FP-0035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check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69987287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After-reaction-Mould-Open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LHC-MBH_C-FP-0033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45493922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After-Splicing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LHC-MBH_C-FP-0038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08225596"/>
                  </a:ext>
                </a:extLst>
              </a:tr>
              <a:tr h="1612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Heater 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46588620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Heater check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LHC-LMBHE-FP-0007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1964323"/>
                  </a:ext>
                </a:extLst>
              </a:tr>
              <a:tr h="1612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Imprégnation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7994126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Before-Impregnation-Fixture-Closed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LHC-MBH_C-FP-0036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70353259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After-Impregnation-Fixture-Closed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LHC-MBH_C-FP-0037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1064208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After-Impregnation-Outer-Mould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LHC-MBH_C-FP-0021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58693616"/>
                  </a:ext>
                </a:extLst>
              </a:tr>
              <a:tr h="16127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Collaring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2520412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Before-Collaring-Assembly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LHC-MBH_C-FP-0018 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51334943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After-Collaring-Assembly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LHC-MBH_C-FP-0032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3219725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Monitoring-Collaring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LHC-MBH_C-FP-0041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4435650"/>
                  </a:ext>
                </a:extLst>
              </a:tr>
              <a:tr h="16127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Busbars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0991988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elec busbars LHCMBHA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LHC-LMBHE-FP-0018 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01920965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elec busbars LHCMBHB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LHC-LMBHE-FP-0019 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4976712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elec-goulotte-LHCLMBHE-M1, M2 &amp; M3-Type-A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LHC-LMBHE-FP-0016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8540976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elec-goulotte-LHCLMBHE-M1, M2 &amp; M3-Type-B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LHC-LMBHE-FP-0017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87126713"/>
                  </a:ext>
                </a:extLst>
              </a:tr>
              <a:tr h="16127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Assembly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9426058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Fiche-tests-Before-Welding-Before-Pressing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9"/>
                        </a:rPr>
                        <a:t>LHC-LMBH-FP-0012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3168513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Fiche-tests-BeforeWelding-UnderLoad 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0"/>
                        </a:rPr>
                        <a:t>LHC-LMBH-FP-0013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1213077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Fiche-tests-AfterWelding 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LHC-LMBH-FP-0014 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1082057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Fiche-tests-Before-End-Cup-Set-Up 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2"/>
                        </a:rPr>
                        <a:t>LHC-LMBH-FP-0015 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2147219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Fiche-tests-After-Capillary-Set-Up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3"/>
                        </a:rPr>
                        <a:t>LHC-LMBH-FP-0016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9129411"/>
                  </a:ext>
                </a:extLst>
              </a:tr>
              <a:tr h="1612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Fiche-tests-After-Capillary-Forming </a:t>
                      </a:r>
                    </a:p>
                  </a:txBody>
                  <a:tcPr marL="5365" marR="5365" marT="53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test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24"/>
                        </a:rPr>
                        <a:t>LHC-LMBH-FP-0017</a:t>
                      </a:r>
                      <a:endParaRPr lang="en-GB" sz="12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365" marR="5365" marT="53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879404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152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Electrical</a:t>
            </a:r>
            <a:r>
              <a:rPr lang="fr-CH" dirty="0" smtClean="0"/>
              <a:t>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31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55" y="692785"/>
            <a:ext cx="3990589" cy="56197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40717" cy="771927"/>
          </a:xfrm>
        </p:spPr>
        <p:txBody>
          <a:bodyPr/>
          <a:lstStyle/>
          <a:p>
            <a:r>
              <a:rPr lang="fr-CH" sz="3200" cap="small" dirty="0"/>
              <a:t>Fabrication </a:t>
            </a:r>
            <a:r>
              <a:rPr lang="fr-CH" sz="3200" cap="small" dirty="0" err="1"/>
              <a:t>Procedures</a:t>
            </a:r>
            <a:endParaRPr lang="en-GB" sz="3200" cap="small" dirty="0"/>
          </a:p>
        </p:txBody>
      </p:sp>
      <p:sp>
        <p:nvSpPr>
          <p:cNvPr id="13" name="TextBox 12"/>
          <p:cNvSpPr txBox="1"/>
          <p:nvPr/>
        </p:nvSpPr>
        <p:spPr>
          <a:xfrm>
            <a:off x="4428529" y="95214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Naming and traceability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88949" y="4355145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Validation Process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769" y="771927"/>
            <a:ext cx="4009893" cy="54314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18300" y="4216645"/>
            <a:ext cx="177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Traceability of modifications</a:t>
            </a:r>
          </a:p>
        </p:txBody>
      </p:sp>
    </p:spTree>
    <p:extLst>
      <p:ext uri="{BB962C8B-B14F-4D97-AF65-F5344CB8AC3E}">
        <p14:creationId xmlns:p14="http://schemas.microsoft.com/office/powerpoint/2010/main" val="248796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580" t="27879" r="39434" b="7916"/>
          <a:stretch/>
        </p:blipFill>
        <p:spPr>
          <a:xfrm>
            <a:off x="1552755" y="675041"/>
            <a:ext cx="4011283" cy="58216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7571" t="28272" r="38939" b="8957"/>
          <a:stretch/>
        </p:blipFill>
        <p:spPr>
          <a:xfrm>
            <a:off x="5857335" y="760144"/>
            <a:ext cx="3942272" cy="5711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873" y="163902"/>
            <a:ext cx="139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Safety first….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682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068" y="535764"/>
            <a:ext cx="3929000" cy="56300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78183"/>
            <a:ext cx="22523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References (Follow up files, MIP, Flowchart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…)</a:t>
            </a:r>
          </a:p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Specifications (E.g. fibre…)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079698"/>
            <a:ext cx="2092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Drawings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509" y="236562"/>
            <a:ext cx="4695201" cy="66214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192102" y="163249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Quality instructions.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942971" y="5241521"/>
            <a:ext cx="2380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Manufacturing instructions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935989" y="3941198"/>
            <a:ext cx="238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Information/data logging.</a:t>
            </a:r>
          </a:p>
        </p:txBody>
      </p:sp>
    </p:spTree>
    <p:extLst>
      <p:ext uri="{BB962C8B-B14F-4D97-AF65-F5344CB8AC3E}">
        <p14:creationId xmlns:p14="http://schemas.microsoft.com/office/powerpoint/2010/main" val="26260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8" grpId="0"/>
      <p:bldP spid="19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</TotalTime>
  <Words>1077</Words>
  <Application>Microsoft Office PowerPoint</Application>
  <PresentationFormat>Widescreen</PresentationFormat>
  <Paragraphs>387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Fabrication Procedures</vt:lpstr>
      <vt:lpstr>PowerPoint Presentation</vt:lpstr>
      <vt:lpstr>PowerPoint Presentation</vt:lpstr>
      <vt:lpstr>Follow-up</vt:lpstr>
      <vt:lpstr>Control procedures</vt:lpstr>
      <vt:lpstr>PowerPoint Presentation</vt:lpstr>
      <vt:lpstr>PowerPoint Presentation</vt:lpstr>
      <vt:lpstr>Follow-up files</vt:lpstr>
      <vt:lpstr>PowerPoint Presentation</vt:lpstr>
      <vt:lpstr>ABS Cold Mass 11T type A LMBHA</vt:lpstr>
      <vt:lpstr>ABS Cold Mass 11T type B LMBHB</vt:lpstr>
      <vt:lpstr>Drawing Structure and Eq. Codes in CDD</vt:lpstr>
      <vt:lpstr>“Assembly Sequence Instruction” Drawings 1/2 </vt:lpstr>
      <vt:lpstr>“Assembly Sequence Instruction” Drawings 2/2</vt:lpstr>
      <vt:lpstr>Cold mass welding Available documents and Inspections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Friedrich Lackner</dc:creator>
  <cp:lastModifiedBy>Friedrich Lackner</cp:lastModifiedBy>
  <cp:revision>22</cp:revision>
  <dcterms:created xsi:type="dcterms:W3CDTF">2018-06-25T07:05:10Z</dcterms:created>
  <dcterms:modified xsi:type="dcterms:W3CDTF">2018-06-26T13:00:55Z</dcterms:modified>
</cp:coreProperties>
</file>