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05" r:id="rId5"/>
    <p:sldId id="347" r:id="rId6"/>
    <p:sldId id="357" r:id="rId7"/>
    <p:sldId id="356" r:id="rId8"/>
    <p:sldId id="355" r:id="rId9"/>
    <p:sldId id="353" r:id="rId10"/>
    <p:sldId id="352" r:id="rId11"/>
    <p:sldId id="354" r:id="rId12"/>
    <p:sldId id="358" r:id="rId13"/>
    <p:sldId id="359" r:id="rId1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E56E05"/>
    <a:srgbClr val="315D43"/>
    <a:srgbClr val="7574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60"/>
  </p:normalViewPr>
  <p:slideViewPr>
    <p:cSldViewPr snapToGrid="0" snapToObjects="1" showGuides="1">
      <p:cViewPr varScale="1">
        <p:scale>
          <a:sx n="139" d="100"/>
          <a:sy n="139" d="100"/>
        </p:scale>
        <p:origin x="174" y="108"/>
      </p:cViewPr>
      <p:guideLst>
        <p:guide orient="horz" pos="1643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596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Lackner, Status on tooling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85123" y="2248476"/>
            <a:ext cx="7113572" cy="528568"/>
          </a:xfrm>
        </p:spPr>
        <p:txBody>
          <a:bodyPr/>
          <a:lstStyle/>
          <a:p>
            <a:r>
              <a:rPr lang="en-GB" sz="3600" dirty="0"/>
              <a:t>Infrastructure and tooling availability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GB" sz="32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69891" y="3404485"/>
            <a:ext cx="7044447" cy="1196343"/>
          </a:xfrm>
        </p:spPr>
        <p:txBody>
          <a:bodyPr>
            <a:noAutofit/>
          </a:bodyPr>
          <a:lstStyle/>
          <a:p>
            <a:r>
              <a:rPr lang="en-GB" sz="1600" u="sng" dirty="0" err="1" smtClean="0"/>
              <a:t>M.Daly</a:t>
            </a:r>
            <a:r>
              <a:rPr lang="en-GB" sz="1600" u="sng" dirty="0" smtClean="0"/>
              <a:t>,</a:t>
            </a:r>
            <a:r>
              <a:rPr lang="en-GB" sz="1600" dirty="0" smtClean="0"/>
              <a:t> F. Lackner</a:t>
            </a:r>
            <a:r>
              <a:rPr lang="en-GB" sz="1600" dirty="0"/>
              <a:t>, H. Prin, M. Duret, F. Savary, D. Gerard, </a:t>
            </a:r>
            <a:r>
              <a:rPr lang="en-GB" sz="1600" dirty="0" smtClean="0"/>
              <a:t>L. Favier, S</a:t>
            </a:r>
            <a:r>
              <a:rPr lang="en-GB" sz="1600" dirty="0"/>
              <a:t>. </a:t>
            </a:r>
            <a:r>
              <a:rPr lang="en-GB" sz="1600" dirty="0" err="1" smtClean="0"/>
              <a:t>Triquet</a:t>
            </a:r>
            <a:r>
              <a:rPr lang="en-GB" sz="1600" dirty="0" smtClean="0"/>
              <a:t>, </a:t>
            </a:r>
            <a:r>
              <a:rPr lang="en-GB" sz="1600" dirty="0"/>
              <a:t>S. Luzieux, R. </a:t>
            </a:r>
            <a:r>
              <a:rPr lang="en-GB" sz="1600" dirty="0" smtClean="0"/>
              <a:t>Principe, </a:t>
            </a:r>
            <a:r>
              <a:rPr lang="en-GB" sz="1600" dirty="0"/>
              <a:t>C. </a:t>
            </a:r>
            <a:r>
              <a:rPr lang="en-GB" sz="1600" dirty="0" err="1" smtClean="0"/>
              <a:t>Loeffler</a:t>
            </a:r>
            <a:r>
              <a:rPr lang="en-GB" sz="1600" dirty="0" smtClean="0"/>
              <a:t>, O. Housiaux, </a:t>
            </a:r>
            <a:r>
              <a:rPr lang="en-GB" sz="1600" dirty="0"/>
              <a:t>T. Genestier</a:t>
            </a:r>
            <a:r>
              <a:rPr lang="en-GB" sz="1600" dirty="0" smtClean="0"/>
              <a:t>, </a:t>
            </a:r>
          </a:p>
          <a:p>
            <a:r>
              <a:rPr lang="en-GB" sz="1600" dirty="0" smtClean="0"/>
              <a:t>&amp; all other colleagues involved in the LMF 11T activities.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69892" y="4424009"/>
            <a:ext cx="6861000" cy="494593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Review of the11T </a:t>
            </a:r>
            <a:r>
              <a:rPr lang="en-GB" b="0" i="0" smtClean="0">
                <a:solidFill>
                  <a:schemeClr val="bg2"/>
                </a:solidFill>
              </a:rPr>
              <a:t>dipoles </a:t>
            </a:r>
            <a:r>
              <a:rPr lang="en-GB" b="0" i="0" smtClean="0">
                <a:solidFill>
                  <a:schemeClr val="bg2"/>
                </a:solidFill>
              </a:rPr>
              <a:t>for </a:t>
            </a:r>
            <a:r>
              <a:rPr lang="en-GB" b="0" i="0" dirty="0" smtClean="0">
                <a:solidFill>
                  <a:schemeClr val="bg2"/>
                </a:solidFill>
              </a:rPr>
              <a:t>the HL-LHC</a:t>
            </a:r>
            <a:r>
              <a:rPr lang="en-GB" b="0" i="0" dirty="0">
                <a:solidFill>
                  <a:schemeClr val="bg2"/>
                </a:solidFill>
              </a:rPr>
              <a:t>,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4</a:t>
            </a:r>
            <a:r>
              <a:rPr lang="en-GB" b="0" i="0" dirty="0" smtClean="0">
                <a:solidFill>
                  <a:schemeClr val="bg2"/>
                </a:solidFill>
              </a:rPr>
              <a:t> July 2018, </a:t>
            </a:r>
            <a:r>
              <a:rPr lang="en-GB" b="0" i="0" dirty="0" smtClean="0">
                <a:solidFill>
                  <a:schemeClr val="bg2"/>
                </a:solidFill>
              </a:rPr>
              <a:t>CERN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0392" y="4137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2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ready!</a:t>
            </a:r>
          </a:p>
          <a:p>
            <a:r>
              <a:rPr lang="en-GB" dirty="0" smtClean="0"/>
              <a:t>Some final modifications/improvements need to be implemented but do not hold up production.</a:t>
            </a:r>
          </a:p>
          <a:p>
            <a:r>
              <a:rPr lang="en-GB" dirty="0" smtClean="0"/>
              <a:t>Some preventive maintenance has been performed on a number of critical equipment. A plan is being drawn up for future maintenance plans.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66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Winding &amp; Curing</a:t>
            </a:r>
          </a:p>
          <a:p>
            <a:r>
              <a:rPr lang="en-GB" dirty="0"/>
              <a:t>Reaction </a:t>
            </a:r>
            <a:r>
              <a:rPr lang="en-GB" dirty="0" smtClean="0"/>
              <a:t>&amp; Impregnation</a:t>
            </a:r>
          </a:p>
          <a:p>
            <a:r>
              <a:rPr lang="en-GB" dirty="0" smtClean="0"/>
              <a:t>Metrology</a:t>
            </a:r>
          </a:p>
          <a:p>
            <a:r>
              <a:rPr lang="en-GB" dirty="0" smtClean="0"/>
              <a:t>Collaring</a:t>
            </a:r>
          </a:p>
          <a:p>
            <a:r>
              <a:rPr lang="en-GB" dirty="0" smtClean="0"/>
              <a:t>Shell Welding</a:t>
            </a:r>
          </a:p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3231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849772"/>
            <a:ext cx="8700162" cy="3917491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8285209" y="3755231"/>
            <a:ext cx="522239" cy="838982"/>
            <a:chOff x="8285209" y="3755231"/>
            <a:chExt cx="522239" cy="838982"/>
          </a:xfrm>
        </p:grpSpPr>
        <p:sp>
          <p:nvSpPr>
            <p:cNvPr id="3" name="Pie 2"/>
            <p:cNvSpPr/>
            <p:nvPr/>
          </p:nvSpPr>
          <p:spPr>
            <a:xfrm>
              <a:off x="8607340" y="4110681"/>
              <a:ext cx="200108" cy="222422"/>
            </a:xfrm>
            <a:prstGeom prst="pie">
              <a:avLst>
                <a:gd name="adj1" fmla="val 5366616"/>
                <a:gd name="adj2" fmla="val 16200000"/>
              </a:avLst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 flipV="1">
              <a:off x="8285209" y="3755231"/>
              <a:ext cx="355450" cy="35545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8307284" y="4333103"/>
              <a:ext cx="330115" cy="26111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8305469" y="3982053"/>
              <a:ext cx="296231" cy="19801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8298013" y="4277609"/>
              <a:ext cx="315281" cy="1324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8298013" y="4228755"/>
              <a:ext cx="296232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264247" y="1213507"/>
            <a:ext cx="522239" cy="838982"/>
            <a:chOff x="8285209" y="3755231"/>
            <a:chExt cx="522239" cy="838982"/>
          </a:xfrm>
        </p:grpSpPr>
        <p:sp>
          <p:nvSpPr>
            <p:cNvPr id="21" name="Pie 20"/>
            <p:cNvSpPr/>
            <p:nvPr/>
          </p:nvSpPr>
          <p:spPr>
            <a:xfrm>
              <a:off x="8607340" y="4110681"/>
              <a:ext cx="200108" cy="222422"/>
            </a:xfrm>
            <a:prstGeom prst="pie">
              <a:avLst>
                <a:gd name="adj1" fmla="val 5366616"/>
                <a:gd name="adj2" fmla="val 16200000"/>
              </a:avLst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 flipV="1">
              <a:off x="8285209" y="3755231"/>
              <a:ext cx="355450" cy="35545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8307284" y="4333103"/>
              <a:ext cx="330115" cy="26111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8305469" y="3982053"/>
              <a:ext cx="296231" cy="19801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298013" y="4277609"/>
              <a:ext cx="315281" cy="1324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8298013" y="4228755"/>
              <a:ext cx="296232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38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302" y="826873"/>
            <a:ext cx="7381103" cy="415187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978877" y="1029730"/>
            <a:ext cx="7382528" cy="3940855"/>
            <a:chOff x="978877" y="1029730"/>
            <a:chExt cx="7382528" cy="3940855"/>
          </a:xfrm>
        </p:grpSpPr>
        <p:grpSp>
          <p:nvGrpSpPr>
            <p:cNvPr id="18" name="Group 17"/>
            <p:cNvGrpSpPr/>
            <p:nvPr/>
          </p:nvGrpSpPr>
          <p:grpSpPr>
            <a:xfrm>
              <a:off x="2067697" y="1029730"/>
              <a:ext cx="6293708" cy="3517556"/>
              <a:chOff x="2067697" y="1029730"/>
              <a:chExt cx="6293708" cy="3517556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4308389" y="1309816"/>
                <a:ext cx="1869989" cy="2520779"/>
              </a:xfrm>
              <a:custGeom>
                <a:avLst/>
                <a:gdLst>
                  <a:gd name="connsiteX0" fmla="*/ 205946 w 1869989"/>
                  <a:gd name="connsiteY0" fmla="*/ 2479589 h 2520779"/>
                  <a:gd name="connsiteX1" fmla="*/ 1869989 w 1869989"/>
                  <a:gd name="connsiteY1" fmla="*/ 2463114 h 2520779"/>
                  <a:gd name="connsiteX2" fmla="*/ 972065 w 1869989"/>
                  <a:gd name="connsiteY2" fmla="*/ 0 h 2520779"/>
                  <a:gd name="connsiteX3" fmla="*/ 57665 w 1869989"/>
                  <a:gd name="connsiteY3" fmla="*/ 32952 h 2520779"/>
                  <a:gd name="connsiteX4" fmla="*/ 0 w 1869989"/>
                  <a:gd name="connsiteY4" fmla="*/ 2520779 h 2520779"/>
                  <a:gd name="connsiteX5" fmla="*/ 205946 w 1869989"/>
                  <a:gd name="connsiteY5" fmla="*/ 2479589 h 2520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69989" h="2520779">
                    <a:moveTo>
                      <a:pt x="205946" y="2479589"/>
                    </a:moveTo>
                    <a:lnTo>
                      <a:pt x="1869989" y="2463114"/>
                    </a:lnTo>
                    <a:lnTo>
                      <a:pt x="972065" y="0"/>
                    </a:lnTo>
                    <a:lnTo>
                      <a:pt x="57665" y="32952"/>
                    </a:lnTo>
                    <a:lnTo>
                      <a:pt x="0" y="2520779"/>
                    </a:lnTo>
                    <a:lnTo>
                      <a:pt x="205946" y="2479589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659395" y="1029730"/>
                <a:ext cx="2702010" cy="3517556"/>
              </a:xfrm>
              <a:custGeom>
                <a:avLst/>
                <a:gdLst>
                  <a:gd name="connsiteX0" fmla="*/ 807308 w 2702010"/>
                  <a:gd name="connsiteY0" fmla="*/ 1491048 h 3517556"/>
                  <a:gd name="connsiteX1" fmla="*/ 0 w 2702010"/>
                  <a:gd name="connsiteY1" fmla="*/ 502508 h 3517556"/>
                  <a:gd name="connsiteX2" fmla="*/ 57664 w 2702010"/>
                  <a:gd name="connsiteY2" fmla="*/ 0 h 3517556"/>
                  <a:gd name="connsiteX3" fmla="*/ 2702010 w 2702010"/>
                  <a:gd name="connsiteY3" fmla="*/ 2537254 h 3517556"/>
                  <a:gd name="connsiteX4" fmla="*/ 2520778 w 2702010"/>
                  <a:gd name="connsiteY4" fmla="*/ 3517556 h 3517556"/>
                  <a:gd name="connsiteX5" fmla="*/ 807308 w 2702010"/>
                  <a:gd name="connsiteY5" fmla="*/ 1491048 h 3517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02010" h="3517556">
                    <a:moveTo>
                      <a:pt x="807308" y="1491048"/>
                    </a:moveTo>
                    <a:lnTo>
                      <a:pt x="0" y="502508"/>
                    </a:lnTo>
                    <a:lnTo>
                      <a:pt x="57664" y="0"/>
                    </a:lnTo>
                    <a:lnTo>
                      <a:pt x="2702010" y="2537254"/>
                    </a:lnTo>
                    <a:lnTo>
                      <a:pt x="2520778" y="3517556"/>
                    </a:lnTo>
                    <a:lnTo>
                      <a:pt x="807308" y="1491048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5708822" y="1919416"/>
                <a:ext cx="518983" cy="766119"/>
              </a:xfrm>
              <a:custGeom>
                <a:avLst/>
                <a:gdLst>
                  <a:gd name="connsiteX0" fmla="*/ 370702 w 518983"/>
                  <a:gd name="connsiteY0" fmla="*/ 766119 h 766119"/>
                  <a:gd name="connsiteX1" fmla="*/ 0 w 518983"/>
                  <a:gd name="connsiteY1" fmla="*/ 205946 h 766119"/>
                  <a:gd name="connsiteX2" fmla="*/ 32951 w 518983"/>
                  <a:gd name="connsiteY2" fmla="*/ 0 h 766119"/>
                  <a:gd name="connsiteX3" fmla="*/ 148281 w 518983"/>
                  <a:gd name="connsiteY3" fmla="*/ 0 h 766119"/>
                  <a:gd name="connsiteX4" fmla="*/ 518983 w 518983"/>
                  <a:gd name="connsiteY4" fmla="*/ 560173 h 766119"/>
                  <a:gd name="connsiteX5" fmla="*/ 494270 w 518983"/>
                  <a:gd name="connsiteY5" fmla="*/ 757881 h 766119"/>
                  <a:gd name="connsiteX6" fmla="*/ 370702 w 518983"/>
                  <a:gd name="connsiteY6" fmla="*/ 766119 h 76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8983" h="766119">
                    <a:moveTo>
                      <a:pt x="370702" y="766119"/>
                    </a:moveTo>
                    <a:lnTo>
                      <a:pt x="0" y="205946"/>
                    </a:lnTo>
                    <a:lnTo>
                      <a:pt x="32951" y="0"/>
                    </a:lnTo>
                    <a:lnTo>
                      <a:pt x="148281" y="0"/>
                    </a:lnTo>
                    <a:lnTo>
                      <a:pt x="518983" y="560173"/>
                    </a:lnTo>
                    <a:lnTo>
                      <a:pt x="494270" y="757881"/>
                    </a:lnTo>
                    <a:lnTo>
                      <a:pt x="370702" y="766119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3575222" y="2290119"/>
                <a:ext cx="420129" cy="988540"/>
              </a:xfrm>
              <a:custGeom>
                <a:avLst/>
                <a:gdLst>
                  <a:gd name="connsiteX0" fmla="*/ 222421 w 420129"/>
                  <a:gd name="connsiteY0" fmla="*/ 988540 h 988540"/>
                  <a:gd name="connsiteX1" fmla="*/ 420129 w 420129"/>
                  <a:gd name="connsiteY1" fmla="*/ 214184 h 988540"/>
                  <a:gd name="connsiteX2" fmla="*/ 370702 w 420129"/>
                  <a:gd name="connsiteY2" fmla="*/ 0 h 988540"/>
                  <a:gd name="connsiteX3" fmla="*/ 263610 w 420129"/>
                  <a:gd name="connsiteY3" fmla="*/ 8238 h 988540"/>
                  <a:gd name="connsiteX4" fmla="*/ 16475 w 420129"/>
                  <a:gd name="connsiteY4" fmla="*/ 807308 h 988540"/>
                  <a:gd name="connsiteX5" fmla="*/ 0 w 420129"/>
                  <a:gd name="connsiteY5" fmla="*/ 980303 h 988540"/>
                  <a:gd name="connsiteX6" fmla="*/ 222421 w 420129"/>
                  <a:gd name="connsiteY6" fmla="*/ 988540 h 988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0129" h="988540">
                    <a:moveTo>
                      <a:pt x="222421" y="988540"/>
                    </a:moveTo>
                    <a:lnTo>
                      <a:pt x="420129" y="214184"/>
                    </a:lnTo>
                    <a:lnTo>
                      <a:pt x="370702" y="0"/>
                    </a:lnTo>
                    <a:lnTo>
                      <a:pt x="263610" y="8238"/>
                    </a:lnTo>
                    <a:lnTo>
                      <a:pt x="16475" y="807308"/>
                    </a:lnTo>
                    <a:lnTo>
                      <a:pt x="0" y="980303"/>
                    </a:lnTo>
                    <a:lnTo>
                      <a:pt x="222421" y="98854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850292" y="2224216"/>
                <a:ext cx="642551" cy="1070919"/>
              </a:xfrm>
              <a:custGeom>
                <a:avLst/>
                <a:gdLst>
                  <a:gd name="connsiteX0" fmla="*/ 313038 w 642551"/>
                  <a:gd name="connsiteY0" fmla="*/ 1070919 h 1070919"/>
                  <a:gd name="connsiteX1" fmla="*/ 24713 w 642551"/>
                  <a:gd name="connsiteY1" fmla="*/ 1070919 h 1070919"/>
                  <a:gd name="connsiteX2" fmla="*/ 0 w 642551"/>
                  <a:gd name="connsiteY2" fmla="*/ 782595 h 1070919"/>
                  <a:gd name="connsiteX3" fmla="*/ 411892 w 642551"/>
                  <a:gd name="connsiteY3" fmla="*/ 0 h 1070919"/>
                  <a:gd name="connsiteX4" fmla="*/ 543697 w 642551"/>
                  <a:gd name="connsiteY4" fmla="*/ 16476 h 1070919"/>
                  <a:gd name="connsiteX5" fmla="*/ 601362 w 642551"/>
                  <a:gd name="connsiteY5" fmla="*/ 123568 h 1070919"/>
                  <a:gd name="connsiteX6" fmla="*/ 642551 w 642551"/>
                  <a:gd name="connsiteY6" fmla="*/ 296562 h 1070919"/>
                  <a:gd name="connsiteX7" fmla="*/ 313038 w 642551"/>
                  <a:gd name="connsiteY7" fmla="*/ 1070919 h 1070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2551" h="1070919">
                    <a:moveTo>
                      <a:pt x="313038" y="1070919"/>
                    </a:moveTo>
                    <a:lnTo>
                      <a:pt x="24713" y="1070919"/>
                    </a:lnTo>
                    <a:lnTo>
                      <a:pt x="0" y="782595"/>
                    </a:lnTo>
                    <a:lnTo>
                      <a:pt x="411892" y="0"/>
                    </a:lnTo>
                    <a:lnTo>
                      <a:pt x="543697" y="16476"/>
                    </a:lnTo>
                    <a:lnTo>
                      <a:pt x="601362" y="123568"/>
                    </a:lnTo>
                    <a:lnTo>
                      <a:pt x="642551" y="296562"/>
                    </a:lnTo>
                    <a:lnTo>
                      <a:pt x="313038" y="1070919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2067697" y="2273643"/>
                <a:ext cx="897925" cy="1161535"/>
              </a:xfrm>
              <a:custGeom>
                <a:avLst/>
                <a:gdLst>
                  <a:gd name="connsiteX0" fmla="*/ 362465 w 897925"/>
                  <a:gd name="connsiteY0" fmla="*/ 1112108 h 1161535"/>
                  <a:gd name="connsiteX1" fmla="*/ 16476 w 897925"/>
                  <a:gd name="connsiteY1" fmla="*/ 1161535 h 1161535"/>
                  <a:gd name="connsiteX2" fmla="*/ 0 w 897925"/>
                  <a:gd name="connsiteY2" fmla="*/ 897925 h 1161535"/>
                  <a:gd name="connsiteX3" fmla="*/ 691979 w 897925"/>
                  <a:gd name="connsiteY3" fmla="*/ 0 h 1161535"/>
                  <a:gd name="connsiteX4" fmla="*/ 823784 w 897925"/>
                  <a:gd name="connsiteY4" fmla="*/ 24714 h 1161535"/>
                  <a:gd name="connsiteX5" fmla="*/ 856735 w 897925"/>
                  <a:gd name="connsiteY5" fmla="*/ 140043 h 1161535"/>
                  <a:gd name="connsiteX6" fmla="*/ 897925 w 897925"/>
                  <a:gd name="connsiteY6" fmla="*/ 280087 h 1161535"/>
                  <a:gd name="connsiteX7" fmla="*/ 362465 w 897925"/>
                  <a:gd name="connsiteY7" fmla="*/ 1112108 h 1161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925" h="1161535">
                    <a:moveTo>
                      <a:pt x="362465" y="1112108"/>
                    </a:moveTo>
                    <a:lnTo>
                      <a:pt x="16476" y="1161535"/>
                    </a:lnTo>
                    <a:lnTo>
                      <a:pt x="0" y="897925"/>
                    </a:lnTo>
                    <a:lnTo>
                      <a:pt x="691979" y="0"/>
                    </a:lnTo>
                    <a:lnTo>
                      <a:pt x="823784" y="24714"/>
                    </a:lnTo>
                    <a:lnTo>
                      <a:pt x="856735" y="140043"/>
                    </a:lnTo>
                    <a:lnTo>
                      <a:pt x="897925" y="280087"/>
                    </a:lnTo>
                    <a:lnTo>
                      <a:pt x="362465" y="1112108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847070" y="1664043"/>
                <a:ext cx="296562" cy="609600"/>
              </a:xfrm>
              <a:custGeom>
                <a:avLst/>
                <a:gdLst>
                  <a:gd name="connsiteX0" fmla="*/ 214184 w 296562"/>
                  <a:gd name="connsiteY0" fmla="*/ 609600 h 609600"/>
                  <a:gd name="connsiteX1" fmla="*/ 296562 w 296562"/>
                  <a:gd name="connsiteY1" fmla="*/ 181233 h 609600"/>
                  <a:gd name="connsiteX2" fmla="*/ 205946 w 296562"/>
                  <a:gd name="connsiteY2" fmla="*/ 0 h 609600"/>
                  <a:gd name="connsiteX3" fmla="*/ 115330 w 296562"/>
                  <a:gd name="connsiteY3" fmla="*/ 24714 h 609600"/>
                  <a:gd name="connsiteX4" fmla="*/ 0 w 296562"/>
                  <a:gd name="connsiteY4" fmla="*/ 444843 h 609600"/>
                  <a:gd name="connsiteX5" fmla="*/ 16476 w 296562"/>
                  <a:gd name="connsiteY5" fmla="*/ 601362 h 609600"/>
                  <a:gd name="connsiteX6" fmla="*/ 214184 w 296562"/>
                  <a:gd name="connsiteY6" fmla="*/ 60960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6562" h="609600">
                    <a:moveTo>
                      <a:pt x="214184" y="609600"/>
                    </a:moveTo>
                    <a:lnTo>
                      <a:pt x="296562" y="181233"/>
                    </a:lnTo>
                    <a:lnTo>
                      <a:pt x="205946" y="0"/>
                    </a:lnTo>
                    <a:lnTo>
                      <a:pt x="115330" y="24714"/>
                    </a:lnTo>
                    <a:lnTo>
                      <a:pt x="0" y="444843"/>
                    </a:lnTo>
                    <a:lnTo>
                      <a:pt x="16476" y="601362"/>
                    </a:lnTo>
                    <a:lnTo>
                      <a:pt x="214184" y="60960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3311611" y="1622854"/>
                <a:ext cx="395416" cy="650789"/>
              </a:xfrm>
              <a:custGeom>
                <a:avLst/>
                <a:gdLst>
                  <a:gd name="connsiteX0" fmla="*/ 164757 w 395416"/>
                  <a:gd name="connsiteY0" fmla="*/ 650789 h 650789"/>
                  <a:gd name="connsiteX1" fmla="*/ 395416 w 395416"/>
                  <a:gd name="connsiteY1" fmla="*/ 172995 h 650789"/>
                  <a:gd name="connsiteX2" fmla="*/ 345989 w 395416"/>
                  <a:gd name="connsiteY2" fmla="*/ 32951 h 650789"/>
                  <a:gd name="connsiteX3" fmla="*/ 271848 w 395416"/>
                  <a:gd name="connsiteY3" fmla="*/ 0 h 650789"/>
                  <a:gd name="connsiteX4" fmla="*/ 0 w 395416"/>
                  <a:gd name="connsiteY4" fmla="*/ 486032 h 650789"/>
                  <a:gd name="connsiteX5" fmla="*/ 0 w 395416"/>
                  <a:gd name="connsiteY5" fmla="*/ 609600 h 650789"/>
                  <a:gd name="connsiteX6" fmla="*/ 164757 w 395416"/>
                  <a:gd name="connsiteY6" fmla="*/ 650789 h 650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95416" h="650789">
                    <a:moveTo>
                      <a:pt x="164757" y="650789"/>
                    </a:moveTo>
                    <a:lnTo>
                      <a:pt x="395416" y="172995"/>
                    </a:lnTo>
                    <a:lnTo>
                      <a:pt x="345989" y="32951"/>
                    </a:lnTo>
                    <a:lnTo>
                      <a:pt x="271848" y="0"/>
                    </a:lnTo>
                    <a:lnTo>
                      <a:pt x="0" y="486032"/>
                    </a:lnTo>
                    <a:lnTo>
                      <a:pt x="0" y="609600"/>
                    </a:lnTo>
                    <a:lnTo>
                      <a:pt x="164757" y="650789"/>
                    </a:lnTo>
                    <a:close/>
                  </a:path>
                </a:pathLst>
              </a:custGeom>
              <a:solidFill>
                <a:srgbClr val="92D050">
                  <a:alpha val="50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2924432" y="1565189"/>
                <a:ext cx="461319" cy="733168"/>
              </a:xfrm>
              <a:custGeom>
                <a:avLst/>
                <a:gdLst>
                  <a:gd name="connsiteX0" fmla="*/ 156519 w 461319"/>
                  <a:gd name="connsiteY0" fmla="*/ 733168 h 733168"/>
                  <a:gd name="connsiteX1" fmla="*/ 461319 w 461319"/>
                  <a:gd name="connsiteY1" fmla="*/ 238897 h 733168"/>
                  <a:gd name="connsiteX2" fmla="*/ 444844 w 461319"/>
                  <a:gd name="connsiteY2" fmla="*/ 49427 h 733168"/>
                  <a:gd name="connsiteX3" fmla="*/ 288325 w 461319"/>
                  <a:gd name="connsiteY3" fmla="*/ 0 h 733168"/>
                  <a:gd name="connsiteX4" fmla="*/ 0 w 461319"/>
                  <a:gd name="connsiteY4" fmla="*/ 395416 h 733168"/>
                  <a:gd name="connsiteX5" fmla="*/ 49427 w 461319"/>
                  <a:gd name="connsiteY5" fmla="*/ 708454 h 733168"/>
                  <a:gd name="connsiteX6" fmla="*/ 156519 w 461319"/>
                  <a:gd name="connsiteY6" fmla="*/ 733168 h 73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1319" h="733168">
                    <a:moveTo>
                      <a:pt x="156519" y="733168"/>
                    </a:moveTo>
                    <a:lnTo>
                      <a:pt x="461319" y="238897"/>
                    </a:lnTo>
                    <a:lnTo>
                      <a:pt x="444844" y="49427"/>
                    </a:lnTo>
                    <a:lnTo>
                      <a:pt x="288325" y="0"/>
                    </a:lnTo>
                    <a:lnTo>
                      <a:pt x="0" y="395416"/>
                    </a:lnTo>
                    <a:lnTo>
                      <a:pt x="49427" y="708454"/>
                    </a:lnTo>
                    <a:lnTo>
                      <a:pt x="156519" y="733168"/>
                    </a:lnTo>
                    <a:close/>
                  </a:path>
                </a:pathLst>
              </a:custGeom>
              <a:solidFill>
                <a:srgbClr val="92D050">
                  <a:alpha val="50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3707027" y="1145059"/>
                <a:ext cx="1639330" cy="230660"/>
              </a:xfrm>
              <a:custGeom>
                <a:avLst/>
                <a:gdLst>
                  <a:gd name="connsiteX0" fmla="*/ 0 w 1639330"/>
                  <a:gd name="connsiteY0" fmla="*/ 82379 h 230660"/>
                  <a:gd name="connsiteX1" fmla="*/ 1606378 w 1639330"/>
                  <a:gd name="connsiteY1" fmla="*/ 0 h 230660"/>
                  <a:gd name="connsiteX2" fmla="*/ 1639330 w 1639330"/>
                  <a:gd name="connsiteY2" fmla="*/ 172995 h 230660"/>
                  <a:gd name="connsiteX3" fmla="*/ 24714 w 1639330"/>
                  <a:gd name="connsiteY3" fmla="*/ 230660 h 230660"/>
                  <a:gd name="connsiteX4" fmla="*/ 0 w 1639330"/>
                  <a:gd name="connsiteY4" fmla="*/ 82379 h 2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9330" h="230660">
                    <a:moveTo>
                      <a:pt x="0" y="82379"/>
                    </a:moveTo>
                    <a:lnTo>
                      <a:pt x="1606378" y="0"/>
                    </a:lnTo>
                    <a:lnTo>
                      <a:pt x="1639330" y="172995"/>
                    </a:lnTo>
                    <a:lnTo>
                      <a:pt x="24714" y="230660"/>
                    </a:lnTo>
                    <a:lnTo>
                      <a:pt x="0" y="82379"/>
                    </a:lnTo>
                    <a:close/>
                  </a:path>
                </a:pathLst>
              </a:custGeom>
              <a:solidFill>
                <a:srgbClr val="FFC000">
                  <a:alpha val="50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5461686" y="1524000"/>
                <a:ext cx="362465" cy="551935"/>
              </a:xfrm>
              <a:custGeom>
                <a:avLst/>
                <a:gdLst>
                  <a:gd name="connsiteX0" fmla="*/ 222422 w 362465"/>
                  <a:gd name="connsiteY0" fmla="*/ 551935 h 551935"/>
                  <a:gd name="connsiteX1" fmla="*/ 238898 w 362465"/>
                  <a:gd name="connsiteY1" fmla="*/ 362465 h 551935"/>
                  <a:gd name="connsiteX2" fmla="*/ 362465 w 362465"/>
                  <a:gd name="connsiteY2" fmla="*/ 354227 h 551935"/>
                  <a:gd name="connsiteX3" fmla="*/ 156519 w 362465"/>
                  <a:gd name="connsiteY3" fmla="*/ 0 h 551935"/>
                  <a:gd name="connsiteX4" fmla="*/ 0 w 362465"/>
                  <a:gd name="connsiteY4" fmla="*/ 16476 h 551935"/>
                  <a:gd name="connsiteX5" fmla="*/ 8238 w 362465"/>
                  <a:gd name="connsiteY5" fmla="*/ 197708 h 551935"/>
                  <a:gd name="connsiteX6" fmla="*/ 222422 w 362465"/>
                  <a:gd name="connsiteY6" fmla="*/ 551935 h 551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2465" h="551935">
                    <a:moveTo>
                      <a:pt x="222422" y="551935"/>
                    </a:moveTo>
                    <a:lnTo>
                      <a:pt x="238898" y="362465"/>
                    </a:lnTo>
                    <a:lnTo>
                      <a:pt x="362465" y="354227"/>
                    </a:lnTo>
                    <a:lnTo>
                      <a:pt x="156519" y="0"/>
                    </a:lnTo>
                    <a:lnTo>
                      <a:pt x="0" y="16476"/>
                    </a:lnTo>
                    <a:lnTo>
                      <a:pt x="8238" y="197708"/>
                    </a:lnTo>
                    <a:lnTo>
                      <a:pt x="222422" y="551935"/>
                    </a:ln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Freeform 26"/>
            <p:cNvSpPr/>
            <p:nvPr/>
          </p:nvSpPr>
          <p:spPr>
            <a:xfrm>
              <a:off x="978877" y="4237892"/>
              <a:ext cx="339969" cy="732693"/>
            </a:xfrm>
            <a:custGeom>
              <a:avLst/>
              <a:gdLst>
                <a:gd name="connsiteX0" fmla="*/ 29308 w 339969"/>
                <a:gd name="connsiteY0" fmla="*/ 732693 h 732693"/>
                <a:gd name="connsiteX1" fmla="*/ 339969 w 339969"/>
                <a:gd name="connsiteY1" fmla="*/ 345831 h 732693"/>
                <a:gd name="connsiteX2" fmla="*/ 193431 w 339969"/>
                <a:gd name="connsiteY2" fmla="*/ 11723 h 732693"/>
                <a:gd name="connsiteX3" fmla="*/ 0 w 339969"/>
                <a:gd name="connsiteY3" fmla="*/ 0 h 732693"/>
                <a:gd name="connsiteX4" fmla="*/ 29308 w 339969"/>
                <a:gd name="connsiteY4" fmla="*/ 732693 h 73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969" h="732693">
                  <a:moveTo>
                    <a:pt x="29308" y="732693"/>
                  </a:moveTo>
                  <a:lnTo>
                    <a:pt x="339969" y="345831"/>
                  </a:lnTo>
                  <a:lnTo>
                    <a:pt x="193431" y="11723"/>
                  </a:lnTo>
                  <a:lnTo>
                    <a:pt x="0" y="0"/>
                  </a:lnTo>
                  <a:lnTo>
                    <a:pt x="29308" y="73269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  <a:alpha val="50000"/>
              </a:schemeClr>
            </a:solidFill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Dipole clean room zone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F. Lackner,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on </a:t>
            </a:r>
            <a:r>
              <a:rPr lang="fr-FR" noProof="0" dirty="0" err="1" smtClean="0"/>
              <a:t>tooling</a:t>
            </a:r>
            <a:endParaRPr lang="en-GB" noProof="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397671" y="847266"/>
            <a:ext cx="4423829" cy="3234243"/>
            <a:chOff x="2397671" y="847266"/>
            <a:chExt cx="4423829" cy="3234243"/>
          </a:xfrm>
        </p:grpSpPr>
        <p:sp>
          <p:nvSpPr>
            <p:cNvPr id="19" name="TextBox 18"/>
            <p:cNvSpPr txBox="1"/>
            <p:nvPr/>
          </p:nvSpPr>
          <p:spPr>
            <a:xfrm>
              <a:off x="3995351" y="847266"/>
              <a:ext cx="10823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C000"/>
                  </a:solidFill>
                </a:rPr>
                <a:t>Spooling</a:t>
              </a:r>
              <a:endParaRPr lang="en-GB" dirty="0">
                <a:solidFill>
                  <a:srgbClr val="FFC000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397671" y="1254745"/>
              <a:ext cx="4423829" cy="2826764"/>
              <a:chOff x="2397671" y="1254745"/>
              <a:chExt cx="4423829" cy="282676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805214" y="1254745"/>
                <a:ext cx="1095172" cy="369332"/>
              </a:xfrm>
              <a:prstGeom prst="rect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n>
                      <a:solidFill>
                        <a:srgbClr val="00B050"/>
                      </a:solidFill>
                    </a:ln>
                    <a:solidFill>
                      <a:srgbClr val="00B050"/>
                    </a:solidFill>
                  </a:rPr>
                  <a:t>Collaring</a:t>
                </a:r>
                <a:endParaRPr lang="en-GB" dirty="0">
                  <a:ln>
                    <a:solidFill>
                      <a:srgbClr val="00B050"/>
                    </a:solidFill>
                  </a:ln>
                  <a:solidFill>
                    <a:srgbClr val="00B05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397671" y="3435178"/>
                <a:ext cx="1531188" cy="646331"/>
              </a:xfrm>
              <a:prstGeom prst="rect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n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</a:rPr>
                  <a:t>Reaction/</a:t>
                </a:r>
              </a:p>
              <a:p>
                <a:r>
                  <a:rPr lang="en-GB" dirty="0" smtClean="0">
                    <a:ln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</a:rPr>
                  <a:t>Impregnation</a:t>
                </a:r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726343" y="3168478"/>
                <a:ext cx="1018227" cy="369332"/>
              </a:xfrm>
              <a:prstGeom prst="rect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n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</a:rPr>
                  <a:t>Winding</a:t>
                </a:r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57161" y="2007085"/>
                <a:ext cx="864339" cy="369332"/>
              </a:xfrm>
              <a:prstGeom prst="rect">
                <a:avLst/>
              </a:prstGeom>
              <a:solidFill>
                <a:schemeClr val="bg1">
                  <a:lumMod val="85000"/>
                  <a:alpha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n>
                      <a:solidFill>
                        <a:srgbClr val="002060"/>
                      </a:solidFill>
                    </a:ln>
                    <a:solidFill>
                      <a:srgbClr val="0070C0"/>
                    </a:solidFill>
                  </a:rPr>
                  <a:t>Curing</a:t>
                </a:r>
                <a:endParaRPr lang="en-GB" dirty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268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180 </a:t>
            </a:r>
            <a:r>
              <a:rPr lang="en-GB" dirty="0"/>
              <a:t>H</a:t>
            </a:r>
            <a:r>
              <a:rPr lang="en-GB" dirty="0" smtClean="0"/>
              <a:t>all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44" y="1063781"/>
            <a:ext cx="5892800" cy="331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43185" y="1716932"/>
            <a:ext cx="4312825" cy="2425964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145915" y="1062681"/>
            <a:ext cx="8404961" cy="3805881"/>
            <a:chOff x="145915" y="1062681"/>
            <a:chExt cx="8404961" cy="3805881"/>
          </a:xfrm>
        </p:grpSpPr>
        <p:grpSp>
          <p:nvGrpSpPr>
            <p:cNvPr id="21" name="Group 20"/>
            <p:cNvGrpSpPr/>
            <p:nvPr/>
          </p:nvGrpSpPr>
          <p:grpSpPr>
            <a:xfrm>
              <a:off x="914400" y="1062681"/>
              <a:ext cx="7636476" cy="3805881"/>
              <a:chOff x="914400" y="1062681"/>
              <a:chExt cx="7636476" cy="3805881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914400" y="2051222"/>
                <a:ext cx="2685535" cy="2306594"/>
              </a:xfrm>
              <a:custGeom>
                <a:avLst/>
                <a:gdLst>
                  <a:gd name="connsiteX0" fmla="*/ 716692 w 2685535"/>
                  <a:gd name="connsiteY0" fmla="*/ 2306594 h 2306594"/>
                  <a:gd name="connsiteX1" fmla="*/ 2685535 w 2685535"/>
                  <a:gd name="connsiteY1" fmla="*/ 123567 h 2306594"/>
                  <a:gd name="connsiteX2" fmla="*/ 2685535 w 2685535"/>
                  <a:gd name="connsiteY2" fmla="*/ 8237 h 2306594"/>
                  <a:gd name="connsiteX3" fmla="*/ 2479589 w 2685535"/>
                  <a:gd name="connsiteY3" fmla="*/ 0 h 2306594"/>
                  <a:gd name="connsiteX4" fmla="*/ 24714 w 2685535"/>
                  <a:gd name="connsiteY4" fmla="*/ 1919416 h 2306594"/>
                  <a:gd name="connsiteX5" fmla="*/ 0 w 2685535"/>
                  <a:gd name="connsiteY5" fmla="*/ 2257167 h 2306594"/>
                  <a:gd name="connsiteX6" fmla="*/ 716692 w 2685535"/>
                  <a:gd name="connsiteY6" fmla="*/ 2306594 h 2306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85535" h="2306594">
                    <a:moveTo>
                      <a:pt x="716692" y="2306594"/>
                    </a:moveTo>
                    <a:lnTo>
                      <a:pt x="2685535" y="123567"/>
                    </a:lnTo>
                    <a:lnTo>
                      <a:pt x="2685535" y="8237"/>
                    </a:lnTo>
                    <a:lnTo>
                      <a:pt x="2479589" y="0"/>
                    </a:lnTo>
                    <a:lnTo>
                      <a:pt x="24714" y="1919416"/>
                    </a:lnTo>
                    <a:lnTo>
                      <a:pt x="0" y="2257167"/>
                    </a:lnTo>
                    <a:lnTo>
                      <a:pt x="716692" y="2306594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023286" y="1062681"/>
                <a:ext cx="1120346" cy="477795"/>
              </a:xfrm>
              <a:custGeom>
                <a:avLst/>
                <a:gdLst>
                  <a:gd name="connsiteX0" fmla="*/ 1120346 w 1120346"/>
                  <a:gd name="connsiteY0" fmla="*/ 230660 h 477795"/>
                  <a:gd name="connsiteX1" fmla="*/ 650790 w 1120346"/>
                  <a:gd name="connsiteY1" fmla="*/ 477795 h 477795"/>
                  <a:gd name="connsiteX2" fmla="*/ 0 w 1120346"/>
                  <a:gd name="connsiteY2" fmla="*/ 444843 h 477795"/>
                  <a:gd name="connsiteX3" fmla="*/ 502509 w 1120346"/>
                  <a:gd name="connsiteY3" fmla="*/ 255373 h 477795"/>
                  <a:gd name="connsiteX4" fmla="*/ 691979 w 1120346"/>
                  <a:gd name="connsiteY4" fmla="*/ 288324 h 477795"/>
                  <a:gd name="connsiteX5" fmla="*/ 683741 w 1120346"/>
                  <a:gd name="connsiteY5" fmla="*/ 0 h 477795"/>
                  <a:gd name="connsiteX6" fmla="*/ 1120346 w 1120346"/>
                  <a:gd name="connsiteY6" fmla="*/ 8238 h 477795"/>
                  <a:gd name="connsiteX7" fmla="*/ 1120346 w 1120346"/>
                  <a:gd name="connsiteY7" fmla="*/ 230660 h 477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0346" h="477795">
                    <a:moveTo>
                      <a:pt x="1120346" y="230660"/>
                    </a:moveTo>
                    <a:lnTo>
                      <a:pt x="650790" y="477795"/>
                    </a:lnTo>
                    <a:lnTo>
                      <a:pt x="0" y="444843"/>
                    </a:lnTo>
                    <a:lnTo>
                      <a:pt x="502509" y="255373"/>
                    </a:lnTo>
                    <a:lnTo>
                      <a:pt x="691979" y="288324"/>
                    </a:lnTo>
                    <a:lnTo>
                      <a:pt x="683741" y="0"/>
                    </a:lnTo>
                    <a:lnTo>
                      <a:pt x="1120346" y="8238"/>
                    </a:lnTo>
                    <a:lnTo>
                      <a:pt x="1120346" y="230660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4555524" y="1136822"/>
                <a:ext cx="518984" cy="749643"/>
              </a:xfrm>
              <a:custGeom>
                <a:avLst/>
                <a:gdLst>
                  <a:gd name="connsiteX0" fmla="*/ 0 w 518984"/>
                  <a:gd name="connsiteY0" fmla="*/ 691978 h 749643"/>
                  <a:gd name="connsiteX1" fmla="*/ 8238 w 518984"/>
                  <a:gd name="connsiteY1" fmla="*/ 255373 h 749643"/>
                  <a:gd name="connsiteX2" fmla="*/ 74141 w 518984"/>
                  <a:gd name="connsiteY2" fmla="*/ 255373 h 749643"/>
                  <a:gd name="connsiteX3" fmla="*/ 98854 w 518984"/>
                  <a:gd name="connsiteY3" fmla="*/ 0 h 749643"/>
                  <a:gd name="connsiteX4" fmla="*/ 263611 w 518984"/>
                  <a:gd name="connsiteY4" fmla="*/ 8237 h 749643"/>
                  <a:gd name="connsiteX5" fmla="*/ 271849 w 518984"/>
                  <a:gd name="connsiteY5" fmla="*/ 230659 h 749643"/>
                  <a:gd name="connsiteX6" fmla="*/ 518984 w 518984"/>
                  <a:gd name="connsiteY6" fmla="*/ 650789 h 749643"/>
                  <a:gd name="connsiteX7" fmla="*/ 518984 w 518984"/>
                  <a:gd name="connsiteY7" fmla="*/ 749643 h 749643"/>
                  <a:gd name="connsiteX8" fmla="*/ 0 w 518984"/>
                  <a:gd name="connsiteY8" fmla="*/ 691978 h 74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8984" h="749643">
                    <a:moveTo>
                      <a:pt x="0" y="691978"/>
                    </a:moveTo>
                    <a:lnTo>
                      <a:pt x="8238" y="255373"/>
                    </a:lnTo>
                    <a:lnTo>
                      <a:pt x="74141" y="255373"/>
                    </a:lnTo>
                    <a:lnTo>
                      <a:pt x="98854" y="0"/>
                    </a:lnTo>
                    <a:lnTo>
                      <a:pt x="263611" y="8237"/>
                    </a:lnTo>
                    <a:lnTo>
                      <a:pt x="271849" y="230659"/>
                    </a:lnTo>
                    <a:lnTo>
                      <a:pt x="518984" y="650789"/>
                    </a:lnTo>
                    <a:lnTo>
                      <a:pt x="518984" y="749643"/>
                    </a:lnTo>
                    <a:lnTo>
                      <a:pt x="0" y="691978"/>
                    </a:lnTo>
                    <a:close/>
                  </a:path>
                </a:pathLst>
              </a:custGeom>
              <a:solidFill>
                <a:srgbClr val="00B050">
                  <a:alpha val="50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5206314" y="1145059"/>
                <a:ext cx="667264" cy="444844"/>
              </a:xfrm>
              <a:custGeom>
                <a:avLst/>
                <a:gdLst>
                  <a:gd name="connsiteX0" fmla="*/ 486032 w 667264"/>
                  <a:gd name="connsiteY0" fmla="*/ 444844 h 444844"/>
                  <a:gd name="connsiteX1" fmla="*/ 0 w 667264"/>
                  <a:gd name="connsiteY1" fmla="*/ 164757 h 444844"/>
                  <a:gd name="connsiteX2" fmla="*/ 24713 w 667264"/>
                  <a:gd name="connsiteY2" fmla="*/ 0 h 444844"/>
                  <a:gd name="connsiteX3" fmla="*/ 428367 w 667264"/>
                  <a:gd name="connsiteY3" fmla="*/ 16476 h 444844"/>
                  <a:gd name="connsiteX4" fmla="*/ 494270 w 667264"/>
                  <a:gd name="connsiteY4" fmla="*/ 82379 h 444844"/>
                  <a:gd name="connsiteX5" fmla="*/ 469556 w 667264"/>
                  <a:gd name="connsiteY5" fmla="*/ 247136 h 444844"/>
                  <a:gd name="connsiteX6" fmla="*/ 667264 w 667264"/>
                  <a:gd name="connsiteY6" fmla="*/ 329514 h 444844"/>
                  <a:gd name="connsiteX7" fmla="*/ 667264 w 667264"/>
                  <a:gd name="connsiteY7" fmla="*/ 444844 h 444844"/>
                  <a:gd name="connsiteX8" fmla="*/ 486032 w 667264"/>
                  <a:gd name="connsiteY8" fmla="*/ 444844 h 44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7264" h="444844">
                    <a:moveTo>
                      <a:pt x="486032" y="444844"/>
                    </a:moveTo>
                    <a:lnTo>
                      <a:pt x="0" y="164757"/>
                    </a:lnTo>
                    <a:lnTo>
                      <a:pt x="24713" y="0"/>
                    </a:lnTo>
                    <a:lnTo>
                      <a:pt x="428367" y="16476"/>
                    </a:lnTo>
                    <a:lnTo>
                      <a:pt x="494270" y="82379"/>
                    </a:lnTo>
                    <a:lnTo>
                      <a:pt x="469556" y="247136"/>
                    </a:lnTo>
                    <a:lnTo>
                      <a:pt x="667264" y="329514"/>
                    </a:lnTo>
                    <a:lnTo>
                      <a:pt x="667264" y="444844"/>
                    </a:lnTo>
                    <a:lnTo>
                      <a:pt x="486032" y="444844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  <a:alpha val="5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430162" y="2001795"/>
                <a:ext cx="1804087" cy="2388973"/>
              </a:xfrm>
              <a:custGeom>
                <a:avLst/>
                <a:gdLst>
                  <a:gd name="connsiteX0" fmla="*/ 914400 w 1804087"/>
                  <a:gd name="connsiteY0" fmla="*/ 2388973 h 2388973"/>
                  <a:gd name="connsiteX1" fmla="*/ 914400 w 1804087"/>
                  <a:gd name="connsiteY1" fmla="*/ 2388973 h 2388973"/>
                  <a:gd name="connsiteX2" fmla="*/ 930876 w 1804087"/>
                  <a:gd name="connsiteY2" fmla="*/ 2273643 h 2388973"/>
                  <a:gd name="connsiteX3" fmla="*/ 1804087 w 1804087"/>
                  <a:gd name="connsiteY3" fmla="*/ 8237 h 2388973"/>
                  <a:gd name="connsiteX4" fmla="*/ 1540476 w 1804087"/>
                  <a:gd name="connsiteY4" fmla="*/ 0 h 2388973"/>
                  <a:gd name="connsiteX5" fmla="*/ 0 w 1804087"/>
                  <a:gd name="connsiteY5" fmla="*/ 2356021 h 2388973"/>
                  <a:gd name="connsiteX6" fmla="*/ 914400 w 1804087"/>
                  <a:gd name="connsiteY6" fmla="*/ 2388973 h 2388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4087" h="2388973">
                    <a:moveTo>
                      <a:pt x="914400" y="2388973"/>
                    </a:moveTo>
                    <a:lnTo>
                      <a:pt x="914400" y="2388973"/>
                    </a:lnTo>
                    <a:lnTo>
                      <a:pt x="930876" y="2273643"/>
                    </a:lnTo>
                    <a:lnTo>
                      <a:pt x="1804087" y="8237"/>
                    </a:lnTo>
                    <a:lnTo>
                      <a:pt x="1540476" y="0"/>
                    </a:lnTo>
                    <a:lnTo>
                      <a:pt x="0" y="2356021"/>
                    </a:lnTo>
                    <a:lnTo>
                      <a:pt x="914400" y="2388973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7224584" y="1548714"/>
                <a:ext cx="1326292" cy="1334529"/>
              </a:xfrm>
              <a:custGeom>
                <a:avLst/>
                <a:gdLst>
                  <a:gd name="connsiteX0" fmla="*/ 32951 w 1326292"/>
                  <a:gd name="connsiteY0" fmla="*/ 90616 h 1334529"/>
                  <a:gd name="connsiteX1" fmla="*/ 0 w 1326292"/>
                  <a:gd name="connsiteY1" fmla="*/ 733167 h 1334529"/>
                  <a:gd name="connsiteX2" fmla="*/ 601362 w 1326292"/>
                  <a:gd name="connsiteY2" fmla="*/ 963827 h 1334529"/>
                  <a:gd name="connsiteX3" fmla="*/ 1103870 w 1326292"/>
                  <a:gd name="connsiteY3" fmla="*/ 1334529 h 1334529"/>
                  <a:gd name="connsiteX4" fmla="*/ 1128584 w 1326292"/>
                  <a:gd name="connsiteY4" fmla="*/ 1153297 h 1334529"/>
                  <a:gd name="connsiteX5" fmla="*/ 1326292 w 1326292"/>
                  <a:gd name="connsiteY5" fmla="*/ 1145059 h 1334529"/>
                  <a:gd name="connsiteX6" fmla="*/ 584886 w 1326292"/>
                  <a:gd name="connsiteY6" fmla="*/ 724929 h 1334529"/>
                  <a:gd name="connsiteX7" fmla="*/ 518984 w 1326292"/>
                  <a:gd name="connsiteY7" fmla="*/ 659027 h 1334529"/>
                  <a:gd name="connsiteX8" fmla="*/ 543697 w 1326292"/>
                  <a:gd name="connsiteY8" fmla="*/ 0 h 1334529"/>
                  <a:gd name="connsiteX9" fmla="*/ 32951 w 1326292"/>
                  <a:gd name="connsiteY9" fmla="*/ 0 h 1334529"/>
                  <a:gd name="connsiteX10" fmla="*/ 32951 w 1326292"/>
                  <a:gd name="connsiteY10" fmla="*/ 90616 h 1334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26292" h="1334529">
                    <a:moveTo>
                      <a:pt x="32951" y="90616"/>
                    </a:moveTo>
                    <a:lnTo>
                      <a:pt x="0" y="733167"/>
                    </a:lnTo>
                    <a:lnTo>
                      <a:pt x="601362" y="963827"/>
                    </a:lnTo>
                    <a:lnTo>
                      <a:pt x="1103870" y="1334529"/>
                    </a:lnTo>
                    <a:lnTo>
                      <a:pt x="1128584" y="1153297"/>
                    </a:lnTo>
                    <a:lnTo>
                      <a:pt x="1326292" y="1145059"/>
                    </a:lnTo>
                    <a:lnTo>
                      <a:pt x="584886" y="724929"/>
                    </a:lnTo>
                    <a:lnTo>
                      <a:pt x="518984" y="659027"/>
                    </a:lnTo>
                    <a:lnTo>
                      <a:pt x="543697" y="0"/>
                    </a:lnTo>
                    <a:lnTo>
                      <a:pt x="32951" y="0"/>
                    </a:lnTo>
                    <a:lnTo>
                      <a:pt x="32951" y="90616"/>
                    </a:lnTo>
                    <a:close/>
                  </a:path>
                </a:pathLst>
              </a:custGeom>
              <a:solidFill>
                <a:srgbClr val="FFFF00">
                  <a:alpha val="35000"/>
                </a:srgbClr>
              </a:solidFill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6219568" y="1894703"/>
                <a:ext cx="411891" cy="502508"/>
              </a:xfrm>
              <a:custGeom>
                <a:avLst/>
                <a:gdLst>
                  <a:gd name="connsiteX0" fmla="*/ 387178 w 411891"/>
                  <a:gd name="connsiteY0" fmla="*/ 486032 h 502508"/>
                  <a:gd name="connsiteX1" fmla="*/ 0 w 411891"/>
                  <a:gd name="connsiteY1" fmla="*/ 502508 h 502508"/>
                  <a:gd name="connsiteX2" fmla="*/ 255373 w 411891"/>
                  <a:gd name="connsiteY2" fmla="*/ 164756 h 502508"/>
                  <a:gd name="connsiteX3" fmla="*/ 263610 w 411891"/>
                  <a:gd name="connsiteY3" fmla="*/ 0 h 502508"/>
                  <a:gd name="connsiteX4" fmla="*/ 411891 w 411891"/>
                  <a:gd name="connsiteY4" fmla="*/ 8238 h 502508"/>
                  <a:gd name="connsiteX5" fmla="*/ 411891 w 411891"/>
                  <a:gd name="connsiteY5" fmla="*/ 156519 h 502508"/>
                  <a:gd name="connsiteX6" fmla="*/ 387178 w 411891"/>
                  <a:gd name="connsiteY6" fmla="*/ 486032 h 502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891" h="502508">
                    <a:moveTo>
                      <a:pt x="387178" y="486032"/>
                    </a:moveTo>
                    <a:lnTo>
                      <a:pt x="0" y="502508"/>
                    </a:lnTo>
                    <a:lnTo>
                      <a:pt x="255373" y="164756"/>
                    </a:lnTo>
                    <a:lnTo>
                      <a:pt x="263610" y="0"/>
                    </a:lnTo>
                    <a:lnTo>
                      <a:pt x="411891" y="8238"/>
                    </a:lnTo>
                    <a:lnTo>
                      <a:pt x="411891" y="156519"/>
                    </a:lnTo>
                    <a:lnTo>
                      <a:pt x="387178" y="486032"/>
                    </a:lnTo>
                    <a:close/>
                  </a:path>
                </a:pathLst>
              </a:custGeom>
              <a:solidFill>
                <a:srgbClr val="92D050">
                  <a:alpha val="50000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985686" y="1968843"/>
                <a:ext cx="222422" cy="345989"/>
              </a:xfrm>
              <a:custGeom>
                <a:avLst/>
                <a:gdLst>
                  <a:gd name="connsiteX0" fmla="*/ 0 w 222422"/>
                  <a:gd name="connsiteY0" fmla="*/ 0 h 345989"/>
                  <a:gd name="connsiteX1" fmla="*/ 16476 w 222422"/>
                  <a:gd name="connsiteY1" fmla="*/ 197708 h 345989"/>
                  <a:gd name="connsiteX2" fmla="*/ 214184 w 222422"/>
                  <a:gd name="connsiteY2" fmla="*/ 345989 h 345989"/>
                  <a:gd name="connsiteX3" fmla="*/ 222422 w 222422"/>
                  <a:gd name="connsiteY3" fmla="*/ 197708 h 345989"/>
                  <a:gd name="connsiteX4" fmla="*/ 115330 w 222422"/>
                  <a:gd name="connsiteY4" fmla="*/ 8238 h 345989"/>
                  <a:gd name="connsiteX5" fmla="*/ 0 w 222422"/>
                  <a:gd name="connsiteY5" fmla="*/ 0 h 34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422" h="345989">
                    <a:moveTo>
                      <a:pt x="0" y="0"/>
                    </a:moveTo>
                    <a:lnTo>
                      <a:pt x="16476" y="197708"/>
                    </a:lnTo>
                    <a:lnTo>
                      <a:pt x="214184" y="345989"/>
                    </a:lnTo>
                    <a:lnTo>
                      <a:pt x="222422" y="197708"/>
                    </a:lnTo>
                    <a:lnTo>
                      <a:pt x="115330" y="82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6952735" y="2421924"/>
                <a:ext cx="799070" cy="2446638"/>
              </a:xfrm>
              <a:custGeom>
                <a:avLst/>
                <a:gdLst>
                  <a:gd name="connsiteX0" fmla="*/ 609600 w 799070"/>
                  <a:gd name="connsiteY0" fmla="*/ 2430162 h 2446638"/>
                  <a:gd name="connsiteX1" fmla="*/ 0 w 799070"/>
                  <a:gd name="connsiteY1" fmla="*/ 205946 h 2446638"/>
                  <a:gd name="connsiteX2" fmla="*/ 24714 w 799070"/>
                  <a:gd name="connsiteY2" fmla="*/ 0 h 2446638"/>
                  <a:gd name="connsiteX3" fmla="*/ 82379 w 799070"/>
                  <a:gd name="connsiteY3" fmla="*/ 0 h 2446638"/>
                  <a:gd name="connsiteX4" fmla="*/ 799070 w 799070"/>
                  <a:gd name="connsiteY4" fmla="*/ 1771135 h 2446638"/>
                  <a:gd name="connsiteX5" fmla="*/ 774357 w 799070"/>
                  <a:gd name="connsiteY5" fmla="*/ 2446638 h 2446638"/>
                  <a:gd name="connsiteX6" fmla="*/ 609600 w 799070"/>
                  <a:gd name="connsiteY6" fmla="*/ 2430162 h 2446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9070" h="2446638">
                    <a:moveTo>
                      <a:pt x="609600" y="2430162"/>
                    </a:moveTo>
                    <a:lnTo>
                      <a:pt x="0" y="205946"/>
                    </a:lnTo>
                    <a:lnTo>
                      <a:pt x="24714" y="0"/>
                    </a:lnTo>
                    <a:lnTo>
                      <a:pt x="82379" y="0"/>
                    </a:lnTo>
                    <a:lnTo>
                      <a:pt x="799070" y="1771135"/>
                    </a:lnTo>
                    <a:lnTo>
                      <a:pt x="774357" y="2446638"/>
                    </a:lnTo>
                    <a:lnTo>
                      <a:pt x="609600" y="2430162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2207741" y="1210962"/>
                <a:ext cx="1243913" cy="345989"/>
              </a:xfrm>
              <a:custGeom>
                <a:avLst/>
                <a:gdLst>
                  <a:gd name="connsiteX0" fmla="*/ 0 w 1243913"/>
                  <a:gd name="connsiteY0" fmla="*/ 345989 h 345989"/>
                  <a:gd name="connsiteX1" fmla="*/ 774356 w 1243913"/>
                  <a:gd name="connsiteY1" fmla="*/ 288324 h 345989"/>
                  <a:gd name="connsiteX2" fmla="*/ 1235675 w 1243913"/>
                  <a:gd name="connsiteY2" fmla="*/ 115330 h 345989"/>
                  <a:gd name="connsiteX3" fmla="*/ 1243913 w 1243913"/>
                  <a:gd name="connsiteY3" fmla="*/ 24714 h 345989"/>
                  <a:gd name="connsiteX4" fmla="*/ 741405 w 1243913"/>
                  <a:gd name="connsiteY4" fmla="*/ 0 h 345989"/>
                  <a:gd name="connsiteX5" fmla="*/ 98854 w 1243913"/>
                  <a:gd name="connsiteY5" fmla="*/ 140043 h 345989"/>
                  <a:gd name="connsiteX6" fmla="*/ 0 w 1243913"/>
                  <a:gd name="connsiteY6" fmla="*/ 345989 h 345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3913" h="345989">
                    <a:moveTo>
                      <a:pt x="0" y="345989"/>
                    </a:moveTo>
                    <a:lnTo>
                      <a:pt x="774356" y="288324"/>
                    </a:lnTo>
                    <a:lnTo>
                      <a:pt x="1235675" y="115330"/>
                    </a:lnTo>
                    <a:lnTo>
                      <a:pt x="1243913" y="24714"/>
                    </a:lnTo>
                    <a:lnTo>
                      <a:pt x="741405" y="0"/>
                    </a:lnTo>
                    <a:lnTo>
                      <a:pt x="98854" y="140043"/>
                    </a:lnTo>
                    <a:lnTo>
                      <a:pt x="0" y="345989"/>
                    </a:lnTo>
                    <a:close/>
                  </a:path>
                </a:pathLst>
              </a:custGeom>
              <a:solidFill>
                <a:schemeClr val="bg2">
                  <a:lumMod val="20000"/>
                  <a:lumOff val="80000"/>
                  <a:alpha val="5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Freeform 22"/>
            <p:cNvSpPr/>
            <p:nvPr/>
          </p:nvSpPr>
          <p:spPr>
            <a:xfrm>
              <a:off x="145915" y="2178996"/>
              <a:ext cx="1108953" cy="544749"/>
            </a:xfrm>
            <a:custGeom>
              <a:avLst/>
              <a:gdLst>
                <a:gd name="connsiteX0" fmla="*/ 1108953 w 1108953"/>
                <a:gd name="connsiteY0" fmla="*/ 194553 h 544749"/>
                <a:gd name="connsiteX1" fmla="*/ 19455 w 1108953"/>
                <a:gd name="connsiteY1" fmla="*/ 544749 h 544749"/>
                <a:gd name="connsiteX2" fmla="*/ 0 w 1108953"/>
                <a:gd name="connsiteY2" fmla="*/ 194553 h 544749"/>
                <a:gd name="connsiteX3" fmla="*/ 233464 w 1108953"/>
                <a:gd name="connsiteY3" fmla="*/ 116732 h 544749"/>
                <a:gd name="connsiteX4" fmla="*/ 204281 w 1108953"/>
                <a:gd name="connsiteY4" fmla="*/ 0 h 544749"/>
                <a:gd name="connsiteX5" fmla="*/ 359923 w 1108953"/>
                <a:gd name="connsiteY5" fmla="*/ 0 h 544749"/>
                <a:gd name="connsiteX6" fmla="*/ 379379 w 1108953"/>
                <a:gd name="connsiteY6" fmla="*/ 145915 h 544749"/>
                <a:gd name="connsiteX7" fmla="*/ 914400 w 1108953"/>
                <a:gd name="connsiteY7" fmla="*/ 97276 h 544749"/>
                <a:gd name="connsiteX8" fmla="*/ 1070042 w 1108953"/>
                <a:gd name="connsiteY8" fmla="*/ 97276 h 544749"/>
                <a:gd name="connsiteX9" fmla="*/ 1108953 w 1108953"/>
                <a:gd name="connsiteY9" fmla="*/ 194553 h 544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8953" h="544749">
                  <a:moveTo>
                    <a:pt x="1108953" y="194553"/>
                  </a:moveTo>
                  <a:lnTo>
                    <a:pt x="19455" y="544749"/>
                  </a:lnTo>
                  <a:lnTo>
                    <a:pt x="0" y="194553"/>
                  </a:lnTo>
                  <a:lnTo>
                    <a:pt x="233464" y="116732"/>
                  </a:lnTo>
                  <a:lnTo>
                    <a:pt x="204281" y="0"/>
                  </a:lnTo>
                  <a:lnTo>
                    <a:pt x="359923" y="0"/>
                  </a:lnTo>
                  <a:lnTo>
                    <a:pt x="379379" y="145915"/>
                  </a:lnTo>
                  <a:lnTo>
                    <a:pt x="914400" y="97276"/>
                  </a:lnTo>
                  <a:lnTo>
                    <a:pt x="1070042" y="97276"/>
                  </a:lnTo>
                  <a:lnTo>
                    <a:pt x="1108953" y="194553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  <a:alpha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53103" y="858014"/>
            <a:ext cx="8116867" cy="2502787"/>
            <a:chOff x="153103" y="858014"/>
            <a:chExt cx="8116867" cy="2502787"/>
          </a:xfrm>
        </p:grpSpPr>
        <p:sp>
          <p:nvSpPr>
            <p:cNvPr id="25" name="TextBox 24"/>
            <p:cNvSpPr txBox="1"/>
            <p:nvPr/>
          </p:nvSpPr>
          <p:spPr>
            <a:xfrm>
              <a:off x="2240351" y="2576717"/>
              <a:ext cx="1111202" cy="430887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Yoke/Collared </a:t>
              </a:r>
            </a:p>
            <a:p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Coil</a:t>
              </a:r>
              <a:r>
                <a:rPr lang="en-GB" sz="1100" dirty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 </a:t>
              </a:r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Assembly</a:t>
              </a:r>
              <a:endParaRPr lang="en-GB" sz="1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3103" y="2153878"/>
              <a:ext cx="1134718" cy="430887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Yoke Assembly</a:t>
              </a:r>
              <a:endParaRPr lang="en-GB" sz="1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59930" y="1046206"/>
              <a:ext cx="2021354" cy="215444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Cold Mass Final Assembly &amp; Alignment </a:t>
              </a:r>
              <a:endParaRPr lang="en-GB" sz="8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42959" y="1697896"/>
              <a:ext cx="744114" cy="261610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315D43"/>
                    </a:solidFill>
                  </a:ln>
                  <a:solidFill>
                    <a:srgbClr val="00B050"/>
                  </a:solidFill>
                </a:rPr>
                <a:t>Collaring</a:t>
              </a:r>
              <a:endParaRPr lang="en-GB" sz="1100" dirty="0">
                <a:ln>
                  <a:solidFill>
                    <a:srgbClr val="315D43"/>
                  </a:solidFill>
                </a:ln>
                <a:solidFill>
                  <a:srgbClr val="00B05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89211" y="858014"/>
              <a:ext cx="780983" cy="430887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C00000"/>
                    </a:solidFill>
                  </a:ln>
                  <a:solidFill>
                    <a:srgbClr val="FF0000"/>
                  </a:solidFill>
                </a:rPr>
                <a:t>Reaction </a:t>
              </a:r>
            </a:p>
            <a:p>
              <a:r>
                <a:rPr lang="en-GB" sz="1100" dirty="0" smtClean="0">
                  <a:ln>
                    <a:solidFill>
                      <a:srgbClr val="C00000"/>
                    </a:solidFill>
                  </a:ln>
                  <a:solidFill>
                    <a:srgbClr val="FF0000"/>
                  </a:solidFill>
                </a:rPr>
                <a:t>Oven</a:t>
              </a:r>
              <a:endParaRPr lang="en-GB" sz="1100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30736" y="1677999"/>
              <a:ext cx="620683" cy="338554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n>
                    <a:solidFill>
                      <a:srgbClr val="C00000"/>
                    </a:solidFill>
                  </a:ln>
                  <a:solidFill>
                    <a:srgbClr val="FF0000"/>
                  </a:solidFill>
                </a:rPr>
                <a:t>Reaction </a:t>
              </a:r>
            </a:p>
            <a:p>
              <a:r>
                <a:rPr lang="en-GB" sz="800" dirty="0" smtClean="0">
                  <a:ln>
                    <a:solidFill>
                      <a:srgbClr val="C00000"/>
                    </a:solidFill>
                  </a:ln>
                  <a:solidFill>
                    <a:srgbClr val="FF0000"/>
                  </a:solidFill>
                </a:rPr>
                <a:t>Oven</a:t>
              </a:r>
              <a:endParaRPr lang="en-GB" sz="800" dirty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666578" y="2929914"/>
              <a:ext cx="1116011" cy="430887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Magnetic </a:t>
              </a:r>
            </a:p>
            <a:p>
              <a:r>
                <a:rPr lang="en-GB" sz="11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Measurements</a:t>
              </a:r>
              <a:endParaRPr lang="en-GB" sz="11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33640" y="1954368"/>
              <a:ext cx="1036330" cy="261610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n>
                    <a:solidFill>
                      <a:srgbClr val="E56E05"/>
                    </a:solidFill>
                  </a:ln>
                  <a:solidFill>
                    <a:srgbClr val="FFFF00"/>
                  </a:solidFill>
                </a:rPr>
                <a:t>Impregnation</a:t>
              </a:r>
              <a:endParaRPr lang="en-GB" sz="1100" dirty="0">
                <a:ln>
                  <a:solidFill>
                    <a:srgbClr val="E56E05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35117" y="1086127"/>
              <a:ext cx="649441" cy="400110"/>
            </a:xfrm>
            <a:prstGeom prst="rect">
              <a:avLst/>
            </a:prstGeom>
            <a:solidFill>
              <a:schemeClr val="bg1">
                <a:lumMod val="85000"/>
                <a:alpha val="5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n>
                    <a:solidFill>
                      <a:srgbClr val="002060"/>
                    </a:solidFill>
                  </a:ln>
                  <a:solidFill>
                    <a:srgbClr val="0070C0"/>
                  </a:solidFill>
                </a:rPr>
                <a:t>Shell Welding</a:t>
              </a:r>
              <a:endParaRPr lang="en-GB" sz="1000" dirty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132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Winding &amp; Curing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873049"/>
              </p:ext>
            </p:extLst>
          </p:nvPr>
        </p:nvGraphicFramePr>
        <p:xfrm>
          <a:off x="752900" y="1360617"/>
          <a:ext cx="8142329" cy="285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109">
                  <a:extLst>
                    <a:ext uri="{9D8B030D-6E8A-4147-A177-3AD203B41FA5}">
                      <a16:colId xmlns:a16="http://schemas.microsoft.com/office/drawing/2014/main" val="93751097"/>
                    </a:ext>
                  </a:extLst>
                </a:gridCol>
                <a:gridCol w="719038">
                  <a:extLst>
                    <a:ext uri="{9D8B030D-6E8A-4147-A177-3AD203B41FA5}">
                      <a16:colId xmlns:a16="http://schemas.microsoft.com/office/drawing/2014/main" val="3952093098"/>
                    </a:ext>
                  </a:extLst>
                </a:gridCol>
                <a:gridCol w="4709182">
                  <a:extLst>
                    <a:ext uri="{9D8B030D-6E8A-4147-A177-3AD203B41FA5}">
                      <a16:colId xmlns:a16="http://schemas.microsoft.com/office/drawing/2014/main" val="4130439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Asset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Tag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Information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739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Winding Machine </a:t>
                      </a:r>
                      <a:r>
                        <a:rPr lang="en-GB" sz="800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en-GB" sz="800" baseline="0" dirty="0" smtClean="0">
                          <a:solidFill>
                            <a:schemeClr val="bg1"/>
                          </a:solidFill>
                        </a:rPr>
                        <a:t> M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Winding machine available and functioning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91790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Winding mandrels &amp; winding poles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pattFill prst="wdUpDiag">
                      <a:fgClr>
                        <a:srgbClr val="E56E05"/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Mandrel available and functioning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68414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  <a:endParaRPr lang="en-GB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Mandrel at CERN but requiring adjustments to mandrel and winding poles.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393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Curing Press </a:t>
                      </a:r>
                      <a:r>
                        <a:rPr lang="en-GB" sz="800" dirty="0" smtClean="0">
                          <a:solidFill>
                            <a:schemeClr val="bg1"/>
                          </a:solidFill>
                        </a:rPr>
                        <a:t>M Done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Curing press available and functioning.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733069"/>
                  </a:ext>
                </a:extLst>
              </a:tr>
              <a:tr h="251755">
                <a:tc rowSpan="2"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Curing tooling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pattFill prst="wdUpDiag">
                      <a:fgClr>
                        <a:srgbClr val="E56E05"/>
                      </a:fgClr>
                      <a:bgClr>
                        <a:srgbClr val="00B05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Tooling available and in use.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392390"/>
                  </a:ext>
                </a:extLst>
              </a:tr>
              <a:tr h="251755">
                <a:tc v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Shells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available, poles being measured</a:t>
                      </a: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5256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12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Reaction &amp; Impregnation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641689"/>
              </p:ext>
            </p:extLst>
          </p:nvPr>
        </p:nvGraphicFramePr>
        <p:xfrm>
          <a:off x="612000" y="675000"/>
          <a:ext cx="789683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2276">
                  <a:extLst>
                    <a:ext uri="{9D8B030D-6E8A-4147-A177-3AD203B41FA5}">
                      <a16:colId xmlns:a16="http://schemas.microsoft.com/office/drawing/2014/main" val="93751097"/>
                    </a:ext>
                  </a:extLst>
                </a:gridCol>
                <a:gridCol w="697358">
                  <a:extLst>
                    <a:ext uri="{9D8B030D-6E8A-4147-A177-3AD203B41FA5}">
                      <a16:colId xmlns:a16="http://schemas.microsoft.com/office/drawing/2014/main" val="3952093098"/>
                    </a:ext>
                  </a:extLst>
                </a:gridCol>
                <a:gridCol w="2283598">
                  <a:extLst>
                    <a:ext uri="{9D8B030D-6E8A-4147-A177-3AD203B41FA5}">
                      <a16:colId xmlns:a16="http://schemas.microsoft.com/office/drawing/2014/main" val="4130439078"/>
                    </a:ext>
                  </a:extLst>
                </a:gridCol>
                <a:gridCol w="2283598">
                  <a:extLst>
                    <a:ext uri="{9D8B030D-6E8A-4147-A177-3AD203B41FA5}">
                      <a16:colId xmlns:a16="http://schemas.microsoft.com/office/drawing/2014/main" val="330479455"/>
                    </a:ext>
                  </a:extLst>
                </a:gridCol>
              </a:tblGrid>
              <a:tr h="29402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Asset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Tag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Information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739193"/>
                  </a:ext>
                </a:extLst>
              </a:tr>
              <a:tr h="226286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Reaction Mould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#1</a:t>
                      </a:r>
                      <a:endParaRPr lang="en-GB" sz="11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Both moulds (modified moulds: v2) are currently in use for the production.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917906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317998"/>
                  </a:ext>
                </a:extLst>
              </a:tr>
              <a:tr h="226286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Impregnation Mould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Both moulds (modified moulds: v2) are currently in use for the production.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433376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pPr algn="l"/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903656"/>
                  </a:ext>
                </a:extLst>
              </a:tr>
              <a:tr h="226286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Rotating Table (v2)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Available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and functioning.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841423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  <a:endParaRPr lang="en-GB" sz="11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Recently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commissioned and functioning.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393556"/>
                  </a:ext>
                </a:extLst>
              </a:tr>
              <a:tr h="226286">
                <a:tc rowSpan="4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Preparation Tables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Reaction/impregnation preparation table available.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733069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Reaction/impregnation preparation table available.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852926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#3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Curing Mandrel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Table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requires some modifications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428181"/>
                  </a:ext>
                </a:extLst>
              </a:tr>
              <a:tr h="226286">
                <a:tc vMerge="1">
                  <a:txBody>
                    <a:bodyPr/>
                    <a:lstStyle/>
                    <a:p>
                      <a:pPr algn="l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#4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Cured coil to reaction preparation table available.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853430"/>
                  </a:ext>
                </a:extLst>
              </a:tr>
              <a:tr h="226286"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Reaction Oven </a:t>
                      </a:r>
                      <a:r>
                        <a:rPr lang="en-GB" sz="600" dirty="0" smtClean="0">
                          <a:solidFill>
                            <a:schemeClr val="bg1"/>
                          </a:solidFill>
                        </a:rPr>
                        <a:t>M Done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Available and in use (with new thermo-couples).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392390"/>
                  </a:ext>
                </a:extLst>
              </a:tr>
              <a:tr h="226286"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Impregnation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Vessel </a:t>
                      </a:r>
                      <a:r>
                        <a:rPr lang="en-GB" sz="800" baseline="0" dirty="0" smtClean="0">
                          <a:solidFill>
                            <a:schemeClr val="bg1"/>
                          </a:solidFill>
                        </a:rPr>
                        <a:t>M Done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Available for use, most upgrades </a:t>
                      </a:r>
                      <a:r>
                        <a:rPr lang="en-GB" sz="1100" u="sng" dirty="0" smtClean="0">
                          <a:solidFill>
                            <a:schemeClr val="bg1"/>
                          </a:solidFill>
                        </a:rPr>
                        <a:t>Completed</a:t>
                      </a: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6332028"/>
                  </a:ext>
                </a:extLst>
              </a:tr>
              <a:tr h="226286"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Splicing tool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Available for use.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697136"/>
                  </a:ext>
                </a:extLst>
              </a:tr>
              <a:tr h="226286">
                <a:tc rowSpan="2"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Miscellaneous tooling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multi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Suction cups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Lead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supports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747505"/>
                  </a:ext>
                </a:extLst>
              </a:tr>
              <a:tr h="25374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Coil lateral support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Saddle adjustment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tool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16145"/>
                  </a:ext>
                </a:extLst>
              </a:tr>
              <a:tr h="253743"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Impregnated</a:t>
                      </a:r>
                      <a:r>
                        <a:rPr lang="en-GB" sz="1100" baseline="0" dirty="0" smtClean="0">
                          <a:solidFill>
                            <a:schemeClr val="bg1"/>
                          </a:solidFill>
                        </a:rPr>
                        <a:t> coil lifting beam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New modifications implemented and functioning.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826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167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Collaring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7736924"/>
              </p:ext>
            </p:extLst>
          </p:nvPr>
        </p:nvGraphicFramePr>
        <p:xfrm>
          <a:off x="387180" y="893773"/>
          <a:ext cx="8583826" cy="4069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93751097"/>
                    </a:ext>
                  </a:extLst>
                </a:gridCol>
                <a:gridCol w="675502">
                  <a:extLst>
                    <a:ext uri="{9D8B030D-6E8A-4147-A177-3AD203B41FA5}">
                      <a16:colId xmlns:a16="http://schemas.microsoft.com/office/drawing/2014/main" val="3952093098"/>
                    </a:ext>
                  </a:extLst>
                </a:gridCol>
                <a:gridCol w="4555525">
                  <a:extLst>
                    <a:ext uri="{9D8B030D-6E8A-4147-A177-3AD203B41FA5}">
                      <a16:colId xmlns:a16="http://schemas.microsoft.com/office/drawing/2014/main" val="41304390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Asset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Tag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Information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739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Metrology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Table (marble)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(</a:t>
                      </a:r>
                      <a:r>
                        <a:rPr lang="en-GB" dirty="0" err="1" smtClean="0">
                          <a:solidFill>
                            <a:schemeClr val="bg1"/>
                          </a:solidFill>
                        </a:rPr>
                        <a:t>incl</a:t>
                      </a: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 mods to supports)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917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Electrical Measurement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Table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and functioning.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733069"/>
                  </a:ext>
                </a:extLst>
              </a:tr>
              <a:tr h="320040">
                <a:tc rowSpan="2"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Electrical Test Trolleys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Complete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and ready.</a:t>
                      </a: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957542"/>
                  </a:ext>
                </a:extLst>
              </a:tr>
              <a:tr h="3200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6621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Preparation table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and functioning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559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Assembly Table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and functioning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375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Lifting equipment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Modifications completed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and available.</a:t>
                      </a:r>
                      <a:endParaRPr lang="en-GB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2207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Collar packs assembly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but some modifications required.</a:t>
                      </a:r>
                    </a:p>
                  </a:txBody>
                  <a:tcPr anchor="ctr">
                    <a:pattFill prst="wdUpDiag">
                      <a:fgClr>
                        <a:srgbClr val="E56E05"/>
                      </a:fgClr>
                      <a:bgClr>
                        <a:srgbClr val="00B050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412298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Collaring Press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Available and functioning.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998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Ground insulation templates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multi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Modification in progress for 40mm extra.</a:t>
                      </a: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636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01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Shell Welding/Cold Mass Assembly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651787"/>
              </p:ext>
            </p:extLst>
          </p:nvPr>
        </p:nvGraphicFramePr>
        <p:xfrm>
          <a:off x="387180" y="691266"/>
          <a:ext cx="8583826" cy="41362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93751097"/>
                    </a:ext>
                  </a:extLst>
                </a:gridCol>
                <a:gridCol w="675502">
                  <a:extLst>
                    <a:ext uri="{9D8B030D-6E8A-4147-A177-3AD203B41FA5}">
                      <a16:colId xmlns:a16="http://schemas.microsoft.com/office/drawing/2014/main" val="3952093098"/>
                    </a:ext>
                  </a:extLst>
                </a:gridCol>
                <a:gridCol w="1518508">
                  <a:extLst>
                    <a:ext uri="{9D8B030D-6E8A-4147-A177-3AD203B41FA5}">
                      <a16:colId xmlns:a16="http://schemas.microsoft.com/office/drawing/2014/main" val="4130439078"/>
                    </a:ext>
                  </a:extLst>
                </a:gridCol>
                <a:gridCol w="1518509">
                  <a:extLst>
                    <a:ext uri="{9D8B030D-6E8A-4147-A177-3AD203B41FA5}">
                      <a16:colId xmlns:a16="http://schemas.microsoft.com/office/drawing/2014/main" val="3478231951"/>
                    </a:ext>
                  </a:extLst>
                </a:gridCol>
                <a:gridCol w="1518508">
                  <a:extLst>
                    <a:ext uri="{9D8B030D-6E8A-4147-A177-3AD203B41FA5}">
                      <a16:colId xmlns:a16="http://schemas.microsoft.com/office/drawing/2014/main" val="4154491232"/>
                    </a:ext>
                  </a:extLst>
                </a:gridCol>
              </a:tblGrid>
              <a:tr h="32577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Asset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Tag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Information</a:t>
                      </a: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739193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Magnet Yoke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Assembly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917906"/>
                  </a:ext>
                </a:extLst>
              </a:tr>
              <a:tr h="447265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Lower Shell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Rotating Equip:</a:t>
                      </a:r>
                    </a:p>
                    <a:p>
                      <a:pPr algn="l"/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- Lifting equipment</a:t>
                      </a:r>
                    </a:p>
                    <a:p>
                      <a:pPr algn="l"/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- Rotating 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 and functioning. New lifting equipment in progress.</a:t>
                      </a:r>
                    </a:p>
                  </a:txBody>
                  <a:tcPr anchor="ctr">
                    <a:pattFill prst="wdUpDiag">
                      <a:fgClr>
                        <a:srgbClr val="E56E05"/>
                      </a:fgClr>
                      <a:bgClr>
                        <a:srgbClr val="00B05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733069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Collared coil lifting equipment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559974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Magnet yoke alignment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Available,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</a:rPr>
                        <a:t> additional mods in progress.</a:t>
                      </a:r>
                      <a:endParaRPr lang="en-GB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2207299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Welding Press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Some hydraulic issues remain.</a:t>
                      </a:r>
                    </a:p>
                  </a:txBody>
                  <a:tcPr anchor="ctr">
                    <a:solidFill>
                      <a:srgbClr val="E56E0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298024"/>
                  </a:ext>
                </a:extLst>
              </a:tr>
              <a:tr h="570105">
                <a:tc>
                  <a:txBody>
                    <a:bodyPr/>
                    <a:lstStyle/>
                    <a:p>
                      <a:pPr algn="l"/>
                      <a:r>
                        <a:rPr lang="en-GB" sz="1600" dirty="0" err="1" smtClean="0">
                          <a:solidFill>
                            <a:schemeClr val="bg1"/>
                          </a:solidFill>
                        </a:rPr>
                        <a:t>Usinage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bg1"/>
                          </a:solidFill>
                        </a:rPr>
                        <a:t>Bague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 de Transition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Available, modifications are being implemented</a:t>
                      </a:r>
                    </a:p>
                  </a:txBody>
                  <a:tcPr anchor="ctr">
                    <a:pattFill prst="wdUpDiag">
                      <a:fgClr>
                        <a:srgbClr val="E56E05"/>
                      </a:fgClr>
                      <a:bgClr>
                        <a:srgbClr val="00B050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636825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Leica Metrology Lasers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402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403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AT</a:t>
                      </a:r>
                      <a:r>
                        <a:rPr lang="en-GB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960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869071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algn="l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Cold Mass Supports (yellow)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chemeClr val="bg1"/>
                          </a:solidFill>
                        </a:rPr>
                        <a:t>Oil leak needs fixing, new modifications need to be concluded.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251044"/>
                  </a:ext>
                </a:extLst>
              </a:tr>
              <a:tr h="32577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Pressure &amp; Leak Test Station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#1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Available</a:t>
                      </a:r>
                      <a:endParaRPr lang="en-GB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8970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9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http://schemas.openxmlformats.org/package/2006/metadata/core-properties"/>
    <ds:schemaRef ds:uri="8946e33d-fd2f-4ae4-8ee9-d90c129cdf9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14564</TotalTime>
  <Words>646</Words>
  <Application>Microsoft Office PowerPoint</Application>
  <PresentationFormat>On-screen Show (16:9)</PresentationFormat>
  <Paragraphs>175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Infrastructure and tooling availability    </vt:lpstr>
      <vt:lpstr>Scope</vt:lpstr>
      <vt:lpstr>PowerPoint Presentation</vt:lpstr>
      <vt:lpstr>11T Dipole clean room zone</vt:lpstr>
      <vt:lpstr>180 Hall Layout</vt:lpstr>
      <vt:lpstr>Winding &amp; Curing</vt:lpstr>
      <vt:lpstr>Reaction &amp; Impregnation</vt:lpstr>
      <vt:lpstr>Collaring</vt:lpstr>
      <vt:lpstr>Shell Welding/Cold Mass Assembly</vt:lpstr>
      <vt:lpstr>Concluding Remarks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Michael Daly</cp:lastModifiedBy>
  <cp:revision>366</cp:revision>
  <dcterms:created xsi:type="dcterms:W3CDTF">2016-02-11T10:47:23Z</dcterms:created>
  <dcterms:modified xsi:type="dcterms:W3CDTF">2018-06-26T13:09:10Z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