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62" r:id="rId3"/>
    <p:sldId id="268" r:id="rId4"/>
    <p:sldId id="269" r:id="rId5"/>
    <p:sldId id="270" r:id="rId6"/>
    <p:sldId id="272" r:id="rId7"/>
    <p:sldId id="273" r:id="rId8"/>
    <p:sldId id="277" r:id="rId9"/>
    <p:sldId id="276" r:id="rId10"/>
    <p:sldId id="279" r:id="rId11"/>
    <p:sldId id="278" r:id="rId12"/>
    <p:sldId id="280" r:id="rId13"/>
    <p:sldId id="275" r:id="rId14"/>
    <p:sldId id="266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E8C8"/>
    <a:srgbClr val="4ECA81"/>
    <a:srgbClr val="6697B8"/>
    <a:srgbClr val="BE8047"/>
    <a:srgbClr val="3EA0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19" d="100"/>
          <a:sy n="119" d="100"/>
        </p:scale>
        <p:origin x="96" y="22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600" b="0"/>
              <a:t>Components </a:t>
            </a:r>
            <a:r>
              <a:rPr lang="en-US" sz="1600" b="1"/>
              <a:t>need</a:t>
            </a:r>
            <a:r>
              <a:rPr lang="en-US" sz="1600" b="0"/>
              <a:t> date - start production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76090488688914"/>
          <c:y val="9.7891822360981873E-2"/>
          <c:w val="0.76401378399128661"/>
          <c:h val="0.64185467467775115"/>
        </c:manualLayout>
      </c:layout>
      <c:scatterChart>
        <c:scatterStyle val="lineMarker"/>
        <c:varyColors val="0"/>
        <c:ser>
          <c:idx val="0"/>
          <c:order val="0"/>
          <c:tx>
            <c:v>Coil components</c:v>
          </c:tx>
          <c:spPr>
            <a:ln w="19050" cap="rnd">
              <a:solidFill>
                <a:srgbClr val="FB963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BE8047"/>
              </a:solidFill>
              <a:ln w="9525">
                <a:noFill/>
              </a:ln>
              <a:effectLst/>
            </c:spPr>
          </c:marker>
          <c:dLbls>
            <c:dLbl>
              <c:idx val="28"/>
              <c:layout>
                <c:manualLayout>
                  <c:x val="-0.13823191662842493"/>
                  <c:y val="0.1441670437282619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89E8331-AA71-47E3-B173-44167355D9AC}" type="XVALUE">
                      <a:rPr lang="en-US" b="0"/>
                      <a:pPr>
                        <a:defRPr b="0"/>
                      </a:pPr>
                      <a:t>[X VALUE]</a:t>
                    </a:fld>
                    <a:r>
                      <a:rPr lang="en-US" b="0" baseline="0" dirty="0"/>
                      <a:t>, </a:t>
                    </a:r>
                    <a:r>
                      <a:rPr lang="en-US" b="1" baseline="0" dirty="0"/>
                      <a:t>GE_C</a:t>
                    </a:r>
                    <a:fld id="{71FD8AEA-19AF-43CE-9B8D-5CEFAEBB6AD1}" type="YVALUE">
                      <a:rPr lang="en-US" b="1" baseline="0"/>
                      <a:pPr>
                        <a:defRPr b="0"/>
                      </a:pPr>
                      <a:t>[Y VALUE]</a:t>
                    </a:fld>
                    <a:endParaRPr lang="en-US" b="1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1492358911837909"/>
                      <c:h val="5.49331024069663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Needs!$A$3:$A$31</c:f>
              <c:numCache>
                <c:formatCode>m/d/yyyy</c:formatCode>
                <c:ptCount val="29"/>
                <c:pt idx="0">
                  <c:v>43157</c:v>
                </c:pt>
                <c:pt idx="1">
                  <c:v>43171</c:v>
                </c:pt>
                <c:pt idx="2">
                  <c:v>43185</c:v>
                </c:pt>
                <c:pt idx="3">
                  <c:v>43206</c:v>
                </c:pt>
                <c:pt idx="4">
                  <c:v>43227</c:v>
                </c:pt>
                <c:pt idx="5">
                  <c:v>43241</c:v>
                </c:pt>
                <c:pt idx="6">
                  <c:v>43262</c:v>
                </c:pt>
                <c:pt idx="7">
                  <c:v>43276</c:v>
                </c:pt>
                <c:pt idx="8">
                  <c:v>43311</c:v>
                </c:pt>
                <c:pt idx="9">
                  <c:v>43325</c:v>
                </c:pt>
                <c:pt idx="10">
                  <c:v>43339</c:v>
                </c:pt>
                <c:pt idx="11">
                  <c:v>43360</c:v>
                </c:pt>
                <c:pt idx="12">
                  <c:v>43367</c:v>
                </c:pt>
                <c:pt idx="13">
                  <c:v>43388</c:v>
                </c:pt>
                <c:pt idx="14">
                  <c:v>43395</c:v>
                </c:pt>
                <c:pt idx="15">
                  <c:v>43409</c:v>
                </c:pt>
                <c:pt idx="16">
                  <c:v>43437</c:v>
                </c:pt>
                <c:pt idx="17">
                  <c:v>43444</c:v>
                </c:pt>
                <c:pt idx="18">
                  <c:v>43458</c:v>
                </c:pt>
                <c:pt idx="19">
                  <c:v>43479</c:v>
                </c:pt>
                <c:pt idx="20">
                  <c:v>43493</c:v>
                </c:pt>
                <c:pt idx="21">
                  <c:v>43515</c:v>
                </c:pt>
                <c:pt idx="22">
                  <c:v>43542</c:v>
                </c:pt>
                <c:pt idx="23">
                  <c:v>43556</c:v>
                </c:pt>
                <c:pt idx="24">
                  <c:v>43577</c:v>
                </c:pt>
                <c:pt idx="25">
                  <c:v>43591</c:v>
                </c:pt>
                <c:pt idx="26">
                  <c:v>43640</c:v>
                </c:pt>
                <c:pt idx="27">
                  <c:v>43668</c:v>
                </c:pt>
                <c:pt idx="28">
                  <c:v>43696</c:v>
                </c:pt>
              </c:numCache>
            </c:numRef>
          </c:xVal>
          <c:yVal>
            <c:numRef>
              <c:f>Needs!$C$3:$C$31</c:f>
              <c:numCache>
                <c:formatCode>General</c:formatCode>
                <c:ptCount val="2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B5-46C1-922B-EC6B045DE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957456"/>
        <c:axId val="64666125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tx>
                  <c:v>Collared coil</c:v>
                </c:tx>
                <c:spPr>
                  <a:ln w="19050" cap="rnd">
                    <a:solidFill>
                      <a:srgbClr val="005F8C">
                        <a:lumMod val="40000"/>
                        <a:lumOff val="60000"/>
                      </a:srgbClr>
                    </a:solidFill>
                    <a:round/>
                  </a:ln>
                  <a:effectLst/>
                </c:spPr>
                <c:marker>
                  <c:symbol val="square"/>
                  <c:size val="7"/>
                  <c:spPr>
                    <a:solidFill>
                      <a:srgbClr val="6697B8"/>
                    </a:solidFill>
                    <a:ln w="9525">
                      <a:noFill/>
                    </a:ln>
                    <a:effectLst/>
                  </c:spPr>
                </c:marker>
                <c:dLbls>
                  <c:dLbl>
                    <c:idx val="11"/>
                    <c:layout>
                      <c:manualLayout>
                        <c:x val="-0.21541959040834183"/>
                        <c:y val="-8.4072240893449612E-2"/>
                      </c:manualLayout>
                    </c:layout>
                    <c:tx>
                      <c:rich>
                        <a:bodyPr rot="0" spcFirstLastPara="1" vertOverflow="clip" horzOverflow="clip" vert="horz" wrap="square" lIns="38100" tIns="19050" rIns="38100" bIns="19050" anchor="ctr" anchorCtr="1">
                          <a:noAutofit/>
                        </a:bodyPr>
                        <a:lstStyle/>
                        <a:p>
                          <a:pPr>
                            <a:defRPr sz="1200" b="0" i="0" u="none" strike="noStrike" kern="1200" baseline="0">
                              <a:solidFill>
                                <a:sysClr val="windowText" lastClr="000000"/>
                              </a:solidFill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defRPr>
                          </a:pPr>
                          <a:fld id="{296EFB81-5DF9-4B00-B160-8C27C53A74C7}" type="XVALUE">
                            <a:rPr lang="en-US" b="0"/>
                            <a:pPr>
                              <a:defRPr b="0"/>
                            </a:pPr>
                            <a:t>[X VALUE]</a:t>
                          </a:fld>
                          <a:r>
                            <a:rPr lang="en-US" b="0" baseline="0" dirty="0"/>
                            <a:t>, </a:t>
                          </a:r>
                          <a:r>
                            <a:rPr lang="en-US" b="1" baseline="0" dirty="0"/>
                            <a:t>Collared Coil </a:t>
                          </a:r>
                          <a:fld id="{0B37428B-8CC5-4FB4-955B-78D316F18E2A}" type="YVALUE">
                            <a:rPr lang="en-US" b="1" baseline="0"/>
                            <a:pPr>
                              <a:defRPr b="0"/>
                            </a:pPr>
                            <a:t>[Y VALUE]</a:t>
                          </a:fld>
                          <a:endParaRPr lang="en-US" b="1" baseline="0" dirty="0"/>
                        </a:p>
                      </c:rich>
                    </c:tx>
                    <c:spPr>
                      <a:solidFill>
                        <a:sysClr val="window" lastClr="FFFFFF"/>
                      </a:solidFill>
                      <a:ln>
                        <a:solidFill>
                          <a:sysClr val="windowText" lastClr="000000">
                            <a:lumMod val="25000"/>
                            <a:lumOff val="75000"/>
                          </a:sysClr>
                        </a:solidFill>
                      </a:ln>
                      <a:effectLst/>
                    </c:spPr>
                    <c:txPr>
                      <a:bodyPr rot="0" spcFirstLastPara="1" vertOverflow="clip" horzOverflow="clip" vert="horz" wrap="square" lIns="38100" tIns="19050" rIns="38100" bIns="19050" anchor="ctr" anchorCtr="1">
                        <a:noAutofit/>
                      </a:bodyPr>
                      <a:lstStyle/>
                      <a:p>
                        <a:pPr>
                          <a:defRPr sz="1200" b="0" i="0" u="none" strike="noStrike" kern="1200" baseline="0">
                            <a:solidFill>
                              <a:sysClr val="windowText" lastClr="000000"/>
                            </a:solidFill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defRPr>
                        </a:pPr>
                        <a:endParaRPr lang="en-US"/>
                      </a:p>
                    </c:txPr>
                    <c:showLegendKey val="0"/>
                    <c:showVal val="1"/>
                    <c:showCatName val="1"/>
                    <c:showSerName val="0"/>
                    <c:showPercent val="0"/>
                    <c:showBubbleSize val="0"/>
                    <c:extLst>
                      <c:ext uri="{CE6537A1-D6FC-4f65-9D91-7224C49458BB}">
                        <c15:spPr xmlns:c15="http://schemas.microsoft.com/office/drawing/2012/chart">
                          <a:prstGeom prst="wedgeRectCallout">
                            <a:avLst/>
                          </a:prstGeom>
                          <a:noFill/>
                          <a:ln>
                            <a:noFill/>
                          </a:ln>
                        </c15:spPr>
                        <c15:layout>
                          <c:manualLayout>
                            <c:w val="0.2470084096630778"/>
                            <c:h val="0.11289098039734891"/>
                          </c:manualLayout>
                        </c15:layout>
                        <c15:dlblFieldTable/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2-19B5-46C1-922B-EC6B045DEDDE}"/>
                      </c:ext>
                    </c:extLst>
                  </c:dLbl>
                  <c:spPr>
                    <a:solidFill>
                      <a:sysClr val="window" lastClr="FFFFFF"/>
                    </a:solidFill>
                    <a:ln>
                      <a:solidFill>
                        <a:sysClr val="windowText" lastClr="000000">
                          <a:lumMod val="25000"/>
                          <a:lumOff val="75000"/>
                        </a:sysClr>
                      </a:solidFill>
                    </a:ln>
                    <a:effectLst/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0" i="0" u="none" strike="noStrike" kern="1200" baseline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noFill/>
                        <a:ln>
                          <a:noFill/>
                        </a:ln>
                      </c15:spPr>
                      <c15:showLeaderLines val="0"/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Needs!$J$2:$J$13</c15:sqref>
                        </c15:formulaRef>
                      </c:ext>
                    </c:extLst>
                    <c:numCache>
                      <c:formatCode>m/d/yyyy</c:formatCode>
                      <c:ptCount val="12"/>
                      <c:pt idx="0">
                        <c:v>43280</c:v>
                      </c:pt>
                      <c:pt idx="1">
                        <c:v>43336</c:v>
                      </c:pt>
                      <c:pt idx="2">
                        <c:v>43371</c:v>
                      </c:pt>
                      <c:pt idx="3">
                        <c:v>43413</c:v>
                      </c:pt>
                      <c:pt idx="4">
                        <c:v>43466</c:v>
                      </c:pt>
                      <c:pt idx="5">
                        <c:v>43500</c:v>
                      </c:pt>
                      <c:pt idx="6">
                        <c:v>43539</c:v>
                      </c:pt>
                      <c:pt idx="7">
                        <c:v>43581</c:v>
                      </c:pt>
                      <c:pt idx="8">
                        <c:v>43644</c:v>
                      </c:pt>
                      <c:pt idx="9">
                        <c:v>43721</c:v>
                      </c:pt>
                      <c:pt idx="10">
                        <c:v>43784</c:v>
                      </c:pt>
                      <c:pt idx="11">
                        <c:v>43861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Needs!$L$2:$L$13</c15:sqref>
                        </c15:formulaRef>
                      </c:ext>
                    </c:extLst>
                    <c:numCache>
                      <c:formatCode>General</c:formatCode>
                      <c:ptCount val="12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19B5-46C1-922B-EC6B045DEDDE}"/>
                  </c:ext>
                </c:extLst>
              </c15:ser>
            </c15:filteredScatterSeries>
            <c15:filteredScatterSeries>
              <c15:ser>
                <c:idx val="2"/>
                <c:order val="2"/>
                <c:tx>
                  <c:v>Cold mass assembly</c:v>
                </c:tx>
                <c:spPr>
                  <a:ln w="19050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triangle"/>
                  <c:size val="7"/>
                  <c:spPr>
                    <a:solidFill>
                      <a:schemeClr val="accent6"/>
                    </a:solidFill>
                    <a:ln w="9525">
                      <a:noFill/>
                    </a:ln>
                    <a:effectLst/>
                  </c:spPr>
                </c:marker>
                <c:dLbls>
                  <c:dLbl>
                    <c:idx val="5"/>
                    <c:layout>
                      <c:manualLayout>
                        <c:x val="-0.13871001301114388"/>
                        <c:y val="8.8759758231580832E-2"/>
                      </c:manualLayout>
                    </c:layout>
                    <c:tx>
                      <c:rich>
                        <a:bodyPr/>
                        <a:lstStyle/>
                        <a:p>
                          <a:fld id="{DF1EC3CE-DC58-43BA-91EB-2E368A927705}" type="XVALUE">
                            <a:rPr lang="en-US" b="0"/>
                            <a:pPr/>
                            <a:t>[X VALUE]</a:t>
                          </a:fld>
                          <a:r>
                            <a:rPr lang="en-US" b="0" baseline="0" dirty="0" smtClean="0"/>
                            <a:t>, </a:t>
                          </a:r>
                          <a:r>
                            <a:rPr lang="en-US" baseline="0" dirty="0" smtClean="0"/>
                            <a:t>Cold </a:t>
                          </a:r>
                          <a:r>
                            <a:rPr lang="en-US" baseline="0" dirty="0"/>
                            <a:t>mass </a:t>
                          </a:r>
                          <a:fld id="{1D4B51F6-FEFC-4083-BBFB-868DEC84619D}" type="YVALUE">
                            <a:rPr lang="en-US" baseline="0"/>
                            <a:pPr/>
                            <a:t>[Y VALUE]</a:t>
                          </a:fld>
                          <a:endParaRPr lang="en-US" baseline="0" dirty="0"/>
                        </a:p>
                      </c:rich>
                    </c:tx>
                    <c:showLegendKey val="0"/>
                    <c:showVal val="1"/>
                    <c:showCatName val="1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>
                        <c15:layout>
                          <c:manualLayout>
                            <c:w val="0.36660653413640004"/>
                            <c:h val="4.4582270167781157E-2"/>
                          </c:manualLayout>
                        </c15:layout>
                        <c15:dlblFieldTable/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4-19B5-46C1-922B-EC6B045DEDDE}"/>
                      </c:ext>
                    </c:extLst>
                  </c:dLbl>
                  <c:spPr>
                    <a:solidFill>
                      <a:sysClr val="window" lastClr="FFFFFF"/>
                    </a:solidFill>
                    <a:ln>
                      <a:solidFill>
                        <a:sysClr val="windowText" lastClr="000000">
                          <a:lumMod val="25000"/>
                          <a:lumOff val="75000"/>
                        </a:sysClr>
                      </a:solidFill>
                    </a:ln>
                    <a:effectLst/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1" i="0" u="none" strike="noStrike" kern="1200" baseline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noFill/>
                        <a:ln>
                          <a:noFill/>
                        </a:ln>
                      </c15:spPr>
                      <c15:showLeaderLines val="0"/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Needs!$P$2:$P$7</c15:sqref>
                        </c15:formulaRef>
                      </c:ext>
                    </c:extLst>
                    <c:numCache>
                      <c:formatCode>m/d/yyyy</c:formatCode>
                      <c:ptCount val="6"/>
                      <c:pt idx="0">
                        <c:v>43325</c:v>
                      </c:pt>
                      <c:pt idx="1">
                        <c:v>43402</c:v>
                      </c:pt>
                      <c:pt idx="2">
                        <c:v>43487</c:v>
                      </c:pt>
                      <c:pt idx="3">
                        <c:v>43570</c:v>
                      </c:pt>
                      <c:pt idx="4">
                        <c:v>43710</c:v>
                      </c:pt>
                      <c:pt idx="5">
                        <c:v>43850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Needs!$R$2:$R$7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9B5-46C1-922B-EC6B045DEDDE}"/>
                  </c:ext>
                </c:extLst>
              </c15:ser>
            </c15:filteredScatterSeries>
          </c:ext>
        </c:extLst>
      </c:scatterChart>
      <c:valAx>
        <c:axId val="506957456"/>
        <c:scaling>
          <c:orientation val="minMax"/>
          <c:max val="43901"/>
          <c:min val="431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Time</a:t>
                </a:r>
              </a:p>
            </c:rich>
          </c:tx>
          <c:layout>
            <c:manualLayout>
              <c:xMode val="edge"/>
              <c:yMode val="edge"/>
              <c:x val="0.47589397658232796"/>
              <c:y val="0.879602452008619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/d/yyyy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258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6661256"/>
        <c:crosses val="autoZero"/>
        <c:crossBetween val="midCat"/>
      </c:valAx>
      <c:valAx>
        <c:axId val="646661256"/>
        <c:scaling>
          <c:orientation val="minMax"/>
          <c:max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6957456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2730809116369088"/>
          <c:y val="0.11259438149448356"/>
          <c:w val="0.36979398966441662"/>
          <c:h val="0.151928303590157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0"/>
              <a:t>Components </a:t>
            </a:r>
            <a:r>
              <a:rPr lang="en-US" b="1"/>
              <a:t>need</a:t>
            </a:r>
            <a:r>
              <a:rPr lang="en-US" b="0"/>
              <a:t> date - start production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76090488688914"/>
          <c:y val="9.7891822360981873E-2"/>
          <c:w val="0.76401378399128661"/>
          <c:h val="0.64185467467775115"/>
        </c:manualLayout>
      </c:layout>
      <c:scatterChart>
        <c:scatterStyle val="lineMarker"/>
        <c:varyColors val="0"/>
        <c:ser>
          <c:idx val="0"/>
          <c:order val="0"/>
          <c:tx>
            <c:v>Coil components</c:v>
          </c:tx>
          <c:spPr>
            <a:ln w="19050" cap="rnd">
              <a:solidFill>
                <a:srgbClr val="FB963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BE8047"/>
              </a:solidFill>
              <a:ln w="9525">
                <a:noFill/>
              </a:ln>
              <a:effectLst/>
            </c:spPr>
          </c:marker>
          <c:dLbls>
            <c:dLbl>
              <c:idx val="28"/>
              <c:layout>
                <c:manualLayout>
                  <c:x val="-0.13823191662842493"/>
                  <c:y val="0.1441670437282619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89E8331-AA71-47E3-B173-44167355D9AC}" type="XVALUE">
                      <a:rPr lang="en-US" b="0"/>
                      <a:pPr>
                        <a:defRPr b="0"/>
                      </a:pPr>
                      <a:t>[X VALUE]</a:t>
                    </a:fld>
                    <a:r>
                      <a:rPr lang="en-US" b="0" baseline="0" dirty="0"/>
                      <a:t>, </a:t>
                    </a:r>
                    <a:r>
                      <a:rPr lang="en-US" b="1" baseline="0" dirty="0"/>
                      <a:t>GE_C</a:t>
                    </a:r>
                    <a:fld id="{71FD8AEA-19AF-43CE-9B8D-5CEFAEBB6AD1}" type="YVALUE">
                      <a:rPr lang="en-US" b="1" baseline="0"/>
                      <a:pPr>
                        <a:defRPr b="0"/>
                      </a:pPr>
                      <a:t>[Y VALUE]</a:t>
                    </a:fld>
                    <a:endParaRPr lang="en-US" b="1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1492358911837909"/>
                      <c:h val="5.49331024069663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Needs!$A$3:$A$31</c:f>
              <c:numCache>
                <c:formatCode>m/d/yyyy</c:formatCode>
                <c:ptCount val="29"/>
                <c:pt idx="0">
                  <c:v>43157</c:v>
                </c:pt>
                <c:pt idx="1">
                  <c:v>43171</c:v>
                </c:pt>
                <c:pt idx="2">
                  <c:v>43185</c:v>
                </c:pt>
                <c:pt idx="3">
                  <c:v>43206</c:v>
                </c:pt>
                <c:pt idx="4">
                  <c:v>43227</c:v>
                </c:pt>
                <c:pt idx="5">
                  <c:v>43241</c:v>
                </c:pt>
                <c:pt idx="6">
                  <c:v>43262</c:v>
                </c:pt>
                <c:pt idx="7">
                  <c:v>43276</c:v>
                </c:pt>
                <c:pt idx="8">
                  <c:v>43311</c:v>
                </c:pt>
                <c:pt idx="9">
                  <c:v>43325</c:v>
                </c:pt>
                <c:pt idx="10">
                  <c:v>43339</c:v>
                </c:pt>
                <c:pt idx="11">
                  <c:v>43360</c:v>
                </c:pt>
                <c:pt idx="12">
                  <c:v>43367</c:v>
                </c:pt>
                <c:pt idx="13">
                  <c:v>43388</c:v>
                </c:pt>
                <c:pt idx="14">
                  <c:v>43395</c:v>
                </c:pt>
                <c:pt idx="15">
                  <c:v>43409</c:v>
                </c:pt>
                <c:pt idx="16">
                  <c:v>43437</c:v>
                </c:pt>
                <c:pt idx="17">
                  <c:v>43444</c:v>
                </c:pt>
                <c:pt idx="18">
                  <c:v>43458</c:v>
                </c:pt>
                <c:pt idx="19">
                  <c:v>43479</c:v>
                </c:pt>
                <c:pt idx="20">
                  <c:v>43493</c:v>
                </c:pt>
                <c:pt idx="21">
                  <c:v>43515</c:v>
                </c:pt>
                <c:pt idx="22">
                  <c:v>43542</c:v>
                </c:pt>
                <c:pt idx="23">
                  <c:v>43556</c:v>
                </c:pt>
                <c:pt idx="24">
                  <c:v>43577</c:v>
                </c:pt>
                <c:pt idx="25">
                  <c:v>43591</c:v>
                </c:pt>
                <c:pt idx="26">
                  <c:v>43640</c:v>
                </c:pt>
                <c:pt idx="27">
                  <c:v>43668</c:v>
                </c:pt>
                <c:pt idx="28">
                  <c:v>43696</c:v>
                </c:pt>
              </c:numCache>
            </c:numRef>
          </c:xVal>
          <c:yVal>
            <c:numRef>
              <c:f>Needs!$C$3:$C$31</c:f>
              <c:numCache>
                <c:formatCode>General</c:formatCode>
                <c:ptCount val="2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B5-46C1-922B-EC6B045DEDDE}"/>
            </c:ext>
          </c:extLst>
        </c:ser>
        <c:ser>
          <c:idx val="1"/>
          <c:order val="1"/>
          <c:tx>
            <c:v>Collared coil</c:v>
          </c:tx>
          <c:spPr>
            <a:ln w="19050" cap="rnd">
              <a:solidFill>
                <a:srgbClr val="005F8C">
                  <a:lumMod val="40000"/>
                  <a:lumOff val="60000"/>
                </a:srgb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6697B8"/>
              </a:solidFill>
              <a:ln w="9525">
                <a:noFill/>
              </a:ln>
              <a:effectLst/>
            </c:spPr>
          </c:marker>
          <c:dLbls>
            <c:dLbl>
              <c:idx val="11"/>
              <c:layout>
                <c:manualLayout>
                  <c:x val="-0.21541959040834183"/>
                  <c:y val="-8.407224089344961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296EFB81-5DF9-4B00-B160-8C27C53A74C7}" type="XVALUE">
                      <a:rPr lang="en-US" b="0"/>
                      <a:pPr>
                        <a:defRPr b="0"/>
                      </a:pPr>
                      <a:t>[X VALUE]</a:t>
                    </a:fld>
                    <a:r>
                      <a:rPr lang="en-US" b="0" baseline="0" dirty="0"/>
                      <a:t>, </a:t>
                    </a:r>
                    <a:r>
                      <a:rPr lang="en-US" b="1" baseline="0" dirty="0"/>
                      <a:t>Collared Coil </a:t>
                    </a:r>
                    <a:fld id="{0B37428B-8CC5-4FB4-955B-78D316F18E2A}" type="YVALUE">
                      <a:rPr lang="en-US" b="1" baseline="0"/>
                      <a:pPr>
                        <a:defRPr b="0"/>
                      </a:pPr>
                      <a:t>[Y VALUE]</a:t>
                    </a:fld>
                    <a:endParaRPr lang="en-US" b="1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70084096630778"/>
                      <c:h val="0.1128909803973489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Needs!$J$2:$J$13</c:f>
              <c:numCache>
                <c:formatCode>m/d/yyyy</c:formatCode>
                <c:ptCount val="12"/>
                <c:pt idx="0">
                  <c:v>43280</c:v>
                </c:pt>
                <c:pt idx="1">
                  <c:v>43336</c:v>
                </c:pt>
                <c:pt idx="2">
                  <c:v>43371</c:v>
                </c:pt>
                <c:pt idx="3">
                  <c:v>43413</c:v>
                </c:pt>
                <c:pt idx="4">
                  <c:v>43466</c:v>
                </c:pt>
                <c:pt idx="5">
                  <c:v>43500</c:v>
                </c:pt>
                <c:pt idx="6">
                  <c:v>43539</c:v>
                </c:pt>
                <c:pt idx="7">
                  <c:v>43581</c:v>
                </c:pt>
                <c:pt idx="8">
                  <c:v>43644</c:v>
                </c:pt>
                <c:pt idx="9">
                  <c:v>43721</c:v>
                </c:pt>
                <c:pt idx="10">
                  <c:v>43784</c:v>
                </c:pt>
                <c:pt idx="11">
                  <c:v>43861</c:v>
                </c:pt>
              </c:numCache>
            </c:numRef>
          </c:xVal>
          <c:yVal>
            <c:numRef>
              <c:f>Needs!$L$2:$L$13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9B5-46C1-922B-EC6B045DE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957456"/>
        <c:axId val="64666125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Cold mass assembly</c:v>
                </c:tx>
                <c:spPr>
                  <a:ln w="19050" cap="rnd">
                    <a:solidFill>
                      <a:schemeClr val="accent6">
                        <a:lumMod val="60000"/>
                        <a:lumOff val="40000"/>
                      </a:schemeClr>
                    </a:solidFill>
                    <a:round/>
                  </a:ln>
                  <a:effectLst/>
                </c:spPr>
                <c:marker>
                  <c:symbol val="triangle"/>
                  <c:size val="7"/>
                  <c:spPr>
                    <a:solidFill>
                      <a:schemeClr val="accent6"/>
                    </a:solidFill>
                    <a:ln w="9525">
                      <a:noFill/>
                    </a:ln>
                    <a:effectLst/>
                  </c:spPr>
                </c:marker>
                <c:dLbls>
                  <c:dLbl>
                    <c:idx val="5"/>
                    <c:layout>
                      <c:manualLayout>
                        <c:x val="-0.13871001301114388"/>
                        <c:y val="8.8759758231580832E-2"/>
                      </c:manualLayout>
                    </c:layout>
                    <c:tx>
                      <c:rich>
                        <a:bodyPr/>
                        <a:lstStyle/>
                        <a:p>
                          <a:fld id="{DF1EC3CE-DC58-43BA-91EB-2E368A927705}" type="XVALUE">
                            <a:rPr lang="en-US" b="0"/>
                            <a:pPr/>
                            <a:t>[X VALUE]</a:t>
                          </a:fld>
                          <a:r>
                            <a:rPr lang="en-US" b="0" baseline="0" dirty="0" smtClean="0"/>
                            <a:t>, </a:t>
                          </a:r>
                          <a:r>
                            <a:rPr lang="en-US" baseline="0" dirty="0" smtClean="0"/>
                            <a:t>Cold </a:t>
                          </a:r>
                          <a:r>
                            <a:rPr lang="en-US" baseline="0" dirty="0"/>
                            <a:t>mass </a:t>
                          </a:r>
                          <a:fld id="{1D4B51F6-FEFC-4083-BBFB-868DEC84619D}" type="YVALUE">
                            <a:rPr lang="en-US" baseline="0"/>
                            <a:pPr/>
                            <a:t>[Y VALUE]</a:t>
                          </a:fld>
                          <a:endParaRPr lang="en-US" baseline="0" dirty="0"/>
                        </a:p>
                      </c:rich>
                    </c:tx>
                    <c:showLegendKey val="0"/>
                    <c:showVal val="1"/>
                    <c:showCatName val="1"/>
                    <c:showSerName val="0"/>
                    <c:showPercent val="0"/>
                    <c:showBubbleSize val="0"/>
                    <c:extLst>
                      <c:ext uri="{CE6537A1-D6FC-4f65-9D91-7224C49458BB}">
                        <c15:layout>
                          <c:manualLayout>
                            <c:w val="0.36660653413640004"/>
                            <c:h val="4.4582270167781157E-2"/>
                          </c:manualLayout>
                        </c15:layout>
                        <c15:dlblFieldTable/>
                        <c15:showDataLabelsRange val="0"/>
                      </c:ext>
                      <c:ext xmlns:c16="http://schemas.microsoft.com/office/drawing/2014/chart" uri="{C3380CC4-5D6E-409C-BE32-E72D297353CC}">
                        <c16:uniqueId val="{00000004-19B5-46C1-922B-EC6B045DEDDE}"/>
                      </c:ext>
                    </c:extLst>
                  </c:dLbl>
                  <c:spPr>
                    <a:solidFill>
                      <a:sysClr val="window" lastClr="FFFFFF"/>
                    </a:solidFill>
                    <a:ln>
                      <a:solidFill>
                        <a:sysClr val="windowText" lastClr="000000">
                          <a:lumMod val="25000"/>
                          <a:lumOff val="75000"/>
                        </a:sysClr>
                      </a:solidFill>
                    </a:ln>
                    <a:effectLst/>
                  </c:spPr>
                  <c:txPr>
                    <a:bodyPr rot="0" spcFirstLastPara="1" vertOverflow="clip" horzOverflow="clip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200" b="1" i="0" u="none" strike="noStrike" kern="1200" baseline="0">
                          <a:solidFill>
                            <a:sysClr val="windowText" lastClr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>
                    <c:ext uri="{CE6537A1-D6FC-4f65-9D91-7224C49458BB}">
                      <c15:spPr xmlns:c15="http://schemas.microsoft.com/office/drawing/2012/chart">
                        <a:prstGeom prst="wedgeRectCallout">
                          <a:avLst/>
                        </a:prstGeom>
                        <a:noFill/>
                        <a:ln>
                          <a:noFill/>
                        </a:ln>
                      </c15:spPr>
                      <c15:showLeaderLines val="0"/>
                    </c:ext>
                  </c:extLst>
                </c:dLbls>
                <c:xVal>
                  <c:numRef>
                    <c:extLst>
                      <c:ext uri="{02D57815-91ED-43cb-92C2-25804820EDAC}">
                        <c15:formulaRef>
                          <c15:sqref>Needs!$P$2:$P$7</c15:sqref>
                        </c15:formulaRef>
                      </c:ext>
                    </c:extLst>
                    <c:numCache>
                      <c:formatCode>m/d/yyyy</c:formatCode>
                      <c:ptCount val="6"/>
                      <c:pt idx="0">
                        <c:v>43325</c:v>
                      </c:pt>
                      <c:pt idx="1">
                        <c:v>43402</c:v>
                      </c:pt>
                      <c:pt idx="2">
                        <c:v>43487</c:v>
                      </c:pt>
                      <c:pt idx="3">
                        <c:v>43570</c:v>
                      </c:pt>
                      <c:pt idx="4">
                        <c:v>43710</c:v>
                      </c:pt>
                      <c:pt idx="5">
                        <c:v>43850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Needs!$R$2:$R$7</c15:sqref>
                        </c15:formulaRef>
                      </c:ext>
                    </c:extLst>
                    <c:numCache>
                      <c:formatCode>General</c:formatCode>
                      <c:ptCount val="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19B5-46C1-922B-EC6B045DEDDE}"/>
                  </c:ext>
                </c:extLst>
              </c15:ser>
            </c15:filteredScatterSeries>
          </c:ext>
        </c:extLst>
      </c:scatterChart>
      <c:valAx>
        <c:axId val="506957456"/>
        <c:scaling>
          <c:orientation val="minMax"/>
          <c:max val="43901"/>
          <c:min val="431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Time</a:t>
                </a:r>
              </a:p>
            </c:rich>
          </c:tx>
          <c:layout>
            <c:manualLayout>
              <c:xMode val="edge"/>
              <c:yMode val="edge"/>
              <c:x val="0.43294784580498868"/>
              <c:y val="0.881773411243586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/d/yyyy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258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6661256"/>
        <c:crosses val="autoZero"/>
        <c:crossBetween val="midCat"/>
      </c:valAx>
      <c:valAx>
        <c:axId val="646661256"/>
        <c:scaling>
          <c:orientation val="minMax"/>
          <c:max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6957456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2730809116369088"/>
          <c:y val="0.11259438149448356"/>
          <c:w val="0.36979398966441662"/>
          <c:h val="0.151928303590157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b="0"/>
              <a:t>Components </a:t>
            </a:r>
            <a:r>
              <a:rPr lang="en-US" b="1"/>
              <a:t>need</a:t>
            </a:r>
            <a:r>
              <a:rPr lang="en-US" b="0"/>
              <a:t> date - start production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76090488688914"/>
          <c:y val="9.7891822360981873E-2"/>
          <c:w val="0.76401378399128661"/>
          <c:h val="0.64185467467775115"/>
        </c:manualLayout>
      </c:layout>
      <c:scatterChart>
        <c:scatterStyle val="lineMarker"/>
        <c:varyColors val="0"/>
        <c:ser>
          <c:idx val="0"/>
          <c:order val="0"/>
          <c:tx>
            <c:v>Coil components</c:v>
          </c:tx>
          <c:spPr>
            <a:ln w="19050" cap="rnd">
              <a:solidFill>
                <a:srgbClr val="FB963C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rgbClr val="BE8047"/>
              </a:solidFill>
              <a:ln w="9525">
                <a:noFill/>
              </a:ln>
              <a:effectLst/>
            </c:spPr>
          </c:marker>
          <c:dLbls>
            <c:dLbl>
              <c:idx val="28"/>
              <c:layout>
                <c:manualLayout>
                  <c:x val="-0.13823191662842493"/>
                  <c:y val="0.14416704372826197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789E8331-AA71-47E3-B173-44167355D9AC}" type="XVALUE">
                      <a:rPr lang="en-US" b="0"/>
                      <a:pPr>
                        <a:defRPr b="0"/>
                      </a:pPr>
                      <a:t>[X VALUE]</a:t>
                    </a:fld>
                    <a:r>
                      <a:rPr lang="en-US" b="0" baseline="0" dirty="0"/>
                      <a:t>, </a:t>
                    </a:r>
                    <a:r>
                      <a:rPr lang="en-US" b="1" baseline="0" dirty="0"/>
                      <a:t>GE_C</a:t>
                    </a:r>
                    <a:fld id="{71FD8AEA-19AF-43CE-9B8D-5CEFAEBB6AD1}" type="YVALUE">
                      <a:rPr lang="en-US" b="1" baseline="0"/>
                      <a:pPr>
                        <a:defRPr b="0"/>
                      </a:pPr>
                      <a:t>[Y VALUE]</a:t>
                    </a:fld>
                    <a:endParaRPr lang="en-US" b="1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31492358911837909"/>
                      <c:h val="5.4933102406966354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Needs!$A$3:$A$31</c:f>
              <c:numCache>
                <c:formatCode>m/d/yyyy</c:formatCode>
                <c:ptCount val="29"/>
                <c:pt idx="0">
                  <c:v>43157</c:v>
                </c:pt>
                <c:pt idx="1">
                  <c:v>43171</c:v>
                </c:pt>
                <c:pt idx="2">
                  <c:v>43185</c:v>
                </c:pt>
                <c:pt idx="3">
                  <c:v>43206</c:v>
                </c:pt>
                <c:pt idx="4">
                  <c:v>43227</c:v>
                </c:pt>
                <c:pt idx="5">
                  <c:v>43241</c:v>
                </c:pt>
                <c:pt idx="6">
                  <c:v>43262</c:v>
                </c:pt>
                <c:pt idx="7">
                  <c:v>43276</c:v>
                </c:pt>
                <c:pt idx="8">
                  <c:v>43311</c:v>
                </c:pt>
                <c:pt idx="9">
                  <c:v>43325</c:v>
                </c:pt>
                <c:pt idx="10">
                  <c:v>43339</c:v>
                </c:pt>
                <c:pt idx="11">
                  <c:v>43360</c:v>
                </c:pt>
                <c:pt idx="12">
                  <c:v>43367</c:v>
                </c:pt>
                <c:pt idx="13">
                  <c:v>43388</c:v>
                </c:pt>
                <c:pt idx="14">
                  <c:v>43395</c:v>
                </c:pt>
                <c:pt idx="15">
                  <c:v>43409</c:v>
                </c:pt>
                <c:pt idx="16">
                  <c:v>43437</c:v>
                </c:pt>
                <c:pt idx="17">
                  <c:v>43444</c:v>
                </c:pt>
                <c:pt idx="18">
                  <c:v>43458</c:v>
                </c:pt>
                <c:pt idx="19">
                  <c:v>43479</c:v>
                </c:pt>
                <c:pt idx="20">
                  <c:v>43493</c:v>
                </c:pt>
                <c:pt idx="21">
                  <c:v>43515</c:v>
                </c:pt>
                <c:pt idx="22">
                  <c:v>43542</c:v>
                </c:pt>
                <c:pt idx="23">
                  <c:v>43556</c:v>
                </c:pt>
                <c:pt idx="24">
                  <c:v>43577</c:v>
                </c:pt>
                <c:pt idx="25">
                  <c:v>43591</c:v>
                </c:pt>
                <c:pt idx="26">
                  <c:v>43640</c:v>
                </c:pt>
                <c:pt idx="27">
                  <c:v>43668</c:v>
                </c:pt>
                <c:pt idx="28">
                  <c:v>43696</c:v>
                </c:pt>
              </c:numCache>
            </c:numRef>
          </c:xVal>
          <c:yVal>
            <c:numRef>
              <c:f>Needs!$C$3:$C$31</c:f>
              <c:numCache>
                <c:formatCode>General</c:formatCode>
                <c:ptCount val="29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8</c:v>
                </c:pt>
                <c:pt idx="7">
                  <c:v>9</c:v>
                </c:pt>
                <c:pt idx="8">
                  <c:v>10</c:v>
                </c:pt>
                <c:pt idx="9">
                  <c:v>11</c:v>
                </c:pt>
                <c:pt idx="10">
                  <c:v>12</c:v>
                </c:pt>
                <c:pt idx="11">
                  <c:v>13</c:v>
                </c:pt>
                <c:pt idx="12">
                  <c:v>14</c:v>
                </c:pt>
                <c:pt idx="13">
                  <c:v>15</c:v>
                </c:pt>
                <c:pt idx="14">
                  <c:v>16</c:v>
                </c:pt>
                <c:pt idx="15">
                  <c:v>17</c:v>
                </c:pt>
                <c:pt idx="16">
                  <c:v>18</c:v>
                </c:pt>
                <c:pt idx="17">
                  <c:v>19</c:v>
                </c:pt>
                <c:pt idx="18">
                  <c:v>20</c:v>
                </c:pt>
                <c:pt idx="19">
                  <c:v>21</c:v>
                </c:pt>
                <c:pt idx="20">
                  <c:v>22</c:v>
                </c:pt>
                <c:pt idx="21">
                  <c:v>23</c:v>
                </c:pt>
                <c:pt idx="22">
                  <c:v>24</c:v>
                </c:pt>
                <c:pt idx="23">
                  <c:v>25</c:v>
                </c:pt>
                <c:pt idx="24">
                  <c:v>26</c:v>
                </c:pt>
                <c:pt idx="25">
                  <c:v>27</c:v>
                </c:pt>
                <c:pt idx="26">
                  <c:v>28</c:v>
                </c:pt>
                <c:pt idx="27">
                  <c:v>29</c:v>
                </c:pt>
                <c:pt idx="28">
                  <c:v>30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B5-46C1-922B-EC6B045DEDDE}"/>
            </c:ext>
          </c:extLst>
        </c:ser>
        <c:ser>
          <c:idx val="1"/>
          <c:order val="1"/>
          <c:tx>
            <c:v>Collared coil</c:v>
          </c:tx>
          <c:spPr>
            <a:ln w="19050" cap="rnd">
              <a:solidFill>
                <a:srgbClr val="005F8C">
                  <a:lumMod val="40000"/>
                  <a:lumOff val="60000"/>
                </a:srgbClr>
              </a:solidFill>
              <a:round/>
            </a:ln>
            <a:effectLst/>
          </c:spPr>
          <c:marker>
            <c:symbol val="square"/>
            <c:size val="7"/>
            <c:spPr>
              <a:solidFill>
                <a:srgbClr val="6697B8"/>
              </a:solidFill>
              <a:ln w="9525">
                <a:noFill/>
              </a:ln>
              <a:effectLst/>
            </c:spPr>
          </c:marker>
          <c:dLbls>
            <c:dLbl>
              <c:idx val="11"/>
              <c:layout>
                <c:manualLayout>
                  <c:x val="-0.21541959040834183"/>
                  <c:y val="-8.407224089344961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200" b="0" i="0" u="none" strike="noStrike" kern="1200" baseline="0">
                        <a:solidFill>
                          <a:sysClr val="windowText" lastClr="0000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defRPr>
                    </a:pPr>
                    <a:fld id="{296EFB81-5DF9-4B00-B160-8C27C53A74C7}" type="XVALUE">
                      <a:rPr lang="en-US" b="0"/>
                      <a:pPr>
                        <a:defRPr b="0"/>
                      </a:pPr>
                      <a:t>[X VALUE]</a:t>
                    </a:fld>
                    <a:r>
                      <a:rPr lang="en-US" b="0" baseline="0" dirty="0"/>
                      <a:t>, </a:t>
                    </a:r>
                    <a:r>
                      <a:rPr lang="en-US" b="1" baseline="0" dirty="0"/>
                      <a:t>Collared Coil </a:t>
                    </a:r>
                    <a:fld id="{0B37428B-8CC5-4FB4-955B-78D316F18E2A}" type="YVALUE">
                      <a:rPr lang="en-US" b="1" baseline="0"/>
                      <a:pPr>
                        <a:defRPr b="0"/>
                      </a:pPr>
                      <a:t>[Y VALUE]</a:t>
                    </a:fld>
                    <a:endParaRPr lang="en-US" b="1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0" i="0" u="none" strike="noStrike" kern="1200" baseline="0">
                      <a:solidFill>
                        <a:sysClr val="windowText" lastClr="00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70084096630778"/>
                      <c:h val="0.1128909803973489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Needs!$J$2:$J$13</c:f>
              <c:numCache>
                <c:formatCode>m/d/yyyy</c:formatCode>
                <c:ptCount val="12"/>
                <c:pt idx="0">
                  <c:v>43280</c:v>
                </c:pt>
                <c:pt idx="1">
                  <c:v>43336</c:v>
                </c:pt>
                <c:pt idx="2">
                  <c:v>43371</c:v>
                </c:pt>
                <c:pt idx="3">
                  <c:v>43413</c:v>
                </c:pt>
                <c:pt idx="4">
                  <c:v>43466</c:v>
                </c:pt>
                <c:pt idx="5">
                  <c:v>43500</c:v>
                </c:pt>
                <c:pt idx="6">
                  <c:v>43539</c:v>
                </c:pt>
                <c:pt idx="7">
                  <c:v>43581</c:v>
                </c:pt>
                <c:pt idx="8">
                  <c:v>43644</c:v>
                </c:pt>
                <c:pt idx="9">
                  <c:v>43721</c:v>
                </c:pt>
                <c:pt idx="10">
                  <c:v>43784</c:v>
                </c:pt>
                <c:pt idx="11">
                  <c:v>43861</c:v>
                </c:pt>
              </c:numCache>
            </c:numRef>
          </c:xVal>
          <c:yVal>
            <c:numRef>
              <c:f>Needs!$L$2:$L$13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9B5-46C1-922B-EC6B045DEDDE}"/>
            </c:ext>
          </c:extLst>
        </c:ser>
        <c:ser>
          <c:idx val="2"/>
          <c:order val="2"/>
          <c:tx>
            <c:v>Cold mass assembly</c:v>
          </c:tx>
          <c:spPr>
            <a:ln w="19050" cap="rnd">
              <a:solidFill>
                <a:schemeClr val="accent6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triangle"/>
            <c:size val="7"/>
            <c:spPr>
              <a:solidFill>
                <a:schemeClr val="accent6"/>
              </a:solidFill>
              <a:ln w="9525">
                <a:noFill/>
              </a:ln>
              <a:effectLst/>
            </c:spPr>
          </c:marker>
          <c:dLbls>
            <c:dLbl>
              <c:idx val="5"/>
              <c:layout>
                <c:manualLayout>
                  <c:x val="-0.13871001301114388"/>
                  <c:y val="8.8759758231580832E-2"/>
                </c:manualLayout>
              </c:layout>
              <c:tx>
                <c:rich>
                  <a:bodyPr/>
                  <a:lstStyle/>
                  <a:p>
                    <a:fld id="{DF1EC3CE-DC58-43BA-91EB-2E368A927705}" type="XVALUE">
                      <a:rPr lang="en-US" b="0"/>
                      <a:pPr/>
                      <a:t>[X VALUE]</a:t>
                    </a:fld>
                    <a:r>
                      <a:rPr lang="en-US" b="0" baseline="0" dirty="0" smtClean="0"/>
                      <a:t>, </a:t>
                    </a:r>
                    <a:r>
                      <a:rPr lang="en-US" baseline="0" dirty="0" smtClean="0"/>
                      <a:t>Cold </a:t>
                    </a:r>
                    <a:r>
                      <a:rPr lang="en-US" baseline="0" dirty="0"/>
                      <a:t>mass </a:t>
                    </a:r>
                    <a:fld id="{1D4B51F6-FEFC-4083-BBFB-868DEC84619D}" type="YVALUE">
                      <a:rPr lang="en-US" baseline="0"/>
                      <a:pPr/>
                      <a:t>[Y VALUE]</a:t>
                    </a:fld>
                    <a:endParaRPr lang="en-US" baseline="0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660653413640004"/>
                      <c:h val="4.4582270167781157E-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19B5-46C1-922B-EC6B045DEDD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Needs!$P$2:$P$7</c:f>
              <c:numCache>
                <c:formatCode>m/d/yyyy</c:formatCode>
                <c:ptCount val="6"/>
                <c:pt idx="0">
                  <c:v>43325</c:v>
                </c:pt>
                <c:pt idx="1">
                  <c:v>43402</c:v>
                </c:pt>
                <c:pt idx="2">
                  <c:v>43487</c:v>
                </c:pt>
                <c:pt idx="3">
                  <c:v>43570</c:v>
                </c:pt>
                <c:pt idx="4">
                  <c:v>43710</c:v>
                </c:pt>
                <c:pt idx="5">
                  <c:v>43850</c:v>
                </c:pt>
              </c:numCache>
            </c:numRef>
          </c:xVal>
          <c:yVal>
            <c:numRef>
              <c:f>Needs!$R$2:$R$7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9B5-46C1-922B-EC6B045DED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957456"/>
        <c:axId val="646661256"/>
      </c:scatterChart>
      <c:valAx>
        <c:axId val="506957456"/>
        <c:scaling>
          <c:orientation val="minMax"/>
          <c:max val="43901"/>
          <c:min val="4310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Time</a:t>
                </a:r>
              </a:p>
            </c:rich>
          </c:tx>
          <c:layout>
            <c:manualLayout>
              <c:xMode val="edge"/>
              <c:yMode val="edge"/>
              <c:x val="0.43294784580498868"/>
              <c:y val="0.881773411243586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m/d/yyyy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258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46661256"/>
        <c:crosses val="autoZero"/>
        <c:crossBetween val="midCat"/>
      </c:valAx>
      <c:valAx>
        <c:axId val="646661256"/>
        <c:scaling>
          <c:orientation val="minMax"/>
          <c:max val="3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GB"/>
                  <a:t>Units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06957456"/>
        <c:crosses val="autoZero"/>
        <c:crossBetween val="midCat"/>
      </c:valAx>
      <c:spPr>
        <a:noFill/>
        <a:ln w="12700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12730809116369088"/>
          <c:y val="0.11259438149448356"/>
          <c:w val="0.36979398966441662"/>
          <c:h val="0.151928303590157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26/06/2018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480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h.cern.ch/Document/SupplyChain/DepartmentRequest/6753383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://edh.cern.ch/Document/SupplyChain/DepartmentRequest/682196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h.cern.ch/Document/SupplyChain/DepartmentRequest/6674356" TargetMode="External"/><Relationship Id="rId5" Type="http://schemas.openxmlformats.org/officeDocument/2006/relationships/chart" Target="../charts/chart1.xml"/><Relationship Id="rId10" Type="http://schemas.openxmlformats.org/officeDocument/2006/relationships/hyperlink" Target="http://edh.cern.ch/Document/SupplyChain/DepartmentRequest/6753381" TargetMode="External"/><Relationship Id="rId4" Type="http://schemas.openxmlformats.org/officeDocument/2006/relationships/image" Target="../media/image5.jpeg"/><Relationship Id="rId9" Type="http://schemas.openxmlformats.org/officeDocument/2006/relationships/hyperlink" Target="http://edh.cern.ch/Document/SupplyChain/DepartmentRequest/6869424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edh.cern.ch/Document/SupplyChain/DepartmentRequest/6820894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h.cern.ch/Document/SupplyChain/DepartmentRequest/6531836" TargetMode="External"/><Relationship Id="rId5" Type="http://schemas.openxmlformats.org/officeDocument/2006/relationships/hyperlink" Target="https://edh.cern.ch/Document/SupplyChain/DepartmentRequest/6753384" TargetMode="Externa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hyperlink" Target="http://edh.cern.ch/Document/SupplyChain/DepartmentRequest/690735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h.cern.ch/Document/SupplyChain/DepartmentRequest/6673345" TargetMode="External"/><Relationship Id="rId5" Type="http://schemas.openxmlformats.org/officeDocument/2006/relationships/hyperlink" Target="http://edh.cern.ch/Document/SupplyChain/DepartmentRequest/6678323" TargetMode="Externa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5979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sc3.web.cern.ch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/Document/SupplyChain/DepartmentRequest/6753381" TargetMode="External"/><Relationship Id="rId3" Type="http://schemas.openxmlformats.org/officeDocument/2006/relationships/hyperlink" Target="https://msc3.web.cern.ch/" TargetMode="External"/><Relationship Id="rId7" Type="http://schemas.openxmlformats.org/officeDocument/2006/relationships/hyperlink" Target="http://edh.cern.ch/Document/SupplyChain/DepartmentRequest/682089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h.cern.ch/Document/SupplyChain/DepartmentRequest/6531836" TargetMode="External"/><Relationship Id="rId5" Type="http://schemas.openxmlformats.org/officeDocument/2006/relationships/hyperlink" Target="http://edh.cern.ch/Document/SupplyChain/DepartmentRequest/6674356" TargetMode="External"/><Relationship Id="rId4" Type="http://schemas.openxmlformats.org/officeDocument/2006/relationships/hyperlink" Target="http://edh.cern.ch/Document/SupplyChain/DepartmentRequest/664261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sc3.web.cern.ch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35979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1532110/AC/lhcmbh__0002-vAC.pdf" TargetMode="External"/><Relationship Id="rId3" Type="http://schemas.openxmlformats.org/officeDocument/2006/relationships/hyperlink" Target="https://edms.cern.ch/document/1835979/" TargetMode="External"/><Relationship Id="rId7" Type="http://schemas.openxmlformats.org/officeDocument/2006/relationships/hyperlink" Target="mailto:Jose.Rudeiros@cern.ch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h.cern.ch/Document/SupplyChain/DAI/6746021" TargetMode="External"/><Relationship Id="rId5" Type="http://schemas.openxmlformats.org/officeDocument/2006/relationships/hyperlink" Target="https://edms.cern.ch/ui/file/1541460/1/11T_Dipole_prototype-YokeLaminations-PE_Supplies_TechSpec-1_docx_cpdf.pdf" TargetMode="External"/><Relationship Id="rId10" Type="http://schemas.openxmlformats.org/officeDocument/2006/relationships/hyperlink" Target="https://edms.cern.ch/ui/file/1532287/AD/lhcmbh__0004-vAD.pdf" TargetMode="External"/><Relationship Id="rId4" Type="http://schemas.openxmlformats.org/officeDocument/2006/relationships/hyperlink" Target="https://edms.cern.ch/ui/file/1532106/AC/lhcmbh__0001-vAC.pdf" TargetMode="External"/><Relationship Id="rId9" Type="http://schemas.openxmlformats.org/officeDocument/2006/relationships/hyperlink" Target="https://edms.cern.ch/ui/file/1532280/AD/lhcmbh__0003-vAD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#RANGE!B632"/><Relationship Id="rId3" Type="http://schemas.openxmlformats.org/officeDocument/2006/relationships/hyperlink" Target="#RANGE!B11"/><Relationship Id="rId7" Type="http://schemas.openxmlformats.org/officeDocument/2006/relationships/hyperlink" Target="#RANGE!B612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#RANGE!B638"/><Relationship Id="rId11" Type="http://schemas.openxmlformats.org/officeDocument/2006/relationships/image" Target="../media/image9.png"/><Relationship Id="rId5" Type="http://schemas.openxmlformats.org/officeDocument/2006/relationships/hyperlink" Target="#RANGE!B634"/><Relationship Id="rId10" Type="http://schemas.openxmlformats.org/officeDocument/2006/relationships/hyperlink" Target="#RANGE!B616"/><Relationship Id="rId4" Type="http://schemas.openxmlformats.org/officeDocument/2006/relationships/hyperlink" Target="#RANGE!B51"/><Relationship Id="rId9" Type="http://schemas.openxmlformats.org/officeDocument/2006/relationships/hyperlink" Target="#RANGE!B625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Components procurement plan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80000" cy="990600"/>
          </a:xfrm>
        </p:spPr>
        <p:txBody>
          <a:bodyPr/>
          <a:lstStyle/>
          <a:p>
            <a:r>
              <a:rPr lang="en-GB" dirty="0" smtClean="0"/>
              <a:t>José Luis Rudeiros Fernández</a:t>
            </a:r>
          </a:p>
          <a:p>
            <a:r>
              <a:rPr lang="en-GB" sz="1600" dirty="0" smtClean="0"/>
              <a:t>With contributions from </a:t>
            </a:r>
            <a:r>
              <a:rPr lang="en-GB" sz="1600" dirty="0"/>
              <a:t>F. </a:t>
            </a:r>
            <a:r>
              <a:rPr lang="en-GB" sz="1600" dirty="0" smtClean="0"/>
              <a:t>Savary, H. </a:t>
            </a:r>
            <a:r>
              <a:rPr lang="en-GB" sz="1600" dirty="0" err="1" smtClean="0"/>
              <a:t>Prin</a:t>
            </a:r>
            <a:r>
              <a:rPr lang="en-GB" sz="1600" dirty="0" smtClean="0"/>
              <a:t>, O. </a:t>
            </a:r>
            <a:r>
              <a:rPr lang="en-GB" sz="1600" dirty="0"/>
              <a:t>Housiaux, S. Menu, </a:t>
            </a:r>
            <a:r>
              <a:rPr lang="en-GB" sz="1600" dirty="0" smtClean="0"/>
              <a:t>R. Principe, A. Musso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479626"/>
            <a:ext cx="6480000" cy="650875"/>
          </a:xfrm>
        </p:spPr>
        <p:txBody>
          <a:bodyPr>
            <a:noAutofit/>
          </a:bodyPr>
          <a:lstStyle/>
          <a:p>
            <a:r>
              <a:rPr lang="en-GB" dirty="0"/>
              <a:t>Production Readiness </a:t>
            </a:r>
            <a:r>
              <a:rPr lang="en-GB" dirty="0" smtClean="0"/>
              <a:t>Review for 11T Collared Coils and Cold Mass</a:t>
            </a:r>
          </a:p>
          <a:p>
            <a:r>
              <a:rPr lang="en-GB" dirty="0" smtClean="0"/>
              <a:t>04-07-2018</a:t>
            </a:r>
          </a:p>
          <a:p>
            <a:r>
              <a:rPr lang="en-GB" dirty="0" smtClean="0"/>
              <a:t>CERN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771" y="2695406"/>
            <a:ext cx="3364130" cy="197282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E-BOM &amp; Need Dates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323528" y="1007939"/>
            <a:ext cx="3383936" cy="3636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 smtClean="0"/>
              <a:t>Coil </a:t>
            </a:r>
            <a:r>
              <a:rPr lang="en-GB" sz="2000" b="1" dirty="0" smtClean="0"/>
              <a:t>Components*</a:t>
            </a:r>
            <a:endParaRPr lang="en-GB" sz="2000" b="1" dirty="0" smtClean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02994"/>
              </p:ext>
            </p:extLst>
          </p:nvPr>
        </p:nvGraphicFramePr>
        <p:xfrm>
          <a:off x="4116771" y="1007939"/>
          <a:ext cx="5027229" cy="5850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807851"/>
              </p:ext>
            </p:extLst>
          </p:nvPr>
        </p:nvGraphicFramePr>
        <p:xfrm>
          <a:off x="2" y="1548000"/>
          <a:ext cx="4116770" cy="4423255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899590">
                  <a:extLst>
                    <a:ext uri="{9D8B030D-6E8A-4147-A177-3AD203B41FA5}">
                      <a16:colId xmlns:a16="http://schemas.microsoft.com/office/drawing/2014/main" val="275690538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614705034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389464667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81071235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04680332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5342072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86661974"/>
                    </a:ext>
                  </a:extLst>
                </a:gridCol>
                <a:gridCol w="696900">
                  <a:extLst>
                    <a:ext uri="{9D8B030D-6E8A-4147-A177-3AD203B41FA5}">
                      <a16:colId xmlns:a16="http://schemas.microsoft.com/office/drawing/2014/main" val="3896777667"/>
                    </a:ext>
                  </a:extLst>
                </a:gridCol>
              </a:tblGrid>
              <a:tr h="7075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Component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DR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MS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IT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Contract Signed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Remarks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805585"/>
                  </a:ext>
                </a:extLst>
              </a:tr>
              <a:tr h="74008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Circuits &amp; cables for Quench Protection Heaters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6"/>
                        </a:rPr>
                        <a:t>DR 6674356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OK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MS 4311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IT 4311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286093"/>
                  </a:ext>
                </a:extLst>
              </a:tr>
              <a:tr h="59389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Cu Coating Line for Quench Heaters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6"/>
                        </a:rPr>
                        <a:t>DR 6853309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DO 30999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DO 30999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4948"/>
                  </a:ext>
                </a:extLst>
              </a:tr>
              <a:tr h="2969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ODS Wedges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7"/>
                        </a:rPr>
                        <a:t>DR 6821963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DO 30754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DO 30754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982021"/>
                  </a:ext>
                </a:extLst>
              </a:tr>
              <a:tr h="29694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Order OK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603038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SLS Printed Spacers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8"/>
                        </a:rPr>
                        <a:t>DR 6753383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DO 30955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663305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Strand for 11T Spares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9"/>
                        </a:rPr>
                        <a:t>DR 6869424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 smtClean="0">
                          <a:effectLst/>
                        </a:rPr>
                        <a:t>Amendment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6783565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11T Spacers - Coating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sng" strike="noStrike" dirty="0">
                          <a:effectLst/>
                          <a:hlinkClick r:id="rId10"/>
                        </a:rPr>
                        <a:t>DR 6753381</a:t>
                      </a:r>
                      <a:endParaRPr lang="en-GB" sz="11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OK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OK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DO 30786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813204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2192855" y="6430380"/>
            <a:ext cx="4020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*Components included in </a:t>
            </a:r>
            <a:r>
              <a:rPr lang="en-GB" sz="1400" i="1" dirty="0" smtClean="0"/>
              <a:t>MSC3 Follow </a:t>
            </a:r>
            <a:r>
              <a:rPr lang="en-GB" sz="1400" i="1" dirty="0"/>
              <a:t>up Table</a:t>
            </a:r>
          </a:p>
          <a:p>
            <a:r>
              <a:rPr lang="en-GB" sz="1400" i="1" dirty="0" smtClean="0"/>
              <a:t> 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38361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771" y="2695406"/>
            <a:ext cx="3364130" cy="197282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E-BOM &amp; Need Dates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393127"/>
              </p:ext>
            </p:extLst>
          </p:nvPr>
        </p:nvGraphicFramePr>
        <p:xfrm>
          <a:off x="4116771" y="1007939"/>
          <a:ext cx="5027229" cy="5850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262854"/>
              </p:ext>
            </p:extLst>
          </p:nvPr>
        </p:nvGraphicFramePr>
        <p:xfrm>
          <a:off x="2" y="1548000"/>
          <a:ext cx="4116770" cy="3654581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899590">
                  <a:extLst>
                    <a:ext uri="{9D8B030D-6E8A-4147-A177-3AD203B41FA5}">
                      <a16:colId xmlns:a16="http://schemas.microsoft.com/office/drawing/2014/main" val="275690538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614705034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389464667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81071235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04680332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5342072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86661974"/>
                    </a:ext>
                  </a:extLst>
                </a:gridCol>
                <a:gridCol w="696900">
                  <a:extLst>
                    <a:ext uri="{9D8B030D-6E8A-4147-A177-3AD203B41FA5}">
                      <a16:colId xmlns:a16="http://schemas.microsoft.com/office/drawing/2014/main" val="3896777667"/>
                    </a:ext>
                  </a:extLst>
                </a:gridCol>
              </a:tblGrid>
              <a:tr h="7075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Component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DR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MS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IT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Contract Signed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Remarks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805585"/>
                  </a:ext>
                </a:extLst>
              </a:tr>
              <a:tr h="74008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Loading Pole </a:t>
                      </a:r>
                      <a:r>
                        <a:rPr lang="en-GB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DR 6753384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31011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286093"/>
                  </a:ext>
                </a:extLst>
              </a:tr>
              <a:tr h="59389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Assembly works of collaring coils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DR 6531836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4282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4282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4948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Saddles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 6573568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30955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430628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Removable Poles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DR 6753384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30755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213115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Coil Keys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DR 6820894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30955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452527"/>
                  </a:ext>
                </a:extLst>
              </a:tr>
            </a:tbl>
          </a:graphicData>
        </a:graphic>
      </p:graphicFrame>
      <p:sp>
        <p:nvSpPr>
          <p:cNvPr id="23" name="Espace réservé du contenu 2"/>
          <p:cNvSpPr>
            <a:spLocks noGrp="1"/>
          </p:cNvSpPr>
          <p:nvPr>
            <p:ph idx="1"/>
          </p:nvPr>
        </p:nvSpPr>
        <p:spPr>
          <a:xfrm>
            <a:off x="323528" y="1007939"/>
            <a:ext cx="3383936" cy="3636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000" b="1" dirty="0" smtClean="0"/>
              <a:t>Collared Coil </a:t>
            </a:r>
            <a:r>
              <a:rPr lang="en-GB" sz="2000" b="1" dirty="0" smtClean="0"/>
              <a:t>Components*</a:t>
            </a:r>
            <a:endParaRPr lang="en-GB" sz="2000" b="1" dirty="0" smtClean="0"/>
          </a:p>
        </p:txBody>
      </p:sp>
      <p:sp>
        <p:nvSpPr>
          <p:cNvPr id="10" name="Rectangle 9"/>
          <p:cNvSpPr/>
          <p:nvPr/>
        </p:nvSpPr>
        <p:spPr>
          <a:xfrm>
            <a:off x="2192855" y="6430380"/>
            <a:ext cx="4020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*Components included in </a:t>
            </a:r>
            <a:r>
              <a:rPr lang="en-GB" sz="1400" i="1" dirty="0" smtClean="0"/>
              <a:t>MSC3 Follow </a:t>
            </a:r>
            <a:r>
              <a:rPr lang="en-GB" sz="1400" i="1" dirty="0"/>
              <a:t>up Table</a:t>
            </a:r>
          </a:p>
          <a:p>
            <a:r>
              <a:rPr lang="en-GB" sz="1400" i="1" dirty="0" smtClean="0"/>
              <a:t> 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2140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6771" y="2695406"/>
            <a:ext cx="3364130" cy="197282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E-BOM &amp; Need Dates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8620467"/>
              </p:ext>
            </p:extLst>
          </p:nvPr>
        </p:nvGraphicFramePr>
        <p:xfrm>
          <a:off x="4116771" y="1007939"/>
          <a:ext cx="5027229" cy="58500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8572312"/>
              </p:ext>
            </p:extLst>
          </p:nvPr>
        </p:nvGraphicFramePr>
        <p:xfrm>
          <a:off x="2" y="1548000"/>
          <a:ext cx="4116770" cy="3794609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899590">
                  <a:extLst>
                    <a:ext uri="{9D8B030D-6E8A-4147-A177-3AD203B41FA5}">
                      <a16:colId xmlns:a16="http://schemas.microsoft.com/office/drawing/2014/main" val="2756905385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614705034"/>
                    </a:ext>
                  </a:extLst>
                </a:gridCol>
                <a:gridCol w="216024">
                  <a:extLst>
                    <a:ext uri="{9D8B030D-6E8A-4147-A177-3AD203B41FA5}">
                      <a16:colId xmlns:a16="http://schemas.microsoft.com/office/drawing/2014/main" val="389464667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810712358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104680332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5342072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586661974"/>
                    </a:ext>
                  </a:extLst>
                </a:gridCol>
                <a:gridCol w="696900">
                  <a:extLst>
                    <a:ext uri="{9D8B030D-6E8A-4147-A177-3AD203B41FA5}">
                      <a16:colId xmlns:a16="http://schemas.microsoft.com/office/drawing/2014/main" val="3896777667"/>
                    </a:ext>
                  </a:extLst>
                </a:gridCol>
              </a:tblGrid>
              <a:tr h="70758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Component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DR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MS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TS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 smtClean="0">
                          <a:effectLst/>
                        </a:rPr>
                        <a:t>IT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Contract Signed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effectLst/>
                        </a:rPr>
                        <a:t>Remarks</a:t>
                      </a:r>
                      <a:endParaRPr lang="en-GB" sz="1200" b="1" i="0" u="none" strike="noStrike" dirty="0">
                        <a:solidFill>
                          <a:srgbClr val="9999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048805585"/>
                  </a:ext>
                </a:extLst>
              </a:tr>
              <a:tr h="74008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 Shells for HL-LHC magnets (12m)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DR 6678323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4313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4313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smtClean="0">
                          <a:solidFill>
                            <a:srgbClr val="3D3D3D"/>
                          </a:solidFill>
                          <a:effectLst/>
                          <a:latin typeface="Arial" panose="020B0604020202020204" pitchFamily="34" charset="0"/>
                        </a:rPr>
                        <a:t>SC 13-March (along with D2-Shells (14mm) now -IT4358-)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286093"/>
                  </a:ext>
                </a:extLst>
              </a:tr>
              <a:tr h="59389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fr-FR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Steel</a:t>
                      </a:r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Laminations</a:t>
                      </a:r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11T (</a:t>
                      </a:r>
                      <a:r>
                        <a:rPr lang="fr-FR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Yoke</a:t>
                      </a:r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1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laminations</a:t>
                      </a:r>
                      <a:r>
                        <a:rPr lang="fr-FR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DR 6673345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 4410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 4410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11T. IT already sent to the firms.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814948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Instrumentation cover flanges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DR 6907355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OK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30924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7430628"/>
                  </a:ext>
                </a:extLst>
              </a:tr>
              <a:tr h="537674"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End plates for 11T</a:t>
                      </a:r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endParaRPr lang="en-GB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1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31136</a:t>
                      </a:r>
                      <a:endParaRPr lang="en-GB" sz="11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100" b="0" i="0" u="none" strike="noStrike" dirty="0">
                        <a:solidFill>
                          <a:srgbClr val="3D3D3D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213115"/>
                  </a:ext>
                </a:extLst>
              </a:tr>
            </a:tbl>
          </a:graphicData>
        </a:graphic>
      </p:graphicFrame>
      <p:sp>
        <p:nvSpPr>
          <p:cNvPr id="10" name="Espace réservé du contenu 2"/>
          <p:cNvSpPr txBox="1">
            <a:spLocks/>
          </p:cNvSpPr>
          <p:nvPr/>
        </p:nvSpPr>
        <p:spPr>
          <a:xfrm>
            <a:off x="323528" y="1007939"/>
            <a:ext cx="3383936" cy="3636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2000" b="1" dirty="0" smtClean="0"/>
              <a:t>Cold Mass </a:t>
            </a:r>
            <a:r>
              <a:rPr lang="en-GB" sz="2000" b="1" dirty="0" smtClean="0"/>
              <a:t>Components*</a:t>
            </a:r>
            <a:endParaRPr lang="en-GB" sz="2000" b="1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2192855" y="6430380"/>
            <a:ext cx="40202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*Components included in </a:t>
            </a:r>
            <a:r>
              <a:rPr lang="en-GB" sz="1400" i="1" dirty="0" smtClean="0"/>
              <a:t>MSC3 Follow </a:t>
            </a:r>
            <a:r>
              <a:rPr lang="en-GB" sz="1400" i="1" dirty="0"/>
              <a:t>up Table</a:t>
            </a:r>
          </a:p>
          <a:p>
            <a:r>
              <a:rPr lang="en-GB" sz="1400" i="1" dirty="0" smtClean="0"/>
              <a:t> 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848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traight Connector 21"/>
          <p:cNvCxnSpPr/>
          <p:nvPr/>
        </p:nvCxnSpPr>
        <p:spPr>
          <a:xfrm>
            <a:off x="467544" y="2992299"/>
            <a:ext cx="8424936" cy="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7544" y="1268760"/>
            <a:ext cx="8424936" cy="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</a:t>
            </a:r>
            <a:r>
              <a:rPr lang="en-GB" dirty="0"/>
              <a:t>. Contract follow-up and inspection of incoming </a:t>
            </a:r>
            <a:r>
              <a:rPr lang="en-GB" dirty="0" smtClean="0"/>
              <a:t>goods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12000" y="666013"/>
            <a:ext cx="859506" cy="50405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CSD</a:t>
            </a:r>
            <a:endParaRPr lang="en-GB" dirty="0">
              <a:solidFill>
                <a:schemeClr val="accent5"/>
              </a:solidFill>
            </a:endParaRPr>
          </a:p>
        </p:txBody>
      </p:sp>
      <p:cxnSp>
        <p:nvCxnSpPr>
          <p:cNvPr id="12" name="Straight Arrow Connector 11"/>
          <p:cNvCxnSpPr>
            <a:stCxn id="10" idx="2"/>
            <a:endCxn id="18" idx="0"/>
          </p:cNvCxnSpPr>
          <p:nvPr/>
        </p:nvCxnSpPr>
        <p:spPr>
          <a:xfrm>
            <a:off x="1041753" y="1170069"/>
            <a:ext cx="1855" cy="4490809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93443" y="1628742"/>
            <a:ext cx="1300329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Contract follow-up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5" name="Espace réservé du contenu 2"/>
          <p:cNvSpPr>
            <a:spLocks noGrp="1"/>
          </p:cNvSpPr>
          <p:nvPr>
            <p:ph idx="1"/>
          </p:nvPr>
        </p:nvSpPr>
        <p:spPr>
          <a:xfrm>
            <a:off x="2070985" y="1340768"/>
            <a:ext cx="6615815" cy="1656184"/>
          </a:xfrm>
        </p:spPr>
        <p:txBody>
          <a:bodyPr>
            <a:noAutofit/>
          </a:bodyPr>
          <a:lstStyle/>
          <a:p>
            <a:r>
              <a:rPr lang="en-GB" sz="1400" dirty="0" smtClean="0"/>
              <a:t>For each component, the </a:t>
            </a:r>
            <a:r>
              <a:rPr lang="en-GB" sz="1400" b="1" dirty="0" smtClean="0"/>
              <a:t>technical</a:t>
            </a:r>
            <a:r>
              <a:rPr lang="en-GB" sz="1400" dirty="0" smtClean="0"/>
              <a:t> and </a:t>
            </a:r>
            <a:r>
              <a:rPr lang="en-GB" sz="1400" b="1" dirty="0" smtClean="0"/>
              <a:t>operational follow-up </a:t>
            </a:r>
            <a:r>
              <a:rPr lang="en-GB" sz="1400" dirty="0" smtClean="0"/>
              <a:t>is the responsibility of the Technical Officer.</a:t>
            </a:r>
          </a:p>
          <a:p>
            <a:r>
              <a:rPr lang="en-GB" sz="1400" dirty="0" smtClean="0"/>
              <a:t>The </a:t>
            </a:r>
            <a:r>
              <a:rPr lang="en-GB" sz="1400" b="1" dirty="0" smtClean="0"/>
              <a:t>progress</a:t>
            </a:r>
            <a:r>
              <a:rPr lang="en-GB" sz="1400" dirty="0" smtClean="0"/>
              <a:t> of the procurement process is monitored by MSC3. If any change in schedule, the </a:t>
            </a:r>
            <a:r>
              <a:rPr lang="en-GB" sz="1400" dirty="0" smtClean="0"/>
              <a:t>information </a:t>
            </a:r>
            <a:r>
              <a:rPr lang="en-GB" sz="1400" dirty="0" smtClean="0"/>
              <a:t>is updated within </a:t>
            </a:r>
            <a:r>
              <a:rPr lang="en-GB" sz="1400" dirty="0"/>
              <a:t>the </a:t>
            </a:r>
            <a:r>
              <a:rPr lang="en-GB" sz="1400" i="1" dirty="0">
                <a:hlinkClick r:id="rId3"/>
              </a:rPr>
              <a:t>Follow-up </a:t>
            </a:r>
            <a:r>
              <a:rPr lang="en-GB" sz="1400" i="1" dirty="0" smtClean="0">
                <a:hlinkClick r:id="rId3"/>
              </a:rPr>
              <a:t>Spreadsheet</a:t>
            </a:r>
            <a:r>
              <a:rPr lang="en-GB" sz="1400" dirty="0" smtClean="0"/>
              <a:t> by LMF-QA.</a:t>
            </a:r>
          </a:p>
          <a:p>
            <a:r>
              <a:rPr lang="en-GB" sz="1400" dirty="0" smtClean="0"/>
              <a:t>With regards to </a:t>
            </a:r>
            <a:r>
              <a:rPr lang="en-GB" sz="1400" b="1" dirty="0" smtClean="0"/>
              <a:t>commercial aspects </a:t>
            </a:r>
            <a:r>
              <a:rPr lang="en-GB" sz="1400" dirty="0" smtClean="0"/>
              <a:t>(e.g. change of scope, amendments), the Procurement Officer in collaboration with the Technical Officer, are responsible.</a:t>
            </a:r>
            <a:endParaRPr lang="en-GB" sz="1400" dirty="0" smtClean="0"/>
          </a:p>
        </p:txBody>
      </p:sp>
      <p:sp>
        <p:nvSpPr>
          <p:cNvPr id="16" name="Rectangle 15"/>
          <p:cNvSpPr/>
          <p:nvPr/>
        </p:nvSpPr>
        <p:spPr>
          <a:xfrm>
            <a:off x="393443" y="3212976"/>
            <a:ext cx="1300329" cy="17865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accent5"/>
                </a:solidFill>
              </a:rPr>
              <a:t>Reception &amp; Inspection of incoming goods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93443" y="5660878"/>
            <a:ext cx="1300329" cy="594127"/>
          </a:xfrm>
          <a:prstGeom prst="rect">
            <a:avLst/>
          </a:prstGeom>
          <a:solidFill>
            <a:srgbClr val="B2E8C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accent5"/>
                </a:solidFill>
              </a:rPr>
              <a:t>Assets ready to be installed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3" name="Espace réservé du contenu 2"/>
          <p:cNvSpPr txBox="1">
            <a:spLocks/>
          </p:cNvSpPr>
          <p:nvPr/>
        </p:nvSpPr>
        <p:spPr>
          <a:xfrm>
            <a:off x="2070985" y="3066650"/>
            <a:ext cx="6615815" cy="344623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+mj-lt"/>
              <a:buAutoNum type="arabicPeriod"/>
            </a:pPr>
            <a:r>
              <a:rPr lang="en-GB" sz="1400" dirty="0" smtClean="0"/>
              <a:t>Following Contract’s Specifications, the </a:t>
            </a:r>
            <a:r>
              <a:rPr lang="en-GB" sz="1400" b="1" dirty="0" smtClean="0"/>
              <a:t>manufacturer</a:t>
            </a:r>
            <a:r>
              <a:rPr lang="en-GB" sz="1400" dirty="0" smtClean="0"/>
              <a:t> shall: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Update </a:t>
            </a:r>
            <a:r>
              <a:rPr lang="en-GB" sz="1000" b="1" dirty="0" smtClean="0"/>
              <a:t>MTF steps </a:t>
            </a:r>
            <a:r>
              <a:rPr lang="en-GB" sz="1000" dirty="0" smtClean="0"/>
              <a:t>and documentation;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Notify the </a:t>
            </a:r>
            <a:r>
              <a:rPr lang="en-GB" sz="1000" dirty="0"/>
              <a:t>Technical Officer, requesting an </a:t>
            </a:r>
            <a:r>
              <a:rPr lang="en-GB" sz="1000" b="1" dirty="0"/>
              <a:t>agreement for shipment</a:t>
            </a:r>
            <a:r>
              <a:rPr lang="en-GB" sz="1000" dirty="0"/>
              <a:t>.</a:t>
            </a:r>
            <a:endParaRPr lang="en-GB" sz="1000" dirty="0" smtClean="0"/>
          </a:p>
          <a:p>
            <a:pPr>
              <a:buFont typeface="+mj-lt"/>
              <a:buAutoNum type="arabicPeriod"/>
            </a:pPr>
            <a:r>
              <a:rPr lang="en-GB" sz="1400" dirty="0" smtClean="0"/>
              <a:t>After the </a:t>
            </a:r>
            <a:r>
              <a:rPr lang="en-GB" sz="1400" b="1" dirty="0" smtClean="0"/>
              <a:t>analysis </a:t>
            </a:r>
            <a:r>
              <a:rPr lang="en-GB" sz="1400" dirty="0" smtClean="0"/>
              <a:t>of the </a:t>
            </a:r>
            <a:r>
              <a:rPr lang="en-GB" sz="1400" b="1" dirty="0" smtClean="0"/>
              <a:t>documentation</a:t>
            </a:r>
            <a:r>
              <a:rPr lang="en-GB" sz="1400" dirty="0" smtClean="0"/>
              <a:t>, and once the Technical Officer, LMF-QA and WP11 leader agree that the assets comply with the Contract’s Specification, the Technical Officer gives </a:t>
            </a:r>
            <a:r>
              <a:rPr lang="en-GB" sz="1400" b="1" dirty="0" smtClean="0"/>
              <a:t>green light for shipment</a:t>
            </a:r>
            <a:r>
              <a:rPr lang="en-GB" sz="1400" dirty="0" smtClean="0"/>
              <a:t>.</a:t>
            </a:r>
          </a:p>
          <a:p>
            <a:pPr>
              <a:buFont typeface="+mj-lt"/>
              <a:buAutoNum type="arabicPeriod"/>
            </a:pPr>
            <a:r>
              <a:rPr lang="en-GB" sz="1400" dirty="0" smtClean="0"/>
              <a:t>Once the assets are received at CERN, LMF-QA in collaboration with the Technical Officer: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Check the ID and marking, quantity, and condition of the assets;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Check that all related documentation (e.g. material certificate) has been received and stored;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Organise and/or perform additional inspection (e.g. dimensional control, material tests);</a:t>
            </a:r>
          </a:p>
          <a:p>
            <a:pPr lvl="1">
              <a:buFont typeface="+mj-lt"/>
              <a:buAutoNum type="arabicPeriod"/>
            </a:pPr>
            <a:r>
              <a:rPr lang="en-GB" sz="1000" dirty="0" smtClean="0"/>
              <a:t>Check that all information is correctly stored in MTF, including correct DAI number and drawing version;</a:t>
            </a:r>
          </a:p>
          <a:p>
            <a:pPr>
              <a:buFont typeface="+mj-lt"/>
              <a:buAutoNum type="arabicPeriod"/>
            </a:pPr>
            <a:r>
              <a:rPr lang="en-GB" sz="1400" dirty="0" smtClean="0"/>
              <a:t>After the previous steps are completed and results are acceptable, the Technical Officer, in agreement with </a:t>
            </a:r>
            <a:r>
              <a:rPr lang="en-GB" sz="1400" dirty="0"/>
              <a:t>WP11 </a:t>
            </a:r>
            <a:r>
              <a:rPr lang="en-GB" sz="1400" dirty="0" smtClean="0"/>
              <a:t>leader, signs the </a:t>
            </a:r>
            <a:r>
              <a:rPr lang="en-GB" sz="1400" b="1" dirty="0" smtClean="0"/>
              <a:t>acceptance step </a:t>
            </a:r>
            <a:r>
              <a:rPr lang="en-GB" sz="1400" dirty="0" smtClean="0"/>
              <a:t>in MTF.</a:t>
            </a:r>
          </a:p>
          <a:p>
            <a:pPr>
              <a:buFont typeface="+mj-lt"/>
              <a:buAutoNum type="arabicPeriod"/>
            </a:pPr>
            <a:r>
              <a:rPr lang="en-GB" sz="1400" dirty="0" smtClean="0"/>
              <a:t>The assets are stored by the LMF-Logistic team, awaiting for installation.</a:t>
            </a:r>
          </a:p>
          <a:p>
            <a:endParaRPr lang="en-GB" sz="1400" dirty="0" smtClean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1979712" y="6512884"/>
            <a:ext cx="6552288" cy="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979712" y="5265344"/>
            <a:ext cx="0" cy="126000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467544" y="5265344"/>
            <a:ext cx="1498708" cy="0"/>
          </a:xfrm>
          <a:prstGeom prst="line">
            <a:avLst/>
          </a:prstGeom>
          <a:ln w="12700">
            <a:solidFill>
              <a:schemeClr val="bg2">
                <a:lumMod val="40000"/>
                <a:lumOff val="60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64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build="p"/>
      <p:bldP spid="16" grpId="0" animBg="1"/>
      <p:bldP spid="18" grpId="0" animBg="1"/>
      <p:bldP spid="2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 smtClean="0"/>
              <a:t>Thanks!</a:t>
            </a:r>
            <a:endParaRPr lang="en-GB" sz="5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GB" dirty="0" smtClean="0"/>
              <a:t>MSC3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Follow-up Spreadsheet with Status/Progress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E-BOM &amp; Need Dates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Contract follow-up and inspection of incoming goods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J. L. Rudeiros Fernández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MSC3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5123"/>
            <a:ext cx="7920000" cy="4906963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MSC3 - MSC Component Centre for HL-LHC</a:t>
            </a:r>
          </a:p>
          <a:p>
            <a:pPr marL="0" indent="0">
              <a:buNone/>
            </a:pPr>
            <a:r>
              <a:rPr lang="en-GB" sz="2000" i="1" dirty="0" smtClean="0"/>
              <a:t>“The </a:t>
            </a:r>
            <a:r>
              <a:rPr lang="en-GB" sz="2000" i="1" dirty="0"/>
              <a:t>working group MSC3 is in charge of the follow-up of components for WP03, WP6A, </a:t>
            </a:r>
            <a:r>
              <a:rPr lang="en-GB" sz="2000" b="1" i="1" dirty="0">
                <a:solidFill>
                  <a:schemeClr val="tx2"/>
                </a:solidFill>
              </a:rPr>
              <a:t>WP11</a:t>
            </a:r>
            <a:r>
              <a:rPr lang="en-GB" sz="2000" i="1" dirty="0"/>
              <a:t> and WP16 plus new spares for MQ and MQY</a:t>
            </a:r>
            <a:r>
              <a:rPr lang="en-GB" sz="2000" i="1" dirty="0" smtClean="0"/>
              <a:t>.”</a:t>
            </a:r>
            <a:endParaRPr lang="en-GB" sz="2000" i="1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663192"/>
              </p:ext>
            </p:extLst>
          </p:nvPr>
        </p:nvGraphicFramePr>
        <p:xfrm>
          <a:off x="584437" y="2469192"/>
          <a:ext cx="3671968" cy="341724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5984">
                  <a:extLst>
                    <a:ext uri="{9D8B030D-6E8A-4147-A177-3AD203B41FA5}">
                      <a16:colId xmlns:a16="http://schemas.microsoft.com/office/drawing/2014/main" val="1804799732"/>
                    </a:ext>
                  </a:extLst>
                </a:gridCol>
                <a:gridCol w="1835984">
                  <a:extLst>
                    <a:ext uri="{9D8B030D-6E8A-4147-A177-3AD203B41FA5}">
                      <a16:colId xmlns:a16="http://schemas.microsoft.com/office/drawing/2014/main" val="2120125400"/>
                    </a:ext>
                  </a:extLst>
                </a:gridCol>
              </a:tblGrid>
              <a:tr h="426620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Project</a:t>
                      </a:r>
                      <a:r>
                        <a:rPr lang="en-GB" sz="1400" b="1" baseline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Team</a:t>
                      </a:r>
                      <a:endParaRPr lang="en-GB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695045012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CC Manager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Andrea Musso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2300695710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</a:rPr>
                        <a:t>CC Manager Alternate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Jean-Philippe Tock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631578881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</a:rPr>
                        <a:t>MME Link Person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Diego Perini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3012659344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</a:rPr>
                        <a:t>IPT Link Person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Jérôme Pierlot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4149149313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</a:rPr>
                        <a:t>HL-LHC Link Person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Benoît Delille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1078509844"/>
                  </a:ext>
                </a:extLst>
              </a:tr>
              <a:tr h="4266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</a:rPr>
                        <a:t>Logistics &amp; QA Support</a:t>
                      </a:r>
                      <a:endParaRPr lang="en-GB" sz="11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Rosario Principe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538584566"/>
                  </a:ext>
                </a:extLst>
              </a:tr>
              <a:tr h="4309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</a:rPr>
                        <a:t>Administrative Support / Website</a:t>
                      </a:r>
                      <a:endParaRPr lang="en-GB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Macarena González Torres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75" marR="3175" marT="3175" marB="3175" anchor="ctr"/>
                </a:tc>
                <a:extLst>
                  <a:ext uri="{0D108BD9-81ED-4DB2-BD59-A6C34878D82A}">
                    <a16:rowId xmlns:a16="http://schemas.microsoft.com/office/drawing/2014/main" val="229780037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283968" y="2241352"/>
            <a:ext cx="466778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Synthetize </a:t>
            </a:r>
            <a:r>
              <a:rPr lang="en-GB" sz="1400" dirty="0">
                <a:solidFill>
                  <a:srgbClr val="444444"/>
                </a:solidFill>
              </a:rPr>
              <a:t>the needs of the </a:t>
            </a:r>
            <a:r>
              <a:rPr lang="en-GB" sz="1400" dirty="0" smtClean="0">
                <a:solidFill>
                  <a:srgbClr val="444444"/>
                </a:solidFill>
              </a:rPr>
              <a:t>WPs;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Monitor </a:t>
            </a:r>
            <a:r>
              <a:rPr lang="en-GB" sz="1400" dirty="0">
                <a:solidFill>
                  <a:srgbClr val="444444"/>
                </a:solidFill>
              </a:rPr>
              <a:t>the progress </a:t>
            </a:r>
            <a:r>
              <a:rPr lang="en-GB" sz="1400" dirty="0" smtClean="0">
                <a:solidFill>
                  <a:srgbClr val="444444"/>
                </a:solidFill>
              </a:rPr>
              <a:t>of the </a:t>
            </a:r>
            <a:r>
              <a:rPr lang="en-GB" sz="1400" dirty="0">
                <a:solidFill>
                  <a:srgbClr val="444444"/>
                </a:solidFill>
              </a:rPr>
              <a:t>procurement plans and identify bottlenecks or </a:t>
            </a:r>
            <a:r>
              <a:rPr lang="en-GB" sz="1400" dirty="0" smtClean="0">
                <a:solidFill>
                  <a:srgbClr val="444444"/>
                </a:solidFill>
              </a:rPr>
              <a:t>issues;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Define </a:t>
            </a:r>
            <a:r>
              <a:rPr lang="en-GB" sz="1400" dirty="0">
                <a:solidFill>
                  <a:srgbClr val="444444"/>
                </a:solidFill>
              </a:rPr>
              <a:t>delivery sequence in function of availability and project priorities. In case of impact on schedule, seek for arbitration at the appropriate level (MSC group, </a:t>
            </a:r>
            <a:r>
              <a:rPr lang="en-GB" sz="1400" dirty="0" err="1">
                <a:solidFill>
                  <a:srgbClr val="444444"/>
                </a:solidFill>
              </a:rPr>
              <a:t>HighLumi</a:t>
            </a:r>
            <a:r>
              <a:rPr lang="en-GB" sz="1400" dirty="0">
                <a:solidFill>
                  <a:srgbClr val="444444"/>
                </a:solidFill>
              </a:rPr>
              <a:t> project</a:t>
            </a:r>
            <a:r>
              <a:rPr lang="en-GB" sz="1400" dirty="0" smtClean="0">
                <a:solidFill>
                  <a:srgbClr val="444444"/>
                </a:solidFill>
              </a:rPr>
              <a:t>);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Help </a:t>
            </a:r>
            <a:r>
              <a:rPr lang="en-GB" sz="1400" dirty="0">
                <a:solidFill>
                  <a:srgbClr val="444444"/>
                </a:solidFill>
              </a:rPr>
              <a:t>in solving critical issues (i.e. launch parallel procurement paths in case of [potential] bottlenecks</a:t>
            </a:r>
            <a:r>
              <a:rPr lang="en-GB" sz="1400" dirty="0" smtClean="0">
                <a:solidFill>
                  <a:srgbClr val="444444"/>
                </a:solidFill>
              </a:rPr>
              <a:t>);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Provide </a:t>
            </a:r>
            <a:r>
              <a:rPr lang="en-GB" sz="1400" dirty="0">
                <a:solidFill>
                  <a:srgbClr val="444444"/>
                </a:solidFill>
              </a:rPr>
              <a:t>support to Technical Officer / Technical </a:t>
            </a:r>
            <a:r>
              <a:rPr lang="en-GB" sz="1400" dirty="0" smtClean="0">
                <a:solidFill>
                  <a:srgbClr val="444444"/>
                </a:solidFill>
              </a:rPr>
              <a:t>Responsible;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Ensures </a:t>
            </a:r>
            <a:r>
              <a:rPr lang="en-GB" sz="1400" dirty="0">
                <a:solidFill>
                  <a:srgbClr val="444444"/>
                </a:solidFill>
              </a:rPr>
              <a:t>consistency of technical documents (i.e. Spec. Committee</a:t>
            </a:r>
            <a:r>
              <a:rPr lang="en-GB" sz="1400" dirty="0" smtClean="0">
                <a:solidFill>
                  <a:srgbClr val="444444"/>
                </a:solidFill>
              </a:rPr>
              <a:t>);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Provide </a:t>
            </a:r>
            <a:r>
              <a:rPr lang="en-GB" sz="1400" dirty="0">
                <a:solidFill>
                  <a:srgbClr val="444444"/>
                </a:solidFill>
              </a:rPr>
              <a:t>QA support for incoming </a:t>
            </a:r>
            <a:r>
              <a:rPr lang="en-GB" sz="1400" dirty="0" smtClean="0">
                <a:solidFill>
                  <a:srgbClr val="444444"/>
                </a:solidFill>
              </a:rPr>
              <a:t>inspection;</a:t>
            </a:r>
            <a:endParaRPr lang="en-GB" sz="1400" dirty="0">
              <a:solidFill>
                <a:srgbClr val="444444"/>
              </a:solidFill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Provide </a:t>
            </a:r>
            <a:r>
              <a:rPr lang="en-GB" sz="1400" dirty="0">
                <a:solidFill>
                  <a:srgbClr val="444444"/>
                </a:solidFill>
              </a:rPr>
              <a:t>logistics support for storage and delivery </a:t>
            </a:r>
            <a:r>
              <a:rPr lang="en-GB" sz="1400" dirty="0" smtClean="0">
                <a:solidFill>
                  <a:srgbClr val="444444"/>
                </a:solidFill>
              </a:rPr>
              <a:t>according to WPs’ needs;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444444"/>
                </a:solidFill>
              </a:rPr>
              <a:t>Centralise and make available information about procurement processes, needs of WPs and delivery plans.</a:t>
            </a:r>
          </a:p>
          <a:p>
            <a:pPr fontAlgn="base"/>
            <a:endParaRPr lang="en-GB" sz="1400" b="0" i="0" dirty="0">
              <a:solidFill>
                <a:srgbClr val="444444"/>
              </a:soli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92855" y="6430380"/>
            <a:ext cx="2728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Web: </a:t>
            </a:r>
            <a:r>
              <a:rPr lang="en-GB" sz="1400" i="1" dirty="0">
                <a:hlinkClick r:id="rId3"/>
              </a:rPr>
              <a:t>https://msc3.web.cern.ch</a:t>
            </a:r>
            <a:r>
              <a:rPr lang="en-GB" sz="1400" i="1" dirty="0" smtClean="0">
                <a:hlinkClick r:id="rId3"/>
              </a:rPr>
              <a:t>/</a:t>
            </a:r>
            <a:r>
              <a:rPr lang="en-GB" sz="1400" i="1" dirty="0" smtClean="0"/>
              <a:t> 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2803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MSC3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5123"/>
            <a:ext cx="7920000" cy="4906963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MSC3 - MSC Component Centre for HL-LHC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92855" y="6430380"/>
            <a:ext cx="2728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Web: </a:t>
            </a:r>
            <a:r>
              <a:rPr lang="en-GB" sz="1400" i="1" dirty="0">
                <a:hlinkClick r:id="rId3"/>
              </a:rPr>
              <a:t>https://msc3.web.cern.ch</a:t>
            </a:r>
            <a:r>
              <a:rPr lang="en-GB" sz="1400" i="1" dirty="0" smtClean="0">
                <a:hlinkClick r:id="rId3"/>
              </a:rPr>
              <a:t>/</a:t>
            </a:r>
            <a:r>
              <a:rPr lang="en-GB" sz="1400" i="1" dirty="0" smtClean="0"/>
              <a:t> </a:t>
            </a:r>
            <a:endParaRPr lang="en-GB" sz="1400" i="1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51228"/>
              </p:ext>
            </p:extLst>
          </p:nvPr>
        </p:nvGraphicFramePr>
        <p:xfrm>
          <a:off x="233951" y="1933838"/>
          <a:ext cx="8606055" cy="3592111"/>
        </p:xfrm>
        <a:graphic>
          <a:graphicData uri="http://schemas.openxmlformats.org/drawingml/2006/table">
            <a:tbl>
              <a:tblPr/>
              <a:tblGrid>
                <a:gridCol w="792000">
                  <a:extLst>
                    <a:ext uri="{9D8B030D-6E8A-4147-A177-3AD203B41FA5}">
                      <a16:colId xmlns:a16="http://schemas.microsoft.com/office/drawing/2014/main" val="2972697318"/>
                    </a:ext>
                  </a:extLst>
                </a:gridCol>
                <a:gridCol w="2413455">
                  <a:extLst>
                    <a:ext uri="{9D8B030D-6E8A-4147-A177-3AD203B41FA5}">
                      <a16:colId xmlns:a16="http://schemas.microsoft.com/office/drawing/2014/main" val="46372319"/>
                    </a:ext>
                  </a:extLst>
                </a:gridCol>
                <a:gridCol w="446306">
                  <a:extLst>
                    <a:ext uri="{9D8B030D-6E8A-4147-A177-3AD203B41FA5}">
                      <a16:colId xmlns:a16="http://schemas.microsoft.com/office/drawing/2014/main" val="742720392"/>
                    </a:ext>
                  </a:extLst>
                </a:gridCol>
                <a:gridCol w="1065862">
                  <a:extLst>
                    <a:ext uri="{9D8B030D-6E8A-4147-A177-3AD203B41FA5}">
                      <a16:colId xmlns:a16="http://schemas.microsoft.com/office/drawing/2014/main" val="1301052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427688985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310377171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490643789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12427100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728661872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909720130"/>
                    </a:ext>
                  </a:extLst>
                </a:gridCol>
              </a:tblGrid>
              <a:tr h="10001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WP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D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Component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Class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Dept. Request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Tech. </a:t>
                      </a:r>
                      <a:r>
                        <a:rPr lang="en-GB" sz="1200" b="1" i="0" u="none" strike="noStrike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Desc</a:t>
                      </a:r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Market Survey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Tech. Spec.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Invitation for Tender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Contract Signed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+mn-lt"/>
                        </a:rPr>
                        <a:t>Remarks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2243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WP03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Austenitic Stainless Steel Strips for the HL-LHC Superconducting Magnets Collars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4"/>
                        </a:rPr>
                        <a:t>DR 6642612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MS 4294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IT 4294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38548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532190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WP03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Circuits &amp; cables for Quench Protection Heaters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5"/>
                        </a:rPr>
                        <a:t>DR 6674356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MS 4311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IT 4311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2504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47344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Assembly works of collaring coils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6"/>
                        </a:rPr>
                        <a:t>DR 6531836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MS 4282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IT 4282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998442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Removable Poles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6"/>
                        </a:rPr>
                        <a:t>DR 6753384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DO 30755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4547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Coil Keys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7"/>
                        </a:rPr>
                        <a:t>DR 6820894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DO 30955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43926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WP11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11T Spacers - Coating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sng" strike="noStrike" dirty="0">
                          <a:solidFill>
                            <a:srgbClr val="0563C1"/>
                          </a:solidFill>
                          <a:effectLst/>
                          <a:latin typeface="+mn-lt"/>
                          <a:hlinkClick r:id="rId8"/>
                        </a:rPr>
                        <a:t>DR 6753381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OK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DO 30786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3D3D3D"/>
                          </a:solidFill>
                          <a:effectLst/>
                          <a:latin typeface="+mn-lt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1881135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179512" y="1514215"/>
            <a:ext cx="3578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GB" b="1" dirty="0" smtClean="0">
                <a:solidFill>
                  <a:srgbClr val="333333"/>
                </a:solidFill>
                <a:latin typeface="PT Sans"/>
              </a:rPr>
              <a:t>Components – Follow up Table</a:t>
            </a:r>
            <a:endParaRPr lang="en-GB" b="1" i="0" dirty="0">
              <a:solidFill>
                <a:srgbClr val="333333"/>
              </a:solidFill>
              <a:effectLst/>
              <a:latin typeface="PT San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7544" y="5515129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*Example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92622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MSC3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5123"/>
            <a:ext cx="7920000" cy="4906963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/>
              <a:t>MSC3 - MSC Component Centre for HL-LHC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92855" y="6430380"/>
            <a:ext cx="27285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Web: </a:t>
            </a:r>
            <a:r>
              <a:rPr lang="en-GB" sz="1400" i="1" dirty="0">
                <a:hlinkClick r:id="rId3"/>
              </a:rPr>
              <a:t>https://msc3.web.cern.ch</a:t>
            </a:r>
            <a:r>
              <a:rPr lang="en-GB" sz="1400" i="1" dirty="0" smtClean="0">
                <a:hlinkClick r:id="rId3"/>
              </a:rPr>
              <a:t>/</a:t>
            </a:r>
            <a:r>
              <a:rPr lang="en-GB" sz="1400" i="1" dirty="0" smtClean="0"/>
              <a:t> </a:t>
            </a:r>
            <a:endParaRPr lang="en-GB" sz="1400" i="1" dirty="0"/>
          </a:p>
        </p:txBody>
      </p:sp>
      <p:sp>
        <p:nvSpPr>
          <p:cNvPr id="17" name="Rectangle 16"/>
          <p:cNvSpPr/>
          <p:nvPr/>
        </p:nvSpPr>
        <p:spPr>
          <a:xfrm>
            <a:off x="179512" y="1514215"/>
            <a:ext cx="7705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GB" b="1" dirty="0" smtClean="0">
                <a:solidFill>
                  <a:srgbClr val="333333"/>
                </a:solidFill>
              </a:rPr>
              <a:t>Dashboard –  </a:t>
            </a:r>
            <a:r>
              <a:rPr lang="en-GB" sz="1400" b="1" dirty="0" smtClean="0">
                <a:solidFill>
                  <a:schemeClr val="accent5"/>
                </a:solidFill>
              </a:rPr>
              <a:t>Quick access </a:t>
            </a:r>
            <a:r>
              <a:rPr lang="en-GB" sz="1400" b="1" dirty="0">
                <a:solidFill>
                  <a:schemeClr val="accent5"/>
                </a:solidFill>
              </a:rPr>
              <a:t>to </a:t>
            </a:r>
            <a:r>
              <a:rPr lang="en-GB" sz="1400" b="1" dirty="0" smtClean="0">
                <a:solidFill>
                  <a:schemeClr val="accent5"/>
                </a:solidFill>
              </a:rPr>
              <a:t>the progress of deliverables </a:t>
            </a:r>
            <a:r>
              <a:rPr lang="en-GB" sz="1400" b="1" dirty="0">
                <a:solidFill>
                  <a:schemeClr val="accent5"/>
                </a:solidFill>
              </a:rPr>
              <a:t>over </a:t>
            </a:r>
            <a:r>
              <a:rPr lang="en-GB" sz="1400" b="1" dirty="0" smtClean="0">
                <a:solidFill>
                  <a:schemeClr val="accent5"/>
                </a:solidFill>
              </a:rPr>
              <a:t>time (EVM system)</a:t>
            </a:r>
            <a:endParaRPr lang="en-GB" sz="1400" b="1" i="0" dirty="0">
              <a:solidFill>
                <a:schemeClr val="accent5"/>
              </a:solidFill>
              <a:effectLst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19096" y="6128111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*Example</a:t>
            </a:r>
            <a:endParaRPr lang="en-GB" sz="1400" i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1845506"/>
            <a:ext cx="7904758" cy="434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97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. </a:t>
            </a:r>
            <a:r>
              <a:rPr lang="en-GB" dirty="0"/>
              <a:t>Follow-up Spreadsheet with </a:t>
            </a:r>
            <a:r>
              <a:rPr lang="en-GB" dirty="0" smtClean="0"/>
              <a:t>Status/Progress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92855" y="6430380"/>
            <a:ext cx="39036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Link</a:t>
            </a:r>
            <a:r>
              <a:rPr lang="en-GB" sz="1400" i="1" dirty="0"/>
              <a:t>: </a:t>
            </a:r>
            <a:r>
              <a:rPr lang="en-GB" sz="1400" i="1" dirty="0">
                <a:hlinkClick r:id="rId3"/>
              </a:rPr>
              <a:t>https://</a:t>
            </a:r>
            <a:r>
              <a:rPr lang="en-GB" sz="1400" i="1" dirty="0" smtClean="0">
                <a:hlinkClick r:id="rId3"/>
              </a:rPr>
              <a:t>edms.cern.ch/document/1835979/</a:t>
            </a:r>
            <a:r>
              <a:rPr lang="en-GB" sz="1400" i="1" dirty="0" smtClean="0"/>
              <a:t> </a:t>
            </a:r>
            <a:endParaRPr lang="en-GB" sz="1400" i="1" dirty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12000" y="1100344"/>
            <a:ext cx="7920000" cy="4906963"/>
          </a:xfrm>
        </p:spPr>
        <p:txBody>
          <a:bodyPr/>
          <a:lstStyle/>
          <a:p>
            <a:r>
              <a:rPr lang="en-GB" sz="2000" i="1" dirty="0" smtClean="0"/>
              <a:t>The follow-up spreadsheet </a:t>
            </a:r>
            <a:r>
              <a:rPr lang="en-GB" sz="2000" b="1" i="1" dirty="0" smtClean="0"/>
              <a:t>monitors</a:t>
            </a:r>
            <a:r>
              <a:rPr lang="en-GB" sz="2000" i="1" dirty="0" smtClean="0"/>
              <a:t> the progress of the procurement of components for WP11 in greater detail than MSC3.</a:t>
            </a:r>
          </a:p>
          <a:p>
            <a:r>
              <a:rPr lang="en-GB" sz="2000" i="1" dirty="0" smtClean="0"/>
              <a:t>Integrates available information concerning the procurement of components for WP11 (e.g. </a:t>
            </a:r>
            <a:r>
              <a:rPr lang="en-GB" sz="2000" i="1" dirty="0" smtClean="0"/>
              <a:t>status of the contract award procedure</a:t>
            </a:r>
            <a:r>
              <a:rPr lang="en-GB" sz="2000" i="1" dirty="0" smtClean="0"/>
              <a:t>), including additional </a:t>
            </a:r>
            <a:r>
              <a:rPr lang="en-GB" sz="2000" i="1" dirty="0" smtClean="0"/>
              <a:t>information </a:t>
            </a:r>
            <a:r>
              <a:rPr lang="en-GB" sz="2000" i="1" dirty="0" smtClean="0"/>
              <a:t>(e.g. drawing number, expected delivery, etc.).</a:t>
            </a:r>
            <a:endParaRPr lang="en-GB" sz="2000" i="1" dirty="0"/>
          </a:p>
          <a:p>
            <a:r>
              <a:rPr lang="en-GB" sz="2000" i="1" dirty="0" smtClean="0"/>
              <a:t>V14 of the document is monitoring approximately 200 items.</a:t>
            </a:r>
          </a:p>
          <a:p>
            <a:r>
              <a:rPr lang="en-GB" sz="2000" i="1" dirty="0" smtClean="0"/>
              <a:t>The document is maintained by S. Menu, R. Principe, O. Housiaux, R. Berthet</a:t>
            </a:r>
            <a:r>
              <a:rPr lang="en-GB" sz="2000" i="1" dirty="0"/>
              <a:t> </a:t>
            </a:r>
            <a:r>
              <a:rPr lang="en-GB" sz="2000" i="1" dirty="0" smtClean="0"/>
              <a:t>and B. Arias.</a:t>
            </a:r>
          </a:p>
          <a:p>
            <a:endParaRPr lang="en-GB" sz="2000" i="1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755576" y="4437112"/>
            <a:ext cx="7776424" cy="1800200"/>
            <a:chOff x="755576" y="4437112"/>
            <a:chExt cx="7776424" cy="1800200"/>
          </a:xfrm>
        </p:grpSpPr>
        <p:sp>
          <p:nvSpPr>
            <p:cNvPr id="12" name="Rectangle 11"/>
            <p:cNvSpPr/>
            <p:nvPr/>
          </p:nvSpPr>
          <p:spPr>
            <a:xfrm>
              <a:off x="755576" y="4437112"/>
              <a:ext cx="7776424" cy="1800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Follow-up </a:t>
              </a:r>
              <a:r>
                <a:rPr lang="en-GB" dirty="0"/>
                <a:t>Spreadsheet</a:t>
              </a:r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857539" y="4869160"/>
              <a:ext cx="7572499" cy="1253149"/>
              <a:chOff x="827584" y="4593530"/>
              <a:chExt cx="7572499" cy="1528779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827584" y="4593530"/>
                <a:ext cx="2304256" cy="1528779"/>
              </a:xfrm>
              <a:prstGeom prst="rect">
                <a:avLst/>
              </a:prstGeom>
              <a:solidFill>
                <a:srgbClr val="6697B8"/>
              </a:solidFill>
              <a:ln>
                <a:solidFill>
                  <a:srgbClr val="BE804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smtClean="0"/>
                  <a:t>Collared coils</a:t>
                </a:r>
                <a:endParaRPr lang="en-GB" dirty="0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461706" y="4593530"/>
                <a:ext cx="2304256" cy="1528779"/>
              </a:xfrm>
              <a:prstGeom prst="rect">
                <a:avLst/>
              </a:prstGeom>
              <a:solidFill>
                <a:srgbClr val="4ECA8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smtClean="0"/>
                  <a:t>Cold mass</a:t>
                </a:r>
                <a:endParaRPr lang="en-GB" dirty="0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6095827" y="4593530"/>
                <a:ext cx="2304256" cy="152877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err="1" smtClean="0"/>
                  <a:t>BusBars</a:t>
                </a:r>
                <a:endParaRPr lang="en-GB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175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</a:t>
            </a:r>
            <a:r>
              <a:rPr lang="en-GB" dirty="0" smtClean="0"/>
              <a:t>. </a:t>
            </a:r>
            <a:r>
              <a:rPr lang="en-GB" dirty="0"/>
              <a:t>Follow-up Spreadsheet with </a:t>
            </a:r>
            <a:r>
              <a:rPr lang="en-GB" dirty="0" smtClean="0"/>
              <a:t>Status/Progress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92855" y="6430380"/>
            <a:ext cx="39036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Link</a:t>
            </a:r>
            <a:r>
              <a:rPr lang="en-GB" sz="1400" i="1" dirty="0"/>
              <a:t>: </a:t>
            </a:r>
            <a:r>
              <a:rPr lang="en-GB" sz="1400" i="1" dirty="0">
                <a:hlinkClick r:id="rId3"/>
              </a:rPr>
              <a:t>https://</a:t>
            </a:r>
            <a:r>
              <a:rPr lang="en-GB" sz="1400" i="1" dirty="0" smtClean="0">
                <a:hlinkClick r:id="rId3"/>
              </a:rPr>
              <a:t>edms.cern.ch/document/1835979/</a:t>
            </a:r>
            <a:r>
              <a:rPr lang="en-GB" sz="1400" i="1" dirty="0" smtClean="0"/>
              <a:t> </a:t>
            </a:r>
            <a:endParaRPr lang="en-GB" sz="1400" i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820893"/>
              </p:ext>
            </p:extLst>
          </p:nvPr>
        </p:nvGraphicFramePr>
        <p:xfrm>
          <a:off x="11518" y="1139865"/>
          <a:ext cx="9135558" cy="3215477"/>
        </p:xfrm>
        <a:graphic>
          <a:graphicData uri="http://schemas.openxmlformats.org/drawingml/2006/table">
            <a:tbl>
              <a:tblPr>
                <a:tableStyleId>{BDBED569-4797-4DF1-A0F4-6AAB3CD982D8}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1973845792"/>
                    </a:ext>
                  </a:extLst>
                </a:gridCol>
                <a:gridCol w="744058">
                  <a:extLst>
                    <a:ext uri="{9D8B030D-6E8A-4147-A177-3AD203B41FA5}">
                      <a16:colId xmlns:a16="http://schemas.microsoft.com/office/drawing/2014/main" val="164191673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67630934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7399568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51413217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71055736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03889399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427692325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813543725"/>
                    </a:ext>
                  </a:extLst>
                </a:gridCol>
                <a:gridCol w="1053205">
                  <a:extLst>
                    <a:ext uri="{9D8B030D-6E8A-4147-A177-3AD203B41FA5}">
                      <a16:colId xmlns:a16="http://schemas.microsoft.com/office/drawing/2014/main" val="2597602360"/>
                    </a:ext>
                  </a:extLst>
                </a:gridCol>
                <a:gridCol w="641551">
                  <a:extLst>
                    <a:ext uri="{9D8B030D-6E8A-4147-A177-3AD203B41FA5}">
                      <a16:colId xmlns:a16="http://schemas.microsoft.com/office/drawing/2014/main" val="2882711277"/>
                    </a:ext>
                  </a:extLst>
                </a:gridCol>
              </a:tblGrid>
              <a:tr h="70494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Designation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Drawing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Market Survey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Tech. Spec.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IT / DO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DAI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Expected delivery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Status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Availability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Contact Person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u="none" strike="noStrike" dirty="0">
                          <a:solidFill>
                            <a:schemeClr val="accent5"/>
                          </a:solidFill>
                          <a:effectLst/>
                        </a:rPr>
                        <a:t>Remarks</a:t>
                      </a:r>
                      <a:endParaRPr lang="en-GB" sz="1200" b="1" i="0" u="none" strike="noStrike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5477530"/>
                  </a:ext>
                </a:extLst>
              </a:tr>
              <a:tr h="6276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Central Lamination Low Carbon 5.8 mm (Machining)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4"/>
                        </a:rPr>
                        <a:t>LHCMBH__0001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05/10/2015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5"/>
                        </a:rPr>
                        <a:t>DO-29499/TE/HL-LHC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6"/>
                        </a:rPr>
                        <a:t>DAI 6746021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30/09/2017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NON CRITICAL</a:t>
                      </a:r>
                      <a:endParaRPr lang="en-GB" sz="12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OK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7"/>
                        </a:rPr>
                        <a:t>J.L. Rudeiros Fernandez/D. Gerard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material received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609939"/>
                  </a:ext>
                </a:extLst>
              </a:tr>
              <a:tr h="6276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Central Lamination Non-Magnetic 3 mm (Machining)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8"/>
                        </a:rPr>
                        <a:t>LHCMBH__0002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05/10/2015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5"/>
                        </a:rPr>
                        <a:t>DO-29499/TE/HL-LHC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6"/>
                        </a:rPr>
                        <a:t>DAI 6746021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30/09/2017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NON CRITICAL</a:t>
                      </a:r>
                      <a:endParaRPr lang="en-GB" sz="12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OK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7"/>
                        </a:rPr>
                        <a:t>J.L. Rudeiros Fernandez/D. Gerard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material received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626178"/>
                  </a:ext>
                </a:extLst>
              </a:tr>
              <a:tr h="6276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Yoke Lamination Low Carbon 5.8 mm (Machining)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9"/>
                        </a:rPr>
                        <a:t>LHCMBH__0003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 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05/10/2015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5"/>
                        </a:rPr>
                        <a:t>DO-29499/TE/HL-LHC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6"/>
                        </a:rPr>
                        <a:t>DAI 6746021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30/09/2017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NON CRITICAL</a:t>
                      </a:r>
                      <a:endParaRPr lang="en-GB" sz="12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OK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7"/>
                        </a:rPr>
                        <a:t>J.L. Rudeiros Fernandez/D. Gerard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material received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7041901"/>
                  </a:ext>
                </a:extLst>
              </a:tr>
              <a:tr h="62763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Yoke Lamination Non-Magnetic 3 mm (Machining)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10"/>
                        </a:rPr>
                        <a:t>LHCMBH__0004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 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05/10/2015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5"/>
                        </a:rPr>
                        <a:t>DO-29499/TE/HL-LHC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 dirty="0">
                          <a:effectLst/>
                          <a:hlinkClick r:id="rId6"/>
                        </a:rPr>
                        <a:t>DAI 6746021</a:t>
                      </a:r>
                      <a:endParaRPr lang="en-GB" sz="1200" b="0" i="0" u="sng" strike="noStrike" dirty="0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30/09/2017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NON CRITICAL</a:t>
                      </a:r>
                      <a:endParaRPr lang="en-GB" sz="12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OK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sng" strike="noStrike">
                          <a:effectLst/>
                          <a:hlinkClick r:id="rId7"/>
                        </a:rPr>
                        <a:t>J.L. Rudeiros Fernandez/D. Gerard</a:t>
                      </a:r>
                      <a:endParaRPr lang="en-GB" sz="12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material received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332947"/>
                  </a:ext>
                </a:extLst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8191495" y="810281"/>
            <a:ext cx="9525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/>
              <a:t>*Example</a:t>
            </a:r>
            <a:endParaRPr lang="en-GB" sz="1400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755576" y="4437112"/>
            <a:ext cx="7776424" cy="1800200"/>
            <a:chOff x="755576" y="4437112"/>
            <a:chExt cx="7776424" cy="1800200"/>
          </a:xfrm>
        </p:grpSpPr>
        <p:sp>
          <p:nvSpPr>
            <p:cNvPr id="24" name="Rectangle 23"/>
            <p:cNvSpPr/>
            <p:nvPr/>
          </p:nvSpPr>
          <p:spPr>
            <a:xfrm>
              <a:off x="755576" y="4437112"/>
              <a:ext cx="7776424" cy="1800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 anchorCtr="0"/>
            <a:lstStyle/>
            <a:p>
              <a:pPr algn="ctr"/>
              <a:r>
                <a:rPr lang="en-GB" dirty="0" smtClean="0"/>
                <a:t>Follow-up </a:t>
              </a:r>
              <a:r>
                <a:rPr lang="en-GB" dirty="0"/>
                <a:t>Spreadsheet</a:t>
              </a: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57539" y="4869160"/>
              <a:ext cx="7572499" cy="1253149"/>
              <a:chOff x="827584" y="4593530"/>
              <a:chExt cx="7572499" cy="1528779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827584" y="4593530"/>
                <a:ext cx="2304256" cy="1528779"/>
              </a:xfrm>
              <a:prstGeom prst="rect">
                <a:avLst/>
              </a:prstGeom>
              <a:solidFill>
                <a:srgbClr val="6697B8"/>
              </a:solidFill>
              <a:ln>
                <a:solidFill>
                  <a:srgbClr val="BE8047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smtClean="0"/>
                  <a:t>Collared coils</a:t>
                </a:r>
                <a:endParaRPr lang="en-GB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461706" y="4593530"/>
                <a:ext cx="2304256" cy="1528779"/>
              </a:xfrm>
              <a:prstGeom prst="rect">
                <a:avLst/>
              </a:prstGeom>
              <a:solidFill>
                <a:srgbClr val="4ECA81"/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smtClean="0"/>
                  <a:t>Cold mass</a:t>
                </a:r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6095827" y="4593530"/>
                <a:ext cx="2304256" cy="152877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 anchorCtr="0"/>
              <a:lstStyle/>
              <a:p>
                <a:pPr algn="ctr"/>
                <a:r>
                  <a:rPr lang="en-GB" dirty="0" err="1" smtClean="0"/>
                  <a:t>BusBars</a:t>
                </a:r>
                <a:endParaRPr lang="en-GB" dirty="0"/>
              </a:p>
            </p:txBody>
          </p:sp>
        </p:grpSp>
      </p:grpSp>
      <p:sp>
        <p:nvSpPr>
          <p:cNvPr id="29" name="Rectangle 28"/>
          <p:cNvSpPr/>
          <p:nvPr/>
        </p:nvSpPr>
        <p:spPr>
          <a:xfrm>
            <a:off x="6125782" y="4869160"/>
            <a:ext cx="2304255" cy="125314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836065" y="4746602"/>
            <a:ext cx="2439791" cy="1418702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07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690" r="23614" b="8982"/>
          <a:stretch/>
        </p:blipFill>
        <p:spPr>
          <a:xfrm>
            <a:off x="0" y="1335962"/>
            <a:ext cx="4909960" cy="488067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E-BOM &amp; Need Dates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12" r="19288"/>
          <a:stretch/>
        </p:blipFill>
        <p:spPr>
          <a:xfrm>
            <a:off x="5252780" y="3077212"/>
            <a:ext cx="3262804" cy="3179244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12000" y="905123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Engineering Bill of Materials:</a:t>
            </a:r>
          </a:p>
          <a:p>
            <a:r>
              <a:rPr lang="en-GB" sz="2000" dirty="0" smtClean="0"/>
              <a:t>Integrates all components from the engineering design.</a:t>
            </a:r>
          </a:p>
          <a:p>
            <a:r>
              <a:rPr lang="en-GB" sz="2000" dirty="0" smtClean="0"/>
              <a:t>Lists all components, assemblies and sub-assemblies contained in the overall product.</a:t>
            </a:r>
          </a:p>
          <a:p>
            <a:r>
              <a:rPr lang="en-GB" sz="2000" dirty="0" smtClean="0"/>
              <a:t>The filed is based on the CAD structure and is generated through CATIA and </a:t>
            </a:r>
            <a:r>
              <a:rPr lang="en-GB" sz="2000" dirty="0" err="1" smtClean="0"/>
              <a:t>SmarTeam</a:t>
            </a:r>
            <a:r>
              <a:rPr lang="en-GB" sz="2000" dirty="0" smtClean="0"/>
              <a:t> (Product Data Management solution).</a:t>
            </a:r>
          </a:p>
          <a:p>
            <a:pPr marL="629100" indent="0">
              <a:buNone/>
            </a:pP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77641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E-BOM &amp; Need Dates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J. L. Rudeiros Fernández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12000" y="905123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Engineering Bill of Materials:</a:t>
            </a:r>
          </a:p>
          <a:p>
            <a:r>
              <a:rPr lang="en-GB" sz="2000" dirty="0"/>
              <a:t>The cold masses design contain more than 340 references, which can be displayed through three </a:t>
            </a:r>
            <a:r>
              <a:rPr lang="en-GB" sz="2000" dirty="0" smtClean="0"/>
              <a:t>different layouts.</a:t>
            </a:r>
          </a:p>
          <a:p>
            <a:r>
              <a:rPr lang="en-GB" sz="2000" dirty="0" smtClean="0"/>
              <a:t>The generated item list is linked to respective files in EDMS. </a:t>
            </a:r>
            <a:endParaRPr lang="en-GB" sz="2000" dirty="0"/>
          </a:p>
          <a:p>
            <a:pPr marL="629100" indent="0">
              <a:buNone/>
            </a:pPr>
            <a:endParaRPr lang="en-GB" sz="2000" dirty="0" smtClean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034190"/>
              </p:ext>
            </p:extLst>
          </p:nvPr>
        </p:nvGraphicFramePr>
        <p:xfrm>
          <a:off x="181820" y="2904081"/>
          <a:ext cx="4102146" cy="3310318"/>
        </p:xfrm>
        <a:graphic>
          <a:graphicData uri="http://schemas.openxmlformats.org/drawingml/2006/table">
            <a:tbl>
              <a:tblPr/>
              <a:tblGrid>
                <a:gridCol w="231732">
                  <a:extLst>
                    <a:ext uri="{9D8B030D-6E8A-4147-A177-3AD203B41FA5}">
                      <a16:colId xmlns:a16="http://schemas.microsoft.com/office/drawing/2014/main" val="3151826520"/>
                    </a:ext>
                  </a:extLst>
                </a:gridCol>
                <a:gridCol w="399977">
                  <a:extLst>
                    <a:ext uri="{9D8B030D-6E8A-4147-A177-3AD203B41FA5}">
                      <a16:colId xmlns:a16="http://schemas.microsoft.com/office/drawing/2014/main" val="3110751641"/>
                    </a:ext>
                  </a:extLst>
                </a:gridCol>
                <a:gridCol w="628536">
                  <a:extLst>
                    <a:ext uri="{9D8B030D-6E8A-4147-A177-3AD203B41FA5}">
                      <a16:colId xmlns:a16="http://schemas.microsoft.com/office/drawing/2014/main" val="1705134186"/>
                    </a:ext>
                  </a:extLst>
                </a:gridCol>
                <a:gridCol w="454736">
                  <a:extLst>
                    <a:ext uri="{9D8B030D-6E8A-4147-A177-3AD203B41FA5}">
                      <a16:colId xmlns:a16="http://schemas.microsoft.com/office/drawing/2014/main" val="446236614"/>
                    </a:ext>
                  </a:extLst>
                </a:gridCol>
                <a:gridCol w="260303">
                  <a:extLst>
                    <a:ext uri="{9D8B030D-6E8A-4147-A177-3AD203B41FA5}">
                      <a16:colId xmlns:a16="http://schemas.microsoft.com/office/drawing/2014/main" val="1882088608"/>
                    </a:ext>
                  </a:extLst>
                </a:gridCol>
                <a:gridCol w="317442">
                  <a:extLst>
                    <a:ext uri="{9D8B030D-6E8A-4147-A177-3AD203B41FA5}">
                      <a16:colId xmlns:a16="http://schemas.microsoft.com/office/drawing/2014/main" val="2343197035"/>
                    </a:ext>
                  </a:extLst>
                </a:gridCol>
                <a:gridCol w="231732">
                  <a:extLst>
                    <a:ext uri="{9D8B030D-6E8A-4147-A177-3AD203B41FA5}">
                      <a16:colId xmlns:a16="http://schemas.microsoft.com/office/drawing/2014/main" val="3029347387"/>
                    </a:ext>
                  </a:extLst>
                </a:gridCol>
                <a:gridCol w="317442">
                  <a:extLst>
                    <a:ext uri="{9D8B030D-6E8A-4147-A177-3AD203B41FA5}">
                      <a16:colId xmlns:a16="http://schemas.microsoft.com/office/drawing/2014/main" val="822951611"/>
                    </a:ext>
                  </a:extLst>
                </a:gridCol>
                <a:gridCol w="317442">
                  <a:extLst>
                    <a:ext uri="{9D8B030D-6E8A-4147-A177-3AD203B41FA5}">
                      <a16:colId xmlns:a16="http://schemas.microsoft.com/office/drawing/2014/main" val="3767339571"/>
                    </a:ext>
                  </a:extLst>
                </a:gridCol>
                <a:gridCol w="711072">
                  <a:extLst>
                    <a:ext uri="{9D8B030D-6E8A-4147-A177-3AD203B41FA5}">
                      <a16:colId xmlns:a16="http://schemas.microsoft.com/office/drawing/2014/main" val="3398193200"/>
                    </a:ext>
                  </a:extLst>
                </a:gridCol>
                <a:gridCol w="231732">
                  <a:extLst>
                    <a:ext uri="{9D8B030D-6E8A-4147-A177-3AD203B41FA5}">
                      <a16:colId xmlns:a16="http://schemas.microsoft.com/office/drawing/2014/main" val="141405861"/>
                    </a:ext>
                  </a:extLst>
                </a:gridCol>
              </a:tblGrid>
              <a:tr h="90337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ITEMS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763470"/>
                  </a:ext>
                </a:extLst>
              </a:tr>
              <a:tr h="1806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Don't 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Don't 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Don't 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Show in Graph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9245527"/>
                  </a:ext>
                </a:extLst>
              </a:tr>
              <a:tr h="17264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 number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Definition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Nomenclature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context qty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Make or Buy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Position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 Ref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SCEM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0782915"/>
                  </a:ext>
                </a:extLst>
              </a:tr>
              <a:tr h="451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 dirty="0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3" action="ppaction://hlinkfile"/>
                        </a:rPr>
                        <a:t>ST0620533</a:t>
                      </a:r>
                      <a:endParaRPr lang="en-GB" sz="500" b="0" i="0" u="sng" strike="noStrike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LMBH B COLDMASS</a:t>
                      </a:r>
                      <a:b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LMBH COLD MASSES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LHCLMBH_0002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402066"/>
                  </a:ext>
                </a:extLst>
              </a:tr>
              <a:tr h="451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4" action="ppaction://hlinkfile"/>
                        </a:rPr>
                        <a:t>ST0544286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Long Magnet - Magnet Assembly</a:t>
                      </a:r>
                      <a:b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COLD MASS ASSEMBLY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LHCMBH__0005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932415"/>
                  </a:ext>
                </a:extLst>
              </a:tr>
              <a:tr h="4516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5" action="ppaction://hlinkfile"/>
                        </a:rPr>
                        <a:t>ST0711847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LONG MAGNET 2in1-RS END ASSEM</a:t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COLD MASS ASSEMBLY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LHCMBH__0006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794684"/>
                  </a:ext>
                </a:extLst>
              </a:tr>
              <a:tr h="361344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6" action="ppaction://hlinkfile"/>
                        </a:rPr>
                        <a:t>ST0736310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LYRE SIDE END PLATE</a:t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COLD MASS ASSEMBLY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LHCMBH__0010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1.4404 (St. Steel 316L)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3345625"/>
                  </a:ext>
                </a:extLst>
              </a:tr>
              <a:tr h="2710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7" action="ppaction://hlinkfile"/>
                        </a:rPr>
                        <a:t>ST0289430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CYLINDER</a:t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GAUGES SUPPORT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LHCMQXCM0101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St. Steel 304L (1.4306)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28491"/>
                  </a:ext>
                </a:extLst>
              </a:tr>
              <a:tr h="1806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8" action="ppaction://hlinkfile"/>
                        </a:rPr>
                        <a:t>ST0935418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 EPAULEE-ISO 7379-8-M6-40-NI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07067"/>
                  </a:ext>
                </a:extLst>
              </a:tr>
              <a:tr h="517930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9" action="ppaction://hlinkfile"/>
                        </a:rPr>
                        <a:t>ST0748725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MBHDP102-GAUGE PRESSURE PLATE</a:t>
                      </a:r>
                      <a:b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11T DIPOLE COLD MASS ASSEMBLY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LHCMBH__0040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Design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 1.4306 (St. Steel 304L)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3500793"/>
                  </a:ext>
                </a:extLst>
              </a:tr>
              <a:tr h="1806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sng" strike="noStrike">
                          <a:solidFill>
                            <a:srgbClr val="0000FF"/>
                          </a:solidFill>
                          <a:effectLst/>
                          <a:latin typeface="Calibri" panose="020F0502020204030204" pitchFamily="34" charset="0"/>
                          <a:hlinkClick r:id="rId10" action="ppaction://hlinkfile"/>
                        </a:rPr>
                        <a:t>ST0683143</a:t>
                      </a:r>
                      <a:endParaRPr lang="en-GB" sz="500" b="0" i="0" u="sng" strike="noStrike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COMPRESSION SPRING ST CI 1.6/27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Commercial Item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VANEL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C.116.160.0270.I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 </a:t>
                      </a: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329732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798319" y="2500402"/>
            <a:ext cx="8691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5"/>
                </a:solidFill>
              </a:rPr>
              <a:t>E-BOM</a:t>
            </a:r>
            <a:endParaRPr lang="en-GB" sz="1600" b="1" i="1" dirty="0">
              <a:solidFill>
                <a:schemeClr val="accent5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5566" y="2898958"/>
            <a:ext cx="4729154" cy="3315443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487262" y="2496643"/>
            <a:ext cx="25457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i="1" dirty="0" smtClean="0">
                <a:solidFill>
                  <a:schemeClr val="accent5"/>
                </a:solidFill>
              </a:rPr>
              <a:t>E-BOM – Assembly Tree</a:t>
            </a:r>
            <a:endParaRPr lang="en-GB" sz="1600" b="1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6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8285</TotalTime>
  <Words>1585</Words>
  <Application>Microsoft Office PowerPoint</Application>
  <PresentationFormat>On-screen Show (4:3)</PresentationFormat>
  <Paragraphs>502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PT Sans</vt:lpstr>
      <vt:lpstr>Times New Roman</vt:lpstr>
      <vt:lpstr>Wingdings</vt:lpstr>
      <vt:lpstr>Thème Office</vt:lpstr>
      <vt:lpstr> Components procurement plan</vt:lpstr>
      <vt:lpstr>Contents</vt:lpstr>
      <vt:lpstr>1. MSC3</vt:lpstr>
      <vt:lpstr>1. MSC3</vt:lpstr>
      <vt:lpstr>1. MSC3</vt:lpstr>
      <vt:lpstr>2. Follow-up Spreadsheet with Status/Progress</vt:lpstr>
      <vt:lpstr>2. Follow-up Spreadsheet with Status/Progress</vt:lpstr>
      <vt:lpstr>3. E-BOM &amp; Need Dates</vt:lpstr>
      <vt:lpstr>3. E-BOM &amp; Need Dates</vt:lpstr>
      <vt:lpstr>3. E-BOM &amp; Need Dates</vt:lpstr>
      <vt:lpstr>3. E-BOM &amp; Need Dates</vt:lpstr>
      <vt:lpstr>3. E-BOM &amp; Need Dates</vt:lpstr>
      <vt:lpstr>4. Contract follow-up and inspection of incoming goods</vt:lpstr>
      <vt:lpstr>Thanks!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Jose.Rudeiros@cern.ch</dc:creator>
  <cp:lastModifiedBy>Jose Luis Rudeiros Fernandez</cp:lastModifiedBy>
  <cp:revision>108</cp:revision>
  <dcterms:created xsi:type="dcterms:W3CDTF">2016-02-12T10:02:27Z</dcterms:created>
  <dcterms:modified xsi:type="dcterms:W3CDTF">2018-06-26T12:17:49Z</dcterms:modified>
</cp:coreProperties>
</file>