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8" r:id="rId11"/>
    <p:sldId id="275" r:id="rId12"/>
    <p:sldId id="276" r:id="rId13"/>
    <p:sldId id="277" r:id="rId14"/>
    <p:sldId id="283" r:id="rId15"/>
    <p:sldId id="278" r:id="rId16"/>
    <p:sldId id="279" r:id="rId17"/>
    <p:sldId id="280" r:id="rId18"/>
    <p:sldId id="282" r:id="rId19"/>
    <p:sldId id="284" r:id="rId20"/>
    <p:sldId id="269" r:id="rId21"/>
    <p:sldId id="281" r:id="rId22"/>
    <p:sldId id="266" r:id="rId23"/>
    <p:sldId id="285" r:id="rId24"/>
    <p:sldId id="286" r:id="rId25"/>
    <p:sldId id="287" r:id="rId26"/>
    <p:sldId id="288" r:id="rId27"/>
    <p:sldId id="293" r:id="rId28"/>
    <p:sldId id="296" r:id="rId29"/>
    <p:sldId id="294" r:id="rId30"/>
    <p:sldId id="295" r:id="rId31"/>
    <p:sldId id="299" r:id="rId32"/>
    <p:sldId id="297" r:id="rId33"/>
    <p:sldId id="298" r:id="rId34"/>
    <p:sldId id="300" r:id="rId35"/>
    <p:sldId id="301" r:id="rId36"/>
    <p:sldId id="302" r:id="rId37"/>
    <p:sldId id="292" r:id="rId38"/>
    <p:sldId id="303" r:id="rId39"/>
    <p:sldId id="305" r:id="rId40"/>
    <p:sldId id="307" r:id="rId41"/>
    <p:sldId id="306" r:id="rId42"/>
    <p:sldId id="329" r:id="rId43"/>
    <p:sldId id="304" r:id="rId44"/>
    <p:sldId id="309" r:id="rId45"/>
    <p:sldId id="311" r:id="rId46"/>
    <p:sldId id="326" r:id="rId47"/>
    <p:sldId id="327" r:id="rId48"/>
    <p:sldId id="312" r:id="rId49"/>
    <p:sldId id="267" r:id="rId50"/>
    <p:sldId id="313" r:id="rId51"/>
    <p:sldId id="270" r:id="rId52"/>
    <p:sldId id="271" r:id="rId53"/>
    <p:sldId id="272" r:id="rId54"/>
    <p:sldId id="328" r:id="rId55"/>
    <p:sldId id="322" r:id="rId56"/>
    <p:sldId id="323" r:id="rId57"/>
    <p:sldId id="324" r:id="rId58"/>
    <p:sldId id="325" r:id="rId59"/>
    <p:sldId id="330" r:id="rId6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" userDrawn="1">
          <p15:clr>
            <a:srgbClr val="A4A3A4"/>
          </p15:clr>
        </p15:guide>
        <p15:guide id="2" pos="76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/>
    <p:restoredTop sz="94643"/>
  </p:normalViewPr>
  <p:slideViewPr>
    <p:cSldViewPr snapToGrid="0" snapToObjects="1" showGuides="1">
      <p:cViewPr varScale="1">
        <p:scale>
          <a:sx n="117" d="100"/>
          <a:sy n="117" d="100"/>
        </p:scale>
        <p:origin x="208" y="392"/>
      </p:cViewPr>
      <p:guideLst>
        <p:guide orient="horz" pos="119"/>
        <p:guide pos="76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F87E-E31E-9D44-A6E5-204A117065B4}" type="datetimeFigureOut">
              <a:rPr lang="en-US" smtClean="0"/>
              <a:t>4/11/19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F115D-695E-CC4A-9750-7CDAE85BD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1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3.12.2018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/>
              <a:t>G. Lehmann </a:t>
            </a:r>
            <a:r>
              <a:rPr lang="de-DE" dirty="0" err="1"/>
              <a:t>Miotto</a:t>
            </a:r>
            <a:r>
              <a:rPr lang="de-DE" dirty="0"/>
              <a:t>, DAQ Front-end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5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2.0/" TargetMode="Externa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tiff"/><Relationship Id="rId4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unescience.org/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4B031-C71D-9D42-9334-9BD9D0A686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TDAQ for the Deep Underground Neutrino Experiment (DUNE)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39834D-8EEB-E746-AFD3-7961074B5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Giovanna Lehmann </a:t>
            </a:r>
            <a:r>
              <a:rPr lang="en-US" dirty="0" err="1"/>
              <a:t>Miotto</a:t>
            </a:r>
            <a:r>
              <a:rPr lang="en-US" dirty="0"/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3444599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Nomenclature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6765"/>
            <a:ext cx="8915400" cy="430770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Globally triggered</a:t>
            </a:r>
          </a:p>
          <a:p>
            <a:pPr lvl="1"/>
            <a:r>
              <a:rPr lang="en-US" dirty="0"/>
              <a:t>An “external device” decides that data are interesting</a:t>
            </a:r>
          </a:p>
          <a:p>
            <a:pPr lvl="1"/>
            <a:r>
              <a:rPr lang="en-US" dirty="0"/>
              <a:t>There is a coherent event ID throughout the readout</a:t>
            </a:r>
          </a:p>
          <a:p>
            <a:pPr lvl="1"/>
            <a:r>
              <a:rPr lang="en-US" dirty="0"/>
              <a:t>Front-end data are organized into fragments associated to the event ID</a:t>
            </a:r>
          </a:p>
          <a:p>
            <a:r>
              <a:rPr lang="en-US" dirty="0"/>
              <a:t>Locally triggered</a:t>
            </a:r>
          </a:p>
          <a:p>
            <a:pPr lvl="1"/>
            <a:r>
              <a:rPr lang="en-US" dirty="0"/>
              <a:t>A local trigger element fires when data should be readout (e.g. signal above threshold) </a:t>
            </a:r>
          </a:p>
          <a:p>
            <a:pPr lvl="1"/>
            <a:r>
              <a:rPr lang="en-US" dirty="0"/>
              <a:t>The trigger is relative to individual or groups of channels, not to the full front-end</a:t>
            </a:r>
          </a:p>
          <a:p>
            <a:pPr lvl="1"/>
            <a:r>
              <a:rPr lang="en-US" dirty="0"/>
              <a:t>The readout can process incoming data to create fragments corresponding to the trigger</a:t>
            </a:r>
          </a:p>
          <a:p>
            <a:pPr lvl="1"/>
            <a:r>
              <a:rPr lang="en-US" dirty="0"/>
              <a:t>There is no concept of a global event ID at the readout level</a:t>
            </a:r>
          </a:p>
          <a:p>
            <a:r>
              <a:rPr lang="en-US" dirty="0"/>
              <a:t>Continuous readout</a:t>
            </a:r>
          </a:p>
          <a:p>
            <a:pPr lvl="1"/>
            <a:r>
              <a:rPr lang="en-US" dirty="0"/>
              <a:t>The front-end sends data to the readout at a fixed rate, irrespective of the data content</a:t>
            </a:r>
          </a:p>
          <a:p>
            <a:pPr lvl="1"/>
            <a:r>
              <a:rPr lang="en-US" dirty="0"/>
              <a:t>Data rate and data size (if there is no zero suppression) are constant in input</a:t>
            </a:r>
          </a:p>
          <a:p>
            <a:pPr lvl="1"/>
            <a:r>
              <a:rPr lang="en-US" dirty="0"/>
              <a:t>There is no indication for the readout on how to group front-end data into fragments corresponding to a physics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9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 for different readouts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Colliders</a:t>
            </a:r>
          </a:p>
          <a:p>
            <a:pPr lvl="1"/>
            <a:r>
              <a:rPr lang="en-US" dirty="0"/>
              <a:t>Normally use global trigger: if something interesting has been seen somewhere, take all the data corresponding to that bunch crossing</a:t>
            </a:r>
          </a:p>
          <a:p>
            <a:r>
              <a:rPr lang="en-US" dirty="0"/>
              <a:t>Large distributed telescopes</a:t>
            </a:r>
          </a:p>
          <a:p>
            <a:pPr lvl="1"/>
            <a:r>
              <a:rPr lang="en-US" dirty="0"/>
              <a:t>Often use local trigger: readout data for the portions of the detector that have seen something</a:t>
            </a:r>
          </a:p>
          <a:p>
            <a:r>
              <a:rPr lang="en-US" dirty="0"/>
              <a:t>Very slow detectors</a:t>
            </a:r>
          </a:p>
          <a:p>
            <a:pPr lvl="1"/>
            <a:r>
              <a:rPr lang="en-US" dirty="0"/>
              <a:t>Sometimes use continuous readout: sample the analogue signals at a fixed rate and let the downstream DAQ decide whether there were any interesting signals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97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Globally triggered</a:t>
            </a:r>
          </a:p>
        </p:txBody>
      </p:sp>
      <p:grpSp>
        <p:nvGrpSpPr>
          <p:cNvPr id="256" name="Group 255"/>
          <p:cNvGrpSpPr/>
          <p:nvPr/>
        </p:nvGrpSpPr>
        <p:grpSpPr>
          <a:xfrm>
            <a:off x="1561906" y="1221245"/>
            <a:ext cx="9128125" cy="4918075"/>
            <a:chOff x="255588" y="2227263"/>
            <a:chExt cx="9128125" cy="4918075"/>
          </a:xfrm>
        </p:grpSpPr>
        <p:sp>
          <p:nvSpPr>
            <p:cNvPr id="130" name="AutoShape 2"/>
            <p:cNvSpPr>
              <a:spLocks noChangeArrowheads="1"/>
            </p:cNvSpPr>
            <p:nvPr/>
          </p:nvSpPr>
          <p:spPr bwMode="auto">
            <a:xfrm>
              <a:off x="2327275" y="6661150"/>
              <a:ext cx="822325" cy="457200"/>
            </a:xfrm>
            <a:prstGeom prst="flowChartMagneticDisk">
              <a:avLst/>
            </a:prstGeom>
            <a:solidFill>
              <a:srgbClr val="EEEEEE"/>
            </a:solidFill>
            <a:ln w="18360" cap="flat">
              <a:solidFill>
                <a:srgbClr val="4C4C4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storage</a:t>
              </a:r>
            </a:p>
          </p:txBody>
        </p:sp>
        <p:cxnSp>
          <p:nvCxnSpPr>
            <p:cNvPr id="131" name="AutoShape 3"/>
            <p:cNvCxnSpPr>
              <a:cxnSpLocks noChangeShapeType="1"/>
              <a:stCxn id="132" idx="2"/>
              <a:endCxn id="130" idx="1"/>
            </p:cNvCxnSpPr>
            <p:nvPr/>
          </p:nvCxnSpPr>
          <p:spPr bwMode="auto">
            <a:xfrm flipH="1">
              <a:off x="2738438" y="6326188"/>
              <a:ext cx="7937" cy="336550"/>
            </a:xfrm>
            <a:prstGeom prst="straightConnector1">
              <a:avLst/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32" name="AutoShape 4"/>
            <p:cNvSpPr>
              <a:spLocks noChangeArrowheads="1"/>
            </p:cNvSpPr>
            <p:nvPr/>
          </p:nvSpPr>
          <p:spPr bwMode="auto">
            <a:xfrm>
              <a:off x="2124075" y="5868988"/>
              <a:ext cx="1243013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33" name="AutoShape 5"/>
            <p:cNvSpPr>
              <a:spLocks noChangeArrowheads="1"/>
            </p:cNvSpPr>
            <p:nvPr/>
          </p:nvSpPr>
          <p:spPr bwMode="auto">
            <a:xfrm>
              <a:off x="566738" y="4103688"/>
              <a:ext cx="1243012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34" name="Rectangle 6"/>
            <p:cNvSpPr>
              <a:spLocks noChangeArrowheads="1"/>
            </p:cNvSpPr>
            <p:nvPr/>
          </p:nvSpPr>
          <p:spPr bwMode="auto">
            <a:xfrm>
              <a:off x="1828800" y="5010150"/>
              <a:ext cx="1828800" cy="549275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Data Collection</a:t>
              </a:r>
            </a:p>
          </p:txBody>
        </p:sp>
        <p:cxnSp>
          <p:nvCxnSpPr>
            <p:cNvPr id="135" name="AutoShape 7"/>
            <p:cNvCxnSpPr>
              <a:cxnSpLocks noChangeShapeType="1"/>
              <a:stCxn id="134" idx="2"/>
              <a:endCxn id="132" idx="0"/>
            </p:cNvCxnSpPr>
            <p:nvPr/>
          </p:nvCxnSpPr>
          <p:spPr bwMode="auto">
            <a:xfrm>
              <a:off x="2743200" y="5557838"/>
              <a:ext cx="3175" cy="309562"/>
            </a:xfrm>
            <a:prstGeom prst="straightConnector1">
              <a:avLst/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6" name="AutoShape 8"/>
            <p:cNvCxnSpPr>
              <a:cxnSpLocks noChangeShapeType="1"/>
              <a:stCxn id="133" idx="2"/>
              <a:endCxn id="134" idx="0"/>
            </p:cNvCxnSpPr>
            <p:nvPr/>
          </p:nvCxnSpPr>
          <p:spPr bwMode="auto">
            <a:xfrm rot="16200000" flipH="1">
              <a:off x="1742282" y="4007644"/>
              <a:ext cx="449262" cy="1555750"/>
            </a:xfrm>
            <a:prstGeom prst="bentConnector3">
              <a:avLst>
                <a:gd name="adj1" fmla="val 50037"/>
              </a:avLst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7" name="AutoShape 9"/>
            <p:cNvCxnSpPr>
              <a:cxnSpLocks noChangeShapeType="1"/>
              <a:stCxn id="154" idx="2"/>
              <a:endCxn id="134" idx="0"/>
            </p:cNvCxnSpPr>
            <p:nvPr/>
          </p:nvCxnSpPr>
          <p:spPr bwMode="auto">
            <a:xfrm rot="16200000" flipH="1">
              <a:off x="2520157" y="4787106"/>
              <a:ext cx="442912" cy="3175"/>
            </a:xfrm>
            <a:prstGeom prst="bentConnector3">
              <a:avLst>
                <a:gd name="adj1" fmla="val 50037"/>
              </a:avLst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8" name="AutoShape 10"/>
            <p:cNvCxnSpPr>
              <a:cxnSpLocks noChangeShapeType="1"/>
              <a:stCxn id="164" idx="2"/>
              <a:endCxn id="134" idx="0"/>
            </p:cNvCxnSpPr>
            <p:nvPr/>
          </p:nvCxnSpPr>
          <p:spPr bwMode="auto">
            <a:xfrm rot="5400000">
              <a:off x="3616326" y="3692525"/>
              <a:ext cx="442912" cy="2192337"/>
            </a:xfrm>
            <a:prstGeom prst="bentConnector3">
              <a:avLst>
                <a:gd name="adj1" fmla="val 50037"/>
              </a:avLst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39" name="Rectangle 11"/>
            <p:cNvSpPr>
              <a:spLocks noChangeArrowheads="1"/>
            </p:cNvSpPr>
            <p:nvPr/>
          </p:nvSpPr>
          <p:spPr bwMode="auto">
            <a:xfrm>
              <a:off x="892175" y="3325813"/>
              <a:ext cx="585788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40" name="Rectangle 12"/>
            <p:cNvSpPr>
              <a:spLocks noChangeArrowheads="1"/>
            </p:cNvSpPr>
            <p:nvPr/>
          </p:nvSpPr>
          <p:spPr bwMode="auto">
            <a:xfrm>
              <a:off x="1141413" y="2717800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1" name="AutoShape 13"/>
            <p:cNvCxnSpPr>
              <a:cxnSpLocks noChangeShapeType="1"/>
              <a:stCxn id="140" idx="2"/>
              <a:endCxn id="139" idx="0"/>
            </p:cNvCxnSpPr>
            <p:nvPr/>
          </p:nvCxnSpPr>
          <p:spPr bwMode="auto">
            <a:xfrm flipH="1">
              <a:off x="1185863" y="2808288"/>
              <a:ext cx="1587" cy="51752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42" name="Rectangle 14"/>
            <p:cNvSpPr>
              <a:spLocks noChangeArrowheads="1"/>
            </p:cNvSpPr>
            <p:nvPr/>
          </p:nvSpPr>
          <p:spPr bwMode="auto">
            <a:xfrm>
              <a:off x="820738" y="3259138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43" name="Rectangle 15"/>
            <p:cNvSpPr>
              <a:spLocks noChangeArrowheads="1"/>
            </p:cNvSpPr>
            <p:nvPr/>
          </p:nvSpPr>
          <p:spPr bwMode="auto">
            <a:xfrm>
              <a:off x="1069975" y="2609850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4" name="AutoShape 16"/>
            <p:cNvCxnSpPr>
              <a:cxnSpLocks noChangeShapeType="1"/>
              <a:stCxn id="143" idx="2"/>
              <a:endCxn id="142" idx="0"/>
            </p:cNvCxnSpPr>
            <p:nvPr/>
          </p:nvCxnSpPr>
          <p:spPr bwMode="auto">
            <a:xfrm flipH="1">
              <a:off x="1112838" y="2700338"/>
              <a:ext cx="1587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45" name="Rectangle 17"/>
            <p:cNvSpPr>
              <a:spLocks noChangeArrowheads="1"/>
            </p:cNvSpPr>
            <p:nvPr/>
          </p:nvSpPr>
          <p:spPr bwMode="auto">
            <a:xfrm>
              <a:off x="749300" y="3192463"/>
              <a:ext cx="585788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46" name="Rectangle 18"/>
            <p:cNvSpPr>
              <a:spLocks noChangeArrowheads="1"/>
            </p:cNvSpPr>
            <p:nvPr/>
          </p:nvSpPr>
          <p:spPr bwMode="auto">
            <a:xfrm>
              <a:off x="998538" y="2501900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7" name="AutoShape 19"/>
            <p:cNvCxnSpPr>
              <a:cxnSpLocks noChangeShapeType="1"/>
              <a:stCxn id="146" idx="2"/>
              <a:endCxn id="145" idx="0"/>
            </p:cNvCxnSpPr>
            <p:nvPr/>
          </p:nvCxnSpPr>
          <p:spPr bwMode="auto">
            <a:xfrm flipH="1">
              <a:off x="1041400" y="2592388"/>
              <a:ext cx="1588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48" name="AutoShape 20"/>
            <p:cNvCxnSpPr>
              <a:cxnSpLocks noChangeShapeType="1"/>
              <a:stCxn id="145" idx="2"/>
              <a:endCxn id="133" idx="0"/>
            </p:cNvCxnSpPr>
            <p:nvPr/>
          </p:nvCxnSpPr>
          <p:spPr bwMode="auto">
            <a:xfrm>
              <a:off x="1041400" y="3465513"/>
              <a:ext cx="147638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49" name="AutoShape 21"/>
            <p:cNvCxnSpPr>
              <a:cxnSpLocks noChangeShapeType="1"/>
              <a:stCxn id="142" idx="2"/>
              <a:endCxn id="133" idx="0"/>
            </p:cNvCxnSpPr>
            <p:nvPr/>
          </p:nvCxnSpPr>
          <p:spPr bwMode="auto">
            <a:xfrm>
              <a:off x="1112838" y="3533775"/>
              <a:ext cx="76200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50" name="AutoShape 22"/>
            <p:cNvCxnSpPr>
              <a:cxnSpLocks noChangeShapeType="1"/>
              <a:stCxn id="139" idx="2"/>
              <a:endCxn id="133" idx="0"/>
            </p:cNvCxnSpPr>
            <p:nvPr/>
          </p:nvCxnSpPr>
          <p:spPr bwMode="auto">
            <a:xfrm>
              <a:off x="1185863" y="3600450"/>
              <a:ext cx="3175" cy="50323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51" name="AutoShape 23"/>
            <p:cNvCxnSpPr>
              <a:cxnSpLocks noChangeShapeType="1"/>
              <a:stCxn id="143" idx="3"/>
              <a:endCxn id="181" idx="1"/>
            </p:cNvCxnSpPr>
            <p:nvPr/>
          </p:nvCxnSpPr>
          <p:spPr bwMode="auto">
            <a:xfrm>
              <a:off x="1162050" y="2654300"/>
              <a:ext cx="4238625" cy="4763"/>
            </a:xfrm>
            <a:prstGeom prst="bentConnector3">
              <a:avLst>
                <a:gd name="adj1" fmla="val 50000"/>
              </a:avLst>
            </a:prstGeom>
            <a:noFill/>
            <a:ln w="9525" cap="flat">
              <a:solidFill>
                <a:srgbClr val="C500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52" name="AutoShape 24"/>
            <p:cNvCxnSpPr>
              <a:cxnSpLocks noChangeShapeType="1"/>
              <a:stCxn id="146" idx="3"/>
              <a:endCxn id="182" idx="1"/>
            </p:cNvCxnSpPr>
            <p:nvPr/>
          </p:nvCxnSpPr>
          <p:spPr bwMode="auto">
            <a:xfrm flipV="1">
              <a:off x="1089025" y="2546350"/>
              <a:ext cx="4311650" cy="1588"/>
            </a:xfrm>
            <a:prstGeom prst="bentConnector3">
              <a:avLst>
                <a:gd name="adj1" fmla="val 50000"/>
              </a:avLst>
            </a:prstGeom>
            <a:noFill/>
            <a:ln w="9525" cap="flat">
              <a:solidFill>
                <a:srgbClr val="C500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53" name="AutoShape 25"/>
            <p:cNvCxnSpPr>
              <a:cxnSpLocks noChangeShapeType="1"/>
              <a:stCxn id="140" idx="3"/>
              <a:endCxn id="183" idx="1"/>
            </p:cNvCxnSpPr>
            <p:nvPr/>
          </p:nvCxnSpPr>
          <p:spPr bwMode="auto">
            <a:xfrm>
              <a:off x="1233488" y="2762250"/>
              <a:ext cx="4168775" cy="4763"/>
            </a:xfrm>
            <a:prstGeom prst="bentConnector3">
              <a:avLst>
                <a:gd name="adj1" fmla="val 50000"/>
              </a:avLst>
            </a:prstGeom>
            <a:noFill/>
            <a:ln w="9525" cap="flat">
              <a:solidFill>
                <a:srgbClr val="C500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54" name="AutoShape 26"/>
            <p:cNvSpPr>
              <a:spLocks noChangeArrowheads="1"/>
            </p:cNvSpPr>
            <p:nvPr/>
          </p:nvSpPr>
          <p:spPr bwMode="auto">
            <a:xfrm>
              <a:off x="2119313" y="4110038"/>
              <a:ext cx="1243012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55" name="Rectangle 27"/>
            <p:cNvSpPr>
              <a:spLocks noChangeArrowheads="1"/>
            </p:cNvSpPr>
            <p:nvPr/>
          </p:nvSpPr>
          <p:spPr bwMode="auto">
            <a:xfrm>
              <a:off x="2700338" y="27225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6" name="AutoShape 28"/>
            <p:cNvCxnSpPr>
              <a:cxnSpLocks noChangeShapeType="1"/>
              <a:stCxn id="155" idx="2"/>
              <a:endCxn id="175" idx="0"/>
            </p:cNvCxnSpPr>
            <p:nvPr/>
          </p:nvCxnSpPr>
          <p:spPr bwMode="auto">
            <a:xfrm flipH="1">
              <a:off x="2743200" y="2813050"/>
              <a:ext cx="1588" cy="51752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57" name="Rectangle 29"/>
            <p:cNvSpPr>
              <a:spLocks noChangeArrowheads="1"/>
            </p:cNvSpPr>
            <p:nvPr/>
          </p:nvSpPr>
          <p:spPr bwMode="auto">
            <a:xfrm>
              <a:off x="2627313" y="26146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8" name="AutoShape 30"/>
            <p:cNvCxnSpPr>
              <a:cxnSpLocks noChangeShapeType="1"/>
              <a:stCxn id="157" idx="2"/>
              <a:endCxn id="179" idx="0"/>
            </p:cNvCxnSpPr>
            <p:nvPr/>
          </p:nvCxnSpPr>
          <p:spPr bwMode="auto">
            <a:xfrm flipH="1">
              <a:off x="2671763" y="2705100"/>
              <a:ext cx="1587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59" name="Rectangle 31"/>
            <p:cNvSpPr>
              <a:spLocks noChangeArrowheads="1"/>
            </p:cNvSpPr>
            <p:nvPr/>
          </p:nvSpPr>
          <p:spPr bwMode="auto">
            <a:xfrm>
              <a:off x="2555875" y="25066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0" name="AutoShape 32"/>
            <p:cNvCxnSpPr>
              <a:cxnSpLocks noChangeShapeType="1"/>
              <a:stCxn id="159" idx="2"/>
              <a:endCxn id="180" idx="0"/>
            </p:cNvCxnSpPr>
            <p:nvPr/>
          </p:nvCxnSpPr>
          <p:spPr bwMode="auto">
            <a:xfrm flipH="1">
              <a:off x="2600325" y="2597150"/>
              <a:ext cx="1588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61" name="AutoShape 33"/>
            <p:cNvCxnSpPr>
              <a:cxnSpLocks noChangeShapeType="1"/>
              <a:stCxn id="180" idx="2"/>
              <a:endCxn id="154" idx="0"/>
            </p:cNvCxnSpPr>
            <p:nvPr/>
          </p:nvCxnSpPr>
          <p:spPr bwMode="auto">
            <a:xfrm>
              <a:off x="2600325" y="3471863"/>
              <a:ext cx="141288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62" name="AutoShape 34"/>
            <p:cNvCxnSpPr>
              <a:cxnSpLocks noChangeShapeType="1"/>
              <a:stCxn id="179" idx="2"/>
              <a:endCxn id="154" idx="0"/>
            </p:cNvCxnSpPr>
            <p:nvPr/>
          </p:nvCxnSpPr>
          <p:spPr bwMode="auto">
            <a:xfrm>
              <a:off x="2671763" y="3538538"/>
              <a:ext cx="69850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63" name="AutoShape 35"/>
            <p:cNvCxnSpPr>
              <a:cxnSpLocks noChangeShapeType="1"/>
              <a:stCxn id="175" idx="2"/>
              <a:endCxn id="154" idx="0"/>
            </p:cNvCxnSpPr>
            <p:nvPr/>
          </p:nvCxnSpPr>
          <p:spPr bwMode="auto">
            <a:xfrm flipH="1">
              <a:off x="2740025" y="3605213"/>
              <a:ext cx="3175" cy="5032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4" name="AutoShape 36"/>
            <p:cNvSpPr>
              <a:spLocks noChangeArrowheads="1"/>
            </p:cNvSpPr>
            <p:nvPr/>
          </p:nvSpPr>
          <p:spPr bwMode="auto">
            <a:xfrm>
              <a:off x="4311650" y="4110038"/>
              <a:ext cx="1243013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65" name="Rectangle 37"/>
            <p:cNvSpPr>
              <a:spLocks noChangeArrowheads="1"/>
            </p:cNvSpPr>
            <p:nvPr/>
          </p:nvSpPr>
          <p:spPr bwMode="auto">
            <a:xfrm>
              <a:off x="4895850" y="27225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6" name="AutoShape 38"/>
            <p:cNvCxnSpPr>
              <a:cxnSpLocks noChangeShapeType="1"/>
              <a:stCxn id="165" idx="2"/>
              <a:endCxn id="176" idx="0"/>
            </p:cNvCxnSpPr>
            <p:nvPr/>
          </p:nvCxnSpPr>
          <p:spPr bwMode="auto">
            <a:xfrm flipH="1">
              <a:off x="4940300" y="2813050"/>
              <a:ext cx="1588" cy="51752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7" name="Rectangle 39"/>
            <p:cNvSpPr>
              <a:spLocks noChangeArrowheads="1"/>
            </p:cNvSpPr>
            <p:nvPr/>
          </p:nvSpPr>
          <p:spPr bwMode="auto">
            <a:xfrm>
              <a:off x="4824413" y="26146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8" name="AutoShape 40"/>
            <p:cNvCxnSpPr>
              <a:cxnSpLocks noChangeShapeType="1"/>
              <a:stCxn id="167" idx="2"/>
              <a:endCxn id="177" idx="0"/>
            </p:cNvCxnSpPr>
            <p:nvPr/>
          </p:nvCxnSpPr>
          <p:spPr bwMode="auto">
            <a:xfrm flipH="1">
              <a:off x="4867275" y="2705100"/>
              <a:ext cx="1588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9" name="Rectangle 41"/>
            <p:cNvSpPr>
              <a:spLocks noChangeArrowheads="1"/>
            </p:cNvSpPr>
            <p:nvPr/>
          </p:nvSpPr>
          <p:spPr bwMode="auto">
            <a:xfrm>
              <a:off x="4751388" y="25066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0" name="AutoShape 42"/>
            <p:cNvCxnSpPr>
              <a:cxnSpLocks noChangeShapeType="1"/>
              <a:stCxn id="169" idx="2"/>
              <a:endCxn id="178" idx="0"/>
            </p:cNvCxnSpPr>
            <p:nvPr/>
          </p:nvCxnSpPr>
          <p:spPr bwMode="auto">
            <a:xfrm flipH="1">
              <a:off x="4795838" y="2597150"/>
              <a:ext cx="1587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1" name="AutoShape 43"/>
            <p:cNvCxnSpPr>
              <a:cxnSpLocks noChangeShapeType="1"/>
              <a:stCxn id="178" idx="2"/>
              <a:endCxn id="164" idx="0"/>
            </p:cNvCxnSpPr>
            <p:nvPr/>
          </p:nvCxnSpPr>
          <p:spPr bwMode="auto">
            <a:xfrm>
              <a:off x="4795838" y="3471863"/>
              <a:ext cx="138112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2" name="AutoShape 44"/>
            <p:cNvCxnSpPr>
              <a:cxnSpLocks noChangeShapeType="1"/>
              <a:stCxn id="177" idx="2"/>
              <a:endCxn id="164" idx="0"/>
            </p:cNvCxnSpPr>
            <p:nvPr/>
          </p:nvCxnSpPr>
          <p:spPr bwMode="auto">
            <a:xfrm>
              <a:off x="4867275" y="3538538"/>
              <a:ext cx="65088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3" name="AutoShape 45"/>
            <p:cNvCxnSpPr>
              <a:cxnSpLocks noChangeShapeType="1"/>
              <a:stCxn id="176" idx="2"/>
              <a:endCxn id="164" idx="0"/>
            </p:cNvCxnSpPr>
            <p:nvPr/>
          </p:nvCxnSpPr>
          <p:spPr bwMode="auto">
            <a:xfrm flipH="1">
              <a:off x="4932363" y="3605213"/>
              <a:ext cx="6350" cy="5032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4" name="AutoShape 46"/>
            <p:cNvCxnSpPr>
              <a:cxnSpLocks noChangeShapeType="1"/>
              <a:stCxn id="184" idx="2"/>
              <a:endCxn id="139" idx="3"/>
            </p:cNvCxnSpPr>
            <p:nvPr/>
          </p:nvCxnSpPr>
          <p:spPr bwMode="auto">
            <a:xfrm rot="5400000">
              <a:off x="3490119" y="1051719"/>
              <a:ext cx="398462" cy="4425950"/>
            </a:xfrm>
            <a:prstGeom prst="bentConnector2">
              <a:avLst/>
            </a:prstGeom>
            <a:noFill/>
            <a:ln w="9525" cap="flat">
              <a:solidFill>
                <a:srgbClr val="C500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75" name="Rectangle 47"/>
            <p:cNvSpPr>
              <a:spLocks noChangeArrowheads="1"/>
            </p:cNvSpPr>
            <p:nvPr/>
          </p:nvSpPr>
          <p:spPr bwMode="auto">
            <a:xfrm>
              <a:off x="2451100" y="3332163"/>
              <a:ext cx="585788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6" name="Rectangle 48"/>
            <p:cNvSpPr>
              <a:spLocks noChangeArrowheads="1"/>
            </p:cNvSpPr>
            <p:nvPr/>
          </p:nvSpPr>
          <p:spPr bwMode="auto">
            <a:xfrm>
              <a:off x="4646613" y="3332163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7" name="Rectangle 49"/>
            <p:cNvSpPr>
              <a:spLocks noChangeArrowheads="1"/>
            </p:cNvSpPr>
            <p:nvPr/>
          </p:nvSpPr>
          <p:spPr bwMode="auto">
            <a:xfrm>
              <a:off x="4575175" y="3263900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8" name="Rectangle 50"/>
            <p:cNvSpPr>
              <a:spLocks noChangeArrowheads="1"/>
            </p:cNvSpPr>
            <p:nvPr/>
          </p:nvSpPr>
          <p:spPr bwMode="auto">
            <a:xfrm>
              <a:off x="4502150" y="3197225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9" name="Rectangle 51"/>
            <p:cNvSpPr>
              <a:spLocks noChangeArrowheads="1"/>
            </p:cNvSpPr>
            <p:nvPr/>
          </p:nvSpPr>
          <p:spPr bwMode="auto">
            <a:xfrm>
              <a:off x="2379663" y="3263900"/>
              <a:ext cx="585787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80" name="Rectangle 52"/>
            <p:cNvSpPr>
              <a:spLocks noChangeArrowheads="1"/>
            </p:cNvSpPr>
            <p:nvPr/>
          </p:nvSpPr>
          <p:spPr bwMode="auto">
            <a:xfrm>
              <a:off x="2306638" y="3197225"/>
              <a:ext cx="585787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81" name="Rectangle 53"/>
            <p:cNvSpPr>
              <a:spLocks noChangeArrowheads="1"/>
            </p:cNvSpPr>
            <p:nvPr/>
          </p:nvSpPr>
          <p:spPr bwMode="auto">
            <a:xfrm>
              <a:off x="5400675" y="26146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Rectangle 54"/>
            <p:cNvSpPr>
              <a:spLocks noChangeArrowheads="1"/>
            </p:cNvSpPr>
            <p:nvPr/>
          </p:nvSpPr>
          <p:spPr bwMode="auto">
            <a:xfrm>
              <a:off x="5400675" y="25003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Rectangle 55"/>
            <p:cNvSpPr>
              <a:spLocks noChangeArrowheads="1"/>
            </p:cNvSpPr>
            <p:nvPr/>
          </p:nvSpPr>
          <p:spPr bwMode="auto">
            <a:xfrm>
              <a:off x="5402263" y="2720975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AutoShape 56"/>
            <p:cNvSpPr>
              <a:spLocks noChangeArrowheads="1"/>
            </p:cNvSpPr>
            <p:nvPr/>
          </p:nvSpPr>
          <p:spPr bwMode="auto">
            <a:xfrm>
              <a:off x="5392738" y="2424113"/>
              <a:ext cx="1016000" cy="639762"/>
            </a:xfrm>
            <a:prstGeom prst="foldedCorner">
              <a:avLst>
                <a:gd name="adj" fmla="val 12500"/>
              </a:avLst>
            </a:prstGeom>
            <a:solidFill>
              <a:srgbClr val="CFE7F5"/>
            </a:solidFill>
            <a:ln w="18360" cap="flat">
              <a:solidFill>
                <a:srgbClr val="3465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Text Box 57"/>
            <p:cNvSpPr txBox="1">
              <a:spLocks noChangeArrowheads="1"/>
            </p:cNvSpPr>
            <p:nvPr/>
          </p:nvSpPr>
          <p:spPr bwMode="auto">
            <a:xfrm>
              <a:off x="5616575" y="2406650"/>
              <a:ext cx="903288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4072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pPr>
                <a:lnSpc>
                  <a:spcPct val="94000"/>
                </a:lnSpc>
              </a:pPr>
              <a:r>
                <a:rPr lang="en-US" sz="1200" b="1">
                  <a:latin typeface="Mono" charset="0"/>
                </a:rPr>
                <a:t>TRIGGER</a:t>
              </a:r>
            </a:p>
          </p:txBody>
        </p:sp>
        <p:sp>
          <p:nvSpPr>
            <p:cNvPr id="186" name="Rectangle 58"/>
            <p:cNvSpPr>
              <a:spLocks noChangeArrowheads="1"/>
            </p:cNvSpPr>
            <p:nvPr/>
          </p:nvSpPr>
          <p:spPr bwMode="auto">
            <a:xfrm>
              <a:off x="3767138" y="2270125"/>
              <a:ext cx="46037" cy="265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Rectangle 59"/>
            <p:cNvSpPr>
              <a:spLocks noChangeArrowheads="1"/>
            </p:cNvSpPr>
            <p:nvPr/>
          </p:nvSpPr>
          <p:spPr bwMode="auto">
            <a:xfrm>
              <a:off x="3875088" y="2270125"/>
              <a:ext cx="46037" cy="265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Rectangle 60"/>
            <p:cNvSpPr>
              <a:spLocks noChangeArrowheads="1"/>
            </p:cNvSpPr>
            <p:nvPr/>
          </p:nvSpPr>
          <p:spPr bwMode="auto">
            <a:xfrm>
              <a:off x="3983038" y="2270125"/>
              <a:ext cx="46037" cy="265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Text Box 61"/>
            <p:cNvSpPr txBox="1">
              <a:spLocks noChangeArrowheads="1"/>
            </p:cNvSpPr>
            <p:nvPr/>
          </p:nvSpPr>
          <p:spPr bwMode="auto">
            <a:xfrm>
              <a:off x="6245225" y="3198813"/>
              <a:ext cx="1274763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Front-End</a:t>
              </a:r>
            </a:p>
          </p:txBody>
        </p:sp>
        <p:sp>
          <p:nvSpPr>
            <p:cNvPr id="190" name="Text Box 62"/>
            <p:cNvSpPr txBox="1">
              <a:spLocks noChangeArrowheads="1"/>
            </p:cNvSpPr>
            <p:nvPr/>
          </p:nvSpPr>
          <p:spPr bwMode="auto">
            <a:xfrm>
              <a:off x="6426200" y="4170363"/>
              <a:ext cx="1095375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Readout</a:t>
              </a:r>
            </a:p>
          </p:txBody>
        </p:sp>
        <p:sp>
          <p:nvSpPr>
            <p:cNvPr id="191" name="Text Box 63"/>
            <p:cNvSpPr txBox="1">
              <a:spLocks noChangeArrowheads="1"/>
            </p:cNvSpPr>
            <p:nvPr/>
          </p:nvSpPr>
          <p:spPr bwMode="auto">
            <a:xfrm>
              <a:off x="5737225" y="5106988"/>
              <a:ext cx="1784350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Event Building</a:t>
              </a:r>
            </a:p>
          </p:txBody>
        </p:sp>
        <p:sp>
          <p:nvSpPr>
            <p:cNvPr id="192" name="Text Box 64"/>
            <p:cNvSpPr txBox="1">
              <a:spLocks noChangeArrowheads="1"/>
            </p:cNvSpPr>
            <p:nvPr/>
          </p:nvSpPr>
          <p:spPr bwMode="auto">
            <a:xfrm>
              <a:off x="5749925" y="5935663"/>
              <a:ext cx="1770063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Event Filtering</a:t>
              </a:r>
            </a:p>
          </p:txBody>
        </p:sp>
        <p:sp>
          <p:nvSpPr>
            <p:cNvPr id="193" name="Text Box 65"/>
            <p:cNvSpPr txBox="1">
              <a:spLocks noChangeArrowheads="1"/>
            </p:cNvSpPr>
            <p:nvPr/>
          </p:nvSpPr>
          <p:spPr bwMode="auto">
            <a:xfrm>
              <a:off x="5748338" y="6654800"/>
              <a:ext cx="1771650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Event Logging</a:t>
              </a:r>
            </a:p>
          </p:txBody>
        </p:sp>
        <p:sp>
          <p:nvSpPr>
            <p:cNvPr id="194" name="Text Box 66"/>
            <p:cNvSpPr txBox="1">
              <a:spLocks noChangeArrowheads="1"/>
            </p:cNvSpPr>
            <p:nvPr/>
          </p:nvSpPr>
          <p:spPr bwMode="auto">
            <a:xfrm>
              <a:off x="495300" y="2227263"/>
              <a:ext cx="1074738" cy="29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7347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sz="1400"/>
                <a:t>N channels</a:t>
              </a:r>
            </a:p>
          </p:txBody>
        </p:sp>
        <p:sp>
          <p:nvSpPr>
            <p:cNvPr id="195" name="Text Box 67"/>
            <p:cNvSpPr txBox="1">
              <a:spLocks noChangeArrowheads="1"/>
            </p:cNvSpPr>
            <p:nvPr/>
          </p:nvSpPr>
          <p:spPr bwMode="auto">
            <a:xfrm>
              <a:off x="2044700" y="2227263"/>
              <a:ext cx="1074738" cy="29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7347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sz="1400"/>
                <a:t>N channels</a:t>
              </a:r>
            </a:p>
          </p:txBody>
        </p:sp>
        <p:sp>
          <p:nvSpPr>
            <p:cNvPr id="196" name="Text Box 68"/>
            <p:cNvSpPr txBox="1">
              <a:spLocks noChangeArrowheads="1"/>
            </p:cNvSpPr>
            <p:nvPr/>
          </p:nvSpPr>
          <p:spPr bwMode="auto">
            <a:xfrm>
              <a:off x="4240213" y="2227263"/>
              <a:ext cx="1074737" cy="29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7347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sz="1400"/>
                <a:t>N channels</a:t>
              </a:r>
            </a:p>
          </p:txBody>
        </p:sp>
        <p:sp>
          <p:nvSpPr>
            <p:cNvPr id="197" name="Text Box 69"/>
            <p:cNvSpPr txBox="1">
              <a:spLocks noChangeArrowheads="1"/>
            </p:cNvSpPr>
            <p:nvPr/>
          </p:nvSpPr>
          <p:spPr bwMode="auto">
            <a:xfrm>
              <a:off x="7615238" y="3914775"/>
              <a:ext cx="1706562" cy="858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data extraction</a:t>
              </a:r>
            </a:p>
            <a:p>
              <a:r>
                <a:rPr lang="en-US">
                  <a:solidFill>
                    <a:srgbClr val="666666"/>
                  </a:solidFill>
                </a:rPr>
                <a:t>data formatting</a:t>
              </a:r>
            </a:p>
            <a:p>
              <a:r>
                <a:rPr lang="en-US">
                  <a:solidFill>
                    <a:srgbClr val="666666"/>
                  </a:solidFill>
                </a:rPr>
                <a:t>data buffering</a:t>
              </a:r>
            </a:p>
          </p:txBody>
        </p:sp>
        <p:sp>
          <p:nvSpPr>
            <p:cNvPr id="198" name="Text Box 70"/>
            <p:cNvSpPr txBox="1">
              <a:spLocks noChangeArrowheads="1"/>
            </p:cNvSpPr>
            <p:nvPr/>
          </p:nvSpPr>
          <p:spPr bwMode="auto">
            <a:xfrm>
              <a:off x="7615238" y="4959350"/>
              <a:ext cx="17684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event assembly</a:t>
              </a:r>
            </a:p>
            <a:p>
              <a:r>
                <a:rPr lang="en-US">
                  <a:solidFill>
                    <a:srgbClr val="666666"/>
                  </a:solidFill>
                </a:rPr>
                <a:t>event buffering</a:t>
              </a:r>
            </a:p>
          </p:txBody>
        </p:sp>
        <p:sp>
          <p:nvSpPr>
            <p:cNvPr id="199" name="Text Box 71"/>
            <p:cNvSpPr txBox="1">
              <a:spLocks noChangeArrowheads="1"/>
            </p:cNvSpPr>
            <p:nvPr/>
          </p:nvSpPr>
          <p:spPr bwMode="auto">
            <a:xfrm>
              <a:off x="7615238" y="5788025"/>
              <a:ext cx="16922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event rejection</a:t>
              </a:r>
            </a:p>
            <a:p>
              <a:r>
                <a:rPr lang="en-US">
                  <a:solidFill>
                    <a:srgbClr val="666666"/>
                  </a:solidFill>
                </a:rPr>
                <a:t>event buffering</a:t>
              </a:r>
            </a:p>
          </p:txBody>
        </p:sp>
        <p:sp>
          <p:nvSpPr>
            <p:cNvPr id="200" name="Text Box 72"/>
            <p:cNvSpPr txBox="1">
              <a:spLocks noChangeArrowheads="1"/>
            </p:cNvSpPr>
            <p:nvPr/>
          </p:nvSpPr>
          <p:spPr bwMode="auto">
            <a:xfrm>
              <a:off x="7615238" y="6543675"/>
              <a:ext cx="14255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file storage</a:t>
              </a:r>
            </a:p>
            <a:p>
              <a:r>
                <a:rPr lang="en-US">
                  <a:solidFill>
                    <a:srgbClr val="666666"/>
                  </a:solidFill>
                </a:rPr>
                <a:t>file buffering</a:t>
              </a:r>
            </a:p>
          </p:txBody>
        </p:sp>
        <p:sp>
          <p:nvSpPr>
            <p:cNvPr id="201" name="Line 73"/>
            <p:cNvSpPr>
              <a:spLocks noChangeShapeType="1"/>
            </p:cNvSpPr>
            <p:nvPr/>
          </p:nvSpPr>
          <p:spPr bwMode="auto">
            <a:xfrm>
              <a:off x="7637463" y="3967163"/>
              <a:ext cx="1587" cy="82232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74"/>
            <p:cNvSpPr>
              <a:spLocks noChangeShapeType="1"/>
            </p:cNvSpPr>
            <p:nvPr/>
          </p:nvSpPr>
          <p:spPr bwMode="auto">
            <a:xfrm>
              <a:off x="7637463" y="4975225"/>
              <a:ext cx="1587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75"/>
            <p:cNvSpPr>
              <a:spLocks noChangeShapeType="1"/>
            </p:cNvSpPr>
            <p:nvPr/>
          </p:nvSpPr>
          <p:spPr bwMode="auto">
            <a:xfrm>
              <a:off x="7637463" y="5838825"/>
              <a:ext cx="1587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76"/>
            <p:cNvSpPr>
              <a:spLocks noChangeShapeType="1"/>
            </p:cNvSpPr>
            <p:nvPr/>
          </p:nvSpPr>
          <p:spPr bwMode="auto">
            <a:xfrm>
              <a:off x="7637463" y="6594475"/>
              <a:ext cx="1587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Text Box 78"/>
            <p:cNvSpPr txBox="1">
              <a:spLocks noChangeArrowheads="1"/>
            </p:cNvSpPr>
            <p:nvPr/>
          </p:nvSpPr>
          <p:spPr bwMode="auto">
            <a:xfrm>
              <a:off x="7615238" y="3051175"/>
              <a:ext cx="17684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data digitization</a:t>
              </a:r>
            </a:p>
            <a:p>
              <a:r>
                <a:rPr lang="en-US">
                  <a:solidFill>
                    <a:srgbClr val="666666"/>
                  </a:solidFill>
                </a:rPr>
                <a:t>data buffering</a:t>
              </a:r>
            </a:p>
          </p:txBody>
        </p:sp>
        <p:sp>
          <p:nvSpPr>
            <p:cNvPr id="206" name="Line 79"/>
            <p:cNvSpPr>
              <a:spLocks noChangeShapeType="1"/>
            </p:cNvSpPr>
            <p:nvPr/>
          </p:nvSpPr>
          <p:spPr bwMode="auto">
            <a:xfrm>
              <a:off x="7639050" y="3103563"/>
              <a:ext cx="1588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7" name="Group 80"/>
            <p:cNvGrpSpPr>
              <a:grpSpLocks/>
            </p:cNvGrpSpPr>
            <p:nvPr/>
          </p:nvGrpSpPr>
          <p:grpSpPr bwMode="auto">
            <a:xfrm>
              <a:off x="1803400" y="5868988"/>
              <a:ext cx="180975" cy="474662"/>
              <a:chOff x="1136" y="3697"/>
              <a:chExt cx="114" cy="299"/>
            </a:xfrm>
          </p:grpSpPr>
          <p:sp>
            <p:nvSpPr>
              <p:cNvPr id="208" name="Rectangle 81"/>
              <p:cNvSpPr>
                <a:spLocks noChangeArrowheads="1"/>
              </p:cNvSpPr>
              <p:nvPr/>
            </p:nvSpPr>
            <p:spPr bwMode="auto">
              <a:xfrm rot="5400000">
                <a:off x="1174" y="366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Rectangle 82"/>
              <p:cNvSpPr>
                <a:spLocks noChangeArrowheads="1"/>
              </p:cNvSpPr>
              <p:nvPr/>
            </p:nvSpPr>
            <p:spPr bwMode="auto">
              <a:xfrm rot="5400000">
                <a:off x="1174" y="3704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Rectangle 83"/>
              <p:cNvSpPr>
                <a:spLocks noChangeArrowheads="1"/>
              </p:cNvSpPr>
              <p:nvPr/>
            </p:nvSpPr>
            <p:spPr bwMode="auto">
              <a:xfrm rot="5400000">
                <a:off x="1174" y="374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Rectangle 84"/>
              <p:cNvSpPr>
                <a:spLocks noChangeArrowheads="1"/>
              </p:cNvSpPr>
              <p:nvPr/>
            </p:nvSpPr>
            <p:spPr bwMode="auto">
              <a:xfrm rot="5400000">
                <a:off x="1174" y="3791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Rectangle 85"/>
              <p:cNvSpPr>
                <a:spLocks noChangeArrowheads="1"/>
              </p:cNvSpPr>
              <p:nvPr/>
            </p:nvSpPr>
            <p:spPr bwMode="auto">
              <a:xfrm rot="5400000">
                <a:off x="1174" y="383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Rectangle 86"/>
              <p:cNvSpPr>
                <a:spLocks noChangeArrowheads="1"/>
              </p:cNvSpPr>
              <p:nvPr/>
            </p:nvSpPr>
            <p:spPr bwMode="auto">
              <a:xfrm rot="5400000">
                <a:off x="1174" y="3876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" name="Rectangle 87"/>
              <p:cNvSpPr>
                <a:spLocks noChangeArrowheads="1"/>
              </p:cNvSpPr>
              <p:nvPr/>
            </p:nvSpPr>
            <p:spPr bwMode="auto">
              <a:xfrm rot="5400000">
                <a:off x="1174" y="3918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" name="Rectangle 88"/>
              <p:cNvSpPr>
                <a:spLocks noChangeArrowheads="1"/>
              </p:cNvSpPr>
              <p:nvPr/>
            </p:nvSpPr>
            <p:spPr bwMode="auto">
              <a:xfrm rot="5400000">
                <a:off x="1174" y="3791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" name="Rectangle 89"/>
              <p:cNvSpPr>
                <a:spLocks noChangeArrowheads="1"/>
              </p:cNvSpPr>
              <p:nvPr/>
            </p:nvSpPr>
            <p:spPr bwMode="auto">
              <a:xfrm rot="5400000">
                <a:off x="1174" y="3833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" name="Rectangle 90"/>
              <p:cNvSpPr>
                <a:spLocks noChangeArrowheads="1"/>
              </p:cNvSpPr>
              <p:nvPr/>
            </p:nvSpPr>
            <p:spPr bwMode="auto">
              <a:xfrm rot="5400000">
                <a:off x="1174" y="3876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" name="Rectangle 91"/>
              <p:cNvSpPr>
                <a:spLocks noChangeArrowheads="1"/>
              </p:cNvSpPr>
              <p:nvPr/>
            </p:nvSpPr>
            <p:spPr bwMode="auto">
              <a:xfrm rot="5400000">
                <a:off x="1174" y="3918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9" name="Group 92"/>
            <p:cNvGrpSpPr>
              <a:grpSpLocks/>
            </p:cNvGrpSpPr>
            <p:nvPr/>
          </p:nvGrpSpPr>
          <p:grpSpPr bwMode="auto">
            <a:xfrm>
              <a:off x="1479550" y="5040313"/>
              <a:ext cx="180975" cy="474662"/>
              <a:chOff x="932" y="3175"/>
              <a:chExt cx="114" cy="299"/>
            </a:xfrm>
          </p:grpSpPr>
          <p:sp>
            <p:nvSpPr>
              <p:cNvPr id="220" name="Rectangle 93"/>
              <p:cNvSpPr>
                <a:spLocks noChangeArrowheads="1"/>
              </p:cNvSpPr>
              <p:nvPr/>
            </p:nvSpPr>
            <p:spPr bwMode="auto">
              <a:xfrm rot="5400000">
                <a:off x="970" y="3140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Rectangle 94"/>
              <p:cNvSpPr>
                <a:spLocks noChangeArrowheads="1"/>
              </p:cNvSpPr>
              <p:nvPr/>
            </p:nvSpPr>
            <p:spPr bwMode="auto">
              <a:xfrm rot="5400000">
                <a:off x="970" y="318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Rectangle 95"/>
              <p:cNvSpPr>
                <a:spLocks noChangeArrowheads="1"/>
              </p:cNvSpPr>
              <p:nvPr/>
            </p:nvSpPr>
            <p:spPr bwMode="auto">
              <a:xfrm rot="5400000">
                <a:off x="970" y="3225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Rectangle 96"/>
              <p:cNvSpPr>
                <a:spLocks noChangeArrowheads="1"/>
              </p:cNvSpPr>
              <p:nvPr/>
            </p:nvSpPr>
            <p:spPr bwMode="auto">
              <a:xfrm rot="5400000">
                <a:off x="970" y="3269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Rectangle 97"/>
              <p:cNvSpPr>
                <a:spLocks noChangeArrowheads="1"/>
              </p:cNvSpPr>
              <p:nvPr/>
            </p:nvSpPr>
            <p:spPr bwMode="auto">
              <a:xfrm rot="5400000">
                <a:off x="970" y="331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Rectangle 98"/>
              <p:cNvSpPr>
                <a:spLocks noChangeArrowheads="1"/>
              </p:cNvSpPr>
              <p:nvPr/>
            </p:nvSpPr>
            <p:spPr bwMode="auto">
              <a:xfrm rot="5400000">
                <a:off x="970" y="3354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Rectangle 99"/>
              <p:cNvSpPr>
                <a:spLocks noChangeArrowheads="1"/>
              </p:cNvSpPr>
              <p:nvPr/>
            </p:nvSpPr>
            <p:spPr bwMode="auto">
              <a:xfrm rot="5400000">
                <a:off x="970" y="339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Rectangle 100"/>
              <p:cNvSpPr>
                <a:spLocks noChangeArrowheads="1"/>
              </p:cNvSpPr>
              <p:nvPr/>
            </p:nvSpPr>
            <p:spPr bwMode="auto">
              <a:xfrm rot="5400000">
                <a:off x="970" y="3269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Rectangle 101"/>
              <p:cNvSpPr>
                <a:spLocks noChangeArrowheads="1"/>
              </p:cNvSpPr>
              <p:nvPr/>
            </p:nvSpPr>
            <p:spPr bwMode="auto">
              <a:xfrm rot="5400000">
                <a:off x="970" y="3312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Rectangle 102"/>
              <p:cNvSpPr>
                <a:spLocks noChangeArrowheads="1"/>
              </p:cNvSpPr>
              <p:nvPr/>
            </p:nvSpPr>
            <p:spPr bwMode="auto">
              <a:xfrm rot="5400000">
                <a:off x="970" y="3354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Rectangle 103"/>
              <p:cNvSpPr>
                <a:spLocks noChangeArrowheads="1"/>
              </p:cNvSpPr>
              <p:nvPr/>
            </p:nvSpPr>
            <p:spPr bwMode="auto">
              <a:xfrm rot="5400000">
                <a:off x="970" y="3397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1" name="Group 104"/>
            <p:cNvGrpSpPr>
              <a:grpSpLocks/>
            </p:cNvGrpSpPr>
            <p:nvPr/>
          </p:nvGrpSpPr>
          <p:grpSpPr bwMode="auto">
            <a:xfrm>
              <a:off x="255588" y="4068763"/>
              <a:ext cx="180975" cy="474662"/>
              <a:chOff x="161" y="2563"/>
              <a:chExt cx="114" cy="299"/>
            </a:xfrm>
          </p:grpSpPr>
          <p:sp>
            <p:nvSpPr>
              <p:cNvPr id="232" name="Rectangle 105"/>
              <p:cNvSpPr>
                <a:spLocks noChangeArrowheads="1"/>
              </p:cNvSpPr>
              <p:nvPr/>
            </p:nvSpPr>
            <p:spPr bwMode="auto">
              <a:xfrm rot="5400000">
                <a:off x="199" y="2528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Rectangle 106"/>
              <p:cNvSpPr>
                <a:spLocks noChangeArrowheads="1"/>
              </p:cNvSpPr>
              <p:nvPr/>
            </p:nvSpPr>
            <p:spPr bwMode="auto">
              <a:xfrm rot="5400000">
                <a:off x="199" y="2570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Rectangle 107"/>
              <p:cNvSpPr>
                <a:spLocks noChangeArrowheads="1"/>
              </p:cNvSpPr>
              <p:nvPr/>
            </p:nvSpPr>
            <p:spPr bwMode="auto">
              <a:xfrm rot="5400000">
                <a:off x="199" y="261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Rectangle 108"/>
              <p:cNvSpPr>
                <a:spLocks noChangeArrowheads="1"/>
              </p:cNvSpPr>
              <p:nvPr/>
            </p:nvSpPr>
            <p:spPr bwMode="auto">
              <a:xfrm rot="5400000">
                <a:off x="199" y="265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Rectangle 109"/>
              <p:cNvSpPr>
                <a:spLocks noChangeArrowheads="1"/>
              </p:cNvSpPr>
              <p:nvPr/>
            </p:nvSpPr>
            <p:spPr bwMode="auto">
              <a:xfrm rot="5400000">
                <a:off x="199" y="2699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Rectangle 110"/>
              <p:cNvSpPr>
                <a:spLocks noChangeArrowheads="1"/>
              </p:cNvSpPr>
              <p:nvPr/>
            </p:nvSpPr>
            <p:spPr bwMode="auto">
              <a:xfrm rot="5400000">
                <a:off x="199" y="274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Rectangle 111"/>
              <p:cNvSpPr>
                <a:spLocks noChangeArrowheads="1"/>
              </p:cNvSpPr>
              <p:nvPr/>
            </p:nvSpPr>
            <p:spPr bwMode="auto">
              <a:xfrm rot="5400000">
                <a:off x="199" y="2784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Rectangle 112"/>
              <p:cNvSpPr>
                <a:spLocks noChangeArrowheads="1"/>
              </p:cNvSpPr>
              <p:nvPr/>
            </p:nvSpPr>
            <p:spPr bwMode="auto">
              <a:xfrm rot="5400000">
                <a:off x="199" y="2657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Rectangle 113"/>
              <p:cNvSpPr>
                <a:spLocks noChangeArrowheads="1"/>
              </p:cNvSpPr>
              <p:nvPr/>
            </p:nvSpPr>
            <p:spPr bwMode="auto">
              <a:xfrm rot="5400000">
                <a:off x="199" y="2699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Rectangle 114"/>
              <p:cNvSpPr>
                <a:spLocks noChangeArrowheads="1"/>
              </p:cNvSpPr>
              <p:nvPr/>
            </p:nvSpPr>
            <p:spPr bwMode="auto">
              <a:xfrm rot="5400000">
                <a:off x="199" y="2742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Rectangle 115"/>
              <p:cNvSpPr>
                <a:spLocks noChangeArrowheads="1"/>
              </p:cNvSpPr>
              <p:nvPr/>
            </p:nvSpPr>
            <p:spPr bwMode="auto">
              <a:xfrm rot="5400000">
                <a:off x="199" y="2784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3" name="Group 116"/>
            <p:cNvGrpSpPr>
              <a:grpSpLocks/>
            </p:cNvGrpSpPr>
            <p:nvPr/>
          </p:nvGrpSpPr>
          <p:grpSpPr bwMode="auto">
            <a:xfrm>
              <a:off x="2019300" y="6661150"/>
              <a:ext cx="180975" cy="474663"/>
              <a:chOff x="1272" y="4196"/>
              <a:chExt cx="114" cy="299"/>
            </a:xfrm>
          </p:grpSpPr>
          <p:sp>
            <p:nvSpPr>
              <p:cNvPr id="244" name="Rectangle 117"/>
              <p:cNvSpPr>
                <a:spLocks noChangeArrowheads="1"/>
              </p:cNvSpPr>
              <p:nvPr/>
            </p:nvSpPr>
            <p:spPr bwMode="auto">
              <a:xfrm rot="5400000">
                <a:off x="1310" y="4161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Rectangle 118"/>
              <p:cNvSpPr>
                <a:spLocks noChangeArrowheads="1"/>
              </p:cNvSpPr>
              <p:nvPr/>
            </p:nvSpPr>
            <p:spPr bwMode="auto">
              <a:xfrm rot="5400000">
                <a:off x="1310" y="420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Rectangle 119"/>
              <p:cNvSpPr>
                <a:spLocks noChangeArrowheads="1"/>
              </p:cNvSpPr>
              <p:nvPr/>
            </p:nvSpPr>
            <p:spPr bwMode="auto">
              <a:xfrm rot="5400000">
                <a:off x="1310" y="4246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Rectangle 120"/>
              <p:cNvSpPr>
                <a:spLocks noChangeArrowheads="1"/>
              </p:cNvSpPr>
              <p:nvPr/>
            </p:nvSpPr>
            <p:spPr bwMode="auto">
              <a:xfrm rot="5400000">
                <a:off x="1310" y="4290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Rectangle 121"/>
              <p:cNvSpPr>
                <a:spLocks noChangeArrowheads="1"/>
              </p:cNvSpPr>
              <p:nvPr/>
            </p:nvSpPr>
            <p:spPr bwMode="auto">
              <a:xfrm rot="5400000">
                <a:off x="1310" y="433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9" name="Rectangle 122"/>
              <p:cNvSpPr>
                <a:spLocks noChangeArrowheads="1"/>
              </p:cNvSpPr>
              <p:nvPr/>
            </p:nvSpPr>
            <p:spPr bwMode="auto">
              <a:xfrm rot="5400000">
                <a:off x="1310" y="4375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Rectangle 123"/>
              <p:cNvSpPr>
                <a:spLocks noChangeArrowheads="1"/>
              </p:cNvSpPr>
              <p:nvPr/>
            </p:nvSpPr>
            <p:spPr bwMode="auto">
              <a:xfrm rot="5400000">
                <a:off x="1310" y="441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Rectangle 124"/>
              <p:cNvSpPr>
                <a:spLocks noChangeArrowheads="1"/>
              </p:cNvSpPr>
              <p:nvPr/>
            </p:nvSpPr>
            <p:spPr bwMode="auto">
              <a:xfrm rot="5400000">
                <a:off x="1310" y="4290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2" name="Rectangle 125"/>
              <p:cNvSpPr>
                <a:spLocks noChangeArrowheads="1"/>
              </p:cNvSpPr>
              <p:nvPr/>
            </p:nvSpPr>
            <p:spPr bwMode="auto">
              <a:xfrm rot="5400000">
                <a:off x="1310" y="4332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3" name="Rectangle 126"/>
              <p:cNvSpPr>
                <a:spLocks noChangeArrowheads="1"/>
              </p:cNvSpPr>
              <p:nvPr/>
            </p:nvSpPr>
            <p:spPr bwMode="auto">
              <a:xfrm rot="5400000">
                <a:off x="1310" y="4375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4" name="Rectangle 127"/>
              <p:cNvSpPr>
                <a:spLocks noChangeArrowheads="1"/>
              </p:cNvSpPr>
              <p:nvPr/>
            </p:nvSpPr>
            <p:spPr bwMode="auto">
              <a:xfrm rot="5400000">
                <a:off x="1310" y="4417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48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Globally triggered: ATLAS@LHC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136" y="1238582"/>
            <a:ext cx="7874000" cy="496920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24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FEFAC-A7CC-B24B-8055-968CCA4E6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event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8A31D8-3DD9-E24E-8A30-F0B7997E7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53319-CE3C-EF43-959E-E1C33EBB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C564E-0AA8-0940-AD6F-A1D4B089F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B5B397-3C13-3542-BF83-3105CFB5F02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795" y="1495506"/>
            <a:ext cx="6673944" cy="440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16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Locally triggered</a:t>
            </a:r>
          </a:p>
        </p:txBody>
      </p:sp>
      <p:sp>
        <p:nvSpPr>
          <p:cNvPr id="130" name="AutoShape 2"/>
          <p:cNvSpPr>
            <a:spLocks noChangeArrowheads="1"/>
          </p:cNvSpPr>
          <p:nvPr/>
        </p:nvSpPr>
        <p:spPr bwMode="auto">
          <a:xfrm>
            <a:off x="3633593" y="5742210"/>
            <a:ext cx="822325" cy="457200"/>
          </a:xfrm>
          <a:prstGeom prst="flowChartMagneticDisk">
            <a:avLst/>
          </a:prstGeom>
          <a:solidFill>
            <a:srgbClr val="EEEEEE"/>
          </a:solidFill>
          <a:ln w="18360" cap="flat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69876" rIns="99000" bIns="54000" anchor="ctr"/>
          <a:lstStyle/>
          <a:p>
            <a:pPr algn="ctr">
              <a:tabLst>
                <a:tab pos="723900" algn="l"/>
              </a:tabLst>
            </a:pPr>
            <a:r>
              <a:rPr lang="en-US">
                <a:solidFill>
                  <a:srgbClr val="000000"/>
                </a:solidFill>
              </a:rPr>
              <a:t>storage</a:t>
            </a:r>
          </a:p>
        </p:txBody>
      </p:sp>
      <p:cxnSp>
        <p:nvCxnSpPr>
          <p:cNvPr id="131" name="AutoShape 3"/>
          <p:cNvCxnSpPr>
            <a:cxnSpLocks noChangeShapeType="1"/>
            <a:stCxn id="132" idx="2"/>
            <a:endCxn id="130" idx="1"/>
          </p:cNvCxnSpPr>
          <p:nvPr/>
        </p:nvCxnSpPr>
        <p:spPr bwMode="auto">
          <a:xfrm flipH="1">
            <a:off x="4044756" y="5407248"/>
            <a:ext cx="7937" cy="336550"/>
          </a:xfrm>
          <a:prstGeom prst="straightConnector1">
            <a:avLst/>
          </a:prstGeom>
          <a:noFill/>
          <a:ln w="1908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32" name="AutoShape 4"/>
          <p:cNvSpPr>
            <a:spLocks noChangeArrowheads="1"/>
          </p:cNvSpPr>
          <p:nvPr/>
        </p:nvSpPr>
        <p:spPr bwMode="auto">
          <a:xfrm>
            <a:off x="3430393" y="4950048"/>
            <a:ext cx="1243013" cy="457200"/>
          </a:xfrm>
          <a:prstGeom prst="flowChartAlternateProcess">
            <a:avLst/>
          </a:prstGeom>
          <a:solidFill>
            <a:srgbClr val="EEEEEE"/>
          </a:solidFill>
          <a:ln w="18360" cap="flat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69876" rIns="99000" bIns="54000" anchor="ctr"/>
          <a:lstStyle/>
          <a:p>
            <a:pPr algn="ctr">
              <a:tabLst>
                <a:tab pos="723900" algn="l"/>
              </a:tabLst>
            </a:pPr>
            <a:r>
              <a:rPr lang="en-US">
                <a:solidFill>
                  <a:srgbClr val="000000"/>
                </a:solidFill>
              </a:rPr>
              <a:t>Processing</a:t>
            </a:r>
          </a:p>
        </p:txBody>
      </p:sp>
      <p:sp>
        <p:nvSpPr>
          <p:cNvPr id="133" name="AutoShape 5"/>
          <p:cNvSpPr>
            <a:spLocks noChangeArrowheads="1"/>
          </p:cNvSpPr>
          <p:nvPr/>
        </p:nvSpPr>
        <p:spPr bwMode="auto">
          <a:xfrm>
            <a:off x="1873055" y="3184748"/>
            <a:ext cx="1243012" cy="457200"/>
          </a:xfrm>
          <a:prstGeom prst="flowChartAlternateProcess">
            <a:avLst/>
          </a:prstGeom>
          <a:solidFill>
            <a:srgbClr val="EEEEEE"/>
          </a:solidFill>
          <a:ln w="18360" cap="flat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69876" rIns="99000" bIns="54000" anchor="ctr"/>
          <a:lstStyle/>
          <a:p>
            <a:pPr algn="ctr">
              <a:tabLst>
                <a:tab pos="723900" algn="l"/>
              </a:tabLst>
            </a:pPr>
            <a:r>
              <a:rPr lang="en-US">
                <a:solidFill>
                  <a:srgbClr val="000000"/>
                </a:solidFill>
              </a:rPr>
              <a:t>Processing</a:t>
            </a:r>
          </a:p>
        </p:txBody>
      </p:sp>
      <p:sp>
        <p:nvSpPr>
          <p:cNvPr id="134" name="Rectangle 6"/>
          <p:cNvSpPr>
            <a:spLocks noChangeArrowheads="1"/>
          </p:cNvSpPr>
          <p:nvPr/>
        </p:nvSpPr>
        <p:spPr bwMode="auto">
          <a:xfrm>
            <a:off x="3135117" y="4091211"/>
            <a:ext cx="1828800" cy="549275"/>
          </a:xfrm>
          <a:prstGeom prst="rect">
            <a:avLst/>
          </a:prstGeom>
          <a:solidFill>
            <a:srgbClr val="EEEEEE"/>
          </a:solidFill>
          <a:ln w="1836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69876" rIns="99000" bIns="54000" anchor="ctr"/>
          <a:lstStyle/>
          <a:p>
            <a:pPr algn="ctr">
              <a:tabLst>
                <a:tab pos="723900" algn="l"/>
                <a:tab pos="1447800" algn="l"/>
              </a:tabLst>
            </a:pPr>
            <a:r>
              <a:rPr lang="en-US">
                <a:solidFill>
                  <a:srgbClr val="000000"/>
                </a:solidFill>
              </a:rPr>
              <a:t>Data Collection</a:t>
            </a:r>
          </a:p>
        </p:txBody>
      </p:sp>
      <p:cxnSp>
        <p:nvCxnSpPr>
          <p:cNvPr id="135" name="AutoShape 7"/>
          <p:cNvCxnSpPr>
            <a:cxnSpLocks noChangeShapeType="1"/>
            <a:stCxn id="134" idx="2"/>
            <a:endCxn id="132" idx="0"/>
          </p:cNvCxnSpPr>
          <p:nvPr/>
        </p:nvCxnSpPr>
        <p:spPr bwMode="auto">
          <a:xfrm>
            <a:off x="4049518" y="4638898"/>
            <a:ext cx="3175" cy="309562"/>
          </a:xfrm>
          <a:prstGeom prst="straightConnector1">
            <a:avLst/>
          </a:prstGeom>
          <a:noFill/>
          <a:ln w="1908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36" name="AutoShape 8"/>
          <p:cNvCxnSpPr>
            <a:cxnSpLocks noChangeShapeType="1"/>
            <a:stCxn id="133" idx="2"/>
            <a:endCxn id="134" idx="0"/>
          </p:cNvCxnSpPr>
          <p:nvPr/>
        </p:nvCxnSpPr>
        <p:spPr bwMode="auto">
          <a:xfrm rot="16200000" flipH="1">
            <a:off x="3048599" y="3088704"/>
            <a:ext cx="449262" cy="1555750"/>
          </a:xfrm>
          <a:prstGeom prst="bentConnector3">
            <a:avLst>
              <a:gd name="adj1" fmla="val 50037"/>
            </a:avLst>
          </a:prstGeom>
          <a:noFill/>
          <a:ln w="1908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37" name="AutoShape 9"/>
          <p:cNvCxnSpPr>
            <a:cxnSpLocks noChangeShapeType="1"/>
            <a:stCxn id="154" idx="2"/>
            <a:endCxn id="134" idx="0"/>
          </p:cNvCxnSpPr>
          <p:nvPr/>
        </p:nvCxnSpPr>
        <p:spPr bwMode="auto">
          <a:xfrm rot="16200000" flipH="1">
            <a:off x="3826474" y="3868167"/>
            <a:ext cx="442912" cy="3175"/>
          </a:xfrm>
          <a:prstGeom prst="bentConnector3">
            <a:avLst>
              <a:gd name="adj1" fmla="val 50037"/>
            </a:avLst>
          </a:prstGeom>
          <a:noFill/>
          <a:ln w="1908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38" name="AutoShape 10"/>
          <p:cNvCxnSpPr>
            <a:cxnSpLocks noChangeShapeType="1"/>
            <a:stCxn id="164" idx="2"/>
            <a:endCxn id="134" idx="0"/>
          </p:cNvCxnSpPr>
          <p:nvPr/>
        </p:nvCxnSpPr>
        <p:spPr bwMode="auto">
          <a:xfrm rot="5400000">
            <a:off x="4922643" y="2773586"/>
            <a:ext cx="442912" cy="2192337"/>
          </a:xfrm>
          <a:prstGeom prst="bentConnector3">
            <a:avLst>
              <a:gd name="adj1" fmla="val 50037"/>
            </a:avLst>
          </a:prstGeom>
          <a:noFill/>
          <a:ln w="1908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54" name="AutoShape 26"/>
          <p:cNvSpPr>
            <a:spLocks noChangeArrowheads="1"/>
          </p:cNvSpPr>
          <p:nvPr/>
        </p:nvSpPr>
        <p:spPr bwMode="auto">
          <a:xfrm>
            <a:off x="3425630" y="3191098"/>
            <a:ext cx="1243012" cy="457200"/>
          </a:xfrm>
          <a:prstGeom prst="flowChartAlternateProcess">
            <a:avLst/>
          </a:prstGeom>
          <a:solidFill>
            <a:srgbClr val="EEEEEE"/>
          </a:solidFill>
          <a:ln w="18360" cap="flat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69876" rIns="99000" bIns="54000" anchor="ctr"/>
          <a:lstStyle/>
          <a:p>
            <a:pPr algn="ctr">
              <a:tabLst>
                <a:tab pos="723900" algn="l"/>
              </a:tabLst>
            </a:pPr>
            <a:r>
              <a:rPr lang="en-US">
                <a:solidFill>
                  <a:srgbClr val="000000"/>
                </a:solidFill>
              </a:rPr>
              <a:t>Processing</a:t>
            </a:r>
          </a:p>
        </p:txBody>
      </p:sp>
      <p:sp>
        <p:nvSpPr>
          <p:cNvPr id="164" name="AutoShape 36"/>
          <p:cNvSpPr>
            <a:spLocks noChangeArrowheads="1"/>
          </p:cNvSpPr>
          <p:nvPr/>
        </p:nvSpPr>
        <p:spPr bwMode="auto">
          <a:xfrm>
            <a:off x="5617968" y="3191098"/>
            <a:ext cx="1243013" cy="457200"/>
          </a:xfrm>
          <a:prstGeom prst="flowChartAlternateProcess">
            <a:avLst/>
          </a:prstGeom>
          <a:solidFill>
            <a:srgbClr val="EEEEEE"/>
          </a:solidFill>
          <a:ln w="18360" cap="flat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9000" tIns="69876" rIns="99000" bIns="54000" anchor="ctr"/>
          <a:lstStyle/>
          <a:p>
            <a:pPr algn="ctr">
              <a:tabLst>
                <a:tab pos="723900" algn="l"/>
              </a:tabLst>
            </a:pPr>
            <a:r>
              <a:rPr lang="en-US">
                <a:solidFill>
                  <a:srgbClr val="000000"/>
                </a:solidFill>
              </a:rPr>
              <a:t>Processing</a:t>
            </a:r>
          </a:p>
        </p:txBody>
      </p:sp>
      <p:sp>
        <p:nvSpPr>
          <p:cNvPr id="186" name="Rectangle 58"/>
          <p:cNvSpPr>
            <a:spLocks noChangeArrowheads="1"/>
          </p:cNvSpPr>
          <p:nvPr/>
        </p:nvSpPr>
        <p:spPr bwMode="auto">
          <a:xfrm>
            <a:off x="5073456" y="1351186"/>
            <a:ext cx="46037" cy="265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Rectangle 59"/>
          <p:cNvSpPr>
            <a:spLocks noChangeArrowheads="1"/>
          </p:cNvSpPr>
          <p:nvPr/>
        </p:nvSpPr>
        <p:spPr bwMode="auto">
          <a:xfrm>
            <a:off x="5181406" y="1351186"/>
            <a:ext cx="46037" cy="265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8" name="Rectangle 60"/>
          <p:cNvSpPr>
            <a:spLocks noChangeArrowheads="1"/>
          </p:cNvSpPr>
          <p:nvPr/>
        </p:nvSpPr>
        <p:spPr bwMode="auto">
          <a:xfrm>
            <a:off x="5289356" y="1351186"/>
            <a:ext cx="46037" cy="265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" name="Text Box 61"/>
          <p:cNvSpPr txBox="1">
            <a:spLocks noChangeArrowheads="1"/>
          </p:cNvSpPr>
          <p:nvPr/>
        </p:nvSpPr>
        <p:spPr bwMode="auto">
          <a:xfrm>
            <a:off x="7551543" y="2279874"/>
            <a:ext cx="127476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b="1">
                <a:solidFill>
                  <a:srgbClr val="800000"/>
                </a:solidFill>
              </a:rPr>
              <a:t>Front-End</a:t>
            </a:r>
          </a:p>
        </p:txBody>
      </p:sp>
      <p:sp>
        <p:nvSpPr>
          <p:cNvPr id="190" name="Text Box 62"/>
          <p:cNvSpPr txBox="1">
            <a:spLocks noChangeArrowheads="1"/>
          </p:cNvSpPr>
          <p:nvPr/>
        </p:nvSpPr>
        <p:spPr bwMode="auto">
          <a:xfrm>
            <a:off x="7732518" y="3251424"/>
            <a:ext cx="10953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b="1">
                <a:solidFill>
                  <a:srgbClr val="800000"/>
                </a:solidFill>
              </a:rPr>
              <a:t>Readout</a:t>
            </a:r>
          </a:p>
        </p:txBody>
      </p:sp>
      <p:sp>
        <p:nvSpPr>
          <p:cNvPr id="191" name="Text Box 63"/>
          <p:cNvSpPr txBox="1">
            <a:spLocks noChangeArrowheads="1"/>
          </p:cNvSpPr>
          <p:nvPr/>
        </p:nvSpPr>
        <p:spPr bwMode="auto">
          <a:xfrm>
            <a:off x="7043542" y="4188049"/>
            <a:ext cx="1784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b="1">
                <a:solidFill>
                  <a:srgbClr val="800000"/>
                </a:solidFill>
              </a:rPr>
              <a:t>Event Building</a:t>
            </a:r>
          </a:p>
        </p:txBody>
      </p:sp>
      <p:sp>
        <p:nvSpPr>
          <p:cNvPr id="192" name="Text Box 64"/>
          <p:cNvSpPr txBox="1">
            <a:spLocks noChangeArrowheads="1"/>
          </p:cNvSpPr>
          <p:nvPr/>
        </p:nvSpPr>
        <p:spPr bwMode="auto">
          <a:xfrm>
            <a:off x="7056243" y="5016724"/>
            <a:ext cx="177006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b="1">
                <a:solidFill>
                  <a:srgbClr val="800000"/>
                </a:solidFill>
              </a:rPr>
              <a:t>Event Filtering</a:t>
            </a:r>
          </a:p>
        </p:txBody>
      </p:sp>
      <p:sp>
        <p:nvSpPr>
          <p:cNvPr id="193" name="Text Box 65"/>
          <p:cNvSpPr txBox="1">
            <a:spLocks noChangeArrowheads="1"/>
          </p:cNvSpPr>
          <p:nvPr/>
        </p:nvSpPr>
        <p:spPr bwMode="auto">
          <a:xfrm>
            <a:off x="7054655" y="5735861"/>
            <a:ext cx="17716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b="1">
                <a:solidFill>
                  <a:srgbClr val="800000"/>
                </a:solidFill>
              </a:rPr>
              <a:t>Event Logging</a:t>
            </a:r>
          </a:p>
        </p:txBody>
      </p:sp>
      <p:sp>
        <p:nvSpPr>
          <p:cNvPr id="196" name="Text Box 68"/>
          <p:cNvSpPr txBox="1">
            <a:spLocks noChangeArrowheads="1"/>
          </p:cNvSpPr>
          <p:nvPr/>
        </p:nvSpPr>
        <p:spPr bwMode="auto">
          <a:xfrm>
            <a:off x="5546531" y="1308323"/>
            <a:ext cx="1074737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sz="1400" dirty="0"/>
              <a:t>N channels</a:t>
            </a:r>
          </a:p>
        </p:txBody>
      </p:sp>
      <p:sp>
        <p:nvSpPr>
          <p:cNvPr id="197" name="Text Box 69"/>
          <p:cNvSpPr txBox="1">
            <a:spLocks noChangeArrowheads="1"/>
          </p:cNvSpPr>
          <p:nvPr/>
        </p:nvSpPr>
        <p:spPr bwMode="auto">
          <a:xfrm>
            <a:off x="8921555" y="2995835"/>
            <a:ext cx="1706562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>
                <a:solidFill>
                  <a:srgbClr val="666666"/>
                </a:solidFill>
              </a:rPr>
              <a:t>data extraction</a:t>
            </a:r>
          </a:p>
          <a:p>
            <a:r>
              <a:rPr lang="en-US">
                <a:solidFill>
                  <a:srgbClr val="666666"/>
                </a:solidFill>
              </a:rPr>
              <a:t>data formatting</a:t>
            </a:r>
          </a:p>
          <a:p>
            <a:r>
              <a:rPr lang="en-US">
                <a:solidFill>
                  <a:srgbClr val="666666"/>
                </a:solidFill>
              </a:rPr>
              <a:t>data buffering</a:t>
            </a:r>
          </a:p>
        </p:txBody>
      </p:sp>
      <p:sp>
        <p:nvSpPr>
          <p:cNvPr id="198" name="Text Box 70"/>
          <p:cNvSpPr txBox="1">
            <a:spLocks noChangeArrowheads="1"/>
          </p:cNvSpPr>
          <p:nvPr/>
        </p:nvSpPr>
        <p:spPr bwMode="auto">
          <a:xfrm>
            <a:off x="8921556" y="4040411"/>
            <a:ext cx="1768475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>
                <a:solidFill>
                  <a:srgbClr val="666666"/>
                </a:solidFill>
              </a:rPr>
              <a:t>event assembly</a:t>
            </a:r>
          </a:p>
          <a:p>
            <a:r>
              <a:rPr lang="en-US">
                <a:solidFill>
                  <a:srgbClr val="666666"/>
                </a:solidFill>
              </a:rPr>
              <a:t>event buffering</a:t>
            </a:r>
          </a:p>
        </p:txBody>
      </p:sp>
      <p:sp>
        <p:nvSpPr>
          <p:cNvPr id="199" name="Text Box 71"/>
          <p:cNvSpPr txBox="1">
            <a:spLocks noChangeArrowheads="1"/>
          </p:cNvSpPr>
          <p:nvPr/>
        </p:nvSpPr>
        <p:spPr bwMode="auto">
          <a:xfrm>
            <a:off x="8921556" y="4869086"/>
            <a:ext cx="1692275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>
                <a:solidFill>
                  <a:srgbClr val="666666"/>
                </a:solidFill>
              </a:rPr>
              <a:t>event rejection</a:t>
            </a:r>
          </a:p>
          <a:p>
            <a:r>
              <a:rPr lang="en-US">
                <a:solidFill>
                  <a:srgbClr val="666666"/>
                </a:solidFill>
              </a:rPr>
              <a:t>event buffering</a:t>
            </a:r>
          </a:p>
        </p:txBody>
      </p:sp>
      <p:sp>
        <p:nvSpPr>
          <p:cNvPr id="200" name="Text Box 72"/>
          <p:cNvSpPr txBox="1">
            <a:spLocks noChangeArrowheads="1"/>
          </p:cNvSpPr>
          <p:nvPr/>
        </p:nvSpPr>
        <p:spPr bwMode="auto">
          <a:xfrm>
            <a:off x="8921556" y="5624736"/>
            <a:ext cx="1425575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>
                <a:solidFill>
                  <a:srgbClr val="666666"/>
                </a:solidFill>
              </a:rPr>
              <a:t>file storage</a:t>
            </a:r>
          </a:p>
          <a:p>
            <a:r>
              <a:rPr lang="en-US">
                <a:solidFill>
                  <a:srgbClr val="666666"/>
                </a:solidFill>
              </a:rPr>
              <a:t>file buffering</a:t>
            </a:r>
          </a:p>
        </p:txBody>
      </p:sp>
      <p:sp>
        <p:nvSpPr>
          <p:cNvPr id="201" name="Line 73"/>
          <p:cNvSpPr>
            <a:spLocks noChangeShapeType="1"/>
          </p:cNvSpPr>
          <p:nvPr/>
        </p:nvSpPr>
        <p:spPr bwMode="auto">
          <a:xfrm>
            <a:off x="8943781" y="3048224"/>
            <a:ext cx="1587" cy="822325"/>
          </a:xfrm>
          <a:prstGeom prst="line">
            <a:avLst/>
          </a:prstGeom>
          <a:noFill/>
          <a:ln w="19080" cap="flat">
            <a:solidFill>
              <a:srgbClr val="6666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2" name="Line 74"/>
          <p:cNvSpPr>
            <a:spLocks noChangeShapeType="1"/>
          </p:cNvSpPr>
          <p:nvPr/>
        </p:nvSpPr>
        <p:spPr bwMode="auto">
          <a:xfrm>
            <a:off x="8943781" y="4056286"/>
            <a:ext cx="1587" cy="549275"/>
          </a:xfrm>
          <a:prstGeom prst="line">
            <a:avLst/>
          </a:prstGeom>
          <a:noFill/>
          <a:ln w="19080" cap="flat">
            <a:solidFill>
              <a:srgbClr val="6666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3" name="Line 75"/>
          <p:cNvSpPr>
            <a:spLocks noChangeShapeType="1"/>
          </p:cNvSpPr>
          <p:nvPr/>
        </p:nvSpPr>
        <p:spPr bwMode="auto">
          <a:xfrm>
            <a:off x="8943781" y="4919886"/>
            <a:ext cx="1587" cy="549275"/>
          </a:xfrm>
          <a:prstGeom prst="line">
            <a:avLst/>
          </a:prstGeom>
          <a:noFill/>
          <a:ln w="19080" cap="flat">
            <a:solidFill>
              <a:srgbClr val="6666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Line 76"/>
          <p:cNvSpPr>
            <a:spLocks noChangeShapeType="1"/>
          </p:cNvSpPr>
          <p:nvPr/>
        </p:nvSpPr>
        <p:spPr bwMode="auto">
          <a:xfrm>
            <a:off x="8943781" y="5675536"/>
            <a:ext cx="1587" cy="549275"/>
          </a:xfrm>
          <a:prstGeom prst="line">
            <a:avLst/>
          </a:prstGeom>
          <a:noFill/>
          <a:ln w="19080" cap="flat">
            <a:solidFill>
              <a:srgbClr val="6666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" name="Text Box 78"/>
          <p:cNvSpPr txBox="1">
            <a:spLocks noChangeArrowheads="1"/>
          </p:cNvSpPr>
          <p:nvPr/>
        </p:nvSpPr>
        <p:spPr bwMode="auto">
          <a:xfrm>
            <a:off x="8921556" y="2132236"/>
            <a:ext cx="1768475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>
                <a:solidFill>
                  <a:srgbClr val="666666"/>
                </a:solidFill>
              </a:rPr>
              <a:t>data digitization</a:t>
            </a:r>
          </a:p>
          <a:p>
            <a:r>
              <a:rPr lang="en-US">
                <a:solidFill>
                  <a:srgbClr val="666666"/>
                </a:solidFill>
              </a:rPr>
              <a:t>data buffering</a:t>
            </a:r>
          </a:p>
        </p:txBody>
      </p:sp>
      <p:sp>
        <p:nvSpPr>
          <p:cNvPr id="206" name="Line 79"/>
          <p:cNvSpPr>
            <a:spLocks noChangeShapeType="1"/>
          </p:cNvSpPr>
          <p:nvPr/>
        </p:nvSpPr>
        <p:spPr bwMode="auto">
          <a:xfrm>
            <a:off x="8945367" y="2184624"/>
            <a:ext cx="1588" cy="549275"/>
          </a:xfrm>
          <a:prstGeom prst="line">
            <a:avLst/>
          </a:prstGeom>
          <a:noFill/>
          <a:ln w="19080" cap="flat">
            <a:solidFill>
              <a:srgbClr val="6666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" name="Group 80"/>
          <p:cNvGrpSpPr>
            <a:grpSpLocks/>
          </p:cNvGrpSpPr>
          <p:nvPr/>
        </p:nvGrpSpPr>
        <p:grpSpPr bwMode="auto">
          <a:xfrm>
            <a:off x="3109718" y="4950048"/>
            <a:ext cx="180975" cy="474662"/>
            <a:chOff x="1136" y="3697"/>
            <a:chExt cx="114" cy="299"/>
          </a:xfrm>
        </p:grpSpPr>
        <p:sp>
          <p:nvSpPr>
            <p:cNvPr id="208" name="Rectangle 81"/>
            <p:cNvSpPr>
              <a:spLocks noChangeArrowheads="1"/>
            </p:cNvSpPr>
            <p:nvPr/>
          </p:nvSpPr>
          <p:spPr bwMode="auto">
            <a:xfrm rot="5400000">
              <a:off x="1174" y="3662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" name="Rectangle 82"/>
            <p:cNvSpPr>
              <a:spLocks noChangeArrowheads="1"/>
            </p:cNvSpPr>
            <p:nvPr/>
          </p:nvSpPr>
          <p:spPr bwMode="auto">
            <a:xfrm rot="5400000">
              <a:off x="1174" y="3704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Rectangle 83"/>
            <p:cNvSpPr>
              <a:spLocks noChangeArrowheads="1"/>
            </p:cNvSpPr>
            <p:nvPr/>
          </p:nvSpPr>
          <p:spPr bwMode="auto">
            <a:xfrm rot="5400000">
              <a:off x="1174" y="3747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Rectangle 84"/>
            <p:cNvSpPr>
              <a:spLocks noChangeArrowheads="1"/>
            </p:cNvSpPr>
            <p:nvPr/>
          </p:nvSpPr>
          <p:spPr bwMode="auto">
            <a:xfrm rot="5400000">
              <a:off x="1174" y="3791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" name="Rectangle 85"/>
            <p:cNvSpPr>
              <a:spLocks noChangeArrowheads="1"/>
            </p:cNvSpPr>
            <p:nvPr/>
          </p:nvSpPr>
          <p:spPr bwMode="auto">
            <a:xfrm rot="5400000">
              <a:off x="1174" y="3833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Rectangle 86"/>
            <p:cNvSpPr>
              <a:spLocks noChangeArrowheads="1"/>
            </p:cNvSpPr>
            <p:nvPr/>
          </p:nvSpPr>
          <p:spPr bwMode="auto">
            <a:xfrm rot="5400000">
              <a:off x="1174" y="3876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Rectangle 87"/>
            <p:cNvSpPr>
              <a:spLocks noChangeArrowheads="1"/>
            </p:cNvSpPr>
            <p:nvPr/>
          </p:nvSpPr>
          <p:spPr bwMode="auto">
            <a:xfrm rot="5400000">
              <a:off x="1174" y="3918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" name="Rectangle 88"/>
            <p:cNvSpPr>
              <a:spLocks noChangeArrowheads="1"/>
            </p:cNvSpPr>
            <p:nvPr/>
          </p:nvSpPr>
          <p:spPr bwMode="auto">
            <a:xfrm rot="5400000">
              <a:off x="1174" y="3791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" name="Rectangle 89"/>
            <p:cNvSpPr>
              <a:spLocks noChangeArrowheads="1"/>
            </p:cNvSpPr>
            <p:nvPr/>
          </p:nvSpPr>
          <p:spPr bwMode="auto">
            <a:xfrm rot="5400000">
              <a:off x="1174" y="3833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" name="Rectangle 90"/>
            <p:cNvSpPr>
              <a:spLocks noChangeArrowheads="1"/>
            </p:cNvSpPr>
            <p:nvPr/>
          </p:nvSpPr>
          <p:spPr bwMode="auto">
            <a:xfrm rot="5400000">
              <a:off x="1174" y="3876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" name="Rectangle 91"/>
            <p:cNvSpPr>
              <a:spLocks noChangeArrowheads="1"/>
            </p:cNvSpPr>
            <p:nvPr/>
          </p:nvSpPr>
          <p:spPr bwMode="auto">
            <a:xfrm rot="5400000">
              <a:off x="1174" y="3918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9" name="Group 92"/>
          <p:cNvGrpSpPr>
            <a:grpSpLocks/>
          </p:cNvGrpSpPr>
          <p:nvPr/>
        </p:nvGrpSpPr>
        <p:grpSpPr bwMode="auto">
          <a:xfrm>
            <a:off x="2785868" y="4121373"/>
            <a:ext cx="180975" cy="474662"/>
            <a:chOff x="932" y="3175"/>
            <a:chExt cx="114" cy="299"/>
          </a:xfrm>
        </p:grpSpPr>
        <p:sp>
          <p:nvSpPr>
            <p:cNvPr id="220" name="Rectangle 93"/>
            <p:cNvSpPr>
              <a:spLocks noChangeArrowheads="1"/>
            </p:cNvSpPr>
            <p:nvPr/>
          </p:nvSpPr>
          <p:spPr bwMode="auto">
            <a:xfrm rot="5400000">
              <a:off x="970" y="3140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" name="Rectangle 94"/>
            <p:cNvSpPr>
              <a:spLocks noChangeArrowheads="1"/>
            </p:cNvSpPr>
            <p:nvPr/>
          </p:nvSpPr>
          <p:spPr bwMode="auto">
            <a:xfrm rot="5400000">
              <a:off x="970" y="3183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" name="Rectangle 95"/>
            <p:cNvSpPr>
              <a:spLocks noChangeArrowheads="1"/>
            </p:cNvSpPr>
            <p:nvPr/>
          </p:nvSpPr>
          <p:spPr bwMode="auto">
            <a:xfrm rot="5400000">
              <a:off x="970" y="3225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" name="Rectangle 96"/>
            <p:cNvSpPr>
              <a:spLocks noChangeArrowheads="1"/>
            </p:cNvSpPr>
            <p:nvPr/>
          </p:nvSpPr>
          <p:spPr bwMode="auto">
            <a:xfrm rot="5400000">
              <a:off x="970" y="3269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" name="Rectangle 97"/>
            <p:cNvSpPr>
              <a:spLocks noChangeArrowheads="1"/>
            </p:cNvSpPr>
            <p:nvPr/>
          </p:nvSpPr>
          <p:spPr bwMode="auto">
            <a:xfrm rot="5400000">
              <a:off x="970" y="3312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Rectangle 98"/>
            <p:cNvSpPr>
              <a:spLocks noChangeArrowheads="1"/>
            </p:cNvSpPr>
            <p:nvPr/>
          </p:nvSpPr>
          <p:spPr bwMode="auto">
            <a:xfrm rot="5400000">
              <a:off x="970" y="3354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Rectangle 99"/>
            <p:cNvSpPr>
              <a:spLocks noChangeArrowheads="1"/>
            </p:cNvSpPr>
            <p:nvPr/>
          </p:nvSpPr>
          <p:spPr bwMode="auto">
            <a:xfrm rot="5400000">
              <a:off x="970" y="3397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Rectangle 100"/>
            <p:cNvSpPr>
              <a:spLocks noChangeArrowheads="1"/>
            </p:cNvSpPr>
            <p:nvPr/>
          </p:nvSpPr>
          <p:spPr bwMode="auto">
            <a:xfrm rot="5400000">
              <a:off x="970" y="3269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Rectangle 101"/>
            <p:cNvSpPr>
              <a:spLocks noChangeArrowheads="1"/>
            </p:cNvSpPr>
            <p:nvPr/>
          </p:nvSpPr>
          <p:spPr bwMode="auto">
            <a:xfrm rot="5400000">
              <a:off x="970" y="3312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Rectangle 102"/>
            <p:cNvSpPr>
              <a:spLocks noChangeArrowheads="1"/>
            </p:cNvSpPr>
            <p:nvPr/>
          </p:nvSpPr>
          <p:spPr bwMode="auto">
            <a:xfrm rot="5400000">
              <a:off x="970" y="3354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" name="Rectangle 103"/>
            <p:cNvSpPr>
              <a:spLocks noChangeArrowheads="1"/>
            </p:cNvSpPr>
            <p:nvPr/>
          </p:nvSpPr>
          <p:spPr bwMode="auto">
            <a:xfrm rot="5400000">
              <a:off x="970" y="3397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1" name="Group 104"/>
          <p:cNvGrpSpPr>
            <a:grpSpLocks/>
          </p:cNvGrpSpPr>
          <p:nvPr/>
        </p:nvGrpSpPr>
        <p:grpSpPr bwMode="auto">
          <a:xfrm>
            <a:off x="1561906" y="3149823"/>
            <a:ext cx="180975" cy="474662"/>
            <a:chOff x="161" y="2563"/>
            <a:chExt cx="114" cy="299"/>
          </a:xfrm>
        </p:grpSpPr>
        <p:sp>
          <p:nvSpPr>
            <p:cNvPr id="232" name="Rectangle 105"/>
            <p:cNvSpPr>
              <a:spLocks noChangeArrowheads="1"/>
            </p:cNvSpPr>
            <p:nvPr/>
          </p:nvSpPr>
          <p:spPr bwMode="auto">
            <a:xfrm rot="5400000">
              <a:off x="199" y="2528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" name="Rectangle 106"/>
            <p:cNvSpPr>
              <a:spLocks noChangeArrowheads="1"/>
            </p:cNvSpPr>
            <p:nvPr/>
          </p:nvSpPr>
          <p:spPr bwMode="auto">
            <a:xfrm rot="5400000">
              <a:off x="199" y="2570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Rectangle 107"/>
            <p:cNvSpPr>
              <a:spLocks noChangeArrowheads="1"/>
            </p:cNvSpPr>
            <p:nvPr/>
          </p:nvSpPr>
          <p:spPr bwMode="auto">
            <a:xfrm rot="5400000">
              <a:off x="199" y="2613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" name="Rectangle 108"/>
            <p:cNvSpPr>
              <a:spLocks noChangeArrowheads="1"/>
            </p:cNvSpPr>
            <p:nvPr/>
          </p:nvSpPr>
          <p:spPr bwMode="auto">
            <a:xfrm rot="5400000">
              <a:off x="199" y="2657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" name="Rectangle 109"/>
            <p:cNvSpPr>
              <a:spLocks noChangeArrowheads="1"/>
            </p:cNvSpPr>
            <p:nvPr/>
          </p:nvSpPr>
          <p:spPr bwMode="auto">
            <a:xfrm rot="5400000">
              <a:off x="199" y="2699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" name="Rectangle 110"/>
            <p:cNvSpPr>
              <a:spLocks noChangeArrowheads="1"/>
            </p:cNvSpPr>
            <p:nvPr/>
          </p:nvSpPr>
          <p:spPr bwMode="auto">
            <a:xfrm rot="5400000">
              <a:off x="199" y="2742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" name="Rectangle 111"/>
            <p:cNvSpPr>
              <a:spLocks noChangeArrowheads="1"/>
            </p:cNvSpPr>
            <p:nvPr/>
          </p:nvSpPr>
          <p:spPr bwMode="auto">
            <a:xfrm rot="5400000">
              <a:off x="199" y="2784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" name="Rectangle 112"/>
            <p:cNvSpPr>
              <a:spLocks noChangeArrowheads="1"/>
            </p:cNvSpPr>
            <p:nvPr/>
          </p:nvSpPr>
          <p:spPr bwMode="auto">
            <a:xfrm rot="5400000">
              <a:off x="199" y="2657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Rectangle 113"/>
            <p:cNvSpPr>
              <a:spLocks noChangeArrowheads="1"/>
            </p:cNvSpPr>
            <p:nvPr/>
          </p:nvSpPr>
          <p:spPr bwMode="auto">
            <a:xfrm rot="5400000">
              <a:off x="199" y="2699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" name="Rectangle 114"/>
            <p:cNvSpPr>
              <a:spLocks noChangeArrowheads="1"/>
            </p:cNvSpPr>
            <p:nvPr/>
          </p:nvSpPr>
          <p:spPr bwMode="auto">
            <a:xfrm rot="5400000">
              <a:off x="199" y="2742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" name="Rectangle 115"/>
            <p:cNvSpPr>
              <a:spLocks noChangeArrowheads="1"/>
            </p:cNvSpPr>
            <p:nvPr/>
          </p:nvSpPr>
          <p:spPr bwMode="auto">
            <a:xfrm rot="5400000">
              <a:off x="199" y="2784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3" name="Group 116"/>
          <p:cNvGrpSpPr>
            <a:grpSpLocks/>
          </p:cNvGrpSpPr>
          <p:nvPr/>
        </p:nvGrpSpPr>
        <p:grpSpPr bwMode="auto">
          <a:xfrm>
            <a:off x="3325618" y="5742211"/>
            <a:ext cx="180975" cy="474663"/>
            <a:chOff x="1272" y="4196"/>
            <a:chExt cx="114" cy="299"/>
          </a:xfrm>
        </p:grpSpPr>
        <p:sp>
          <p:nvSpPr>
            <p:cNvPr id="244" name="Rectangle 117"/>
            <p:cNvSpPr>
              <a:spLocks noChangeArrowheads="1"/>
            </p:cNvSpPr>
            <p:nvPr/>
          </p:nvSpPr>
          <p:spPr bwMode="auto">
            <a:xfrm rot="5400000">
              <a:off x="1310" y="4161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Rectangle 118"/>
            <p:cNvSpPr>
              <a:spLocks noChangeArrowheads="1"/>
            </p:cNvSpPr>
            <p:nvPr/>
          </p:nvSpPr>
          <p:spPr bwMode="auto">
            <a:xfrm rot="5400000">
              <a:off x="1310" y="4203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" name="Rectangle 119"/>
            <p:cNvSpPr>
              <a:spLocks noChangeArrowheads="1"/>
            </p:cNvSpPr>
            <p:nvPr/>
          </p:nvSpPr>
          <p:spPr bwMode="auto">
            <a:xfrm rot="5400000">
              <a:off x="1310" y="4246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Rectangle 120"/>
            <p:cNvSpPr>
              <a:spLocks noChangeArrowheads="1"/>
            </p:cNvSpPr>
            <p:nvPr/>
          </p:nvSpPr>
          <p:spPr bwMode="auto">
            <a:xfrm rot="5400000">
              <a:off x="1310" y="4290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Rectangle 121"/>
            <p:cNvSpPr>
              <a:spLocks noChangeArrowheads="1"/>
            </p:cNvSpPr>
            <p:nvPr/>
          </p:nvSpPr>
          <p:spPr bwMode="auto">
            <a:xfrm rot="5400000">
              <a:off x="1310" y="4332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" name="Rectangle 122"/>
            <p:cNvSpPr>
              <a:spLocks noChangeArrowheads="1"/>
            </p:cNvSpPr>
            <p:nvPr/>
          </p:nvSpPr>
          <p:spPr bwMode="auto">
            <a:xfrm rot="5400000">
              <a:off x="1310" y="4375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" name="Rectangle 123"/>
            <p:cNvSpPr>
              <a:spLocks noChangeArrowheads="1"/>
            </p:cNvSpPr>
            <p:nvPr/>
          </p:nvSpPr>
          <p:spPr bwMode="auto">
            <a:xfrm rot="5400000">
              <a:off x="1310" y="4417"/>
              <a:ext cx="42" cy="114"/>
            </a:xfrm>
            <a:prstGeom prst="rect">
              <a:avLst/>
            </a:prstGeom>
            <a:solidFill>
              <a:srgbClr val="FFFFCC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Rectangle 124"/>
            <p:cNvSpPr>
              <a:spLocks noChangeArrowheads="1"/>
            </p:cNvSpPr>
            <p:nvPr/>
          </p:nvSpPr>
          <p:spPr bwMode="auto">
            <a:xfrm rot="5400000">
              <a:off x="1310" y="4290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" name="Rectangle 125"/>
            <p:cNvSpPr>
              <a:spLocks noChangeArrowheads="1"/>
            </p:cNvSpPr>
            <p:nvPr/>
          </p:nvSpPr>
          <p:spPr bwMode="auto">
            <a:xfrm rot="5400000">
              <a:off x="1310" y="4332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" name="Rectangle 126"/>
            <p:cNvSpPr>
              <a:spLocks noChangeArrowheads="1"/>
            </p:cNvSpPr>
            <p:nvPr/>
          </p:nvSpPr>
          <p:spPr bwMode="auto">
            <a:xfrm rot="5400000">
              <a:off x="1310" y="4375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Rectangle 127"/>
            <p:cNvSpPr>
              <a:spLocks noChangeArrowheads="1"/>
            </p:cNvSpPr>
            <p:nvPr/>
          </p:nvSpPr>
          <p:spPr bwMode="auto">
            <a:xfrm rot="5400000">
              <a:off x="1310" y="4417"/>
              <a:ext cx="42" cy="114"/>
            </a:xfrm>
            <a:prstGeom prst="rect">
              <a:avLst/>
            </a:prstGeom>
            <a:solidFill>
              <a:srgbClr val="FFD320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08467" y="1573308"/>
            <a:ext cx="1290510" cy="1606904"/>
            <a:chOff x="4284467" y="1736597"/>
            <a:chExt cx="1290510" cy="1606904"/>
          </a:xfrm>
        </p:grpSpPr>
        <p:sp>
          <p:nvSpPr>
            <p:cNvPr id="165" name="Rectangle 37"/>
            <p:cNvSpPr>
              <a:spLocks noChangeArrowheads="1"/>
            </p:cNvSpPr>
            <p:nvPr/>
          </p:nvSpPr>
          <p:spPr bwMode="auto">
            <a:xfrm>
              <a:off x="4678167" y="19732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6" name="AutoShape 38"/>
            <p:cNvCxnSpPr>
              <a:cxnSpLocks noChangeShapeType="1"/>
              <a:stCxn id="165" idx="2"/>
              <a:endCxn id="176" idx="0"/>
            </p:cNvCxnSpPr>
            <p:nvPr/>
          </p:nvCxnSpPr>
          <p:spPr bwMode="auto">
            <a:xfrm flipH="1">
              <a:off x="4721824" y="2065338"/>
              <a:ext cx="2381" cy="511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7" name="Rectangle 39"/>
            <p:cNvSpPr>
              <a:spLocks noChangeArrowheads="1"/>
            </p:cNvSpPr>
            <p:nvPr/>
          </p:nvSpPr>
          <p:spPr bwMode="auto">
            <a:xfrm>
              <a:off x="4606730" y="18589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8" name="AutoShape 40"/>
            <p:cNvCxnSpPr>
              <a:cxnSpLocks noChangeShapeType="1"/>
              <a:stCxn id="167" idx="2"/>
              <a:endCxn id="177" idx="0"/>
            </p:cNvCxnSpPr>
            <p:nvPr/>
          </p:nvCxnSpPr>
          <p:spPr bwMode="auto">
            <a:xfrm flipH="1">
              <a:off x="4649592" y="1949450"/>
              <a:ext cx="1588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9" name="Rectangle 41"/>
            <p:cNvSpPr>
              <a:spLocks noChangeArrowheads="1"/>
            </p:cNvSpPr>
            <p:nvPr/>
          </p:nvSpPr>
          <p:spPr bwMode="auto">
            <a:xfrm>
              <a:off x="4533705" y="17510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0" name="AutoShape 42"/>
            <p:cNvCxnSpPr>
              <a:cxnSpLocks noChangeShapeType="1"/>
              <a:stCxn id="169" idx="2"/>
              <a:endCxn id="178" idx="0"/>
            </p:cNvCxnSpPr>
            <p:nvPr/>
          </p:nvCxnSpPr>
          <p:spPr bwMode="auto">
            <a:xfrm flipH="1">
              <a:off x="4578155" y="1841500"/>
              <a:ext cx="1587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1" name="AutoShape 43"/>
            <p:cNvCxnSpPr>
              <a:cxnSpLocks noChangeShapeType="1"/>
              <a:stCxn id="178" idx="2"/>
              <a:endCxn id="164" idx="0"/>
            </p:cNvCxnSpPr>
            <p:nvPr/>
          </p:nvCxnSpPr>
          <p:spPr bwMode="auto">
            <a:xfrm>
              <a:off x="4577361" y="2716213"/>
              <a:ext cx="138114" cy="62728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2" name="AutoShape 44"/>
            <p:cNvCxnSpPr>
              <a:cxnSpLocks noChangeShapeType="1"/>
              <a:stCxn id="177" idx="2"/>
              <a:endCxn id="164" idx="0"/>
            </p:cNvCxnSpPr>
            <p:nvPr/>
          </p:nvCxnSpPr>
          <p:spPr bwMode="auto">
            <a:xfrm>
              <a:off x="4650386" y="2782888"/>
              <a:ext cx="65089" cy="560613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3" name="AutoShape 45"/>
            <p:cNvCxnSpPr>
              <a:cxnSpLocks noChangeShapeType="1"/>
              <a:stCxn id="176" idx="2"/>
              <a:endCxn id="164" idx="0"/>
            </p:cNvCxnSpPr>
            <p:nvPr/>
          </p:nvCxnSpPr>
          <p:spPr bwMode="auto">
            <a:xfrm flipH="1">
              <a:off x="4715475" y="2851150"/>
              <a:ext cx="6349" cy="492351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76" name="Rectangle 48"/>
            <p:cNvSpPr>
              <a:spLocks noChangeArrowheads="1"/>
            </p:cNvSpPr>
            <p:nvPr/>
          </p:nvSpPr>
          <p:spPr bwMode="auto">
            <a:xfrm>
              <a:off x="4428930" y="2576513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7" name="Rectangle 49"/>
            <p:cNvSpPr>
              <a:spLocks noChangeArrowheads="1"/>
            </p:cNvSpPr>
            <p:nvPr/>
          </p:nvSpPr>
          <p:spPr bwMode="auto">
            <a:xfrm>
              <a:off x="4357492" y="2508250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8" name="Rectangle 50"/>
            <p:cNvSpPr>
              <a:spLocks noChangeArrowheads="1"/>
            </p:cNvSpPr>
            <p:nvPr/>
          </p:nvSpPr>
          <p:spPr bwMode="auto">
            <a:xfrm>
              <a:off x="4284467" y="2441575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098983" y="1736597"/>
              <a:ext cx="475994" cy="339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TRG</a:t>
              </a:r>
            </a:p>
          </p:txBody>
        </p:sp>
        <p:cxnSp>
          <p:nvCxnSpPr>
            <p:cNvPr id="9" name="Elbow Connector 8"/>
            <p:cNvCxnSpPr>
              <a:stCxn id="7" idx="2"/>
              <a:endCxn id="176" idx="3"/>
            </p:cNvCxnSpPr>
            <p:nvPr/>
          </p:nvCxnSpPr>
          <p:spPr>
            <a:xfrm rot="5400000">
              <a:off x="4857230" y="2234082"/>
              <a:ext cx="637238" cy="322263"/>
            </a:xfrm>
            <a:prstGeom prst="bentConnector2">
              <a:avLst/>
            </a:prstGeom>
            <a:ln>
              <a:solidFill>
                <a:schemeClr val="accent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618230" y="1789497"/>
              <a:ext cx="477450" cy="0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/>
            <p:cNvCxnSpPr>
              <a:stCxn id="167" idx="3"/>
              <a:endCxn id="7" idx="1"/>
            </p:cNvCxnSpPr>
            <p:nvPr/>
          </p:nvCxnSpPr>
          <p:spPr>
            <a:xfrm>
              <a:off x="4698805" y="1905001"/>
              <a:ext cx="400178" cy="1595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Arrow Connector 258"/>
            <p:cNvCxnSpPr>
              <a:stCxn id="165" idx="3"/>
            </p:cNvCxnSpPr>
            <p:nvPr/>
          </p:nvCxnSpPr>
          <p:spPr>
            <a:xfrm>
              <a:off x="4770242" y="2019301"/>
              <a:ext cx="325438" cy="11519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/>
          <p:cNvGrpSpPr/>
          <p:nvPr/>
        </p:nvGrpSpPr>
        <p:grpSpPr>
          <a:xfrm>
            <a:off x="3633592" y="1573308"/>
            <a:ext cx="1290510" cy="1617791"/>
            <a:chOff x="4284467" y="1736597"/>
            <a:chExt cx="1290510" cy="1617791"/>
          </a:xfrm>
        </p:grpSpPr>
        <p:sp>
          <p:nvSpPr>
            <p:cNvPr id="261" name="Rectangle 37"/>
            <p:cNvSpPr>
              <a:spLocks noChangeArrowheads="1"/>
            </p:cNvSpPr>
            <p:nvPr/>
          </p:nvSpPr>
          <p:spPr bwMode="auto">
            <a:xfrm>
              <a:off x="4678167" y="19732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62" name="AutoShape 38"/>
            <p:cNvCxnSpPr>
              <a:cxnSpLocks noChangeShapeType="1"/>
              <a:stCxn id="261" idx="2"/>
              <a:endCxn id="270" idx="0"/>
            </p:cNvCxnSpPr>
            <p:nvPr/>
          </p:nvCxnSpPr>
          <p:spPr bwMode="auto">
            <a:xfrm flipH="1">
              <a:off x="4721824" y="2065338"/>
              <a:ext cx="2381" cy="511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63" name="Rectangle 39"/>
            <p:cNvSpPr>
              <a:spLocks noChangeArrowheads="1"/>
            </p:cNvSpPr>
            <p:nvPr/>
          </p:nvSpPr>
          <p:spPr bwMode="auto">
            <a:xfrm>
              <a:off x="4606730" y="18589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64" name="AutoShape 40"/>
            <p:cNvCxnSpPr>
              <a:cxnSpLocks noChangeShapeType="1"/>
              <a:stCxn id="263" idx="2"/>
              <a:endCxn id="271" idx="0"/>
            </p:cNvCxnSpPr>
            <p:nvPr/>
          </p:nvCxnSpPr>
          <p:spPr bwMode="auto">
            <a:xfrm flipH="1">
              <a:off x="4649592" y="1949450"/>
              <a:ext cx="1588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65" name="Rectangle 41"/>
            <p:cNvSpPr>
              <a:spLocks noChangeArrowheads="1"/>
            </p:cNvSpPr>
            <p:nvPr/>
          </p:nvSpPr>
          <p:spPr bwMode="auto">
            <a:xfrm>
              <a:off x="4533705" y="17510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66" name="AutoShape 42"/>
            <p:cNvCxnSpPr>
              <a:cxnSpLocks noChangeShapeType="1"/>
              <a:stCxn id="265" idx="2"/>
              <a:endCxn id="272" idx="0"/>
            </p:cNvCxnSpPr>
            <p:nvPr/>
          </p:nvCxnSpPr>
          <p:spPr bwMode="auto">
            <a:xfrm flipH="1">
              <a:off x="4578155" y="1841500"/>
              <a:ext cx="1587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67" name="AutoShape 43"/>
            <p:cNvCxnSpPr>
              <a:cxnSpLocks noChangeShapeType="1"/>
              <a:stCxn id="272" idx="2"/>
            </p:cNvCxnSpPr>
            <p:nvPr/>
          </p:nvCxnSpPr>
          <p:spPr bwMode="auto">
            <a:xfrm>
              <a:off x="4578155" y="2716213"/>
              <a:ext cx="138112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68" name="AutoShape 44"/>
            <p:cNvCxnSpPr>
              <a:cxnSpLocks noChangeShapeType="1"/>
              <a:stCxn id="271" idx="2"/>
            </p:cNvCxnSpPr>
            <p:nvPr/>
          </p:nvCxnSpPr>
          <p:spPr bwMode="auto">
            <a:xfrm>
              <a:off x="4649592" y="2782888"/>
              <a:ext cx="65088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69" name="AutoShape 45"/>
            <p:cNvCxnSpPr>
              <a:cxnSpLocks noChangeShapeType="1"/>
              <a:stCxn id="270" idx="2"/>
            </p:cNvCxnSpPr>
            <p:nvPr/>
          </p:nvCxnSpPr>
          <p:spPr bwMode="auto">
            <a:xfrm flipH="1">
              <a:off x="4714680" y="2849563"/>
              <a:ext cx="6350" cy="5032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70" name="Rectangle 48"/>
            <p:cNvSpPr>
              <a:spLocks noChangeArrowheads="1"/>
            </p:cNvSpPr>
            <p:nvPr/>
          </p:nvSpPr>
          <p:spPr bwMode="auto">
            <a:xfrm>
              <a:off x="4428930" y="2576513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271" name="Rectangle 49"/>
            <p:cNvSpPr>
              <a:spLocks noChangeArrowheads="1"/>
            </p:cNvSpPr>
            <p:nvPr/>
          </p:nvSpPr>
          <p:spPr bwMode="auto">
            <a:xfrm>
              <a:off x="4357492" y="2508250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272" name="Rectangle 50"/>
            <p:cNvSpPr>
              <a:spLocks noChangeArrowheads="1"/>
            </p:cNvSpPr>
            <p:nvPr/>
          </p:nvSpPr>
          <p:spPr bwMode="auto">
            <a:xfrm>
              <a:off x="4284467" y="2441575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5098983" y="1736597"/>
              <a:ext cx="475994" cy="339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TRG</a:t>
              </a:r>
            </a:p>
          </p:txBody>
        </p:sp>
        <p:cxnSp>
          <p:nvCxnSpPr>
            <p:cNvPr id="274" name="Elbow Connector 273"/>
            <p:cNvCxnSpPr>
              <a:stCxn id="273" idx="2"/>
              <a:endCxn id="270" idx="3"/>
            </p:cNvCxnSpPr>
            <p:nvPr/>
          </p:nvCxnSpPr>
          <p:spPr>
            <a:xfrm rot="5400000">
              <a:off x="4857230" y="2234082"/>
              <a:ext cx="637238" cy="322263"/>
            </a:xfrm>
            <a:prstGeom prst="bentConnector2">
              <a:avLst/>
            </a:prstGeom>
            <a:ln>
              <a:solidFill>
                <a:schemeClr val="accent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Arrow Connector 274"/>
            <p:cNvCxnSpPr/>
            <p:nvPr/>
          </p:nvCxnSpPr>
          <p:spPr>
            <a:xfrm>
              <a:off x="4618230" y="1789497"/>
              <a:ext cx="477450" cy="0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Arrow Connector 275"/>
            <p:cNvCxnSpPr>
              <a:stCxn id="263" idx="3"/>
              <a:endCxn id="273" idx="1"/>
            </p:cNvCxnSpPr>
            <p:nvPr/>
          </p:nvCxnSpPr>
          <p:spPr>
            <a:xfrm>
              <a:off x="4698805" y="1905001"/>
              <a:ext cx="400178" cy="1595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Arrow Connector 276"/>
            <p:cNvCxnSpPr>
              <a:stCxn id="261" idx="3"/>
            </p:cNvCxnSpPr>
            <p:nvPr/>
          </p:nvCxnSpPr>
          <p:spPr>
            <a:xfrm>
              <a:off x="4770242" y="2019301"/>
              <a:ext cx="325438" cy="11519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Group 277"/>
          <p:cNvGrpSpPr/>
          <p:nvPr/>
        </p:nvGrpSpPr>
        <p:grpSpPr>
          <a:xfrm>
            <a:off x="2041263" y="1566958"/>
            <a:ext cx="1290510" cy="1617791"/>
            <a:chOff x="4284467" y="1736597"/>
            <a:chExt cx="1290510" cy="1617791"/>
          </a:xfrm>
        </p:grpSpPr>
        <p:sp>
          <p:nvSpPr>
            <p:cNvPr id="279" name="Rectangle 37"/>
            <p:cNvSpPr>
              <a:spLocks noChangeArrowheads="1"/>
            </p:cNvSpPr>
            <p:nvPr/>
          </p:nvSpPr>
          <p:spPr bwMode="auto">
            <a:xfrm>
              <a:off x="4678167" y="19732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80" name="AutoShape 38"/>
            <p:cNvCxnSpPr>
              <a:cxnSpLocks noChangeShapeType="1"/>
              <a:stCxn id="279" idx="2"/>
              <a:endCxn id="288" idx="0"/>
            </p:cNvCxnSpPr>
            <p:nvPr/>
          </p:nvCxnSpPr>
          <p:spPr bwMode="auto">
            <a:xfrm flipH="1">
              <a:off x="4721824" y="2065338"/>
              <a:ext cx="2381" cy="511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81" name="Rectangle 39"/>
            <p:cNvSpPr>
              <a:spLocks noChangeArrowheads="1"/>
            </p:cNvSpPr>
            <p:nvPr/>
          </p:nvSpPr>
          <p:spPr bwMode="auto">
            <a:xfrm>
              <a:off x="4606730" y="18589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82" name="AutoShape 40"/>
            <p:cNvCxnSpPr>
              <a:cxnSpLocks noChangeShapeType="1"/>
              <a:stCxn id="281" idx="2"/>
              <a:endCxn id="289" idx="0"/>
            </p:cNvCxnSpPr>
            <p:nvPr/>
          </p:nvCxnSpPr>
          <p:spPr bwMode="auto">
            <a:xfrm flipH="1">
              <a:off x="4649592" y="1949450"/>
              <a:ext cx="1588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83" name="Rectangle 41"/>
            <p:cNvSpPr>
              <a:spLocks noChangeArrowheads="1"/>
            </p:cNvSpPr>
            <p:nvPr/>
          </p:nvSpPr>
          <p:spPr bwMode="auto">
            <a:xfrm>
              <a:off x="4533705" y="17510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84" name="AutoShape 42"/>
            <p:cNvCxnSpPr>
              <a:cxnSpLocks noChangeShapeType="1"/>
              <a:stCxn id="283" idx="2"/>
              <a:endCxn id="290" idx="0"/>
            </p:cNvCxnSpPr>
            <p:nvPr/>
          </p:nvCxnSpPr>
          <p:spPr bwMode="auto">
            <a:xfrm flipH="1">
              <a:off x="4578155" y="1841500"/>
              <a:ext cx="1587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85" name="AutoShape 43"/>
            <p:cNvCxnSpPr>
              <a:cxnSpLocks noChangeShapeType="1"/>
              <a:stCxn id="290" idx="2"/>
            </p:cNvCxnSpPr>
            <p:nvPr/>
          </p:nvCxnSpPr>
          <p:spPr bwMode="auto">
            <a:xfrm>
              <a:off x="4578155" y="2716213"/>
              <a:ext cx="138112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86" name="AutoShape 44"/>
            <p:cNvCxnSpPr>
              <a:cxnSpLocks noChangeShapeType="1"/>
              <a:stCxn id="289" idx="2"/>
            </p:cNvCxnSpPr>
            <p:nvPr/>
          </p:nvCxnSpPr>
          <p:spPr bwMode="auto">
            <a:xfrm>
              <a:off x="4649592" y="2782888"/>
              <a:ext cx="65088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87" name="AutoShape 45"/>
            <p:cNvCxnSpPr>
              <a:cxnSpLocks noChangeShapeType="1"/>
              <a:stCxn id="288" idx="2"/>
            </p:cNvCxnSpPr>
            <p:nvPr/>
          </p:nvCxnSpPr>
          <p:spPr bwMode="auto">
            <a:xfrm flipH="1">
              <a:off x="4714680" y="2849563"/>
              <a:ext cx="6350" cy="5032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88" name="Rectangle 48"/>
            <p:cNvSpPr>
              <a:spLocks noChangeArrowheads="1"/>
            </p:cNvSpPr>
            <p:nvPr/>
          </p:nvSpPr>
          <p:spPr bwMode="auto">
            <a:xfrm>
              <a:off x="4428930" y="2576513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289" name="Rectangle 49"/>
            <p:cNvSpPr>
              <a:spLocks noChangeArrowheads="1"/>
            </p:cNvSpPr>
            <p:nvPr/>
          </p:nvSpPr>
          <p:spPr bwMode="auto">
            <a:xfrm>
              <a:off x="4357492" y="2508250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290" name="Rectangle 50"/>
            <p:cNvSpPr>
              <a:spLocks noChangeArrowheads="1"/>
            </p:cNvSpPr>
            <p:nvPr/>
          </p:nvSpPr>
          <p:spPr bwMode="auto">
            <a:xfrm>
              <a:off x="4284467" y="2441575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5098983" y="1736597"/>
              <a:ext cx="475994" cy="339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TRG</a:t>
              </a:r>
            </a:p>
          </p:txBody>
        </p:sp>
        <p:cxnSp>
          <p:nvCxnSpPr>
            <p:cNvPr id="292" name="Elbow Connector 291"/>
            <p:cNvCxnSpPr>
              <a:stCxn id="291" idx="2"/>
              <a:endCxn id="288" idx="3"/>
            </p:cNvCxnSpPr>
            <p:nvPr/>
          </p:nvCxnSpPr>
          <p:spPr>
            <a:xfrm rot="5400000">
              <a:off x="4857230" y="2234082"/>
              <a:ext cx="637238" cy="322263"/>
            </a:xfrm>
            <a:prstGeom prst="bentConnector2">
              <a:avLst/>
            </a:prstGeom>
            <a:ln>
              <a:solidFill>
                <a:schemeClr val="accent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Arrow Connector 292"/>
            <p:cNvCxnSpPr/>
            <p:nvPr/>
          </p:nvCxnSpPr>
          <p:spPr>
            <a:xfrm>
              <a:off x="4618230" y="1789497"/>
              <a:ext cx="477450" cy="0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Arrow Connector 293"/>
            <p:cNvCxnSpPr>
              <a:stCxn id="281" idx="3"/>
              <a:endCxn id="291" idx="1"/>
            </p:cNvCxnSpPr>
            <p:nvPr/>
          </p:nvCxnSpPr>
          <p:spPr>
            <a:xfrm>
              <a:off x="4698805" y="1905001"/>
              <a:ext cx="400178" cy="1595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Arrow Connector 294"/>
            <p:cNvCxnSpPr>
              <a:stCxn id="279" idx="3"/>
            </p:cNvCxnSpPr>
            <p:nvPr/>
          </p:nvCxnSpPr>
          <p:spPr>
            <a:xfrm>
              <a:off x="4770242" y="2019301"/>
              <a:ext cx="325438" cy="11519"/>
            </a:xfrm>
            <a:prstGeom prst="straightConnector1">
              <a:avLst/>
            </a:prstGeom>
            <a:ln>
              <a:solidFill>
                <a:srgbClr val="EB661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6" name="Text Box 68"/>
          <p:cNvSpPr txBox="1">
            <a:spLocks noChangeArrowheads="1"/>
          </p:cNvSpPr>
          <p:nvPr/>
        </p:nvSpPr>
        <p:spPr bwMode="auto">
          <a:xfrm>
            <a:off x="1748172" y="1307527"/>
            <a:ext cx="1074737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sz="1400" dirty="0"/>
              <a:t>N channels</a:t>
            </a:r>
          </a:p>
        </p:txBody>
      </p:sp>
      <p:sp>
        <p:nvSpPr>
          <p:cNvPr id="297" name="Text Box 68"/>
          <p:cNvSpPr txBox="1">
            <a:spLocks noChangeArrowheads="1"/>
          </p:cNvSpPr>
          <p:nvPr/>
        </p:nvSpPr>
        <p:spPr bwMode="auto">
          <a:xfrm>
            <a:off x="3440185" y="1290861"/>
            <a:ext cx="1074737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Zen Hei Sharp" charset="0"/>
              </a:defRPr>
            </a:lvl9pPr>
          </a:lstStyle>
          <a:p>
            <a:r>
              <a:rPr lang="en-US" sz="1400" dirty="0"/>
              <a:t>N channels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79358" y="4191224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6245824" y="5037891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6192548" y="5729512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83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Locally triggered: Auger observatory</a:t>
            </a:r>
          </a:p>
        </p:txBody>
      </p:sp>
      <p:pic>
        <p:nvPicPr>
          <p:cNvPr id="4" name="Picture 3" descr="Auger_cosmic_ray_sh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350" y="1987965"/>
            <a:ext cx="3810000" cy="3543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1" y="1987966"/>
            <a:ext cx="5199556" cy="397903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7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</a:t>
            </a:r>
          </a:p>
        </p:txBody>
      </p:sp>
      <p:grpSp>
        <p:nvGrpSpPr>
          <p:cNvPr id="256" name="Group 255"/>
          <p:cNvGrpSpPr/>
          <p:nvPr/>
        </p:nvGrpSpPr>
        <p:grpSpPr>
          <a:xfrm>
            <a:off x="1561906" y="1253901"/>
            <a:ext cx="9128125" cy="4918075"/>
            <a:chOff x="255588" y="2227263"/>
            <a:chExt cx="9128125" cy="4918075"/>
          </a:xfrm>
        </p:grpSpPr>
        <p:sp>
          <p:nvSpPr>
            <p:cNvPr id="130" name="AutoShape 2"/>
            <p:cNvSpPr>
              <a:spLocks noChangeArrowheads="1"/>
            </p:cNvSpPr>
            <p:nvPr/>
          </p:nvSpPr>
          <p:spPr bwMode="auto">
            <a:xfrm>
              <a:off x="2327275" y="6661150"/>
              <a:ext cx="822325" cy="457200"/>
            </a:xfrm>
            <a:prstGeom prst="flowChartMagneticDisk">
              <a:avLst/>
            </a:prstGeom>
            <a:solidFill>
              <a:srgbClr val="EEEEEE"/>
            </a:solidFill>
            <a:ln w="18360" cap="flat">
              <a:solidFill>
                <a:srgbClr val="4C4C4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storage</a:t>
              </a:r>
            </a:p>
          </p:txBody>
        </p:sp>
        <p:cxnSp>
          <p:nvCxnSpPr>
            <p:cNvPr id="131" name="AutoShape 3"/>
            <p:cNvCxnSpPr>
              <a:cxnSpLocks noChangeShapeType="1"/>
              <a:stCxn id="132" idx="2"/>
              <a:endCxn id="130" idx="1"/>
            </p:cNvCxnSpPr>
            <p:nvPr/>
          </p:nvCxnSpPr>
          <p:spPr bwMode="auto">
            <a:xfrm flipH="1">
              <a:off x="2738438" y="6326188"/>
              <a:ext cx="7937" cy="336550"/>
            </a:xfrm>
            <a:prstGeom prst="straightConnector1">
              <a:avLst/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32" name="AutoShape 4"/>
            <p:cNvSpPr>
              <a:spLocks noChangeArrowheads="1"/>
            </p:cNvSpPr>
            <p:nvPr/>
          </p:nvSpPr>
          <p:spPr bwMode="auto">
            <a:xfrm>
              <a:off x="2124075" y="5868988"/>
              <a:ext cx="1243013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33" name="AutoShape 5"/>
            <p:cNvSpPr>
              <a:spLocks noChangeArrowheads="1"/>
            </p:cNvSpPr>
            <p:nvPr/>
          </p:nvSpPr>
          <p:spPr bwMode="auto">
            <a:xfrm>
              <a:off x="566738" y="4103688"/>
              <a:ext cx="1243012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34" name="Rectangle 6"/>
            <p:cNvSpPr>
              <a:spLocks noChangeArrowheads="1"/>
            </p:cNvSpPr>
            <p:nvPr/>
          </p:nvSpPr>
          <p:spPr bwMode="auto">
            <a:xfrm>
              <a:off x="1828800" y="5010150"/>
              <a:ext cx="1828800" cy="549275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Data Collection</a:t>
              </a:r>
            </a:p>
          </p:txBody>
        </p:sp>
        <p:cxnSp>
          <p:nvCxnSpPr>
            <p:cNvPr id="135" name="AutoShape 7"/>
            <p:cNvCxnSpPr>
              <a:cxnSpLocks noChangeShapeType="1"/>
              <a:stCxn id="134" idx="2"/>
              <a:endCxn id="132" idx="0"/>
            </p:cNvCxnSpPr>
            <p:nvPr/>
          </p:nvCxnSpPr>
          <p:spPr bwMode="auto">
            <a:xfrm>
              <a:off x="2743200" y="5557838"/>
              <a:ext cx="3175" cy="309562"/>
            </a:xfrm>
            <a:prstGeom prst="straightConnector1">
              <a:avLst/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6" name="AutoShape 8"/>
            <p:cNvCxnSpPr>
              <a:cxnSpLocks noChangeShapeType="1"/>
              <a:stCxn id="133" idx="2"/>
              <a:endCxn id="134" idx="0"/>
            </p:cNvCxnSpPr>
            <p:nvPr/>
          </p:nvCxnSpPr>
          <p:spPr bwMode="auto">
            <a:xfrm rot="16200000" flipH="1">
              <a:off x="1742282" y="4007644"/>
              <a:ext cx="449262" cy="1555750"/>
            </a:xfrm>
            <a:prstGeom prst="bentConnector3">
              <a:avLst>
                <a:gd name="adj1" fmla="val 50037"/>
              </a:avLst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7" name="AutoShape 9"/>
            <p:cNvCxnSpPr>
              <a:cxnSpLocks noChangeShapeType="1"/>
              <a:stCxn id="154" idx="2"/>
              <a:endCxn id="134" idx="0"/>
            </p:cNvCxnSpPr>
            <p:nvPr/>
          </p:nvCxnSpPr>
          <p:spPr bwMode="auto">
            <a:xfrm rot="16200000" flipH="1">
              <a:off x="2520157" y="4787106"/>
              <a:ext cx="442912" cy="3175"/>
            </a:xfrm>
            <a:prstGeom prst="bentConnector3">
              <a:avLst>
                <a:gd name="adj1" fmla="val 50037"/>
              </a:avLst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38" name="AutoShape 10"/>
            <p:cNvCxnSpPr>
              <a:cxnSpLocks noChangeShapeType="1"/>
              <a:stCxn id="164" idx="2"/>
              <a:endCxn id="134" idx="0"/>
            </p:cNvCxnSpPr>
            <p:nvPr/>
          </p:nvCxnSpPr>
          <p:spPr bwMode="auto">
            <a:xfrm rot="5400000">
              <a:off x="3616326" y="3692525"/>
              <a:ext cx="442912" cy="2192337"/>
            </a:xfrm>
            <a:prstGeom prst="bentConnector3">
              <a:avLst>
                <a:gd name="adj1" fmla="val 50037"/>
              </a:avLst>
            </a:prstGeom>
            <a:noFill/>
            <a:ln w="19080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39" name="Rectangle 11"/>
            <p:cNvSpPr>
              <a:spLocks noChangeArrowheads="1"/>
            </p:cNvSpPr>
            <p:nvPr/>
          </p:nvSpPr>
          <p:spPr bwMode="auto">
            <a:xfrm>
              <a:off x="892175" y="3325813"/>
              <a:ext cx="585788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40" name="Rectangle 12"/>
            <p:cNvSpPr>
              <a:spLocks noChangeArrowheads="1"/>
            </p:cNvSpPr>
            <p:nvPr/>
          </p:nvSpPr>
          <p:spPr bwMode="auto">
            <a:xfrm>
              <a:off x="1141413" y="2717800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1" name="AutoShape 13"/>
            <p:cNvCxnSpPr>
              <a:cxnSpLocks noChangeShapeType="1"/>
              <a:stCxn id="140" idx="2"/>
              <a:endCxn id="139" idx="0"/>
            </p:cNvCxnSpPr>
            <p:nvPr/>
          </p:nvCxnSpPr>
          <p:spPr bwMode="auto">
            <a:xfrm flipH="1">
              <a:off x="1185863" y="2808288"/>
              <a:ext cx="1587" cy="51752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42" name="Rectangle 14"/>
            <p:cNvSpPr>
              <a:spLocks noChangeArrowheads="1"/>
            </p:cNvSpPr>
            <p:nvPr/>
          </p:nvSpPr>
          <p:spPr bwMode="auto">
            <a:xfrm>
              <a:off x="820738" y="3259138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43" name="Rectangle 15"/>
            <p:cNvSpPr>
              <a:spLocks noChangeArrowheads="1"/>
            </p:cNvSpPr>
            <p:nvPr/>
          </p:nvSpPr>
          <p:spPr bwMode="auto">
            <a:xfrm>
              <a:off x="1069975" y="2609850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4" name="AutoShape 16"/>
            <p:cNvCxnSpPr>
              <a:cxnSpLocks noChangeShapeType="1"/>
              <a:stCxn id="143" idx="2"/>
              <a:endCxn id="142" idx="0"/>
            </p:cNvCxnSpPr>
            <p:nvPr/>
          </p:nvCxnSpPr>
          <p:spPr bwMode="auto">
            <a:xfrm flipH="1">
              <a:off x="1112838" y="2700338"/>
              <a:ext cx="1587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45" name="Rectangle 17"/>
            <p:cNvSpPr>
              <a:spLocks noChangeArrowheads="1"/>
            </p:cNvSpPr>
            <p:nvPr/>
          </p:nvSpPr>
          <p:spPr bwMode="auto">
            <a:xfrm>
              <a:off x="749300" y="3192463"/>
              <a:ext cx="585788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46" name="Rectangle 18"/>
            <p:cNvSpPr>
              <a:spLocks noChangeArrowheads="1"/>
            </p:cNvSpPr>
            <p:nvPr/>
          </p:nvSpPr>
          <p:spPr bwMode="auto">
            <a:xfrm>
              <a:off x="998538" y="2501900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7" name="AutoShape 19"/>
            <p:cNvCxnSpPr>
              <a:cxnSpLocks noChangeShapeType="1"/>
              <a:stCxn id="146" idx="2"/>
              <a:endCxn id="145" idx="0"/>
            </p:cNvCxnSpPr>
            <p:nvPr/>
          </p:nvCxnSpPr>
          <p:spPr bwMode="auto">
            <a:xfrm flipH="1">
              <a:off x="1041400" y="2592388"/>
              <a:ext cx="1588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48" name="AutoShape 20"/>
            <p:cNvCxnSpPr>
              <a:cxnSpLocks noChangeShapeType="1"/>
              <a:stCxn id="145" idx="2"/>
              <a:endCxn id="133" idx="0"/>
            </p:cNvCxnSpPr>
            <p:nvPr/>
          </p:nvCxnSpPr>
          <p:spPr bwMode="auto">
            <a:xfrm>
              <a:off x="1041400" y="3465513"/>
              <a:ext cx="147638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49" name="AutoShape 21"/>
            <p:cNvCxnSpPr>
              <a:cxnSpLocks noChangeShapeType="1"/>
              <a:stCxn id="142" idx="2"/>
              <a:endCxn id="133" idx="0"/>
            </p:cNvCxnSpPr>
            <p:nvPr/>
          </p:nvCxnSpPr>
          <p:spPr bwMode="auto">
            <a:xfrm>
              <a:off x="1112838" y="3533775"/>
              <a:ext cx="76200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50" name="AutoShape 22"/>
            <p:cNvCxnSpPr>
              <a:cxnSpLocks noChangeShapeType="1"/>
              <a:stCxn id="139" idx="2"/>
              <a:endCxn id="133" idx="0"/>
            </p:cNvCxnSpPr>
            <p:nvPr/>
          </p:nvCxnSpPr>
          <p:spPr bwMode="auto">
            <a:xfrm>
              <a:off x="1185863" y="3600450"/>
              <a:ext cx="3175" cy="50323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54" name="AutoShape 26"/>
            <p:cNvSpPr>
              <a:spLocks noChangeArrowheads="1"/>
            </p:cNvSpPr>
            <p:nvPr/>
          </p:nvSpPr>
          <p:spPr bwMode="auto">
            <a:xfrm>
              <a:off x="2119313" y="4110038"/>
              <a:ext cx="1243012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55" name="Rectangle 27"/>
            <p:cNvSpPr>
              <a:spLocks noChangeArrowheads="1"/>
            </p:cNvSpPr>
            <p:nvPr/>
          </p:nvSpPr>
          <p:spPr bwMode="auto">
            <a:xfrm>
              <a:off x="2700338" y="27225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6" name="AutoShape 28"/>
            <p:cNvCxnSpPr>
              <a:cxnSpLocks noChangeShapeType="1"/>
              <a:stCxn id="155" idx="2"/>
              <a:endCxn id="175" idx="0"/>
            </p:cNvCxnSpPr>
            <p:nvPr/>
          </p:nvCxnSpPr>
          <p:spPr bwMode="auto">
            <a:xfrm flipH="1">
              <a:off x="2743200" y="2813050"/>
              <a:ext cx="1588" cy="51752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57" name="Rectangle 29"/>
            <p:cNvSpPr>
              <a:spLocks noChangeArrowheads="1"/>
            </p:cNvSpPr>
            <p:nvPr/>
          </p:nvSpPr>
          <p:spPr bwMode="auto">
            <a:xfrm>
              <a:off x="2627313" y="26146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8" name="AutoShape 30"/>
            <p:cNvCxnSpPr>
              <a:cxnSpLocks noChangeShapeType="1"/>
              <a:stCxn id="157" idx="2"/>
              <a:endCxn id="179" idx="0"/>
            </p:cNvCxnSpPr>
            <p:nvPr/>
          </p:nvCxnSpPr>
          <p:spPr bwMode="auto">
            <a:xfrm flipH="1">
              <a:off x="2671763" y="2705100"/>
              <a:ext cx="1587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59" name="Rectangle 31"/>
            <p:cNvSpPr>
              <a:spLocks noChangeArrowheads="1"/>
            </p:cNvSpPr>
            <p:nvPr/>
          </p:nvSpPr>
          <p:spPr bwMode="auto">
            <a:xfrm>
              <a:off x="2555875" y="25066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0" name="AutoShape 32"/>
            <p:cNvCxnSpPr>
              <a:cxnSpLocks noChangeShapeType="1"/>
              <a:stCxn id="159" idx="2"/>
              <a:endCxn id="180" idx="0"/>
            </p:cNvCxnSpPr>
            <p:nvPr/>
          </p:nvCxnSpPr>
          <p:spPr bwMode="auto">
            <a:xfrm flipH="1">
              <a:off x="2600325" y="2597150"/>
              <a:ext cx="1588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61" name="AutoShape 33"/>
            <p:cNvCxnSpPr>
              <a:cxnSpLocks noChangeShapeType="1"/>
              <a:stCxn id="180" idx="2"/>
              <a:endCxn id="154" idx="0"/>
            </p:cNvCxnSpPr>
            <p:nvPr/>
          </p:nvCxnSpPr>
          <p:spPr bwMode="auto">
            <a:xfrm>
              <a:off x="2600325" y="3471863"/>
              <a:ext cx="141288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62" name="AutoShape 34"/>
            <p:cNvCxnSpPr>
              <a:cxnSpLocks noChangeShapeType="1"/>
              <a:stCxn id="179" idx="2"/>
              <a:endCxn id="154" idx="0"/>
            </p:cNvCxnSpPr>
            <p:nvPr/>
          </p:nvCxnSpPr>
          <p:spPr bwMode="auto">
            <a:xfrm>
              <a:off x="2671763" y="3538538"/>
              <a:ext cx="69850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63" name="AutoShape 35"/>
            <p:cNvCxnSpPr>
              <a:cxnSpLocks noChangeShapeType="1"/>
              <a:stCxn id="175" idx="2"/>
              <a:endCxn id="154" idx="0"/>
            </p:cNvCxnSpPr>
            <p:nvPr/>
          </p:nvCxnSpPr>
          <p:spPr bwMode="auto">
            <a:xfrm flipH="1">
              <a:off x="2740025" y="3605213"/>
              <a:ext cx="3175" cy="5032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4" name="AutoShape 36"/>
            <p:cNvSpPr>
              <a:spLocks noChangeArrowheads="1"/>
            </p:cNvSpPr>
            <p:nvPr/>
          </p:nvSpPr>
          <p:spPr bwMode="auto">
            <a:xfrm>
              <a:off x="4311650" y="4110038"/>
              <a:ext cx="1243013" cy="457200"/>
            </a:xfrm>
            <a:prstGeom prst="flowChartAlternateProcess">
              <a:avLst/>
            </a:prstGeom>
            <a:solidFill>
              <a:srgbClr val="EEEEEE"/>
            </a:solidFill>
            <a:ln w="18360" cap="flat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>
                <a:tabLst>
                  <a:tab pos="723900" algn="l"/>
                </a:tabLst>
              </a:pPr>
              <a:r>
                <a:rPr lang="en-US">
                  <a:solidFill>
                    <a:srgbClr val="000000"/>
                  </a:solidFill>
                </a:rPr>
                <a:t>Processing</a:t>
              </a:r>
            </a:p>
          </p:txBody>
        </p:sp>
        <p:sp>
          <p:nvSpPr>
            <p:cNvPr id="165" name="Rectangle 37"/>
            <p:cNvSpPr>
              <a:spLocks noChangeArrowheads="1"/>
            </p:cNvSpPr>
            <p:nvPr/>
          </p:nvSpPr>
          <p:spPr bwMode="auto">
            <a:xfrm>
              <a:off x="4895850" y="27225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6" name="AutoShape 38"/>
            <p:cNvCxnSpPr>
              <a:cxnSpLocks noChangeShapeType="1"/>
              <a:stCxn id="165" idx="2"/>
              <a:endCxn id="176" idx="0"/>
            </p:cNvCxnSpPr>
            <p:nvPr/>
          </p:nvCxnSpPr>
          <p:spPr bwMode="auto">
            <a:xfrm flipH="1">
              <a:off x="4940300" y="2813050"/>
              <a:ext cx="1588" cy="51752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7" name="Rectangle 39"/>
            <p:cNvSpPr>
              <a:spLocks noChangeArrowheads="1"/>
            </p:cNvSpPr>
            <p:nvPr/>
          </p:nvSpPr>
          <p:spPr bwMode="auto">
            <a:xfrm>
              <a:off x="4824413" y="26146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8" name="AutoShape 40"/>
            <p:cNvCxnSpPr>
              <a:cxnSpLocks noChangeShapeType="1"/>
              <a:stCxn id="167" idx="2"/>
              <a:endCxn id="177" idx="0"/>
            </p:cNvCxnSpPr>
            <p:nvPr/>
          </p:nvCxnSpPr>
          <p:spPr bwMode="auto">
            <a:xfrm flipH="1">
              <a:off x="4867275" y="2705100"/>
              <a:ext cx="1588" cy="5588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9" name="Rectangle 41"/>
            <p:cNvSpPr>
              <a:spLocks noChangeArrowheads="1"/>
            </p:cNvSpPr>
            <p:nvPr/>
          </p:nvSpPr>
          <p:spPr bwMode="auto">
            <a:xfrm>
              <a:off x="4751388" y="250666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0" name="AutoShape 42"/>
            <p:cNvCxnSpPr>
              <a:cxnSpLocks noChangeShapeType="1"/>
              <a:stCxn id="169" idx="2"/>
              <a:endCxn id="178" idx="0"/>
            </p:cNvCxnSpPr>
            <p:nvPr/>
          </p:nvCxnSpPr>
          <p:spPr bwMode="auto">
            <a:xfrm flipH="1">
              <a:off x="4795838" y="2597150"/>
              <a:ext cx="1587" cy="6000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1" name="AutoShape 43"/>
            <p:cNvCxnSpPr>
              <a:cxnSpLocks noChangeShapeType="1"/>
              <a:stCxn id="178" idx="2"/>
              <a:endCxn id="164" idx="0"/>
            </p:cNvCxnSpPr>
            <p:nvPr/>
          </p:nvCxnSpPr>
          <p:spPr bwMode="auto">
            <a:xfrm>
              <a:off x="4795838" y="3471863"/>
              <a:ext cx="138112" cy="638175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2" name="AutoShape 44"/>
            <p:cNvCxnSpPr>
              <a:cxnSpLocks noChangeShapeType="1"/>
              <a:stCxn id="177" idx="2"/>
              <a:endCxn id="164" idx="0"/>
            </p:cNvCxnSpPr>
            <p:nvPr/>
          </p:nvCxnSpPr>
          <p:spPr bwMode="auto">
            <a:xfrm>
              <a:off x="4867275" y="3538538"/>
              <a:ext cx="65088" cy="57150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3" name="AutoShape 45"/>
            <p:cNvCxnSpPr>
              <a:cxnSpLocks noChangeShapeType="1"/>
              <a:stCxn id="176" idx="2"/>
              <a:endCxn id="164" idx="0"/>
            </p:cNvCxnSpPr>
            <p:nvPr/>
          </p:nvCxnSpPr>
          <p:spPr bwMode="auto">
            <a:xfrm flipH="1">
              <a:off x="4932363" y="3605213"/>
              <a:ext cx="6350" cy="5032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74" name="AutoShape 46"/>
            <p:cNvCxnSpPr>
              <a:cxnSpLocks noChangeShapeType="1"/>
              <a:stCxn id="184" idx="2"/>
              <a:endCxn id="139" idx="3"/>
            </p:cNvCxnSpPr>
            <p:nvPr/>
          </p:nvCxnSpPr>
          <p:spPr bwMode="auto">
            <a:xfrm rot="5400000">
              <a:off x="3490119" y="1051719"/>
              <a:ext cx="398462" cy="4425950"/>
            </a:xfrm>
            <a:prstGeom prst="bentConnector2">
              <a:avLst/>
            </a:prstGeom>
            <a:noFill/>
            <a:ln w="9525" cap="flat">
              <a:solidFill>
                <a:srgbClr val="C5000B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75" name="Rectangle 47"/>
            <p:cNvSpPr>
              <a:spLocks noChangeArrowheads="1"/>
            </p:cNvSpPr>
            <p:nvPr/>
          </p:nvSpPr>
          <p:spPr bwMode="auto">
            <a:xfrm>
              <a:off x="2451100" y="3332163"/>
              <a:ext cx="585788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6" name="Rectangle 48"/>
            <p:cNvSpPr>
              <a:spLocks noChangeArrowheads="1"/>
            </p:cNvSpPr>
            <p:nvPr/>
          </p:nvSpPr>
          <p:spPr bwMode="auto">
            <a:xfrm>
              <a:off x="4646613" y="3332163"/>
              <a:ext cx="585787" cy="274637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7" name="Rectangle 49"/>
            <p:cNvSpPr>
              <a:spLocks noChangeArrowheads="1"/>
            </p:cNvSpPr>
            <p:nvPr/>
          </p:nvSpPr>
          <p:spPr bwMode="auto">
            <a:xfrm>
              <a:off x="4575175" y="3263900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8" name="Rectangle 50"/>
            <p:cNvSpPr>
              <a:spLocks noChangeArrowheads="1"/>
            </p:cNvSpPr>
            <p:nvPr/>
          </p:nvSpPr>
          <p:spPr bwMode="auto">
            <a:xfrm>
              <a:off x="4502150" y="3197225"/>
              <a:ext cx="585788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79" name="Rectangle 51"/>
            <p:cNvSpPr>
              <a:spLocks noChangeArrowheads="1"/>
            </p:cNvSpPr>
            <p:nvPr/>
          </p:nvSpPr>
          <p:spPr bwMode="auto">
            <a:xfrm>
              <a:off x="2379663" y="3263900"/>
              <a:ext cx="585787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80" name="Rectangle 52"/>
            <p:cNvSpPr>
              <a:spLocks noChangeArrowheads="1"/>
            </p:cNvSpPr>
            <p:nvPr/>
          </p:nvSpPr>
          <p:spPr bwMode="auto">
            <a:xfrm>
              <a:off x="2306638" y="3197225"/>
              <a:ext cx="585787" cy="274638"/>
            </a:xfrm>
            <a:prstGeom prst="rect">
              <a:avLst/>
            </a:prstGeom>
            <a:solidFill>
              <a:srgbClr val="EEEEEE"/>
            </a:solidFill>
            <a:ln w="18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9000" tIns="69876" rIns="99000" bIns="54000" anchor="ctr"/>
            <a:lstStyle/>
            <a:p>
              <a:pPr algn="ctr"/>
              <a:r>
                <a:rPr lang="en-US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181" name="Rectangle 53"/>
            <p:cNvSpPr>
              <a:spLocks noChangeArrowheads="1"/>
            </p:cNvSpPr>
            <p:nvPr/>
          </p:nvSpPr>
          <p:spPr bwMode="auto">
            <a:xfrm>
              <a:off x="5400675" y="26146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Rectangle 54"/>
            <p:cNvSpPr>
              <a:spLocks noChangeArrowheads="1"/>
            </p:cNvSpPr>
            <p:nvPr/>
          </p:nvSpPr>
          <p:spPr bwMode="auto">
            <a:xfrm>
              <a:off x="5400675" y="2500313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Rectangle 55"/>
            <p:cNvSpPr>
              <a:spLocks noChangeArrowheads="1"/>
            </p:cNvSpPr>
            <p:nvPr/>
          </p:nvSpPr>
          <p:spPr bwMode="auto">
            <a:xfrm>
              <a:off x="5402263" y="2720975"/>
              <a:ext cx="92075" cy="92075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AutoShape 56"/>
            <p:cNvSpPr>
              <a:spLocks noChangeArrowheads="1"/>
            </p:cNvSpPr>
            <p:nvPr/>
          </p:nvSpPr>
          <p:spPr bwMode="auto">
            <a:xfrm>
              <a:off x="5392738" y="2424113"/>
              <a:ext cx="1016000" cy="639762"/>
            </a:xfrm>
            <a:prstGeom prst="foldedCorner">
              <a:avLst>
                <a:gd name="adj" fmla="val 12500"/>
              </a:avLst>
            </a:prstGeom>
            <a:solidFill>
              <a:srgbClr val="CFE7F5"/>
            </a:solidFill>
            <a:ln w="18360" cap="flat">
              <a:solidFill>
                <a:srgbClr val="3465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Text Box 57"/>
            <p:cNvSpPr txBox="1">
              <a:spLocks noChangeArrowheads="1"/>
            </p:cNvSpPr>
            <p:nvPr/>
          </p:nvSpPr>
          <p:spPr bwMode="auto">
            <a:xfrm>
              <a:off x="5616575" y="2406650"/>
              <a:ext cx="903288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54072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pPr>
                <a:lnSpc>
                  <a:spcPct val="94000"/>
                </a:lnSpc>
              </a:pPr>
              <a:r>
                <a:rPr lang="en-US" sz="1200" b="1" dirty="0">
                  <a:latin typeface="Mono" charset="0"/>
                </a:rPr>
                <a:t>CLOCK</a:t>
              </a:r>
            </a:p>
          </p:txBody>
        </p:sp>
        <p:sp>
          <p:nvSpPr>
            <p:cNvPr id="186" name="Rectangle 58"/>
            <p:cNvSpPr>
              <a:spLocks noChangeArrowheads="1"/>
            </p:cNvSpPr>
            <p:nvPr/>
          </p:nvSpPr>
          <p:spPr bwMode="auto">
            <a:xfrm>
              <a:off x="3767138" y="2270125"/>
              <a:ext cx="46037" cy="265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Rectangle 59"/>
            <p:cNvSpPr>
              <a:spLocks noChangeArrowheads="1"/>
            </p:cNvSpPr>
            <p:nvPr/>
          </p:nvSpPr>
          <p:spPr bwMode="auto">
            <a:xfrm>
              <a:off x="3875088" y="2270125"/>
              <a:ext cx="46037" cy="265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Rectangle 60"/>
            <p:cNvSpPr>
              <a:spLocks noChangeArrowheads="1"/>
            </p:cNvSpPr>
            <p:nvPr/>
          </p:nvSpPr>
          <p:spPr bwMode="auto">
            <a:xfrm>
              <a:off x="3983038" y="2270125"/>
              <a:ext cx="46037" cy="265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Text Box 61"/>
            <p:cNvSpPr txBox="1">
              <a:spLocks noChangeArrowheads="1"/>
            </p:cNvSpPr>
            <p:nvPr/>
          </p:nvSpPr>
          <p:spPr bwMode="auto">
            <a:xfrm>
              <a:off x="6245225" y="3198813"/>
              <a:ext cx="1274763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Front-End</a:t>
              </a:r>
            </a:p>
          </p:txBody>
        </p:sp>
        <p:sp>
          <p:nvSpPr>
            <p:cNvPr id="190" name="Text Box 62"/>
            <p:cNvSpPr txBox="1">
              <a:spLocks noChangeArrowheads="1"/>
            </p:cNvSpPr>
            <p:nvPr/>
          </p:nvSpPr>
          <p:spPr bwMode="auto">
            <a:xfrm>
              <a:off x="6426200" y="4170363"/>
              <a:ext cx="1095375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Readout</a:t>
              </a:r>
            </a:p>
          </p:txBody>
        </p:sp>
        <p:sp>
          <p:nvSpPr>
            <p:cNvPr id="191" name="Text Box 63"/>
            <p:cNvSpPr txBox="1">
              <a:spLocks noChangeArrowheads="1"/>
            </p:cNvSpPr>
            <p:nvPr/>
          </p:nvSpPr>
          <p:spPr bwMode="auto">
            <a:xfrm>
              <a:off x="5737225" y="5106988"/>
              <a:ext cx="1784350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Event Building</a:t>
              </a:r>
            </a:p>
          </p:txBody>
        </p:sp>
        <p:sp>
          <p:nvSpPr>
            <p:cNvPr id="192" name="Text Box 64"/>
            <p:cNvSpPr txBox="1">
              <a:spLocks noChangeArrowheads="1"/>
            </p:cNvSpPr>
            <p:nvPr/>
          </p:nvSpPr>
          <p:spPr bwMode="auto">
            <a:xfrm>
              <a:off x="5749925" y="5935663"/>
              <a:ext cx="1770063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Event Filtering</a:t>
              </a:r>
            </a:p>
          </p:txBody>
        </p:sp>
        <p:sp>
          <p:nvSpPr>
            <p:cNvPr id="193" name="Text Box 65"/>
            <p:cNvSpPr txBox="1">
              <a:spLocks noChangeArrowheads="1"/>
            </p:cNvSpPr>
            <p:nvPr/>
          </p:nvSpPr>
          <p:spPr bwMode="auto">
            <a:xfrm>
              <a:off x="5748338" y="6654800"/>
              <a:ext cx="1771650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b="1">
                  <a:solidFill>
                    <a:srgbClr val="800000"/>
                  </a:solidFill>
                </a:rPr>
                <a:t>Event Logging</a:t>
              </a:r>
            </a:p>
          </p:txBody>
        </p:sp>
        <p:sp>
          <p:nvSpPr>
            <p:cNvPr id="194" name="Text Box 66"/>
            <p:cNvSpPr txBox="1">
              <a:spLocks noChangeArrowheads="1"/>
            </p:cNvSpPr>
            <p:nvPr/>
          </p:nvSpPr>
          <p:spPr bwMode="auto">
            <a:xfrm>
              <a:off x="495300" y="2227263"/>
              <a:ext cx="1074738" cy="29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7347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sz="1400"/>
                <a:t>N channels</a:t>
              </a:r>
            </a:p>
          </p:txBody>
        </p:sp>
        <p:sp>
          <p:nvSpPr>
            <p:cNvPr id="195" name="Text Box 67"/>
            <p:cNvSpPr txBox="1">
              <a:spLocks noChangeArrowheads="1"/>
            </p:cNvSpPr>
            <p:nvPr/>
          </p:nvSpPr>
          <p:spPr bwMode="auto">
            <a:xfrm>
              <a:off x="2044700" y="2227263"/>
              <a:ext cx="1074738" cy="29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7347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sz="1400"/>
                <a:t>N channels</a:t>
              </a:r>
            </a:p>
          </p:txBody>
        </p:sp>
        <p:sp>
          <p:nvSpPr>
            <p:cNvPr id="196" name="Text Box 68"/>
            <p:cNvSpPr txBox="1">
              <a:spLocks noChangeArrowheads="1"/>
            </p:cNvSpPr>
            <p:nvPr/>
          </p:nvSpPr>
          <p:spPr bwMode="auto">
            <a:xfrm>
              <a:off x="4240213" y="2227263"/>
              <a:ext cx="1074737" cy="290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7347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sz="1400"/>
                <a:t>N channels</a:t>
              </a:r>
            </a:p>
          </p:txBody>
        </p:sp>
        <p:sp>
          <p:nvSpPr>
            <p:cNvPr id="197" name="Text Box 69"/>
            <p:cNvSpPr txBox="1">
              <a:spLocks noChangeArrowheads="1"/>
            </p:cNvSpPr>
            <p:nvPr/>
          </p:nvSpPr>
          <p:spPr bwMode="auto">
            <a:xfrm>
              <a:off x="7615238" y="3914775"/>
              <a:ext cx="1706562" cy="858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data extraction</a:t>
              </a:r>
            </a:p>
            <a:p>
              <a:r>
                <a:rPr lang="en-US">
                  <a:solidFill>
                    <a:srgbClr val="666666"/>
                  </a:solidFill>
                </a:rPr>
                <a:t>data formatting</a:t>
              </a:r>
            </a:p>
            <a:p>
              <a:r>
                <a:rPr lang="en-US">
                  <a:solidFill>
                    <a:srgbClr val="666666"/>
                  </a:solidFill>
                </a:rPr>
                <a:t>data buffering</a:t>
              </a:r>
            </a:p>
          </p:txBody>
        </p:sp>
        <p:sp>
          <p:nvSpPr>
            <p:cNvPr id="198" name="Text Box 70"/>
            <p:cNvSpPr txBox="1">
              <a:spLocks noChangeArrowheads="1"/>
            </p:cNvSpPr>
            <p:nvPr/>
          </p:nvSpPr>
          <p:spPr bwMode="auto">
            <a:xfrm>
              <a:off x="7615238" y="4959350"/>
              <a:ext cx="17684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event assembly</a:t>
              </a:r>
            </a:p>
            <a:p>
              <a:r>
                <a:rPr lang="en-US">
                  <a:solidFill>
                    <a:srgbClr val="666666"/>
                  </a:solidFill>
                </a:rPr>
                <a:t>event buffering</a:t>
              </a:r>
            </a:p>
          </p:txBody>
        </p:sp>
        <p:sp>
          <p:nvSpPr>
            <p:cNvPr id="199" name="Text Box 71"/>
            <p:cNvSpPr txBox="1">
              <a:spLocks noChangeArrowheads="1"/>
            </p:cNvSpPr>
            <p:nvPr/>
          </p:nvSpPr>
          <p:spPr bwMode="auto">
            <a:xfrm>
              <a:off x="7615238" y="5788025"/>
              <a:ext cx="16922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 dirty="0">
                  <a:solidFill>
                    <a:srgbClr val="666666"/>
                  </a:solidFill>
                </a:rPr>
                <a:t>event rejection</a:t>
              </a:r>
            </a:p>
            <a:p>
              <a:r>
                <a:rPr lang="en-US" dirty="0">
                  <a:solidFill>
                    <a:srgbClr val="666666"/>
                  </a:solidFill>
                </a:rPr>
                <a:t>event buffering</a:t>
              </a:r>
            </a:p>
          </p:txBody>
        </p:sp>
        <p:sp>
          <p:nvSpPr>
            <p:cNvPr id="200" name="Text Box 72"/>
            <p:cNvSpPr txBox="1">
              <a:spLocks noChangeArrowheads="1"/>
            </p:cNvSpPr>
            <p:nvPr/>
          </p:nvSpPr>
          <p:spPr bwMode="auto">
            <a:xfrm>
              <a:off x="7615238" y="6543675"/>
              <a:ext cx="14255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file storage</a:t>
              </a:r>
            </a:p>
            <a:p>
              <a:r>
                <a:rPr lang="en-US">
                  <a:solidFill>
                    <a:srgbClr val="666666"/>
                  </a:solidFill>
                </a:rPr>
                <a:t>file buffering</a:t>
              </a:r>
            </a:p>
          </p:txBody>
        </p:sp>
        <p:sp>
          <p:nvSpPr>
            <p:cNvPr id="201" name="Line 73"/>
            <p:cNvSpPr>
              <a:spLocks noChangeShapeType="1"/>
            </p:cNvSpPr>
            <p:nvPr/>
          </p:nvSpPr>
          <p:spPr bwMode="auto">
            <a:xfrm>
              <a:off x="7637463" y="3967163"/>
              <a:ext cx="1587" cy="82232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74"/>
            <p:cNvSpPr>
              <a:spLocks noChangeShapeType="1"/>
            </p:cNvSpPr>
            <p:nvPr/>
          </p:nvSpPr>
          <p:spPr bwMode="auto">
            <a:xfrm>
              <a:off x="7637463" y="4975225"/>
              <a:ext cx="1587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75"/>
            <p:cNvSpPr>
              <a:spLocks noChangeShapeType="1"/>
            </p:cNvSpPr>
            <p:nvPr/>
          </p:nvSpPr>
          <p:spPr bwMode="auto">
            <a:xfrm>
              <a:off x="7637463" y="5838825"/>
              <a:ext cx="1587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76"/>
            <p:cNvSpPr>
              <a:spLocks noChangeShapeType="1"/>
            </p:cNvSpPr>
            <p:nvPr/>
          </p:nvSpPr>
          <p:spPr bwMode="auto">
            <a:xfrm>
              <a:off x="7637463" y="6594475"/>
              <a:ext cx="1587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Text Box 78"/>
            <p:cNvSpPr txBox="1">
              <a:spLocks noChangeArrowheads="1"/>
            </p:cNvSpPr>
            <p:nvPr/>
          </p:nvSpPr>
          <p:spPr bwMode="auto">
            <a:xfrm>
              <a:off x="7615238" y="3051175"/>
              <a:ext cx="1768475" cy="60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Zen Hei Sharp" charset="0"/>
                </a:defRPr>
              </a:lvl9pPr>
            </a:lstStyle>
            <a:p>
              <a:r>
                <a:rPr lang="en-US">
                  <a:solidFill>
                    <a:srgbClr val="666666"/>
                  </a:solidFill>
                </a:rPr>
                <a:t>data digitization</a:t>
              </a:r>
            </a:p>
            <a:p>
              <a:r>
                <a:rPr lang="en-US">
                  <a:solidFill>
                    <a:srgbClr val="666666"/>
                  </a:solidFill>
                </a:rPr>
                <a:t>data buffering</a:t>
              </a:r>
            </a:p>
          </p:txBody>
        </p:sp>
        <p:sp>
          <p:nvSpPr>
            <p:cNvPr id="206" name="Line 79"/>
            <p:cNvSpPr>
              <a:spLocks noChangeShapeType="1"/>
            </p:cNvSpPr>
            <p:nvPr/>
          </p:nvSpPr>
          <p:spPr bwMode="auto">
            <a:xfrm>
              <a:off x="7639050" y="3103563"/>
              <a:ext cx="1588" cy="549275"/>
            </a:xfrm>
            <a:prstGeom prst="line">
              <a:avLst/>
            </a:prstGeom>
            <a:noFill/>
            <a:ln w="19080" cap="flat">
              <a:solidFill>
                <a:srgbClr val="66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7" name="Group 80"/>
            <p:cNvGrpSpPr>
              <a:grpSpLocks/>
            </p:cNvGrpSpPr>
            <p:nvPr/>
          </p:nvGrpSpPr>
          <p:grpSpPr bwMode="auto">
            <a:xfrm>
              <a:off x="1803400" y="5868988"/>
              <a:ext cx="180975" cy="474662"/>
              <a:chOff x="1136" y="3697"/>
              <a:chExt cx="114" cy="299"/>
            </a:xfrm>
          </p:grpSpPr>
          <p:sp>
            <p:nvSpPr>
              <p:cNvPr id="208" name="Rectangle 81"/>
              <p:cNvSpPr>
                <a:spLocks noChangeArrowheads="1"/>
              </p:cNvSpPr>
              <p:nvPr/>
            </p:nvSpPr>
            <p:spPr bwMode="auto">
              <a:xfrm rot="5400000">
                <a:off x="1174" y="366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Rectangle 82"/>
              <p:cNvSpPr>
                <a:spLocks noChangeArrowheads="1"/>
              </p:cNvSpPr>
              <p:nvPr/>
            </p:nvSpPr>
            <p:spPr bwMode="auto">
              <a:xfrm rot="5400000">
                <a:off x="1174" y="3704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Rectangle 83"/>
              <p:cNvSpPr>
                <a:spLocks noChangeArrowheads="1"/>
              </p:cNvSpPr>
              <p:nvPr/>
            </p:nvSpPr>
            <p:spPr bwMode="auto">
              <a:xfrm rot="5400000">
                <a:off x="1174" y="374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Rectangle 84"/>
              <p:cNvSpPr>
                <a:spLocks noChangeArrowheads="1"/>
              </p:cNvSpPr>
              <p:nvPr/>
            </p:nvSpPr>
            <p:spPr bwMode="auto">
              <a:xfrm rot="5400000">
                <a:off x="1174" y="3791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Rectangle 85"/>
              <p:cNvSpPr>
                <a:spLocks noChangeArrowheads="1"/>
              </p:cNvSpPr>
              <p:nvPr/>
            </p:nvSpPr>
            <p:spPr bwMode="auto">
              <a:xfrm rot="5400000">
                <a:off x="1174" y="383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Rectangle 86"/>
              <p:cNvSpPr>
                <a:spLocks noChangeArrowheads="1"/>
              </p:cNvSpPr>
              <p:nvPr/>
            </p:nvSpPr>
            <p:spPr bwMode="auto">
              <a:xfrm rot="5400000">
                <a:off x="1174" y="3876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" name="Rectangle 87"/>
              <p:cNvSpPr>
                <a:spLocks noChangeArrowheads="1"/>
              </p:cNvSpPr>
              <p:nvPr/>
            </p:nvSpPr>
            <p:spPr bwMode="auto">
              <a:xfrm rot="5400000">
                <a:off x="1174" y="3918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" name="Rectangle 88"/>
              <p:cNvSpPr>
                <a:spLocks noChangeArrowheads="1"/>
              </p:cNvSpPr>
              <p:nvPr/>
            </p:nvSpPr>
            <p:spPr bwMode="auto">
              <a:xfrm rot="5400000">
                <a:off x="1174" y="3791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" name="Rectangle 89"/>
              <p:cNvSpPr>
                <a:spLocks noChangeArrowheads="1"/>
              </p:cNvSpPr>
              <p:nvPr/>
            </p:nvSpPr>
            <p:spPr bwMode="auto">
              <a:xfrm rot="5400000">
                <a:off x="1174" y="3833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" name="Rectangle 90"/>
              <p:cNvSpPr>
                <a:spLocks noChangeArrowheads="1"/>
              </p:cNvSpPr>
              <p:nvPr/>
            </p:nvSpPr>
            <p:spPr bwMode="auto">
              <a:xfrm rot="5400000">
                <a:off x="1174" y="3876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" name="Rectangle 91"/>
              <p:cNvSpPr>
                <a:spLocks noChangeArrowheads="1"/>
              </p:cNvSpPr>
              <p:nvPr/>
            </p:nvSpPr>
            <p:spPr bwMode="auto">
              <a:xfrm rot="5400000">
                <a:off x="1174" y="3918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9" name="Group 92"/>
            <p:cNvGrpSpPr>
              <a:grpSpLocks/>
            </p:cNvGrpSpPr>
            <p:nvPr/>
          </p:nvGrpSpPr>
          <p:grpSpPr bwMode="auto">
            <a:xfrm>
              <a:off x="1479550" y="5040313"/>
              <a:ext cx="180975" cy="474662"/>
              <a:chOff x="932" y="3175"/>
              <a:chExt cx="114" cy="299"/>
            </a:xfrm>
          </p:grpSpPr>
          <p:sp>
            <p:nvSpPr>
              <p:cNvPr id="220" name="Rectangle 93"/>
              <p:cNvSpPr>
                <a:spLocks noChangeArrowheads="1"/>
              </p:cNvSpPr>
              <p:nvPr/>
            </p:nvSpPr>
            <p:spPr bwMode="auto">
              <a:xfrm rot="5400000">
                <a:off x="970" y="3140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Rectangle 94"/>
              <p:cNvSpPr>
                <a:spLocks noChangeArrowheads="1"/>
              </p:cNvSpPr>
              <p:nvPr/>
            </p:nvSpPr>
            <p:spPr bwMode="auto">
              <a:xfrm rot="5400000">
                <a:off x="970" y="318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Rectangle 95"/>
              <p:cNvSpPr>
                <a:spLocks noChangeArrowheads="1"/>
              </p:cNvSpPr>
              <p:nvPr/>
            </p:nvSpPr>
            <p:spPr bwMode="auto">
              <a:xfrm rot="5400000">
                <a:off x="970" y="3225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Rectangle 96"/>
              <p:cNvSpPr>
                <a:spLocks noChangeArrowheads="1"/>
              </p:cNvSpPr>
              <p:nvPr/>
            </p:nvSpPr>
            <p:spPr bwMode="auto">
              <a:xfrm rot="5400000">
                <a:off x="970" y="3269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Rectangle 97"/>
              <p:cNvSpPr>
                <a:spLocks noChangeArrowheads="1"/>
              </p:cNvSpPr>
              <p:nvPr/>
            </p:nvSpPr>
            <p:spPr bwMode="auto">
              <a:xfrm rot="5400000">
                <a:off x="970" y="331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Rectangle 98"/>
              <p:cNvSpPr>
                <a:spLocks noChangeArrowheads="1"/>
              </p:cNvSpPr>
              <p:nvPr/>
            </p:nvSpPr>
            <p:spPr bwMode="auto">
              <a:xfrm rot="5400000">
                <a:off x="970" y="3354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Rectangle 99"/>
              <p:cNvSpPr>
                <a:spLocks noChangeArrowheads="1"/>
              </p:cNvSpPr>
              <p:nvPr/>
            </p:nvSpPr>
            <p:spPr bwMode="auto">
              <a:xfrm rot="5400000">
                <a:off x="970" y="339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Rectangle 100"/>
              <p:cNvSpPr>
                <a:spLocks noChangeArrowheads="1"/>
              </p:cNvSpPr>
              <p:nvPr/>
            </p:nvSpPr>
            <p:spPr bwMode="auto">
              <a:xfrm rot="5400000">
                <a:off x="970" y="3269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Rectangle 101"/>
              <p:cNvSpPr>
                <a:spLocks noChangeArrowheads="1"/>
              </p:cNvSpPr>
              <p:nvPr/>
            </p:nvSpPr>
            <p:spPr bwMode="auto">
              <a:xfrm rot="5400000">
                <a:off x="970" y="3312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Rectangle 102"/>
              <p:cNvSpPr>
                <a:spLocks noChangeArrowheads="1"/>
              </p:cNvSpPr>
              <p:nvPr/>
            </p:nvSpPr>
            <p:spPr bwMode="auto">
              <a:xfrm rot="5400000">
                <a:off x="970" y="3354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Rectangle 103"/>
              <p:cNvSpPr>
                <a:spLocks noChangeArrowheads="1"/>
              </p:cNvSpPr>
              <p:nvPr/>
            </p:nvSpPr>
            <p:spPr bwMode="auto">
              <a:xfrm rot="5400000">
                <a:off x="970" y="3397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1" name="Group 104"/>
            <p:cNvGrpSpPr>
              <a:grpSpLocks/>
            </p:cNvGrpSpPr>
            <p:nvPr/>
          </p:nvGrpSpPr>
          <p:grpSpPr bwMode="auto">
            <a:xfrm>
              <a:off x="255588" y="4068763"/>
              <a:ext cx="180975" cy="474662"/>
              <a:chOff x="161" y="2563"/>
              <a:chExt cx="114" cy="299"/>
            </a:xfrm>
          </p:grpSpPr>
          <p:sp>
            <p:nvSpPr>
              <p:cNvPr id="232" name="Rectangle 105"/>
              <p:cNvSpPr>
                <a:spLocks noChangeArrowheads="1"/>
              </p:cNvSpPr>
              <p:nvPr/>
            </p:nvSpPr>
            <p:spPr bwMode="auto">
              <a:xfrm rot="5400000">
                <a:off x="199" y="2528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Rectangle 106"/>
              <p:cNvSpPr>
                <a:spLocks noChangeArrowheads="1"/>
              </p:cNvSpPr>
              <p:nvPr/>
            </p:nvSpPr>
            <p:spPr bwMode="auto">
              <a:xfrm rot="5400000">
                <a:off x="199" y="2570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Rectangle 107"/>
              <p:cNvSpPr>
                <a:spLocks noChangeArrowheads="1"/>
              </p:cNvSpPr>
              <p:nvPr/>
            </p:nvSpPr>
            <p:spPr bwMode="auto">
              <a:xfrm rot="5400000">
                <a:off x="199" y="261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Rectangle 108"/>
              <p:cNvSpPr>
                <a:spLocks noChangeArrowheads="1"/>
              </p:cNvSpPr>
              <p:nvPr/>
            </p:nvSpPr>
            <p:spPr bwMode="auto">
              <a:xfrm rot="5400000">
                <a:off x="199" y="265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Rectangle 109"/>
              <p:cNvSpPr>
                <a:spLocks noChangeArrowheads="1"/>
              </p:cNvSpPr>
              <p:nvPr/>
            </p:nvSpPr>
            <p:spPr bwMode="auto">
              <a:xfrm rot="5400000">
                <a:off x="199" y="2699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Rectangle 110"/>
              <p:cNvSpPr>
                <a:spLocks noChangeArrowheads="1"/>
              </p:cNvSpPr>
              <p:nvPr/>
            </p:nvSpPr>
            <p:spPr bwMode="auto">
              <a:xfrm rot="5400000">
                <a:off x="199" y="274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Rectangle 111"/>
              <p:cNvSpPr>
                <a:spLocks noChangeArrowheads="1"/>
              </p:cNvSpPr>
              <p:nvPr/>
            </p:nvSpPr>
            <p:spPr bwMode="auto">
              <a:xfrm rot="5400000">
                <a:off x="199" y="2784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Rectangle 112"/>
              <p:cNvSpPr>
                <a:spLocks noChangeArrowheads="1"/>
              </p:cNvSpPr>
              <p:nvPr/>
            </p:nvSpPr>
            <p:spPr bwMode="auto">
              <a:xfrm rot="5400000">
                <a:off x="199" y="2657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Rectangle 113"/>
              <p:cNvSpPr>
                <a:spLocks noChangeArrowheads="1"/>
              </p:cNvSpPr>
              <p:nvPr/>
            </p:nvSpPr>
            <p:spPr bwMode="auto">
              <a:xfrm rot="5400000">
                <a:off x="199" y="2699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Rectangle 114"/>
              <p:cNvSpPr>
                <a:spLocks noChangeArrowheads="1"/>
              </p:cNvSpPr>
              <p:nvPr/>
            </p:nvSpPr>
            <p:spPr bwMode="auto">
              <a:xfrm rot="5400000">
                <a:off x="199" y="2742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Rectangle 115"/>
              <p:cNvSpPr>
                <a:spLocks noChangeArrowheads="1"/>
              </p:cNvSpPr>
              <p:nvPr/>
            </p:nvSpPr>
            <p:spPr bwMode="auto">
              <a:xfrm rot="5400000">
                <a:off x="199" y="2784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3" name="Group 116"/>
            <p:cNvGrpSpPr>
              <a:grpSpLocks/>
            </p:cNvGrpSpPr>
            <p:nvPr/>
          </p:nvGrpSpPr>
          <p:grpSpPr bwMode="auto">
            <a:xfrm>
              <a:off x="2019300" y="6661150"/>
              <a:ext cx="180975" cy="474663"/>
              <a:chOff x="1272" y="4196"/>
              <a:chExt cx="114" cy="299"/>
            </a:xfrm>
          </p:grpSpPr>
          <p:sp>
            <p:nvSpPr>
              <p:cNvPr id="244" name="Rectangle 117"/>
              <p:cNvSpPr>
                <a:spLocks noChangeArrowheads="1"/>
              </p:cNvSpPr>
              <p:nvPr/>
            </p:nvSpPr>
            <p:spPr bwMode="auto">
              <a:xfrm rot="5400000">
                <a:off x="1310" y="4161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Rectangle 118"/>
              <p:cNvSpPr>
                <a:spLocks noChangeArrowheads="1"/>
              </p:cNvSpPr>
              <p:nvPr/>
            </p:nvSpPr>
            <p:spPr bwMode="auto">
              <a:xfrm rot="5400000">
                <a:off x="1310" y="4203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Rectangle 119"/>
              <p:cNvSpPr>
                <a:spLocks noChangeArrowheads="1"/>
              </p:cNvSpPr>
              <p:nvPr/>
            </p:nvSpPr>
            <p:spPr bwMode="auto">
              <a:xfrm rot="5400000">
                <a:off x="1310" y="4246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Rectangle 120"/>
              <p:cNvSpPr>
                <a:spLocks noChangeArrowheads="1"/>
              </p:cNvSpPr>
              <p:nvPr/>
            </p:nvSpPr>
            <p:spPr bwMode="auto">
              <a:xfrm rot="5400000">
                <a:off x="1310" y="4290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Rectangle 121"/>
              <p:cNvSpPr>
                <a:spLocks noChangeArrowheads="1"/>
              </p:cNvSpPr>
              <p:nvPr/>
            </p:nvSpPr>
            <p:spPr bwMode="auto">
              <a:xfrm rot="5400000">
                <a:off x="1310" y="4332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9" name="Rectangle 122"/>
              <p:cNvSpPr>
                <a:spLocks noChangeArrowheads="1"/>
              </p:cNvSpPr>
              <p:nvPr/>
            </p:nvSpPr>
            <p:spPr bwMode="auto">
              <a:xfrm rot="5400000">
                <a:off x="1310" y="4375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Rectangle 123"/>
              <p:cNvSpPr>
                <a:spLocks noChangeArrowheads="1"/>
              </p:cNvSpPr>
              <p:nvPr/>
            </p:nvSpPr>
            <p:spPr bwMode="auto">
              <a:xfrm rot="5400000">
                <a:off x="1310" y="4417"/>
                <a:ext cx="42" cy="114"/>
              </a:xfrm>
              <a:prstGeom prst="rect">
                <a:avLst/>
              </a:prstGeom>
              <a:solidFill>
                <a:srgbClr val="FFFFCC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Rectangle 124"/>
              <p:cNvSpPr>
                <a:spLocks noChangeArrowheads="1"/>
              </p:cNvSpPr>
              <p:nvPr/>
            </p:nvSpPr>
            <p:spPr bwMode="auto">
              <a:xfrm rot="5400000">
                <a:off x="1310" y="4290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2" name="Rectangle 125"/>
              <p:cNvSpPr>
                <a:spLocks noChangeArrowheads="1"/>
              </p:cNvSpPr>
              <p:nvPr/>
            </p:nvSpPr>
            <p:spPr bwMode="auto">
              <a:xfrm rot="5400000">
                <a:off x="1310" y="4332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3" name="Rectangle 126"/>
              <p:cNvSpPr>
                <a:spLocks noChangeArrowheads="1"/>
              </p:cNvSpPr>
              <p:nvPr/>
            </p:nvSpPr>
            <p:spPr bwMode="auto">
              <a:xfrm rot="5400000">
                <a:off x="1310" y="4375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4" name="Rectangle 127"/>
              <p:cNvSpPr>
                <a:spLocks noChangeArrowheads="1"/>
              </p:cNvSpPr>
              <p:nvPr/>
            </p:nvSpPr>
            <p:spPr bwMode="auto">
              <a:xfrm rot="5400000">
                <a:off x="1310" y="4417"/>
                <a:ext cx="42" cy="114"/>
              </a:xfrm>
              <a:prstGeom prst="rect">
                <a:avLst/>
              </a:prstGeom>
              <a:solidFill>
                <a:srgbClr val="FFD320"/>
              </a:solidFill>
              <a:ln w="1836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9" name="TextBox 128"/>
          <p:cNvSpPr txBox="1"/>
          <p:nvPr/>
        </p:nvSpPr>
        <p:spPr>
          <a:xfrm>
            <a:off x="6279358" y="4136801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6175180" y="4963888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6156490" y="5679206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7004549" y="3122686"/>
            <a:ext cx="7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???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</p:spPr>
        <p:txBody>
          <a:bodyPr/>
          <a:lstStyle/>
          <a:p>
            <a:r>
              <a:rPr lang="en-US"/>
              <a:t>G. Lehmann Miotto, ISOTDAQ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0B0E-D469-AB49-AB5D-77A68AD038A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14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3F9D8-6B63-0248-A3E5-27546FD09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events, but rather a movie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9E3981-3D60-204C-AADA-2868320BB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09253E-D607-6E44-8610-54468E59A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99D87C-2180-C74B-AF68-446DDDF06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B2F37A-C08D-B247-BCBE-4D450DA93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296" y="1775697"/>
            <a:ext cx="7445829" cy="41359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DEC6EC-412E-AF48-B952-C13CF0203CF8}"/>
              </a:ext>
            </a:extLst>
          </p:cNvPr>
          <p:cNvSpPr txBox="1"/>
          <p:nvPr/>
        </p:nvSpPr>
        <p:spPr>
          <a:xfrm>
            <a:off x="8574674" y="5948083"/>
            <a:ext cx="15488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By Rick Harrison (</a:t>
            </a:r>
            <a:r>
              <a:rPr lang="en-US" sz="900" dirty="0">
                <a:hlinkClick r:id="rId3"/>
              </a:rPr>
              <a:t>license</a:t>
            </a:r>
            <a:r>
              <a:rPr lang="en-US" sz="9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2654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8FA737-45FD-8849-9025-9A98F58BD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end of digression, back to DUNE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600C8-8EC5-884A-B959-2BE40F8DF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328CB-A356-6447-B79D-1D2334D47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68C9C6-EA4F-6F4E-88B7-48014953B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0E5A63-1E5F-064B-AAAA-FD2DD836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01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ACA69-AC43-4641-B4FB-E450A45AC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7622B-25A5-8044-AB78-4FE43F8DA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DUNE TDAQ doesn’t exist…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359963B-264C-1546-BEB9-C1270D76DA71}"/>
              </a:ext>
            </a:extLst>
          </p:cNvPr>
          <p:cNvSpPr txBox="1">
            <a:spLocks/>
          </p:cNvSpPr>
          <p:nvPr/>
        </p:nvSpPr>
        <p:spPr>
          <a:xfrm>
            <a:off x="2589212" y="4397829"/>
            <a:ext cx="8915400" cy="1741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... We are eagerly awaiting your ideas on how to design and implement it!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DB2F2-4483-DB45-A0EA-10E6A5529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75263-B622-1445-B597-5DF30663C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971DAD-2FBC-404A-BE77-1AAB9949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8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60F834DE-F2DE-DA49-B1E4-845174EBF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9229" y="624110"/>
            <a:ext cx="3525382" cy="1280890"/>
          </a:xfrm>
        </p:spPr>
        <p:txBody>
          <a:bodyPr/>
          <a:lstStyle/>
          <a:p>
            <a:r>
              <a:rPr lang="en-US" dirty="0"/>
              <a:t>TPC schematic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413E6-0A66-AA4A-A8AC-2EE4113A9D0A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14774" y="681875"/>
            <a:ext cx="3387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800" dirty="0">
                <a:solidFill>
                  <a:srgbClr val="652900"/>
                </a:solidFill>
              </a:rPr>
              <a:t>charged particle ionizes argon</a:t>
            </a:r>
            <a:endParaRPr lang="en-US" altLang="en-US" sz="1800" dirty="0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3629074" y="1100294"/>
            <a:ext cx="2514600" cy="23495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3557" y="1757973"/>
            <a:ext cx="1511300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6" descr="planes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974" y="2551723"/>
            <a:ext cx="2832100" cy="252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Yufield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869" y="1956460"/>
            <a:ext cx="3154094" cy="38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744962" y="1599223"/>
            <a:ext cx="28559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en-US" sz="1800" dirty="0">
                <a:solidFill>
                  <a:schemeClr val="accent2"/>
                </a:solidFill>
              </a:rPr>
              <a:t>ionization electrons move </a:t>
            </a:r>
          </a:p>
          <a:p>
            <a:r>
              <a:rPr lang="en-US" altLang="en-US" dirty="0">
                <a:solidFill>
                  <a:schemeClr val="accent2"/>
                </a:solidFill>
              </a:rPr>
              <a:t>u</a:t>
            </a:r>
            <a:r>
              <a:rPr lang="en-US" altLang="en-US" sz="1800" dirty="0">
                <a:solidFill>
                  <a:schemeClr val="accent2"/>
                </a:solidFill>
              </a:rPr>
              <a:t>nder E</a:t>
            </a:r>
            <a:r>
              <a:rPr lang="mr-IN" altLang="en-US" sz="1800" dirty="0">
                <a:solidFill>
                  <a:schemeClr val="accent2"/>
                </a:solidFill>
              </a:rPr>
              <a:t>–</a:t>
            </a:r>
            <a:r>
              <a:rPr lang="en-US" altLang="en-US" sz="1800" dirty="0">
                <a:solidFill>
                  <a:schemeClr val="accent2"/>
                </a:solidFill>
              </a:rPr>
              <a:t>field to wire-planes</a:t>
            </a:r>
            <a:endParaRPr lang="en-US" altLang="en-US" sz="1800" dirty="0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3108960" y="1244836"/>
            <a:ext cx="3064877" cy="335337"/>
          </a:xfrm>
          <a:prstGeom prst="line">
            <a:avLst/>
          </a:prstGeom>
          <a:noFill/>
          <a:ln w="6350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3180763" y="1229373"/>
            <a:ext cx="3042432" cy="322225"/>
          </a:xfrm>
          <a:prstGeom prst="line">
            <a:avLst/>
          </a:prstGeom>
          <a:noFill/>
          <a:ln w="6350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943774" y="2041313"/>
            <a:ext cx="253607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1800" dirty="0">
                <a:solidFill>
                  <a:schemeClr val="accent2"/>
                </a:solidFill>
              </a:rPr>
              <a:t>electron drift lines from cathode to wires</a:t>
            </a:r>
          </a:p>
          <a:p>
            <a:pPr algn="l"/>
            <a:r>
              <a:rPr lang="en-US" altLang="en-US" dirty="0">
                <a:solidFill>
                  <a:schemeClr val="accent2"/>
                </a:solidFill>
              </a:rPr>
              <a:t>(field lines from wires (fill white bits) not shown)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47413" y="1956460"/>
            <a:ext cx="5796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1600" dirty="0"/>
              <a:t>E</a:t>
            </a:r>
            <a:r>
              <a:rPr lang="en-US" altLang="en-US" sz="1800" baseline="-19000" dirty="0"/>
              <a:t>0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510954" y="3488348"/>
            <a:ext cx="1952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600"/>
              <a:t>E</a:t>
            </a:r>
            <a:r>
              <a:rPr lang="en-US" altLang="en-US" sz="1800" baseline="-19000"/>
              <a:t>1</a:t>
            </a:r>
            <a:endParaRPr lang="en-US" altLang="en-US">
              <a:latin typeface="Arial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2450586" y="4397985"/>
            <a:ext cx="2206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600"/>
              <a:t>E</a:t>
            </a:r>
            <a:r>
              <a:rPr lang="en-US" altLang="en-US" sz="1800" baseline="-19000"/>
              <a:t>2</a:t>
            </a:r>
            <a:endParaRPr lang="en-US" altLang="en-US">
              <a:latin typeface="Arial" charset="0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708199" y="5513998"/>
            <a:ext cx="809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600"/>
              <a:t>E</a:t>
            </a:r>
            <a:r>
              <a:rPr lang="en-US" altLang="en-US" sz="1800" baseline="-19000"/>
              <a:t>2</a:t>
            </a:r>
            <a:r>
              <a:rPr lang="en-US" altLang="en-US" sz="1800"/>
              <a:t>&gt;</a:t>
            </a:r>
            <a:r>
              <a:rPr lang="en-US" altLang="en-US" sz="1600"/>
              <a:t>E</a:t>
            </a:r>
            <a:r>
              <a:rPr lang="en-US" altLang="en-US" sz="1800" baseline="-19000"/>
              <a:t>1</a:t>
            </a:r>
            <a:r>
              <a:rPr lang="en-US" altLang="en-US" sz="1800"/>
              <a:t>&gt;</a:t>
            </a:r>
            <a:r>
              <a:rPr lang="en-US" altLang="en-US" sz="1600"/>
              <a:t>E</a:t>
            </a:r>
            <a:r>
              <a:rPr lang="en-US" altLang="en-US" sz="1800" baseline="-19000"/>
              <a:t>0</a:t>
            </a:r>
            <a:endParaRPr lang="en-US" altLang="en-US" sz="1800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7611793" y="2412023"/>
            <a:ext cx="0" cy="254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7698645" y="2412023"/>
            <a:ext cx="0" cy="254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7814993" y="2412023"/>
            <a:ext cx="0" cy="254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6884718" y="5142523"/>
            <a:ext cx="5921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200">
                <a:solidFill>
                  <a:schemeClr val="accent2"/>
                </a:solidFill>
                <a:latin typeface="Arial" charset="0"/>
              </a:rPr>
              <a:t>drift-time</a:t>
            </a:r>
            <a:endParaRPr lang="en-US" altLang="en-US">
              <a:latin typeface="Arial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6875193" y="2551723"/>
            <a:ext cx="673100" cy="596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>
            <a:off x="6913293" y="3008923"/>
            <a:ext cx="635000" cy="25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8869093" y="1458240"/>
            <a:ext cx="9464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400" dirty="0"/>
              <a:t>a = cross u</a:t>
            </a:r>
          </a:p>
          <a:p>
            <a:pPr algn="l"/>
            <a:r>
              <a:rPr lang="en-US" altLang="en-US" sz="1400" dirty="0"/>
              <a:t>b = cross v</a:t>
            </a:r>
          </a:p>
          <a:p>
            <a:pPr algn="l"/>
            <a:r>
              <a:rPr lang="en-US" altLang="en-US" sz="1400" dirty="0"/>
              <a:t>c = cross x</a:t>
            </a:r>
            <a:endParaRPr lang="en-US" altLang="en-US" dirty="0"/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8408718" y="5129823"/>
            <a:ext cx="5921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200">
                <a:solidFill>
                  <a:schemeClr val="accent2"/>
                </a:solidFill>
                <a:latin typeface="Arial" charset="0"/>
              </a:rPr>
              <a:t>drift-time</a:t>
            </a:r>
            <a:endParaRPr lang="en-US" altLang="en-US">
              <a:latin typeface="Arial" charset="0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7494318" y="2186598"/>
            <a:ext cx="5953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altLang="en-US" sz="1800"/>
              <a:t>a b c</a:t>
            </a:r>
            <a:endParaRPr lang="en-US" altLang="en-US"/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5035599" y="2813661"/>
            <a:ext cx="158750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/>
              <a:t>u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5073699" y="3639161"/>
            <a:ext cx="147638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/>
              <a:t>v</a:t>
            </a: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5073699" y="4477361"/>
            <a:ext cx="99386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dirty="0"/>
              <a:t>x</a:t>
            </a:r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3781474" y="5053623"/>
            <a:ext cx="1809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3654474" y="4215423"/>
            <a:ext cx="1588" cy="48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3752899" y="5056798"/>
            <a:ext cx="139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altLang="en-US" sz="1800"/>
              <a:t>p</a:t>
            </a:r>
            <a:endParaRPr lang="en-US" altLang="en-US"/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3422699" y="4345598"/>
            <a:ext cx="139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altLang="en-US" sz="1800"/>
              <a:t>d</a:t>
            </a:r>
            <a:endParaRPr lang="en-US" altLang="en-US"/>
          </a:p>
        </p:txBody>
      </p: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3850919" y="5452114"/>
            <a:ext cx="165466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1800" dirty="0"/>
              <a:t>p~d~3-5 mm</a:t>
            </a:r>
            <a:endParaRPr lang="en-US" altLang="en-US" dirty="0"/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279885" y="5896684"/>
            <a:ext cx="404950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100" dirty="0" err="1"/>
              <a:t>Bunneman</a:t>
            </a:r>
            <a:r>
              <a:rPr lang="en-US" altLang="en-US" sz="1100" dirty="0"/>
              <a:t>, </a:t>
            </a:r>
            <a:r>
              <a:rPr lang="en-US" altLang="en-US" sz="1100" dirty="0" err="1"/>
              <a:t>Cranshaw</a:t>
            </a:r>
            <a:r>
              <a:rPr lang="en-US" altLang="en-US" sz="1100" dirty="0"/>
              <a:t>, Harvey, Can. J. Res. 27 (1949) 191</a:t>
            </a:r>
            <a:endParaRPr lang="en-US" altLang="en-US" sz="1100" dirty="0">
              <a:solidFill>
                <a:srgbClr val="FFF0E1"/>
              </a:solidFill>
            </a:endParaRPr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7476855" y="5380501"/>
            <a:ext cx="2722221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100" dirty="0" err="1"/>
              <a:t>Gatti</a:t>
            </a:r>
            <a:r>
              <a:rPr lang="en-US" altLang="en-US" sz="1100" dirty="0"/>
              <a:t>, </a:t>
            </a:r>
            <a:r>
              <a:rPr lang="en-US" altLang="en-US" sz="1100" dirty="0" err="1"/>
              <a:t>Padovini</a:t>
            </a:r>
            <a:r>
              <a:rPr lang="en-US" altLang="en-US" sz="1100" dirty="0"/>
              <a:t>, </a:t>
            </a:r>
            <a:r>
              <a:rPr lang="en-US" altLang="en-US" sz="1100" dirty="0" err="1"/>
              <a:t>Quartapelle</a:t>
            </a:r>
            <a:r>
              <a:rPr lang="en-US" altLang="en-US" sz="1100" dirty="0"/>
              <a:t>, </a:t>
            </a:r>
            <a:r>
              <a:rPr lang="en-US" altLang="en-US" sz="1100" dirty="0" err="1"/>
              <a:t>Greenlaw</a:t>
            </a:r>
            <a:r>
              <a:rPr lang="en-US" altLang="en-US" sz="1100" dirty="0"/>
              <a:t>, </a:t>
            </a:r>
            <a:r>
              <a:rPr lang="en-US" altLang="en-US" sz="1100" dirty="0" err="1"/>
              <a:t>Radeka</a:t>
            </a:r>
            <a:endParaRPr lang="en-US" altLang="en-US" sz="1100" dirty="0"/>
          </a:p>
          <a:p>
            <a:pPr algn="l"/>
            <a:r>
              <a:rPr lang="en-US" altLang="en-US" sz="1100" dirty="0"/>
              <a:t>IEEE  Trans. NS-26 (2) (1979) 2910]</a:t>
            </a:r>
          </a:p>
        </p:txBody>
      </p:sp>
      <p:pic>
        <p:nvPicPr>
          <p:cNvPr id="42" name="Picture 42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9593" y="3332773"/>
            <a:ext cx="1290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3" name="AutoShape 43"/>
          <p:cNvSpPr>
            <a:spLocks noChangeArrowheads="1"/>
          </p:cNvSpPr>
          <p:nvPr/>
        </p:nvSpPr>
        <p:spPr bwMode="auto">
          <a:xfrm rot="13848431">
            <a:off x="8122969" y="3588360"/>
            <a:ext cx="317500" cy="263525"/>
          </a:xfrm>
          <a:prstGeom prst="rtTriangle">
            <a:avLst/>
          </a:prstGeom>
          <a:solidFill>
            <a:srgbClr val="0EBA0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4" name="Rectangle 44"/>
          <p:cNvSpPr>
            <a:spLocks noChangeArrowheads="1"/>
          </p:cNvSpPr>
          <p:nvPr/>
        </p:nvSpPr>
        <p:spPr bwMode="auto">
          <a:xfrm>
            <a:off x="8665893" y="3555023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" name="Text Box 45"/>
          <p:cNvSpPr txBox="1">
            <a:spLocks noChangeArrowheads="1"/>
          </p:cNvSpPr>
          <p:nvPr/>
        </p:nvSpPr>
        <p:spPr bwMode="auto">
          <a:xfrm>
            <a:off x="8678593" y="3656623"/>
            <a:ext cx="3381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000"/>
              <a:t>FADC</a:t>
            </a:r>
            <a:endParaRPr lang="en-US" altLang="en-US"/>
          </a:p>
        </p:txBody>
      </p:sp>
      <p:sp>
        <p:nvSpPr>
          <p:cNvPr id="46" name="Line 46"/>
          <p:cNvSpPr>
            <a:spLocks noChangeShapeType="1"/>
          </p:cNvSpPr>
          <p:nvPr/>
        </p:nvSpPr>
        <p:spPr bwMode="auto">
          <a:xfrm>
            <a:off x="8475393" y="3758223"/>
            <a:ext cx="17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47" name="Picture 47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2293" y="4094773"/>
            <a:ext cx="12906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8" name="AutoShape 48"/>
          <p:cNvSpPr>
            <a:spLocks noChangeArrowheads="1"/>
          </p:cNvSpPr>
          <p:nvPr/>
        </p:nvSpPr>
        <p:spPr bwMode="auto">
          <a:xfrm rot="13848431">
            <a:off x="8135669" y="4363060"/>
            <a:ext cx="317500" cy="263525"/>
          </a:xfrm>
          <a:prstGeom prst="rtTriangle">
            <a:avLst/>
          </a:prstGeom>
          <a:solidFill>
            <a:srgbClr val="0EBA0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9" name="Rectangle 49"/>
          <p:cNvSpPr>
            <a:spLocks noChangeArrowheads="1"/>
          </p:cNvSpPr>
          <p:nvPr/>
        </p:nvSpPr>
        <p:spPr bwMode="auto">
          <a:xfrm>
            <a:off x="8678593" y="4329723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" name="Text Box 50"/>
          <p:cNvSpPr txBox="1">
            <a:spLocks noChangeArrowheads="1"/>
          </p:cNvSpPr>
          <p:nvPr/>
        </p:nvSpPr>
        <p:spPr bwMode="auto">
          <a:xfrm>
            <a:off x="8691293" y="4431323"/>
            <a:ext cx="3381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000"/>
              <a:t>FADC</a:t>
            </a:r>
            <a:endParaRPr lang="en-US" altLang="en-US"/>
          </a:p>
        </p:txBody>
      </p:sp>
      <p:sp>
        <p:nvSpPr>
          <p:cNvPr id="51" name="Line 51"/>
          <p:cNvSpPr>
            <a:spLocks noChangeShapeType="1"/>
          </p:cNvSpPr>
          <p:nvPr/>
        </p:nvSpPr>
        <p:spPr bwMode="auto">
          <a:xfrm>
            <a:off x="8488093" y="4532923"/>
            <a:ext cx="17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2" name="Picture 52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9593" y="2354873"/>
            <a:ext cx="1290638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3" name="AutoShape 53"/>
          <p:cNvSpPr>
            <a:spLocks noChangeArrowheads="1"/>
          </p:cNvSpPr>
          <p:nvPr/>
        </p:nvSpPr>
        <p:spPr bwMode="auto">
          <a:xfrm rot="13848431">
            <a:off x="8122969" y="2813660"/>
            <a:ext cx="317500" cy="263525"/>
          </a:xfrm>
          <a:prstGeom prst="rtTriangle">
            <a:avLst/>
          </a:prstGeom>
          <a:solidFill>
            <a:srgbClr val="0EBA0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8665893" y="2780323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" name="Text Box 55"/>
          <p:cNvSpPr txBox="1">
            <a:spLocks noChangeArrowheads="1"/>
          </p:cNvSpPr>
          <p:nvPr/>
        </p:nvSpPr>
        <p:spPr bwMode="auto">
          <a:xfrm>
            <a:off x="8678593" y="2881923"/>
            <a:ext cx="3381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en-US" sz="1000"/>
              <a:t>FADC</a:t>
            </a:r>
            <a:endParaRPr lang="en-US" altLang="en-US"/>
          </a:p>
        </p:txBody>
      </p:sp>
      <p:sp>
        <p:nvSpPr>
          <p:cNvPr id="56" name="Line 56"/>
          <p:cNvSpPr>
            <a:spLocks noChangeShapeType="1"/>
          </p:cNvSpPr>
          <p:nvPr/>
        </p:nvSpPr>
        <p:spPr bwMode="auto">
          <a:xfrm>
            <a:off x="8475393" y="2983523"/>
            <a:ext cx="17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FF2F7F-814D-B240-A699-290C12099605}"/>
              </a:ext>
            </a:extLst>
          </p:cNvPr>
          <p:cNvSpPr txBox="1"/>
          <p:nvPr/>
        </p:nvSpPr>
        <p:spPr>
          <a:xfrm>
            <a:off x="9553624" y="6451779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Slide from S. </a:t>
            </a:r>
            <a:r>
              <a:rPr lang="en-US" sz="1400" dirty="0" err="1"/>
              <a:t>Pordes</a:t>
            </a:r>
            <a:endParaRPr lang="en-US" sz="1400" dirty="0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7BBF83C4-52E6-3D4B-912F-E113ACBD2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F063D8C-B833-4843-BD98-3C6AB472F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00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604831" y="369774"/>
            <a:ext cx="4442182" cy="31519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43" y="3448212"/>
            <a:ext cx="4499471" cy="31158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5276" y="382832"/>
            <a:ext cx="4683118" cy="3333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31" r="7131" b="4655"/>
          <a:stretch/>
        </p:blipFill>
        <p:spPr>
          <a:xfrm>
            <a:off x="6205276" y="3289357"/>
            <a:ext cx="4683118" cy="33317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943" y="523512"/>
            <a:ext cx="20113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induction</a:t>
            </a:r>
            <a:r>
              <a:rPr lang="en-US" sz="1200" dirty="0"/>
              <a:t> </a:t>
            </a:r>
          </a:p>
          <a:p>
            <a:endParaRPr lang="en-US" sz="1600" dirty="0"/>
          </a:p>
          <a:p>
            <a:r>
              <a:rPr lang="en-US" sz="1600" dirty="0"/>
              <a:t>plane</a:t>
            </a:r>
          </a:p>
          <a:p>
            <a:endParaRPr lang="en-US" sz="1600" dirty="0"/>
          </a:p>
          <a:p>
            <a:r>
              <a:rPr lang="en-US" sz="1600" dirty="0"/>
              <a:t>Signals </a:t>
            </a:r>
          </a:p>
          <a:p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736269" y="369774"/>
            <a:ext cx="26125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collection</a:t>
            </a:r>
          </a:p>
          <a:p>
            <a:r>
              <a:rPr lang="en-US" sz="1600" dirty="0"/>
              <a:t> plane</a:t>
            </a:r>
          </a:p>
          <a:p>
            <a:endParaRPr lang="en-US" sz="1600" dirty="0"/>
          </a:p>
          <a:p>
            <a:r>
              <a:rPr lang="en-US" sz="1600" dirty="0"/>
              <a:t>signals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65563" y="0"/>
            <a:ext cx="5035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What the raw signals look like (16 sequential wires)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8741-1802-5848-8E64-51461AFA8E41}" type="slidenum">
              <a:rPr lang="en-US" smtClean="0"/>
              <a:t>21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AB531E-51DB-B045-A6A0-CBBE18F2B760}"/>
              </a:ext>
            </a:extLst>
          </p:cNvPr>
          <p:cNvSpPr txBox="1"/>
          <p:nvPr/>
        </p:nvSpPr>
        <p:spPr>
          <a:xfrm>
            <a:off x="10206317" y="6550223"/>
            <a:ext cx="1856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Slide from S. </a:t>
            </a:r>
            <a:r>
              <a:rPr lang="en-US" sz="1400" dirty="0" err="1"/>
              <a:t>Pordes</a:t>
            </a:r>
            <a:endParaRPr lang="en-US" sz="14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97C291E-B4C5-3741-BAED-2E697BBEA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D64B1F6-8285-1E42-91CC-E7C8B650E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997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F702B6-E642-E849-B32F-397941802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Front-End readout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9023C7-16AA-9945-ADF4-F82F75F4A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02295"/>
            <a:ext cx="8915400" cy="4122179"/>
          </a:xfrm>
        </p:spPr>
        <p:txBody>
          <a:bodyPr>
            <a:normAutofit/>
          </a:bodyPr>
          <a:lstStyle/>
          <a:p>
            <a:r>
              <a:rPr lang="en-US" dirty="0"/>
              <a:t>DUNE mixes </a:t>
            </a:r>
            <a:r>
              <a:rPr lang="en-US" b="1" dirty="0"/>
              <a:t>continuous</a:t>
            </a:r>
            <a:r>
              <a:rPr lang="en-US" dirty="0"/>
              <a:t> readout (TPC) and </a:t>
            </a:r>
            <a:r>
              <a:rPr lang="en-US" b="1" dirty="0"/>
              <a:t>locally triggered </a:t>
            </a:r>
            <a:r>
              <a:rPr lang="en-US" dirty="0"/>
              <a:t>readout (Photon detectors)</a:t>
            </a:r>
          </a:p>
          <a:p>
            <a:pPr lvl="1"/>
            <a:r>
              <a:rPr lang="en-US" dirty="0"/>
              <a:t>TPC sampling rate = 2 MHz</a:t>
            </a:r>
          </a:p>
          <a:p>
            <a:pPr lvl="1"/>
            <a:r>
              <a:rPr lang="en-US" dirty="0"/>
              <a:t>Photon detectors sampling rate = 150 MHz (but data only when there is a signal)</a:t>
            </a:r>
          </a:p>
          <a:p>
            <a:pPr lvl="1"/>
            <a:r>
              <a:rPr lang="en-US" dirty="0"/>
              <a:t>TPC wires (single phase technology) = 384000 per cryostat</a:t>
            </a:r>
          </a:p>
          <a:p>
            <a:pPr lvl="1"/>
            <a:r>
              <a:rPr lang="en-US" dirty="0"/>
              <a:t>384 k channels (12 bit ADC) @ 2 MHz = 9.2 Tb/s (dominates data size)</a:t>
            </a:r>
          </a:p>
          <a:p>
            <a:pPr lvl="1"/>
            <a:r>
              <a:rPr lang="en-US" dirty="0"/>
              <a:t>Adding all up the TDAQ has to sustain a readout of </a:t>
            </a:r>
            <a:r>
              <a:rPr lang="en-US" b="1" dirty="0"/>
              <a:t>~5 TB/s</a:t>
            </a:r>
          </a:p>
          <a:p>
            <a:pPr lvl="2"/>
            <a:r>
              <a:rPr lang="en-US" dirty="0"/>
              <a:t>Sounds very much like HL-LHC…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E408EF6-D7AF-A942-9D1F-B91E4E450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518EE9-D746-EA4F-87FA-6DDDC376E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E764E6E-101A-0646-BFED-A1FFBADA0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281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0FC-DED4-4D40-AFE2-AA465CCA2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post-readout data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9FB2-0A3F-8D40-A894-D17A0CB4D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responsibility of the post-readout system to combine data snippets into time windows of interesting detector regions</a:t>
            </a:r>
          </a:p>
          <a:p>
            <a:pPr lvl="1"/>
            <a:r>
              <a:rPr lang="en-US" dirty="0"/>
              <a:t>In DUNE the ”window” can be anything from few </a:t>
            </a:r>
            <a:r>
              <a:rPr lang="en-US" dirty="0" err="1"/>
              <a:t>ms</a:t>
            </a:r>
            <a:r>
              <a:rPr lang="en-US" dirty="0"/>
              <a:t> to ~100s for the supernova core collapse</a:t>
            </a:r>
          </a:p>
          <a:p>
            <a:pPr lvl="1"/>
            <a:r>
              <a:rPr lang="en-US" dirty="0"/>
              <a:t>The data corresponding to a trigger can have a size ranging from </a:t>
            </a:r>
            <a:r>
              <a:rPr lang="en-US" b="1" dirty="0"/>
              <a:t>&lt;&lt; 1 GB to ~100 TB</a:t>
            </a:r>
            <a:r>
              <a:rPr lang="en-US" dirty="0"/>
              <a:t>!</a:t>
            </a:r>
          </a:p>
          <a:p>
            <a:r>
              <a:rPr lang="en-US" dirty="0"/>
              <a:t>The rate of events varies widely from </a:t>
            </a:r>
            <a:r>
              <a:rPr lang="en-US" b="1" dirty="0"/>
              <a:t>few Hz to &lt;&lt;1/month</a:t>
            </a:r>
          </a:p>
          <a:p>
            <a:r>
              <a:rPr lang="en-US" dirty="0"/>
              <a:t>The data selection needs to accumulate a view on the activity of the detector over several seconds to identify some signatures (SNB)</a:t>
            </a:r>
          </a:p>
          <a:p>
            <a:pPr lvl="1"/>
            <a:r>
              <a:rPr lang="en-US" dirty="0"/>
              <a:t>The readout needs to have </a:t>
            </a:r>
            <a:r>
              <a:rPr lang="en-US" b="1" dirty="0"/>
              <a:t>very large </a:t>
            </a:r>
            <a:r>
              <a:rPr lang="en-US" dirty="0"/>
              <a:t>buffers to accommodate for the decision </a:t>
            </a:r>
            <a:r>
              <a:rPr lang="en-US" b="1" dirty="0"/>
              <a:t>latency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0B15C-F91B-1F47-BB67-CD5BC3D9E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A19E3-BC80-DB47-9C50-F8F481242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DE5C1-5D93-7244-8877-C4F1B80DB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771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D564385-D17B-314F-B7A9-A885D17CC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design of the</a:t>
            </a:r>
            <a:br>
              <a:rPr lang="en-US" dirty="0"/>
            </a:br>
            <a:r>
              <a:rPr lang="en-US" dirty="0"/>
              <a:t>DUNE data flow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CC83A2-DF64-1942-A2FB-0CA246486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7B62A-E371-2349-902C-2C13D87EF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3CE01-3730-6D40-AF30-8A79BA040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72034-1E3A-CA42-B35E-74124CED3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3543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875005-6963-BC4A-80CC-0C57E2AA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data 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603E-AAC2-614E-8453-D44BB0FA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7C6EA-EA40-8945-B029-678AAD4AE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8FC3B-FFE1-4648-BAE0-2B27504C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F050A6-DEF8-1D45-B963-EA6768CAA2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93" t="8822" r="25021" b="31491"/>
          <a:stretch/>
        </p:blipFill>
        <p:spPr>
          <a:xfrm>
            <a:off x="2589212" y="1458686"/>
            <a:ext cx="7990115" cy="4539343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7D8131B-F06D-0344-B2AA-A94D95D70796}"/>
              </a:ext>
            </a:extLst>
          </p:cNvPr>
          <p:cNvSpPr/>
          <p:nvPr/>
        </p:nvSpPr>
        <p:spPr>
          <a:xfrm>
            <a:off x="4399721" y="2825023"/>
            <a:ext cx="1179443" cy="26083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3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0D96FD5-92F3-E74D-BB05-84C7ABA5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end – data flow interfaces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19C36A-C76A-1241-89C0-2E13EC31D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similar modular elements (~100 / module)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1979EA-B22B-E442-9F4A-268C3DFFC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4DB07-83CD-1141-B999-60068D1B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B1C4-2D30-884C-A609-97C56E17F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C7CD0D6-0FBC-3747-BEF4-310CE7231871}"/>
              </a:ext>
            </a:extLst>
          </p:cNvPr>
          <p:cNvSpPr/>
          <p:nvPr/>
        </p:nvSpPr>
        <p:spPr>
          <a:xfrm>
            <a:off x="5388429" y="3886200"/>
            <a:ext cx="9144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Frontend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D473F34-FAD8-B945-9A2D-FF2B8DDC929C}"/>
              </a:ext>
            </a:extLst>
          </p:cNvPr>
          <p:cNvSpPr/>
          <p:nvPr/>
        </p:nvSpPr>
        <p:spPr>
          <a:xfrm>
            <a:off x="2198914" y="3886200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 electronics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744013-59D5-6445-ACAA-8F2DC3BD19E1}"/>
              </a:ext>
            </a:extLst>
          </p:cNvPr>
          <p:cNvSpPr/>
          <p:nvPr/>
        </p:nvSpPr>
        <p:spPr>
          <a:xfrm>
            <a:off x="7750628" y="2764971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Module level trigger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601401C-0F0A-614D-8D09-5F2DCD36822D}"/>
              </a:ext>
            </a:extLst>
          </p:cNvPr>
          <p:cNvSpPr/>
          <p:nvPr/>
        </p:nvSpPr>
        <p:spPr>
          <a:xfrm>
            <a:off x="7750628" y="4649230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builder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E3014299-3DDD-F945-A4CE-33B15EAC09B0}"/>
              </a:ext>
            </a:extLst>
          </p:cNvPr>
          <p:cNvSpPr/>
          <p:nvPr/>
        </p:nvSpPr>
        <p:spPr>
          <a:xfrm>
            <a:off x="5747656" y="5563630"/>
            <a:ext cx="1219201" cy="121615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 primitives storage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524314-8035-F94A-8CD0-B32A00D2C617}"/>
              </a:ext>
            </a:extLst>
          </p:cNvPr>
          <p:cNvCxnSpPr/>
          <p:nvPr/>
        </p:nvCxnSpPr>
        <p:spPr>
          <a:xfrm>
            <a:off x="4201886" y="4332514"/>
            <a:ext cx="10014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4B7A7E-806F-D545-ACAA-6CEDD4C15271}"/>
              </a:ext>
            </a:extLst>
          </p:cNvPr>
          <p:cNvCxnSpPr>
            <a:cxnSpLocks/>
          </p:cNvCxnSpPr>
          <p:nvPr/>
        </p:nvCxnSpPr>
        <p:spPr>
          <a:xfrm flipV="1">
            <a:off x="6357256" y="3180523"/>
            <a:ext cx="1103718" cy="664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FD4436-22A8-B243-BD76-3D6296D62E4E}"/>
              </a:ext>
            </a:extLst>
          </p:cNvPr>
          <p:cNvCxnSpPr>
            <a:cxnSpLocks/>
          </p:cNvCxnSpPr>
          <p:nvPr/>
        </p:nvCxnSpPr>
        <p:spPr>
          <a:xfrm>
            <a:off x="6544039" y="4475922"/>
            <a:ext cx="1005745" cy="50074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0BF2CC5-7825-FA41-817C-BCE47E863BCB}"/>
              </a:ext>
            </a:extLst>
          </p:cNvPr>
          <p:cNvCxnSpPr>
            <a:cxnSpLocks/>
          </p:cNvCxnSpPr>
          <p:nvPr/>
        </p:nvCxnSpPr>
        <p:spPr>
          <a:xfrm>
            <a:off x="5845629" y="4912101"/>
            <a:ext cx="457200" cy="475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813C2DA-C37D-6C41-BE94-D2A3593020C2}"/>
              </a:ext>
            </a:extLst>
          </p:cNvPr>
          <p:cNvSpPr txBox="1"/>
          <p:nvPr/>
        </p:nvSpPr>
        <p:spPr>
          <a:xfrm>
            <a:off x="4333461" y="394441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E53917-B1D2-1048-B7CC-C4F7DF75F9EC}"/>
              </a:ext>
            </a:extLst>
          </p:cNvPr>
          <p:cNvSpPr txBox="1"/>
          <p:nvPr/>
        </p:nvSpPr>
        <p:spPr>
          <a:xfrm>
            <a:off x="5989096" y="2675010"/>
            <a:ext cx="1471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</a:t>
            </a:r>
            <a:br>
              <a:rPr lang="en-US" dirty="0"/>
            </a:br>
            <a:r>
              <a:rPr lang="en-US" dirty="0"/>
              <a:t>candidates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1D9D2C-21FB-5845-9B55-063420B68E3E}"/>
              </a:ext>
            </a:extLst>
          </p:cNvPr>
          <p:cNvSpPr txBox="1"/>
          <p:nvPr/>
        </p:nvSpPr>
        <p:spPr>
          <a:xfrm>
            <a:off x="6832767" y="427015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9A699F-3E01-F747-8F27-BB7F30EB3FA4}"/>
              </a:ext>
            </a:extLst>
          </p:cNvPr>
          <p:cNvSpPr txBox="1"/>
          <p:nvPr/>
        </p:nvSpPr>
        <p:spPr>
          <a:xfrm>
            <a:off x="4976720" y="4943191"/>
            <a:ext cx="1213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</a:t>
            </a:r>
            <a:br>
              <a:rPr lang="en-US" dirty="0"/>
            </a:br>
            <a:r>
              <a:rPr lang="en-US" dirty="0"/>
              <a:t>primitives</a:t>
            </a:r>
          </a:p>
        </p:txBody>
      </p:sp>
    </p:spTree>
    <p:extLst>
      <p:ext uri="{BB962C8B-B14F-4D97-AF65-F5344CB8AC3E}">
        <p14:creationId xmlns:p14="http://schemas.microsoft.com/office/powerpoint/2010/main" val="2272215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88BAD-5E69-DE4F-BE3B-FAFA5E89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end  - functional blocks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F52E8-AF2D-C549-A07B-E5B7392E4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27DD4-1FDC-7041-91E9-27013FF8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1AA3D-8155-7742-BE89-A4FAC25C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A4AA3-7836-E443-9B07-FD3BB446CA2E}"/>
              </a:ext>
            </a:extLst>
          </p:cNvPr>
          <p:cNvSpPr/>
          <p:nvPr/>
        </p:nvSpPr>
        <p:spPr>
          <a:xfrm>
            <a:off x="2452582" y="1703771"/>
            <a:ext cx="7893258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D8CEA68-DB53-9340-8BED-86E8B7A4E0DD}"/>
              </a:ext>
            </a:extLst>
          </p:cNvPr>
          <p:cNvSpPr/>
          <p:nvPr/>
        </p:nvSpPr>
        <p:spPr>
          <a:xfrm>
            <a:off x="2902225" y="2012895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reception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B51150-47C5-674D-8961-C3BF893D346B}"/>
              </a:ext>
            </a:extLst>
          </p:cNvPr>
          <p:cNvSpPr/>
          <p:nvPr/>
        </p:nvSpPr>
        <p:spPr>
          <a:xfrm>
            <a:off x="2902225" y="2999489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Noise filtering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0AB11EA-55D5-1C45-8E26-24FB84DE10D1}"/>
              </a:ext>
            </a:extLst>
          </p:cNvPr>
          <p:cNvSpPr/>
          <p:nvPr/>
        </p:nvSpPr>
        <p:spPr>
          <a:xfrm>
            <a:off x="2902225" y="4007150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Hit finding &amp; archiving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C054789-721A-EE4D-8EDA-71A8C70A251C}"/>
              </a:ext>
            </a:extLst>
          </p:cNvPr>
          <p:cNvSpPr/>
          <p:nvPr/>
        </p:nvSpPr>
        <p:spPr>
          <a:xfrm>
            <a:off x="2902225" y="5054568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 candidates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F008999-C285-6A42-9856-C230B3E37024}"/>
              </a:ext>
            </a:extLst>
          </p:cNvPr>
          <p:cNvSpPr/>
          <p:nvPr/>
        </p:nvSpPr>
        <p:spPr>
          <a:xfrm>
            <a:off x="5557698" y="3424054"/>
            <a:ext cx="1770754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buffer (~0.5 TB)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5F4B992-A027-CE40-9B06-7004C1064CAD}"/>
              </a:ext>
            </a:extLst>
          </p:cNvPr>
          <p:cNvSpPr/>
          <p:nvPr/>
        </p:nvSpPr>
        <p:spPr>
          <a:xfrm>
            <a:off x="8156713" y="4444470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EB output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CC9A73D-E7E3-8C43-8613-0A68A7931541}"/>
              </a:ext>
            </a:extLst>
          </p:cNvPr>
          <p:cNvSpPr/>
          <p:nvPr/>
        </p:nvSpPr>
        <p:spPr>
          <a:xfrm>
            <a:off x="8109204" y="3408707"/>
            <a:ext cx="1770754" cy="6162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store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(2 TB)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C0353D-53F0-8F49-BAA0-5263E39E8523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3743738" y="2595991"/>
            <a:ext cx="0" cy="403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A1293-22CE-DB4E-BC9D-CE3293A30030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3743738" y="4590246"/>
            <a:ext cx="0" cy="464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819556C-EDF4-4D47-90E0-AA424177BA76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3743738" y="3582585"/>
            <a:ext cx="0" cy="424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3514DCFE-6480-384E-9415-517E912029AC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4585251" y="2304443"/>
            <a:ext cx="972447" cy="141115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C2CD296-0416-7B4D-A547-BE4CA0E34AC7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1961322" y="2304443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9D91724-F61F-874A-9816-DA3291401BAF}"/>
              </a:ext>
            </a:extLst>
          </p:cNvPr>
          <p:cNvCxnSpPr>
            <a:cxnSpLocks/>
          </p:cNvCxnSpPr>
          <p:nvPr/>
        </p:nvCxnSpPr>
        <p:spPr>
          <a:xfrm>
            <a:off x="1948068" y="5346116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15951E5-26FE-064B-96F2-405F180D9164}"/>
              </a:ext>
            </a:extLst>
          </p:cNvPr>
          <p:cNvCxnSpPr>
            <a:cxnSpLocks/>
          </p:cNvCxnSpPr>
          <p:nvPr/>
        </p:nvCxnSpPr>
        <p:spPr>
          <a:xfrm>
            <a:off x="1948069" y="4298698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D79D103-D4AC-5845-B2F5-E5A3C75208AD}"/>
              </a:ext>
            </a:extLst>
          </p:cNvPr>
          <p:cNvCxnSpPr>
            <a:cxnSpLocks/>
          </p:cNvCxnSpPr>
          <p:nvPr/>
        </p:nvCxnSpPr>
        <p:spPr>
          <a:xfrm>
            <a:off x="9864656" y="4736018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E1E0D22A-0C91-5840-A67E-49730656DD86}"/>
              </a:ext>
            </a:extLst>
          </p:cNvPr>
          <p:cNvCxnSpPr>
            <a:stCxn id="12" idx="2"/>
            <a:endCxn id="13" idx="1"/>
          </p:cNvCxnSpPr>
          <p:nvPr/>
        </p:nvCxnSpPr>
        <p:spPr>
          <a:xfrm rot="16200000" flipH="1">
            <a:off x="6935460" y="3514765"/>
            <a:ext cx="728868" cy="171363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252840F-A74C-544A-80BC-2A87BFAD87FA}"/>
              </a:ext>
            </a:extLst>
          </p:cNvPr>
          <p:cNvSpPr/>
          <p:nvPr/>
        </p:nvSpPr>
        <p:spPr>
          <a:xfrm>
            <a:off x="8148497" y="2324161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EB request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FD0A8D-F0B3-574E-88BF-12856F5FB983}"/>
              </a:ext>
            </a:extLst>
          </p:cNvPr>
          <p:cNvCxnSpPr>
            <a:cxnSpLocks/>
          </p:cNvCxnSpPr>
          <p:nvPr/>
        </p:nvCxnSpPr>
        <p:spPr>
          <a:xfrm>
            <a:off x="9831523" y="2618018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6FF76833-03D2-AD4F-827D-676583E4E048}"/>
              </a:ext>
            </a:extLst>
          </p:cNvPr>
          <p:cNvCxnSpPr>
            <a:stCxn id="35" idx="1"/>
            <a:endCxn id="12" idx="0"/>
          </p:cNvCxnSpPr>
          <p:nvPr/>
        </p:nvCxnSpPr>
        <p:spPr>
          <a:xfrm rot="10800000" flipV="1">
            <a:off x="6443075" y="2615708"/>
            <a:ext cx="1705422" cy="80834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5E125CD-15EF-E740-B596-715DD0AC82AA}"/>
              </a:ext>
            </a:extLst>
          </p:cNvPr>
          <p:cNvCxnSpPr>
            <a:stCxn id="12" idx="3"/>
            <a:endCxn id="14" idx="1"/>
          </p:cNvCxnSpPr>
          <p:nvPr/>
        </p:nvCxnSpPr>
        <p:spPr>
          <a:xfrm>
            <a:off x="7328452" y="3715602"/>
            <a:ext cx="780752" cy="1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1AD8696-9F9E-764B-8DA4-18005922A084}"/>
              </a:ext>
            </a:extLst>
          </p:cNvPr>
          <p:cNvCxnSpPr>
            <a:stCxn id="14" idx="2"/>
            <a:endCxn id="13" idx="0"/>
          </p:cNvCxnSpPr>
          <p:nvPr/>
        </p:nvCxnSpPr>
        <p:spPr>
          <a:xfrm>
            <a:off x="8994581" y="4024953"/>
            <a:ext cx="3645" cy="419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F3EF44F-0363-EB4D-B947-627564ACAC88}"/>
              </a:ext>
            </a:extLst>
          </p:cNvPr>
          <p:cNvSpPr txBox="1"/>
          <p:nvPr/>
        </p:nvSpPr>
        <p:spPr>
          <a:xfrm rot="5400000">
            <a:off x="4569650" y="2799995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compress?</a:t>
            </a:r>
          </a:p>
        </p:txBody>
      </p:sp>
    </p:spTree>
    <p:extLst>
      <p:ext uri="{BB962C8B-B14F-4D97-AF65-F5344CB8AC3E}">
        <p14:creationId xmlns:p14="http://schemas.microsoft.com/office/powerpoint/2010/main" val="38798507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875005-6963-BC4A-80CC-0C57E2AA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data 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603E-AAC2-614E-8453-D44BB0FA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7C6EA-EA40-8945-B029-678AAD4AE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8FC3B-FFE1-4648-BAE0-2B27504C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F050A6-DEF8-1D45-B963-EA6768CAA2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93" t="8822" r="25021" b="31491"/>
          <a:stretch/>
        </p:blipFill>
        <p:spPr>
          <a:xfrm>
            <a:off x="2589212" y="1458686"/>
            <a:ext cx="7990115" cy="4539343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49574BE-5922-1D46-81B7-5D95D4D2FBA8}"/>
              </a:ext>
            </a:extLst>
          </p:cNvPr>
          <p:cNvSpPr/>
          <p:nvPr/>
        </p:nvSpPr>
        <p:spPr>
          <a:xfrm>
            <a:off x="6705600" y="2040835"/>
            <a:ext cx="1179443" cy="7951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5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0D96FD5-92F3-E74D-BB05-84C7ABA5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Level Trigger– data flow interfaces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19C36A-C76A-1241-89C0-2E13EC31D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per module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1979EA-B22B-E442-9F4A-268C3DFFC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4DB07-83CD-1141-B999-60068D1B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B1C4-2D30-884C-A609-97C56E17F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C7CD0D6-0FBC-3747-BEF4-310CE7231871}"/>
              </a:ext>
            </a:extLst>
          </p:cNvPr>
          <p:cNvSpPr/>
          <p:nvPr/>
        </p:nvSpPr>
        <p:spPr>
          <a:xfrm>
            <a:off x="5388428" y="3886200"/>
            <a:ext cx="1241245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Module level trigger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D473F34-FAD8-B945-9A2D-FF2B8DDC929C}"/>
              </a:ext>
            </a:extLst>
          </p:cNvPr>
          <p:cNvSpPr/>
          <p:nvPr/>
        </p:nvSpPr>
        <p:spPr>
          <a:xfrm>
            <a:off x="2198914" y="3886200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Calibration systems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744013-59D5-6445-ACAA-8F2DC3BD19E1}"/>
              </a:ext>
            </a:extLst>
          </p:cNvPr>
          <p:cNvSpPr/>
          <p:nvPr/>
        </p:nvSpPr>
        <p:spPr>
          <a:xfrm>
            <a:off x="7750628" y="2764971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Front end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601401C-0F0A-614D-8D09-5F2DCD36822D}"/>
              </a:ext>
            </a:extLst>
          </p:cNvPr>
          <p:cNvSpPr/>
          <p:nvPr/>
        </p:nvSpPr>
        <p:spPr>
          <a:xfrm>
            <a:off x="8236854" y="4775402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builder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524314-8035-F94A-8CD0-B32A00D2C617}"/>
              </a:ext>
            </a:extLst>
          </p:cNvPr>
          <p:cNvCxnSpPr/>
          <p:nvPr/>
        </p:nvCxnSpPr>
        <p:spPr>
          <a:xfrm>
            <a:off x="4201886" y="4332514"/>
            <a:ext cx="10014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4B7A7E-806F-D545-ACAA-6CEDD4C15271}"/>
              </a:ext>
            </a:extLst>
          </p:cNvPr>
          <p:cNvCxnSpPr>
            <a:cxnSpLocks/>
          </p:cNvCxnSpPr>
          <p:nvPr/>
        </p:nvCxnSpPr>
        <p:spPr>
          <a:xfrm flipV="1">
            <a:off x="6544039" y="3157698"/>
            <a:ext cx="1103718" cy="66446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FD4436-22A8-B243-BD76-3D6296D62E4E}"/>
              </a:ext>
            </a:extLst>
          </p:cNvPr>
          <p:cNvCxnSpPr>
            <a:cxnSpLocks/>
          </p:cNvCxnSpPr>
          <p:nvPr/>
        </p:nvCxnSpPr>
        <p:spPr>
          <a:xfrm>
            <a:off x="6727034" y="4675734"/>
            <a:ext cx="1379309" cy="56680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813C2DA-C37D-6C41-BE94-D2A3593020C2}"/>
              </a:ext>
            </a:extLst>
          </p:cNvPr>
          <p:cNvSpPr txBox="1"/>
          <p:nvPr/>
        </p:nvSpPr>
        <p:spPr>
          <a:xfrm>
            <a:off x="4041914" y="3944413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timestamp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E53917-B1D2-1048-B7CC-C4F7DF75F9EC}"/>
              </a:ext>
            </a:extLst>
          </p:cNvPr>
          <p:cNvSpPr txBox="1"/>
          <p:nvPr/>
        </p:nvSpPr>
        <p:spPr>
          <a:xfrm>
            <a:off x="5989096" y="2675010"/>
            <a:ext cx="1471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</a:t>
            </a:r>
            <a:br>
              <a:rPr lang="en-US" dirty="0"/>
            </a:br>
            <a:r>
              <a:rPr lang="en-US" dirty="0"/>
              <a:t>candidates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1D9D2C-21FB-5845-9B55-063420B68E3E}"/>
              </a:ext>
            </a:extLst>
          </p:cNvPr>
          <p:cNvSpPr txBox="1"/>
          <p:nvPr/>
        </p:nvSpPr>
        <p:spPr>
          <a:xfrm>
            <a:off x="6832767" y="4270159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 decision / inhibit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302DD7D-BD33-6043-A269-FEC1BE770AE5}"/>
              </a:ext>
            </a:extLst>
          </p:cNvPr>
          <p:cNvSpPr/>
          <p:nvPr/>
        </p:nvSpPr>
        <p:spPr>
          <a:xfrm>
            <a:off x="3325586" y="5216037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External Trigger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9728D09-17A3-344F-A8B3-9C609FE7BE62}"/>
              </a:ext>
            </a:extLst>
          </p:cNvPr>
          <p:cNvCxnSpPr>
            <a:cxnSpLocks/>
          </p:cNvCxnSpPr>
          <p:nvPr/>
        </p:nvCxnSpPr>
        <p:spPr>
          <a:xfrm flipH="1">
            <a:off x="5203371" y="4920107"/>
            <a:ext cx="636951" cy="753130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277E4F-F820-BD44-A8FE-94F08E2EB154}"/>
              </a:ext>
            </a:extLst>
          </p:cNvPr>
          <p:cNvSpPr txBox="1"/>
          <p:nvPr/>
        </p:nvSpPr>
        <p:spPr>
          <a:xfrm>
            <a:off x="5436447" y="529667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 decision</a:t>
            </a:r>
          </a:p>
        </p:txBody>
      </p:sp>
    </p:spTree>
    <p:extLst>
      <p:ext uri="{BB962C8B-B14F-4D97-AF65-F5344CB8AC3E}">
        <p14:creationId xmlns:p14="http://schemas.microsoft.com/office/powerpoint/2010/main" val="296175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129B9-1155-3446-8E1D-E243EF1E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5FDF7-8525-3A45-B554-C906D1E96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Deep Underground Neutrino Experiment (DUNE) parameters and challenges</a:t>
            </a:r>
          </a:p>
          <a:p>
            <a:r>
              <a:rPr lang="en-US" dirty="0"/>
              <a:t>Conceptual design of DUNE data flow</a:t>
            </a:r>
          </a:p>
          <a:p>
            <a:pPr lvl="1"/>
            <a:r>
              <a:rPr lang="en-US" dirty="0"/>
              <a:t>Front end</a:t>
            </a:r>
          </a:p>
          <a:p>
            <a:pPr lvl="1"/>
            <a:r>
              <a:rPr lang="en-US" dirty="0"/>
              <a:t>Module level trigger</a:t>
            </a:r>
          </a:p>
          <a:p>
            <a:pPr lvl="1"/>
            <a:r>
              <a:rPr lang="en-US" dirty="0"/>
              <a:t>Event building</a:t>
            </a:r>
          </a:p>
          <a:p>
            <a:pPr lvl="1"/>
            <a:r>
              <a:rPr lang="en-US" dirty="0"/>
              <a:t>Event filter</a:t>
            </a:r>
          </a:p>
          <a:p>
            <a:r>
              <a:rPr lang="en-US" dirty="0"/>
              <a:t>Predesign prototyping studies: </a:t>
            </a:r>
          </a:p>
          <a:p>
            <a:pPr lvl="1"/>
            <a:r>
              <a:rPr lang="en-US" dirty="0" err="1"/>
              <a:t>ProtoDUNE</a:t>
            </a:r>
            <a:r>
              <a:rPr lang="en-US" dirty="0"/>
              <a:t>-SP</a:t>
            </a:r>
          </a:p>
          <a:p>
            <a:r>
              <a:rPr lang="en-US" dirty="0"/>
              <a:t>DUNE DAQ control &amp; monitoring</a:t>
            </a:r>
          </a:p>
          <a:p>
            <a:pPr lvl="1"/>
            <a:r>
              <a:rPr lang="en-US" dirty="0"/>
              <a:t>Challenges and ideas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86E95-EB53-BB42-A1CD-6DC4C27B0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DACEB-1F27-DB48-8B0F-177060BC0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65A39-80E5-8F4F-90C2-EFDADE441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856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88BAD-5E69-DE4F-BE3B-FAFA5E89E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322" y="624110"/>
            <a:ext cx="9543289" cy="1280890"/>
          </a:xfrm>
        </p:spPr>
        <p:txBody>
          <a:bodyPr/>
          <a:lstStyle/>
          <a:p>
            <a:r>
              <a:rPr lang="en-US" dirty="0"/>
              <a:t>Module Level Trigger - functional blocks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F52E8-AF2D-C549-A07B-E5B7392E4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27DD4-1FDC-7041-91E9-27013FF8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1AA3D-8155-7742-BE89-A4FAC25C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A4AA3-7836-E443-9B07-FD3BB446CA2E}"/>
              </a:ext>
            </a:extLst>
          </p:cNvPr>
          <p:cNvSpPr/>
          <p:nvPr/>
        </p:nvSpPr>
        <p:spPr>
          <a:xfrm>
            <a:off x="2452582" y="1703771"/>
            <a:ext cx="7893258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D8CEA68-DB53-9340-8BED-86E8B7A4E0DD}"/>
              </a:ext>
            </a:extLst>
          </p:cNvPr>
          <p:cNvSpPr/>
          <p:nvPr/>
        </p:nvSpPr>
        <p:spPr>
          <a:xfrm>
            <a:off x="2902225" y="2012895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Candidates reception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B51150-47C5-674D-8961-C3BF893D346B}"/>
              </a:ext>
            </a:extLst>
          </p:cNvPr>
          <p:cNvSpPr/>
          <p:nvPr/>
        </p:nvSpPr>
        <p:spPr>
          <a:xfrm>
            <a:off x="2902225" y="2999489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Time-space correlation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C054789-721A-EE4D-8EDA-71A8C70A251C}"/>
              </a:ext>
            </a:extLst>
          </p:cNvPr>
          <p:cNvSpPr/>
          <p:nvPr/>
        </p:nvSpPr>
        <p:spPr>
          <a:xfrm>
            <a:off x="2902225" y="5054568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Calib</a:t>
            </a:r>
            <a:r>
              <a:rPr lang="en-US" dirty="0">
                <a:solidFill>
                  <a:schemeClr val="tx1"/>
                </a:solidFill>
              </a:rPr>
              <a:t> signals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reception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F008999-C285-6A42-9856-C230B3E37024}"/>
              </a:ext>
            </a:extLst>
          </p:cNvPr>
          <p:cNvSpPr/>
          <p:nvPr/>
        </p:nvSpPr>
        <p:spPr>
          <a:xfrm>
            <a:off x="5557698" y="3424054"/>
            <a:ext cx="1770754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logics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5F4B992-A027-CE40-9B06-7004C1064CAD}"/>
              </a:ext>
            </a:extLst>
          </p:cNvPr>
          <p:cNvSpPr/>
          <p:nvPr/>
        </p:nvSpPr>
        <p:spPr>
          <a:xfrm>
            <a:off x="8156713" y="4444470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 decision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C0353D-53F0-8F49-BAA0-5263E39E8523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3743738" y="2595991"/>
            <a:ext cx="0" cy="403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3514DCFE-6480-384E-9415-517E912029AC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>
            <a:off x="4585251" y="3291037"/>
            <a:ext cx="972447" cy="4245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C2CD296-0416-7B4D-A547-BE4CA0E34AC7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1961322" y="2304443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9D91724-F61F-874A-9816-DA3291401BAF}"/>
              </a:ext>
            </a:extLst>
          </p:cNvPr>
          <p:cNvCxnSpPr>
            <a:cxnSpLocks/>
          </p:cNvCxnSpPr>
          <p:nvPr/>
        </p:nvCxnSpPr>
        <p:spPr>
          <a:xfrm>
            <a:off x="1948068" y="5346116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D79D103-D4AC-5845-B2F5-E5A3C75208AD}"/>
              </a:ext>
            </a:extLst>
          </p:cNvPr>
          <p:cNvCxnSpPr>
            <a:cxnSpLocks/>
          </p:cNvCxnSpPr>
          <p:nvPr/>
        </p:nvCxnSpPr>
        <p:spPr>
          <a:xfrm>
            <a:off x="9864656" y="4736018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E1E0D22A-0C91-5840-A67E-49730656DD86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4585251" y="4007150"/>
            <a:ext cx="1857824" cy="13389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252840F-A74C-544A-80BC-2A87BFAD87FA}"/>
              </a:ext>
            </a:extLst>
          </p:cNvPr>
          <p:cNvSpPr/>
          <p:nvPr/>
        </p:nvSpPr>
        <p:spPr>
          <a:xfrm>
            <a:off x="8148497" y="3014274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EB I/O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FD0A8D-F0B3-574E-88BF-12856F5FB983}"/>
              </a:ext>
            </a:extLst>
          </p:cNvPr>
          <p:cNvCxnSpPr>
            <a:cxnSpLocks/>
          </p:cNvCxnSpPr>
          <p:nvPr/>
        </p:nvCxnSpPr>
        <p:spPr>
          <a:xfrm>
            <a:off x="9829934" y="3291037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45E972C-4D34-D145-830D-06AB67812C88}"/>
              </a:ext>
            </a:extLst>
          </p:cNvPr>
          <p:cNvCxnSpPr>
            <a:stCxn id="12" idx="3"/>
            <a:endCxn id="13" idx="0"/>
          </p:cNvCxnSpPr>
          <p:nvPr/>
        </p:nvCxnSpPr>
        <p:spPr>
          <a:xfrm>
            <a:off x="7328452" y="3715602"/>
            <a:ext cx="1669774" cy="7288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06178C84-50BE-9940-AAC3-0EF323E526B3}"/>
              </a:ext>
            </a:extLst>
          </p:cNvPr>
          <p:cNvSpPr/>
          <p:nvPr/>
        </p:nvSpPr>
        <p:spPr>
          <a:xfrm>
            <a:off x="6792202" y="2071687"/>
            <a:ext cx="1770754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data buffer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696AFE52-03C1-C142-8629-7783CE87E48E}"/>
              </a:ext>
            </a:extLst>
          </p:cNvPr>
          <p:cNvCxnSpPr>
            <a:stCxn id="12" idx="0"/>
            <a:endCxn id="38" idx="1"/>
          </p:cNvCxnSpPr>
          <p:nvPr/>
        </p:nvCxnSpPr>
        <p:spPr>
          <a:xfrm rot="5400000" flipH="1" flipV="1">
            <a:off x="6087229" y="2719082"/>
            <a:ext cx="1060819" cy="34912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291F1527-09B4-D846-AC7A-6824CDA08BC2}"/>
              </a:ext>
            </a:extLst>
          </p:cNvPr>
          <p:cNvCxnSpPr>
            <a:stCxn id="38" idx="3"/>
            <a:endCxn id="35" idx="0"/>
          </p:cNvCxnSpPr>
          <p:nvPr/>
        </p:nvCxnSpPr>
        <p:spPr>
          <a:xfrm>
            <a:off x="8562956" y="2363235"/>
            <a:ext cx="427054" cy="651039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411D2623-5DBA-414D-86F6-7653E86B30DD}"/>
              </a:ext>
            </a:extLst>
          </p:cNvPr>
          <p:cNvSpPr/>
          <p:nvPr/>
        </p:nvSpPr>
        <p:spPr>
          <a:xfrm>
            <a:off x="2858361" y="4239311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Inhibit signals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DB9E526-4DA0-F346-8A52-8236F63C09FC}"/>
              </a:ext>
            </a:extLst>
          </p:cNvPr>
          <p:cNvCxnSpPr>
            <a:cxnSpLocks/>
          </p:cNvCxnSpPr>
          <p:nvPr/>
        </p:nvCxnSpPr>
        <p:spPr>
          <a:xfrm>
            <a:off x="1917458" y="4530859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13EB1077-53BD-5D4A-B846-417140BD781B}"/>
              </a:ext>
            </a:extLst>
          </p:cNvPr>
          <p:cNvCxnSpPr>
            <a:stCxn id="41" idx="3"/>
            <a:endCxn id="12" idx="2"/>
          </p:cNvCxnSpPr>
          <p:nvPr/>
        </p:nvCxnSpPr>
        <p:spPr>
          <a:xfrm flipV="1">
            <a:off x="4541387" y="4007150"/>
            <a:ext cx="1901688" cy="52370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844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875005-6963-BC4A-80CC-0C57E2AA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data 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603E-AAC2-614E-8453-D44BB0FA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7C6EA-EA40-8945-B029-678AAD4AE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8FC3B-FFE1-4648-BAE0-2B27504C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F050A6-DEF8-1D45-B963-EA6768CAA2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93" t="8822" r="25021" b="31491"/>
          <a:stretch/>
        </p:blipFill>
        <p:spPr>
          <a:xfrm>
            <a:off x="2589212" y="1458686"/>
            <a:ext cx="7990115" cy="4539343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F7E2427-554E-8348-8A43-C015BF829196}"/>
              </a:ext>
            </a:extLst>
          </p:cNvPr>
          <p:cNvSpPr/>
          <p:nvPr/>
        </p:nvSpPr>
        <p:spPr>
          <a:xfrm>
            <a:off x="6824870" y="2933226"/>
            <a:ext cx="2557669" cy="23676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149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4813C2DA-C37D-6C41-BE94-D2A3593020C2}"/>
              </a:ext>
            </a:extLst>
          </p:cNvPr>
          <p:cNvSpPr txBox="1"/>
          <p:nvPr/>
        </p:nvSpPr>
        <p:spPr>
          <a:xfrm>
            <a:off x="3398676" y="3894556"/>
            <a:ext cx="1925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Trigger decision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Inhibit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D96FD5-92F3-E74D-BB05-84C7ABA5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builder – data flow interfaces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19C36A-C76A-1241-89C0-2E13EC31D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orchestrator, few similar building elements (~10 / module)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1979EA-B22B-E442-9F4A-268C3DFFC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4DB07-83CD-1141-B999-60068D1B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B1C4-2D30-884C-A609-97C56E17F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C7CD0D6-0FBC-3747-BEF4-310CE7231871}"/>
              </a:ext>
            </a:extLst>
          </p:cNvPr>
          <p:cNvSpPr/>
          <p:nvPr/>
        </p:nvSpPr>
        <p:spPr>
          <a:xfrm>
            <a:off x="5269160" y="3886200"/>
            <a:ext cx="115561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Builder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D473F34-FAD8-B945-9A2D-FF2B8DDC929C}"/>
              </a:ext>
            </a:extLst>
          </p:cNvPr>
          <p:cNvSpPr/>
          <p:nvPr/>
        </p:nvSpPr>
        <p:spPr>
          <a:xfrm>
            <a:off x="1634232" y="3886200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Module level trigger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744013-59D5-6445-ACAA-8F2DC3BD19E1}"/>
              </a:ext>
            </a:extLst>
          </p:cNvPr>
          <p:cNvSpPr/>
          <p:nvPr/>
        </p:nvSpPr>
        <p:spPr>
          <a:xfrm>
            <a:off x="7750628" y="2764971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Module level trigger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601401C-0F0A-614D-8D09-5F2DCD36822D}"/>
              </a:ext>
            </a:extLst>
          </p:cNvPr>
          <p:cNvSpPr/>
          <p:nvPr/>
        </p:nvSpPr>
        <p:spPr>
          <a:xfrm>
            <a:off x="7750628" y="4649230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Front end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E3014299-3DDD-F945-A4CE-33B15EAC09B0}"/>
              </a:ext>
            </a:extLst>
          </p:cNvPr>
          <p:cNvSpPr/>
          <p:nvPr/>
        </p:nvSpPr>
        <p:spPr>
          <a:xfrm>
            <a:off x="5747656" y="5563630"/>
            <a:ext cx="1219201" cy="121615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storage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524314-8035-F94A-8CD0-B32A00D2C617}"/>
              </a:ext>
            </a:extLst>
          </p:cNvPr>
          <p:cNvCxnSpPr>
            <a:cxnSpLocks/>
          </p:cNvCxnSpPr>
          <p:nvPr/>
        </p:nvCxnSpPr>
        <p:spPr>
          <a:xfrm>
            <a:off x="3564836" y="4332514"/>
            <a:ext cx="1545771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4B7A7E-806F-D545-ACAA-6CEDD4C15271}"/>
              </a:ext>
            </a:extLst>
          </p:cNvPr>
          <p:cNvCxnSpPr>
            <a:cxnSpLocks/>
          </p:cNvCxnSpPr>
          <p:nvPr/>
        </p:nvCxnSpPr>
        <p:spPr>
          <a:xfrm flipV="1">
            <a:off x="6489777" y="3220279"/>
            <a:ext cx="1103718" cy="6644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FD4436-22A8-B243-BD76-3D6296D62E4E}"/>
              </a:ext>
            </a:extLst>
          </p:cNvPr>
          <p:cNvCxnSpPr>
            <a:cxnSpLocks/>
          </p:cNvCxnSpPr>
          <p:nvPr/>
        </p:nvCxnSpPr>
        <p:spPr>
          <a:xfrm>
            <a:off x="6544039" y="4475922"/>
            <a:ext cx="1005745" cy="50074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0BF2CC5-7825-FA41-817C-BCE47E863BCB}"/>
              </a:ext>
            </a:extLst>
          </p:cNvPr>
          <p:cNvCxnSpPr>
            <a:cxnSpLocks/>
          </p:cNvCxnSpPr>
          <p:nvPr/>
        </p:nvCxnSpPr>
        <p:spPr>
          <a:xfrm>
            <a:off x="5845629" y="4912101"/>
            <a:ext cx="457200" cy="475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FE53917-B1D2-1048-B7CC-C4F7DF75F9EC}"/>
              </a:ext>
            </a:extLst>
          </p:cNvPr>
          <p:cNvSpPr txBox="1"/>
          <p:nvPr/>
        </p:nvSpPr>
        <p:spPr>
          <a:xfrm>
            <a:off x="6430080" y="321593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1D9D2C-21FB-5845-9B55-063420B68E3E}"/>
              </a:ext>
            </a:extLst>
          </p:cNvPr>
          <p:cNvSpPr txBox="1"/>
          <p:nvPr/>
        </p:nvSpPr>
        <p:spPr>
          <a:xfrm>
            <a:off x="6766507" y="427015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9A699F-3E01-F747-8F27-BB7F30EB3FA4}"/>
              </a:ext>
            </a:extLst>
          </p:cNvPr>
          <p:cNvSpPr txBox="1"/>
          <p:nvPr/>
        </p:nvSpPr>
        <p:spPr>
          <a:xfrm>
            <a:off x="4976720" y="494319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7793850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13CC9D92-3851-DC46-A010-D97DD29338A5}"/>
              </a:ext>
            </a:extLst>
          </p:cNvPr>
          <p:cNvSpPr/>
          <p:nvPr/>
        </p:nvSpPr>
        <p:spPr>
          <a:xfrm>
            <a:off x="6573076" y="2008571"/>
            <a:ext cx="4077563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C0A93E8-79C6-BD46-B5A5-5404A493F033}"/>
              </a:ext>
            </a:extLst>
          </p:cNvPr>
          <p:cNvSpPr/>
          <p:nvPr/>
        </p:nvSpPr>
        <p:spPr>
          <a:xfrm>
            <a:off x="6420676" y="1856171"/>
            <a:ext cx="4077563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A53E8E2-B2D8-8145-869F-124C868245A5}"/>
              </a:ext>
            </a:extLst>
          </p:cNvPr>
          <p:cNvSpPr/>
          <p:nvPr/>
        </p:nvSpPr>
        <p:spPr>
          <a:xfrm>
            <a:off x="1510748" y="1703771"/>
            <a:ext cx="3409915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688BAD-5E69-DE4F-BE3B-FAFA5E89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builder - functional blocks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F52E8-AF2D-C549-A07B-E5B7392E4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27DD4-1FDC-7041-91E9-27013FF8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1AA3D-8155-7742-BE89-A4FAC25C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A4AA3-7836-E443-9B07-FD3BB446CA2E}"/>
              </a:ext>
            </a:extLst>
          </p:cNvPr>
          <p:cNvSpPr/>
          <p:nvPr/>
        </p:nvSpPr>
        <p:spPr>
          <a:xfrm>
            <a:off x="6268276" y="1703771"/>
            <a:ext cx="4077563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D8CEA68-DB53-9340-8BED-86E8B7A4E0DD}"/>
              </a:ext>
            </a:extLst>
          </p:cNvPr>
          <p:cNvSpPr/>
          <p:nvPr/>
        </p:nvSpPr>
        <p:spPr>
          <a:xfrm>
            <a:off x="2027580" y="2012895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 reception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B51150-47C5-674D-8961-C3BF893D346B}"/>
              </a:ext>
            </a:extLst>
          </p:cNvPr>
          <p:cNvSpPr/>
          <p:nvPr/>
        </p:nvSpPr>
        <p:spPr>
          <a:xfrm>
            <a:off x="2748562" y="3215723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Trigger/EB assignment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C054789-721A-EE4D-8EDA-71A8C70A251C}"/>
              </a:ext>
            </a:extLst>
          </p:cNvPr>
          <p:cNvSpPr/>
          <p:nvPr/>
        </p:nvSpPr>
        <p:spPr>
          <a:xfrm>
            <a:off x="2745718" y="4934997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EB book keeping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5F4B992-A027-CE40-9B06-7004C1064CAD}"/>
              </a:ext>
            </a:extLst>
          </p:cNvPr>
          <p:cNvSpPr/>
          <p:nvPr/>
        </p:nvSpPr>
        <p:spPr>
          <a:xfrm>
            <a:off x="6702883" y="4390939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 Building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CC9A73D-E7E3-8C43-8613-0A68A7931541}"/>
              </a:ext>
            </a:extLst>
          </p:cNvPr>
          <p:cNvSpPr/>
          <p:nvPr/>
        </p:nvSpPr>
        <p:spPr>
          <a:xfrm>
            <a:off x="8400751" y="3408707"/>
            <a:ext cx="1770754" cy="6162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reception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C2CD296-0416-7B4D-A547-BE4CA0E34AC7}"/>
              </a:ext>
            </a:extLst>
          </p:cNvPr>
          <p:cNvCxnSpPr>
            <a:cxnSpLocks/>
          </p:cNvCxnSpPr>
          <p:nvPr/>
        </p:nvCxnSpPr>
        <p:spPr>
          <a:xfrm>
            <a:off x="1073430" y="2304443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D79D103-D4AC-5845-B2F5-E5A3C75208AD}"/>
              </a:ext>
            </a:extLst>
          </p:cNvPr>
          <p:cNvCxnSpPr>
            <a:cxnSpLocks/>
          </p:cNvCxnSpPr>
          <p:nvPr/>
        </p:nvCxnSpPr>
        <p:spPr>
          <a:xfrm>
            <a:off x="9839739" y="2620701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252840F-A74C-544A-80BC-2A87BFAD87FA}"/>
              </a:ext>
            </a:extLst>
          </p:cNvPr>
          <p:cNvSpPr/>
          <p:nvPr/>
        </p:nvSpPr>
        <p:spPr>
          <a:xfrm>
            <a:off x="8148497" y="2324161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EB request handling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FD0A8D-F0B3-574E-88BF-12856F5FB983}"/>
              </a:ext>
            </a:extLst>
          </p:cNvPr>
          <p:cNvCxnSpPr>
            <a:cxnSpLocks/>
          </p:cNvCxnSpPr>
          <p:nvPr/>
        </p:nvCxnSpPr>
        <p:spPr>
          <a:xfrm flipV="1">
            <a:off x="8739212" y="5717964"/>
            <a:ext cx="0" cy="562587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1AA7302-3F0F-6049-9ACC-061989AC40C8}"/>
              </a:ext>
            </a:extLst>
          </p:cNvPr>
          <p:cNvCxnSpPr>
            <a:cxnSpLocks/>
          </p:cNvCxnSpPr>
          <p:nvPr/>
        </p:nvCxnSpPr>
        <p:spPr>
          <a:xfrm>
            <a:off x="4428744" y="5470984"/>
            <a:ext cx="3468955" cy="735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EACF795B-56A1-6E45-AF8C-13BC05B0897A}"/>
              </a:ext>
            </a:extLst>
          </p:cNvPr>
          <p:cNvCxnSpPr>
            <a:stCxn id="8" idx="2"/>
            <a:endCxn id="9" idx="0"/>
          </p:cNvCxnSpPr>
          <p:nvPr/>
        </p:nvCxnSpPr>
        <p:spPr>
          <a:xfrm rot="16200000" flipH="1">
            <a:off x="2919718" y="2545366"/>
            <a:ext cx="619732" cy="7209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6C235AF9-9BDA-1548-868D-74861211BA08}"/>
              </a:ext>
            </a:extLst>
          </p:cNvPr>
          <p:cNvSpPr/>
          <p:nvPr/>
        </p:nvSpPr>
        <p:spPr>
          <a:xfrm>
            <a:off x="1688063" y="4100887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 inhibit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5EE90FFE-695B-A54F-A131-46A8DF26E4F8}"/>
              </a:ext>
            </a:extLst>
          </p:cNvPr>
          <p:cNvCxnSpPr>
            <a:stCxn id="9" idx="1"/>
            <a:endCxn id="38" idx="0"/>
          </p:cNvCxnSpPr>
          <p:nvPr/>
        </p:nvCxnSpPr>
        <p:spPr>
          <a:xfrm rot="10800000" flipV="1">
            <a:off x="2529576" y="3507271"/>
            <a:ext cx="218986" cy="5936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DB3EE9DB-2B21-A54A-90D9-2F88F0EF9842}"/>
              </a:ext>
            </a:extLst>
          </p:cNvPr>
          <p:cNvCxnSpPr>
            <a:stCxn id="11" idx="0"/>
            <a:endCxn id="9" idx="2"/>
          </p:cNvCxnSpPr>
          <p:nvPr/>
        </p:nvCxnSpPr>
        <p:spPr>
          <a:xfrm rot="5400000" flipH="1" flipV="1">
            <a:off x="3020564" y="4365486"/>
            <a:ext cx="1136178" cy="28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CBDC22D-0A65-334E-8C0A-030AC727A3BA}"/>
              </a:ext>
            </a:extLst>
          </p:cNvPr>
          <p:cNvCxnSpPr>
            <a:cxnSpLocks/>
            <a:endCxn id="45" idx="1"/>
          </p:cNvCxnSpPr>
          <p:nvPr/>
        </p:nvCxnSpPr>
        <p:spPr>
          <a:xfrm flipV="1">
            <a:off x="4450211" y="3507271"/>
            <a:ext cx="1899767" cy="86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60747AC-3AC2-AA40-9ED9-C3B4C7B245C7}"/>
              </a:ext>
            </a:extLst>
          </p:cNvPr>
          <p:cNvSpPr/>
          <p:nvPr/>
        </p:nvSpPr>
        <p:spPr>
          <a:xfrm>
            <a:off x="6349978" y="3215723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 assignment</a:t>
            </a:r>
          </a:p>
        </p:txBody>
      </p: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D0F48895-0545-E84B-BAF7-BEDEB9FB766A}"/>
              </a:ext>
            </a:extLst>
          </p:cNvPr>
          <p:cNvCxnSpPr>
            <a:stCxn id="45" idx="0"/>
            <a:endCxn id="35" idx="1"/>
          </p:cNvCxnSpPr>
          <p:nvPr/>
        </p:nvCxnSpPr>
        <p:spPr>
          <a:xfrm rot="5400000" flipH="1" flipV="1">
            <a:off x="7369987" y="2437213"/>
            <a:ext cx="600014" cy="9570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A8F4D4D5-08DB-104C-BF87-44304EBFD35B}"/>
              </a:ext>
            </a:extLst>
          </p:cNvPr>
          <p:cNvSpPr/>
          <p:nvPr/>
        </p:nvSpPr>
        <p:spPr>
          <a:xfrm>
            <a:off x="7897699" y="5134868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Files handling</a:t>
            </a:r>
          </a:p>
        </p:txBody>
      </p: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69512177-AD2E-BE42-AD2A-6C1145490525}"/>
              </a:ext>
            </a:extLst>
          </p:cNvPr>
          <p:cNvCxnSpPr>
            <a:stCxn id="14" idx="2"/>
            <a:endCxn id="13" idx="0"/>
          </p:cNvCxnSpPr>
          <p:nvPr/>
        </p:nvCxnSpPr>
        <p:spPr>
          <a:xfrm rot="5400000">
            <a:off x="8232269" y="3337080"/>
            <a:ext cx="365986" cy="17417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89C2DAE3-16FB-854E-AAA6-F788F004E919}"/>
              </a:ext>
            </a:extLst>
          </p:cNvPr>
          <p:cNvCxnSpPr>
            <a:stCxn id="13" idx="2"/>
            <a:endCxn id="49" idx="1"/>
          </p:cNvCxnSpPr>
          <p:nvPr/>
        </p:nvCxnSpPr>
        <p:spPr>
          <a:xfrm rot="16200000" flipH="1">
            <a:off x="7494857" y="5023573"/>
            <a:ext cx="452381" cy="35330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E6A7C0B-C553-BD4C-BF53-88D72903E199}"/>
              </a:ext>
            </a:extLst>
          </p:cNvPr>
          <p:cNvCxnSpPr>
            <a:cxnSpLocks/>
          </p:cNvCxnSpPr>
          <p:nvPr/>
        </p:nvCxnSpPr>
        <p:spPr>
          <a:xfrm>
            <a:off x="10171505" y="3721295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BED6D29-241A-DC47-9C58-F7CEE641D11C}"/>
              </a:ext>
            </a:extLst>
          </p:cNvPr>
          <p:cNvSpPr txBox="1"/>
          <p:nvPr/>
        </p:nvSpPr>
        <p:spPr>
          <a:xfrm>
            <a:off x="2446905" y="1352015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orchestrator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1E34020-405C-6F47-82FF-EAAEBD15D1B1}"/>
              </a:ext>
            </a:extLst>
          </p:cNvPr>
          <p:cNvSpPr txBox="1"/>
          <p:nvPr/>
        </p:nvSpPr>
        <p:spPr>
          <a:xfrm>
            <a:off x="7538257" y="1370882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 builders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714C287-EB8D-7042-9B78-7D2260D3868D}"/>
              </a:ext>
            </a:extLst>
          </p:cNvPr>
          <p:cNvCxnSpPr>
            <a:cxnSpLocks/>
          </p:cNvCxnSpPr>
          <p:nvPr/>
        </p:nvCxnSpPr>
        <p:spPr>
          <a:xfrm>
            <a:off x="733908" y="4394999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9406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875005-6963-BC4A-80CC-0C57E2AA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data 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603E-AAC2-614E-8453-D44BB0FA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7C6EA-EA40-8945-B029-678AAD4AE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8FC3B-FFE1-4648-BAE0-2B27504C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F050A6-DEF8-1D45-B963-EA6768CAA2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93" t="8822" r="25021" b="31491"/>
          <a:stretch/>
        </p:blipFill>
        <p:spPr>
          <a:xfrm>
            <a:off x="2589212" y="1458686"/>
            <a:ext cx="7990115" cy="4539343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69B3C01-EE71-A846-965B-7A076F0F9275}"/>
              </a:ext>
            </a:extLst>
          </p:cNvPr>
          <p:cNvSpPr/>
          <p:nvPr/>
        </p:nvSpPr>
        <p:spPr>
          <a:xfrm>
            <a:off x="9452892" y="2825023"/>
            <a:ext cx="1179443" cy="7951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50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0D96FD5-92F3-E74D-BB05-84C7ABA5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– data flow interfaces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19C36A-C76A-1241-89C0-2E13EC31D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similar elements (~10 / module)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1979EA-B22B-E442-9F4A-268C3DFFC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4DB07-83CD-1141-B999-60068D1B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B1C4-2D30-884C-A609-97C56E17F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C7CD0D6-0FBC-3747-BEF4-310CE7231871}"/>
              </a:ext>
            </a:extLst>
          </p:cNvPr>
          <p:cNvSpPr/>
          <p:nvPr/>
        </p:nvSpPr>
        <p:spPr>
          <a:xfrm>
            <a:off x="5388429" y="3886200"/>
            <a:ext cx="9144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Filter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744013-59D5-6445-ACAA-8F2DC3BD19E1}"/>
              </a:ext>
            </a:extLst>
          </p:cNvPr>
          <p:cNvSpPr/>
          <p:nvPr/>
        </p:nvSpPr>
        <p:spPr>
          <a:xfrm>
            <a:off x="7750628" y="2764971"/>
            <a:ext cx="1752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External trigger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E3014299-3DDD-F945-A4CE-33B15EAC09B0}"/>
              </a:ext>
            </a:extLst>
          </p:cNvPr>
          <p:cNvSpPr/>
          <p:nvPr/>
        </p:nvSpPr>
        <p:spPr>
          <a:xfrm>
            <a:off x="2854164" y="3695949"/>
            <a:ext cx="1219201" cy="121615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storage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4B7A7E-806F-D545-ACAA-6CEDD4C15271}"/>
              </a:ext>
            </a:extLst>
          </p:cNvPr>
          <p:cNvCxnSpPr>
            <a:cxnSpLocks/>
          </p:cNvCxnSpPr>
          <p:nvPr/>
        </p:nvCxnSpPr>
        <p:spPr>
          <a:xfrm flipV="1">
            <a:off x="6450020" y="3180523"/>
            <a:ext cx="1103718" cy="66446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51D9D2C-21FB-5845-9B55-063420B68E3E}"/>
              </a:ext>
            </a:extLst>
          </p:cNvPr>
          <p:cNvSpPr txBox="1"/>
          <p:nvPr/>
        </p:nvSpPr>
        <p:spPr>
          <a:xfrm>
            <a:off x="4138015" y="3795708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Get data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9B9D62-C1F4-8044-BC02-35EB11EB801A}"/>
              </a:ext>
            </a:extLst>
          </p:cNvPr>
          <p:cNvCxnSpPr>
            <a:cxnSpLocks/>
          </p:cNvCxnSpPr>
          <p:nvPr/>
        </p:nvCxnSpPr>
        <p:spPr>
          <a:xfrm>
            <a:off x="4128222" y="4138749"/>
            <a:ext cx="1227873" cy="0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B5DB00F-A787-2A49-A50D-6CD81D1D6769}"/>
              </a:ext>
            </a:extLst>
          </p:cNvPr>
          <p:cNvSpPr txBox="1"/>
          <p:nvPr/>
        </p:nvSpPr>
        <p:spPr>
          <a:xfrm>
            <a:off x="5743948" y="310697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information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CF91A5-03EE-D64B-9B38-CCB55F80155F}"/>
              </a:ext>
            </a:extLst>
          </p:cNvPr>
          <p:cNvCxnSpPr/>
          <p:nvPr/>
        </p:nvCxnSpPr>
        <p:spPr>
          <a:xfrm flipH="1">
            <a:off x="4267200" y="4611757"/>
            <a:ext cx="9939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4889D1E-F1A5-B748-B290-73CF81050AC1}"/>
              </a:ext>
            </a:extLst>
          </p:cNvPr>
          <p:cNvSpPr txBox="1"/>
          <p:nvPr/>
        </p:nvSpPr>
        <p:spPr>
          <a:xfrm>
            <a:off x="4250334" y="4283873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Put data</a:t>
            </a:r>
          </a:p>
        </p:txBody>
      </p:sp>
    </p:spTree>
    <p:extLst>
      <p:ext uri="{BB962C8B-B14F-4D97-AF65-F5344CB8AC3E}">
        <p14:creationId xmlns:p14="http://schemas.microsoft.com/office/powerpoint/2010/main" val="34967761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88BAD-5E69-DE4F-BE3B-FAFA5E89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- functional blocks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F52E8-AF2D-C549-A07B-E5B7392E4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27DD4-1FDC-7041-91E9-27013FF8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1AA3D-8155-7742-BE89-A4FAC25C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A4AA3-7836-E443-9B07-FD3BB446CA2E}"/>
              </a:ext>
            </a:extLst>
          </p:cNvPr>
          <p:cNvSpPr/>
          <p:nvPr/>
        </p:nvSpPr>
        <p:spPr>
          <a:xfrm>
            <a:off x="3592268" y="1703771"/>
            <a:ext cx="5193922" cy="4253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D8CEA68-DB53-9340-8BED-86E8B7A4E0DD}"/>
              </a:ext>
            </a:extLst>
          </p:cNvPr>
          <p:cNvSpPr/>
          <p:nvPr/>
        </p:nvSpPr>
        <p:spPr>
          <a:xfrm>
            <a:off x="4041911" y="2012895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retrieval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B51150-47C5-674D-8961-C3BF893D346B}"/>
              </a:ext>
            </a:extLst>
          </p:cNvPr>
          <p:cNvSpPr/>
          <p:nvPr/>
        </p:nvSpPr>
        <p:spPr>
          <a:xfrm>
            <a:off x="4041911" y="2999489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filtering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0AB11EA-55D5-1C45-8E26-24FB84DE10D1}"/>
              </a:ext>
            </a:extLst>
          </p:cNvPr>
          <p:cNvSpPr/>
          <p:nvPr/>
        </p:nvSpPr>
        <p:spPr>
          <a:xfrm>
            <a:off x="4041911" y="4007150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compression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C054789-721A-EE4D-8EDA-71A8C70A251C}"/>
              </a:ext>
            </a:extLst>
          </p:cNvPr>
          <p:cNvSpPr/>
          <p:nvPr/>
        </p:nvSpPr>
        <p:spPr>
          <a:xfrm>
            <a:off x="4041911" y="5054568"/>
            <a:ext cx="1683026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output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F008999-C285-6A42-9856-C230B3E37024}"/>
              </a:ext>
            </a:extLst>
          </p:cNvPr>
          <p:cNvSpPr/>
          <p:nvPr/>
        </p:nvSpPr>
        <p:spPr>
          <a:xfrm>
            <a:off x="6697384" y="3424054"/>
            <a:ext cx="1770754" cy="583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Ext trigger logics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C0353D-53F0-8F49-BAA0-5263E39E8523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4883424" y="2595991"/>
            <a:ext cx="0" cy="403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A1293-22CE-DB4E-BC9D-CE3293A30030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4883424" y="4590246"/>
            <a:ext cx="0" cy="464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819556C-EDF4-4D47-90E0-AA424177BA76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4883424" y="3582585"/>
            <a:ext cx="0" cy="424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C2CD296-0416-7B4D-A547-BE4CA0E34AC7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3101008" y="2304443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9D91724-F61F-874A-9816-DA3291401BAF}"/>
              </a:ext>
            </a:extLst>
          </p:cNvPr>
          <p:cNvCxnSpPr>
            <a:cxnSpLocks/>
          </p:cNvCxnSpPr>
          <p:nvPr/>
        </p:nvCxnSpPr>
        <p:spPr>
          <a:xfrm>
            <a:off x="3087754" y="5346116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D79D103-D4AC-5845-B2F5-E5A3C75208AD}"/>
              </a:ext>
            </a:extLst>
          </p:cNvPr>
          <p:cNvCxnSpPr>
            <a:cxnSpLocks/>
          </p:cNvCxnSpPr>
          <p:nvPr/>
        </p:nvCxnSpPr>
        <p:spPr>
          <a:xfrm>
            <a:off x="8468138" y="3715601"/>
            <a:ext cx="940903" cy="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83B7AE83-A7B1-4548-BD45-AAB229D940FF}"/>
              </a:ext>
            </a:extLst>
          </p:cNvPr>
          <p:cNvCxnSpPr>
            <a:stCxn id="9" idx="3"/>
          </p:cNvCxnSpPr>
          <p:nvPr/>
        </p:nvCxnSpPr>
        <p:spPr>
          <a:xfrm>
            <a:off x="5724937" y="3291037"/>
            <a:ext cx="972447" cy="424564"/>
          </a:xfrm>
          <a:prstGeom prst="bentConnector3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216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953D63-EDCF-C04D-8D49-C9F6DBE35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Predesign prototyping studies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89214C-EDC6-0249-8CF6-133AE9C57D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ProtoDUNE</a:t>
            </a:r>
            <a:r>
              <a:rPr lang="en-US" dirty="0"/>
              <a:t> Single Phase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75A04-169E-7842-AFF3-7BBE27AA2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9E5F6-F67C-8747-8197-199F9090C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683D9-11B9-2C43-85D6-B1DA26C9F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4359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A6D3E7-6110-5B4A-9F99-E2B95D122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Single Phase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9B8182-0520-8840-93D9-6096DC26D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84243"/>
            <a:ext cx="5627136" cy="4426979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GB" sz="1500" dirty="0">
                <a:solidFill>
                  <a:srgbClr val="595959"/>
                </a:solidFill>
              </a:rPr>
              <a:t>Largest monolithic single phase </a:t>
            </a:r>
            <a:r>
              <a:rPr lang="en-GB" sz="1500" dirty="0" err="1">
                <a:solidFill>
                  <a:srgbClr val="595959"/>
                </a:solidFill>
              </a:rPr>
              <a:t>LArTPC</a:t>
            </a:r>
            <a:r>
              <a:rPr lang="en-GB" sz="1500" dirty="0">
                <a:solidFill>
                  <a:srgbClr val="595959"/>
                </a:solidFill>
              </a:rPr>
              <a:t> detector and test beam built to date:</a:t>
            </a:r>
          </a:p>
          <a:p>
            <a:pPr marL="457200" lvl="0" indent="-323850">
              <a:spcBef>
                <a:spcPts val="1600"/>
              </a:spcBef>
              <a:buClr>
                <a:srgbClr val="595959"/>
              </a:buClr>
              <a:buSzPts val="1500"/>
              <a:buFont typeface="Lato"/>
              <a:buChar char="●"/>
            </a:pPr>
            <a:r>
              <a:rPr lang="en-GB" sz="1500" dirty="0">
                <a:solidFill>
                  <a:srgbClr val="595959"/>
                </a:solidFill>
              </a:rPr>
              <a:t>Goal is to </a:t>
            </a:r>
            <a:r>
              <a:rPr lang="en-GB" sz="1500" b="1" dirty="0">
                <a:solidFill>
                  <a:srgbClr val="595959"/>
                </a:solidFill>
              </a:rPr>
              <a:t>validate detector design, construction and data acquisition solutions</a:t>
            </a:r>
            <a:r>
              <a:rPr lang="en-GB" sz="1500" dirty="0">
                <a:solidFill>
                  <a:srgbClr val="595959"/>
                </a:solidFill>
              </a:rPr>
              <a:t> for DUNE’s Single Phase Far Detectors</a:t>
            </a: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Lato"/>
              <a:buChar char="○"/>
            </a:pPr>
            <a:r>
              <a:rPr lang="en-GB" dirty="0">
                <a:solidFill>
                  <a:srgbClr val="595959"/>
                </a:solidFill>
              </a:rPr>
              <a:t>10x10x10 </a:t>
            </a:r>
            <a:r>
              <a:rPr lang="en-GB" b="1" dirty="0" err="1">
                <a:solidFill>
                  <a:srgbClr val="595959"/>
                </a:solidFill>
              </a:rPr>
              <a:t>LArTPC</a:t>
            </a:r>
            <a:endParaRPr lang="en-GB" b="1" dirty="0">
              <a:solidFill>
                <a:srgbClr val="595959"/>
              </a:solidFill>
            </a:endParaRP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Lato"/>
              <a:buChar char="○"/>
            </a:pPr>
            <a:r>
              <a:rPr lang="en-GB" dirty="0">
                <a:solidFill>
                  <a:srgbClr val="595959"/>
                </a:solidFill>
              </a:rPr>
              <a:t>800 tonnes of </a:t>
            </a:r>
            <a:r>
              <a:rPr lang="en-GB" dirty="0" err="1">
                <a:solidFill>
                  <a:srgbClr val="595959"/>
                </a:solidFill>
              </a:rPr>
              <a:t>LAr</a:t>
            </a:r>
            <a:endParaRPr lang="en-GB" dirty="0">
              <a:solidFill>
                <a:srgbClr val="595959"/>
              </a:solidFill>
            </a:endParaRP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Lato"/>
              <a:buChar char="○"/>
            </a:pPr>
            <a:r>
              <a:rPr lang="en-GB" dirty="0">
                <a:solidFill>
                  <a:srgbClr val="595959"/>
                </a:solidFill>
              </a:rPr>
              <a:t>Located </a:t>
            </a:r>
            <a:r>
              <a:rPr lang="en-GB" b="1" dirty="0">
                <a:solidFill>
                  <a:srgbClr val="595959"/>
                </a:solidFill>
              </a:rPr>
              <a:t>on surface</a:t>
            </a:r>
            <a:r>
              <a:rPr lang="en-GB" dirty="0">
                <a:solidFill>
                  <a:srgbClr val="595959"/>
                </a:solidFill>
              </a:rPr>
              <a:t> </a:t>
            </a:r>
            <a:br>
              <a:rPr lang="en-GB" dirty="0">
                <a:solidFill>
                  <a:srgbClr val="595959"/>
                </a:solidFill>
              </a:rPr>
            </a:br>
            <a:r>
              <a:rPr lang="en-GB" dirty="0">
                <a:solidFill>
                  <a:srgbClr val="595959"/>
                </a:solidFill>
              </a:rPr>
              <a:t>→ </a:t>
            </a:r>
            <a:r>
              <a:rPr lang="en-GB" b="1" dirty="0">
                <a:solidFill>
                  <a:srgbClr val="595959"/>
                </a:solidFill>
              </a:rPr>
              <a:t>external trigger</a:t>
            </a:r>
            <a:r>
              <a:rPr lang="en-GB" dirty="0">
                <a:solidFill>
                  <a:srgbClr val="595959"/>
                </a:solidFill>
              </a:rPr>
              <a:t> needed</a:t>
            </a:r>
          </a:p>
          <a:p>
            <a:pPr marL="457200" lvl="0" indent="-323850">
              <a:buClr>
                <a:srgbClr val="595959"/>
              </a:buClr>
              <a:buSzPts val="1500"/>
              <a:buFont typeface="Lato"/>
              <a:buChar char="●"/>
            </a:pPr>
            <a:r>
              <a:rPr lang="en-GB" sz="1500" b="1" dirty="0">
                <a:solidFill>
                  <a:srgbClr val="595959"/>
                </a:solidFill>
              </a:rPr>
              <a:t>Extreme schedule</a:t>
            </a:r>
            <a:r>
              <a:rPr lang="en-GB" sz="1500" dirty="0">
                <a:solidFill>
                  <a:srgbClr val="595959"/>
                </a:solidFill>
              </a:rPr>
              <a:t>:</a:t>
            </a: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Lato"/>
              <a:buChar char="○"/>
            </a:pPr>
            <a:r>
              <a:rPr lang="en-GB" dirty="0">
                <a:solidFill>
                  <a:srgbClr val="595959"/>
                </a:solidFill>
              </a:rPr>
              <a:t>Project launch: Q1 2016</a:t>
            </a: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Lato"/>
              <a:buChar char="○"/>
            </a:pPr>
            <a:r>
              <a:rPr lang="en-GB" dirty="0">
                <a:solidFill>
                  <a:srgbClr val="595959"/>
                </a:solidFill>
              </a:rPr>
              <a:t>Data taking with beam: </a:t>
            </a:r>
            <a:r>
              <a:rPr lang="en-GB" b="1" dirty="0">
                <a:solidFill>
                  <a:srgbClr val="EB5600"/>
                </a:solidFill>
              </a:rPr>
              <a:t>Q4 2018</a:t>
            </a:r>
          </a:p>
          <a:p>
            <a:pPr marL="457200" lvl="0" indent="-323850">
              <a:buClr>
                <a:srgbClr val="595959"/>
              </a:buClr>
              <a:buSzPts val="1500"/>
              <a:buFont typeface="Lato"/>
              <a:buChar char="●"/>
            </a:pPr>
            <a:r>
              <a:rPr lang="en-GB" sz="1500" dirty="0">
                <a:solidFill>
                  <a:srgbClr val="595959"/>
                </a:solidFill>
              </a:rPr>
              <a:t>DAQ approach: </a:t>
            </a:r>
            <a:br>
              <a:rPr lang="en-GB" sz="1500" dirty="0">
                <a:solidFill>
                  <a:srgbClr val="595959"/>
                </a:solidFill>
              </a:rPr>
            </a:br>
            <a:r>
              <a:rPr lang="en-GB" sz="1500" dirty="0">
                <a:solidFill>
                  <a:srgbClr val="595959"/>
                </a:solidFill>
              </a:rPr>
              <a:t>use </a:t>
            </a:r>
            <a:r>
              <a:rPr lang="en-GB" sz="1500" b="1" dirty="0">
                <a:solidFill>
                  <a:srgbClr val="595959"/>
                </a:solidFill>
              </a:rPr>
              <a:t>ready-to-use solutions</a:t>
            </a: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Lato"/>
              <a:buChar char="○"/>
            </a:pPr>
            <a:r>
              <a:rPr lang="en-GB" dirty="0">
                <a:solidFill>
                  <a:srgbClr val="595959"/>
                </a:solidFill>
              </a:rPr>
              <a:t>minimise development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DE978-9CFA-414B-BDFC-C0114FD67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B1EF3-467E-FD40-BA44-3C4314835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20E58-586C-604E-8346-FC9B65C94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9" name="Google Shape;72;p14">
            <a:extLst>
              <a:ext uri="{FF2B5EF4-FFF2-40B4-BE49-F238E27FC236}">
                <a16:creationId xmlns:a16="http://schemas.microsoft.com/office/drawing/2014/main" id="{AE90B740-83EF-B846-A7F9-4BAE9AD2669F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5011" y="378396"/>
            <a:ext cx="3648400" cy="2736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753BCA-F795-1A4A-8BEA-B852DCE76E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768" y="3360567"/>
            <a:ext cx="4924213" cy="276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756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E907B9F-3400-E44E-9B1F-90C6FC21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 and volume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7E00339-E35F-564C-B9E5-F3C4BF723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78225"/>
            <a:ext cx="5931292" cy="4625009"/>
          </a:xfrm>
        </p:spPr>
        <p:txBody>
          <a:bodyPr>
            <a:normAutofit/>
          </a:bodyPr>
          <a:lstStyle/>
          <a:p>
            <a:pPr marL="457200" lvl="0" indent="-323850">
              <a:spcBef>
                <a:spcPts val="0"/>
              </a:spcBef>
              <a:buClr>
                <a:srgbClr val="595959"/>
              </a:buClr>
              <a:buSzPts val="1500"/>
              <a:buChar char="●"/>
            </a:pPr>
            <a:r>
              <a:rPr lang="en-GB" sz="1600" b="1" dirty="0" err="1">
                <a:solidFill>
                  <a:srgbClr val="595959"/>
                </a:solidFill>
              </a:rPr>
              <a:t>LArTPC</a:t>
            </a:r>
            <a:r>
              <a:rPr lang="en-GB" sz="1600" dirty="0">
                <a:solidFill>
                  <a:srgbClr val="595959"/>
                </a:solidFill>
              </a:rPr>
              <a:t> → ionisation tracks are collected by the wires of the </a:t>
            </a:r>
            <a:r>
              <a:rPr lang="en-GB" sz="1600" b="1" dirty="0">
                <a:solidFill>
                  <a:srgbClr val="595959"/>
                </a:solidFill>
              </a:rPr>
              <a:t>Anode Plane Assemblies (APAs)</a:t>
            </a:r>
          </a:p>
          <a:p>
            <a:pPr marL="457200" lvl="0" indent="-323850">
              <a:buClr>
                <a:srgbClr val="595959"/>
              </a:buClr>
              <a:buSzPts val="1500"/>
              <a:buChar char="●"/>
            </a:pPr>
            <a:r>
              <a:rPr lang="en-GB" sz="1600" b="1" dirty="0">
                <a:solidFill>
                  <a:srgbClr val="595959"/>
                </a:solidFill>
              </a:rPr>
              <a:t>Cold electronics</a:t>
            </a:r>
            <a:r>
              <a:rPr lang="en-GB" sz="1600" dirty="0">
                <a:solidFill>
                  <a:srgbClr val="595959"/>
                </a:solidFill>
              </a:rPr>
              <a:t> in the detector </a:t>
            </a:r>
            <a:r>
              <a:rPr lang="en-GB" sz="1600" b="1" dirty="0">
                <a:solidFill>
                  <a:srgbClr val="595959"/>
                </a:solidFill>
              </a:rPr>
              <a:t>digitise signals</a:t>
            </a:r>
            <a:r>
              <a:rPr lang="en-GB" sz="1600" dirty="0">
                <a:solidFill>
                  <a:srgbClr val="595959"/>
                </a:solidFill>
              </a:rPr>
              <a:t> recorded by wires </a:t>
            </a:r>
            <a:r>
              <a:rPr lang="en-GB" sz="1600" b="1" dirty="0">
                <a:solidFill>
                  <a:srgbClr val="595959"/>
                </a:solidFill>
              </a:rPr>
              <a:t>at 2 MHz</a:t>
            </a:r>
          </a:p>
          <a:p>
            <a:pPr marL="457200" lvl="0" indent="-323850">
              <a:buClr>
                <a:srgbClr val="595959"/>
              </a:buClr>
              <a:buSzPts val="1500"/>
              <a:buChar char="●"/>
            </a:pPr>
            <a:r>
              <a:rPr lang="en-GB" sz="1600" b="1" dirty="0">
                <a:solidFill>
                  <a:srgbClr val="595959"/>
                </a:solidFill>
              </a:rPr>
              <a:t>Warm interface boards (WIBs)</a:t>
            </a:r>
            <a:r>
              <a:rPr lang="en-GB" sz="1600" dirty="0">
                <a:solidFill>
                  <a:srgbClr val="595959"/>
                </a:solidFill>
              </a:rPr>
              <a:t> then group the resulting channels into </a:t>
            </a:r>
            <a:r>
              <a:rPr lang="en-GB" sz="1600" b="1" dirty="0">
                <a:solidFill>
                  <a:srgbClr val="595959"/>
                </a:solidFill>
              </a:rPr>
              <a:t>frames</a:t>
            </a:r>
            <a:r>
              <a:rPr lang="en-GB" sz="1600" dirty="0">
                <a:solidFill>
                  <a:srgbClr val="595959"/>
                </a:solidFill>
              </a:rPr>
              <a:t>, each of which consists of a single </a:t>
            </a:r>
            <a:r>
              <a:rPr lang="en-GB" sz="1600" b="1" dirty="0">
                <a:solidFill>
                  <a:srgbClr val="595959"/>
                </a:solidFill>
              </a:rPr>
              <a:t>500 ns time slice of the grouped channels </a:t>
            </a:r>
            <a:r>
              <a:rPr lang="en-GB" sz="1600" dirty="0">
                <a:solidFill>
                  <a:srgbClr val="595959"/>
                </a:solidFill>
              </a:rPr>
              <a:t>(128 or 256)</a:t>
            </a:r>
            <a:endParaRPr lang="en-GB" sz="1600" strike="sngStrike" dirty="0">
              <a:solidFill>
                <a:srgbClr val="595959"/>
              </a:solidFill>
            </a:endParaRPr>
          </a:p>
          <a:p>
            <a:pPr marL="457200" lvl="0" indent="-323850">
              <a:buClr>
                <a:srgbClr val="595959"/>
              </a:buClr>
              <a:buSzPts val="1500"/>
              <a:buFont typeface="Proxima Nova"/>
              <a:buChar char="●"/>
            </a:pPr>
            <a:r>
              <a:rPr lang="en-GB" sz="1600" dirty="0">
                <a:solidFill>
                  <a:srgbClr val="595959"/>
                </a:solidFill>
              </a:rPr>
              <a:t>Output via </a:t>
            </a:r>
            <a:r>
              <a:rPr lang="en-GB" sz="1600" b="1" dirty="0">
                <a:solidFill>
                  <a:srgbClr val="595959"/>
                </a:solidFill>
              </a:rPr>
              <a:t>optical links</a:t>
            </a:r>
            <a:r>
              <a:rPr lang="en-GB" sz="1600" dirty="0">
                <a:solidFill>
                  <a:srgbClr val="595959"/>
                </a:solidFill>
              </a:rPr>
              <a:t> to DAQ:</a:t>
            </a: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Proxima Nova"/>
              <a:buChar char="○"/>
            </a:pPr>
            <a:r>
              <a:rPr lang="en-GB" sz="1800" dirty="0">
                <a:solidFill>
                  <a:srgbClr val="595959"/>
                </a:solidFill>
              </a:rPr>
              <a:t>2x 9.6 Gb/s or 4x 4.8 Gb/s supported, depending on readout solution</a:t>
            </a:r>
          </a:p>
          <a:p>
            <a:pPr marL="914400" lvl="1" indent="-323850">
              <a:spcBef>
                <a:spcPts val="0"/>
              </a:spcBef>
              <a:buClr>
                <a:srgbClr val="595959"/>
              </a:buClr>
              <a:buSzPts val="1500"/>
              <a:buFont typeface="Proxima Nova"/>
              <a:buChar char="○"/>
            </a:pPr>
            <a:r>
              <a:rPr lang="en-GB" sz="1800" dirty="0">
                <a:solidFill>
                  <a:srgbClr val="595959"/>
                </a:solidFill>
              </a:rPr>
              <a:t>Continuous </a:t>
            </a:r>
            <a:r>
              <a:rPr lang="en-GB" sz="1800" b="1" dirty="0">
                <a:solidFill>
                  <a:srgbClr val="595959"/>
                </a:solidFill>
              </a:rPr>
              <a:t>timestamped data frame</a:t>
            </a:r>
            <a:r>
              <a:rPr lang="en-GB" sz="1800" dirty="0">
                <a:solidFill>
                  <a:srgbClr val="595959"/>
                </a:solidFill>
              </a:rPr>
              <a:t> streams</a:t>
            </a:r>
            <a:br>
              <a:rPr lang="en-GB" sz="1800" dirty="0">
                <a:solidFill>
                  <a:srgbClr val="595959"/>
                </a:solidFill>
              </a:rPr>
            </a:br>
            <a:endParaRPr lang="en-GB" sz="1800" dirty="0">
              <a:solidFill>
                <a:srgbClr val="595959"/>
              </a:solidFill>
            </a:endParaRPr>
          </a:p>
          <a:p>
            <a:pPr marL="457200" lvl="0" indent="-323850">
              <a:spcBef>
                <a:spcPts val="0"/>
              </a:spcBef>
              <a:buClr>
                <a:srgbClr val="595959"/>
              </a:buClr>
              <a:buSzPts val="1500"/>
              <a:buFont typeface="Proxima Nova"/>
              <a:buChar char="●"/>
            </a:pPr>
            <a:r>
              <a:rPr lang="en-GB" sz="1600" dirty="0">
                <a:solidFill>
                  <a:srgbClr val="595959"/>
                </a:solidFill>
              </a:rPr>
              <a:t>Each APA (2560 channels) is read out by 5x WIBs for a </a:t>
            </a:r>
            <a:r>
              <a:rPr lang="en-GB" sz="1600" b="1" dirty="0">
                <a:solidFill>
                  <a:srgbClr val="595959"/>
                </a:solidFill>
              </a:rPr>
              <a:t>total payload of about 74 Gb/s</a:t>
            </a:r>
            <a:endParaRPr lang="en-GB" sz="2000" dirty="0"/>
          </a:p>
          <a:p>
            <a:endParaRPr lang="en-US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F82134-724E-1042-89E8-27AC56E6D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BA530C-BB20-0E47-A18C-6BFC750CF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CBA321-9E56-7A4E-ABFD-CBD7515D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8" name="Google Shape;83;p15">
            <a:extLst>
              <a:ext uri="{FF2B5EF4-FFF2-40B4-BE49-F238E27FC236}">
                <a16:creationId xmlns:a16="http://schemas.microsoft.com/office/drawing/2014/main" id="{735A7683-DA24-C74E-8DD7-B206CA1731B9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1500" y="2308907"/>
            <a:ext cx="2945100" cy="1939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84;p15">
            <a:extLst>
              <a:ext uri="{FF2B5EF4-FFF2-40B4-BE49-F238E27FC236}">
                <a16:creationId xmlns:a16="http://schemas.microsoft.com/office/drawing/2014/main" id="{8BF4D369-5420-2646-AB6D-E3E51CF706B2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8682" y="4347398"/>
            <a:ext cx="2931686" cy="254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94CF0102-D90E-1547-8CBF-5301103104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1346" y="0"/>
            <a:ext cx="3034262" cy="244453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85;p15">
            <a:extLst>
              <a:ext uri="{FF2B5EF4-FFF2-40B4-BE49-F238E27FC236}">
                <a16:creationId xmlns:a16="http://schemas.microsoft.com/office/drawing/2014/main" id="{BEAEEE98-AB93-4E42-A368-0F1D4A653B3F}"/>
              </a:ext>
            </a:extLst>
          </p:cNvPr>
          <p:cNvSpPr txBox="1"/>
          <p:nvPr/>
        </p:nvSpPr>
        <p:spPr>
          <a:xfrm>
            <a:off x="11257068" y="3296400"/>
            <a:ext cx="663300" cy="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Proxima Nova"/>
                <a:ea typeface="Proxima Nova"/>
                <a:cs typeface="Proxima Nova"/>
                <a:sym typeface="Proxima Nova"/>
              </a:rPr>
              <a:t>APA</a:t>
            </a:r>
            <a:endParaRPr sz="16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" name="Google Shape;87;p15">
            <a:extLst>
              <a:ext uri="{FF2B5EF4-FFF2-40B4-BE49-F238E27FC236}">
                <a16:creationId xmlns:a16="http://schemas.microsoft.com/office/drawing/2014/main" id="{70364F61-00DA-9442-A806-3A9AA61469C2}"/>
              </a:ext>
            </a:extLst>
          </p:cNvPr>
          <p:cNvSpPr txBox="1"/>
          <p:nvPr/>
        </p:nvSpPr>
        <p:spPr>
          <a:xfrm>
            <a:off x="9275868" y="6420600"/>
            <a:ext cx="823200" cy="4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rgbClr val="F3F3F3"/>
                </a:solidFill>
                <a:latin typeface="Proxima Nova"/>
                <a:ea typeface="Proxima Nova"/>
                <a:cs typeface="Proxima Nova"/>
                <a:sym typeface="Proxima Nova"/>
              </a:rPr>
              <a:t>WIBs</a:t>
            </a:r>
            <a:endParaRPr sz="1600" b="1" dirty="0">
              <a:solidFill>
                <a:srgbClr val="F3F3F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329946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E394C-481B-8942-9C61-57C604585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parameters and 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8C6CE-2659-1C4B-A10B-04BC6BE42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3606330"/>
            <a:ext cx="8915399" cy="158615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When designing a TDAQ system it’s essential to:</a:t>
            </a:r>
          </a:p>
          <a:p>
            <a:pPr marL="342900" indent="-342900">
              <a:buFontTx/>
              <a:buChar char="-"/>
            </a:pPr>
            <a:r>
              <a:rPr lang="en-US" dirty="0"/>
              <a:t>have a broad understanding of what the experiment wants to achieve;</a:t>
            </a:r>
          </a:p>
          <a:p>
            <a:pPr marL="342900" indent="-342900">
              <a:buFontTx/>
              <a:buChar char="-"/>
            </a:pPr>
            <a:r>
              <a:rPr lang="en-US" dirty="0"/>
              <a:t>understand the detection principles and front-end electronics;</a:t>
            </a:r>
          </a:p>
          <a:p>
            <a:pPr marL="342900" indent="-342900">
              <a:buFontTx/>
              <a:buChar char="-"/>
            </a:pPr>
            <a:r>
              <a:rPr lang="en-US" dirty="0"/>
              <a:t>understand the constraints in which the TDAQ will live.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170D7-6ACB-8D46-ADB5-E8437713F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BDCBC-1767-A547-A36D-F339968EA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91DF1-70BE-FA4C-BB18-5345CB612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175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D869A0-F926-334E-A7B2-319C9E677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F0657-9998-8145-8795-A8B00DFD3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A2BD2A-3BC9-984B-B613-79A9120C8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2CB349-EA6C-5149-BFD9-830E598E7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574" y="836689"/>
            <a:ext cx="9740348" cy="54789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6597AC-2AC6-C44C-93E8-311EF46C341E}"/>
              </a:ext>
            </a:extLst>
          </p:cNvPr>
          <p:cNvSpPr txBox="1"/>
          <p:nvPr/>
        </p:nvSpPr>
        <p:spPr>
          <a:xfrm>
            <a:off x="10361612" y="6415336"/>
            <a:ext cx="1378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By M. Brice, CERN</a:t>
            </a:r>
          </a:p>
        </p:txBody>
      </p:sp>
    </p:spTree>
    <p:extLst>
      <p:ext uri="{BB962C8B-B14F-4D97-AF65-F5344CB8AC3E}">
        <p14:creationId xmlns:p14="http://schemas.microsoft.com/office/powerpoint/2010/main" val="30927993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6D013-8F2A-AC46-B950-9644AB209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13D3-FEFC-B544-95A2-5A58782EA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4A06D-E4A3-B94B-8FD1-548AE4C9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94E22D-53CD-314A-BA4B-95FB46EB3A9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489" y="601827"/>
            <a:ext cx="7720781" cy="57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9411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C9FDB-7AB1-9B42-8041-090BF83A5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491590"/>
            <a:ext cx="8911687" cy="1280890"/>
          </a:xfrm>
        </p:spPr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SP TDAQ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18C49E-B18A-5749-A257-D0295AD7F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7D595F-9380-A048-890C-18B653453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EFFB0-FEBF-D84F-81EA-1BEFC7E91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cxnSp>
        <p:nvCxnSpPr>
          <p:cNvPr id="6" name="Elbow Connector 5">
            <a:extLst>
              <a:ext uri="{FF2B5EF4-FFF2-40B4-BE49-F238E27FC236}">
                <a16:creationId xmlns:a16="http://schemas.microsoft.com/office/drawing/2014/main" id="{B81E75C2-BD42-A142-9675-AA6E98C22682}"/>
              </a:ext>
            </a:extLst>
          </p:cNvPr>
          <p:cNvCxnSpPr>
            <a:stCxn id="9" idx="3"/>
            <a:endCxn id="19" idx="1"/>
          </p:cNvCxnSpPr>
          <p:nvPr/>
        </p:nvCxnSpPr>
        <p:spPr>
          <a:xfrm flipV="1">
            <a:off x="3634048" y="3026063"/>
            <a:ext cx="2463194" cy="878430"/>
          </a:xfrm>
          <a:prstGeom prst="bentConnector3">
            <a:avLst>
              <a:gd name="adj1" fmla="val 652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84">
            <a:extLst>
              <a:ext uri="{FF2B5EF4-FFF2-40B4-BE49-F238E27FC236}">
                <a16:creationId xmlns:a16="http://schemas.microsoft.com/office/drawing/2014/main" id="{E5335852-BD4D-8F4D-8213-FE2936E98212}"/>
              </a:ext>
            </a:extLst>
          </p:cNvPr>
          <p:cNvSpPr txBox="1">
            <a:spLocks/>
          </p:cNvSpPr>
          <p:nvPr/>
        </p:nvSpPr>
        <p:spPr>
          <a:xfrm>
            <a:off x="8014452" y="1892084"/>
            <a:ext cx="3890635" cy="420671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Readout with large buffers to allow exploiting the spill structure</a:t>
            </a:r>
          </a:p>
          <a:p>
            <a:r>
              <a:rPr lang="en-US" dirty="0"/>
              <a:t>Trigger logics implemented in a custom board</a:t>
            </a:r>
          </a:p>
          <a:p>
            <a:pPr lvl="1"/>
            <a:r>
              <a:rPr lang="en-US" dirty="0"/>
              <a:t>Inputs from beam instrumentation, muon tagger, photon detectors</a:t>
            </a:r>
          </a:p>
          <a:p>
            <a:r>
              <a:rPr lang="en-US" dirty="0"/>
              <a:t>Data compression to reduce storage and network needs</a:t>
            </a:r>
          </a:p>
          <a:p>
            <a:r>
              <a:rPr lang="en-US" dirty="0"/>
              <a:t>An event is a 3 </a:t>
            </a:r>
            <a:r>
              <a:rPr lang="en-US" dirty="0" err="1"/>
              <a:t>ms</a:t>
            </a:r>
            <a:r>
              <a:rPr lang="en-US" dirty="0"/>
              <a:t> window of all data contained in the readout corresponding to the timestamp of a trigger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9E7A5D-5AD6-4F46-B5DB-78FF6E103E43}"/>
              </a:ext>
            </a:extLst>
          </p:cNvPr>
          <p:cNvSpPr/>
          <p:nvPr/>
        </p:nvSpPr>
        <p:spPr>
          <a:xfrm>
            <a:off x="2349578" y="3756974"/>
            <a:ext cx="1284470" cy="29503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Trigger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4F055E-7DAE-B444-A817-E7C143030683}"/>
              </a:ext>
            </a:extLst>
          </p:cNvPr>
          <p:cNvSpPr/>
          <p:nvPr/>
        </p:nvSpPr>
        <p:spPr>
          <a:xfrm>
            <a:off x="4392509" y="5091060"/>
            <a:ext cx="1077652" cy="46794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Builder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28527AB6-C977-8B45-B6E9-63D44A92512A}"/>
              </a:ext>
            </a:extLst>
          </p:cNvPr>
          <p:cNvSpPr/>
          <p:nvPr/>
        </p:nvSpPr>
        <p:spPr>
          <a:xfrm>
            <a:off x="5470161" y="6213221"/>
            <a:ext cx="1143362" cy="538763"/>
          </a:xfrm>
          <a:prstGeom prst="can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Storage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915E11-7672-B34A-AEB5-0CF65750C915}"/>
              </a:ext>
            </a:extLst>
          </p:cNvPr>
          <p:cNvGrpSpPr/>
          <p:nvPr/>
        </p:nvGrpSpPr>
        <p:grpSpPr>
          <a:xfrm>
            <a:off x="4060501" y="1454151"/>
            <a:ext cx="894944" cy="946165"/>
            <a:chOff x="1847388" y="782489"/>
            <a:chExt cx="894944" cy="94616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38D912F-E3F0-FB46-A9F2-5E80B5488002}"/>
                </a:ext>
              </a:extLst>
            </p:cNvPr>
            <p:cNvGrpSpPr/>
            <p:nvPr/>
          </p:nvGrpSpPr>
          <p:grpSpPr>
            <a:xfrm>
              <a:off x="1847388" y="1257097"/>
              <a:ext cx="894944" cy="471557"/>
              <a:chOff x="1847388" y="1257097"/>
              <a:chExt cx="894944" cy="471557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C4DF6E1-AE54-B64A-A028-0B6E9D4299CA}"/>
                  </a:ext>
                </a:extLst>
              </p:cNvPr>
              <p:cNvSpPr/>
              <p:nvPr/>
            </p:nvSpPr>
            <p:spPr>
              <a:xfrm>
                <a:off x="1847388" y="1257097"/>
                <a:ext cx="718434" cy="29503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ADC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7F4E9CAA-10DC-1D4D-8DE6-97D156E20FAF}"/>
                  </a:ext>
                </a:extLst>
              </p:cNvPr>
              <p:cNvSpPr/>
              <p:nvPr/>
            </p:nvSpPr>
            <p:spPr>
              <a:xfrm>
                <a:off x="1935643" y="1345357"/>
                <a:ext cx="718434" cy="29503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ADC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66C06962-64CA-1C49-9E23-FB50475DF35B}"/>
                  </a:ext>
                </a:extLst>
              </p:cNvPr>
              <p:cNvSpPr/>
              <p:nvPr/>
            </p:nvSpPr>
            <p:spPr>
              <a:xfrm>
                <a:off x="2023898" y="1433617"/>
                <a:ext cx="718434" cy="29503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ADC</a:t>
                </a:r>
              </a:p>
            </p:txBody>
          </p:sp>
        </p:grp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9A65CE0-5ACB-7A48-8CCB-69680DC244F0}"/>
                </a:ext>
              </a:extLst>
            </p:cNvPr>
            <p:cNvCxnSpPr>
              <a:endCxn id="51" idx="0"/>
            </p:cNvCxnSpPr>
            <p:nvPr/>
          </p:nvCxnSpPr>
          <p:spPr>
            <a:xfrm>
              <a:off x="2206605" y="782489"/>
              <a:ext cx="0" cy="4746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6F0600A1-8298-FB4E-B85E-48FF083CA5B8}"/>
                </a:ext>
              </a:extLst>
            </p:cNvPr>
            <p:cNvCxnSpPr/>
            <p:nvPr/>
          </p:nvCxnSpPr>
          <p:spPr>
            <a:xfrm>
              <a:off x="2307689" y="883577"/>
              <a:ext cx="0" cy="4746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09D1D11-9863-D940-9A17-A12752B2FF28}"/>
                </a:ext>
              </a:extLst>
            </p:cNvPr>
            <p:cNvCxnSpPr/>
            <p:nvPr/>
          </p:nvCxnSpPr>
          <p:spPr>
            <a:xfrm>
              <a:off x="2408773" y="984665"/>
              <a:ext cx="0" cy="4746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33AD89-F16E-2C44-ADD7-B3873B994890}"/>
              </a:ext>
            </a:extLst>
          </p:cNvPr>
          <p:cNvGrpSpPr/>
          <p:nvPr/>
        </p:nvGrpSpPr>
        <p:grpSpPr>
          <a:xfrm>
            <a:off x="6021816" y="1452604"/>
            <a:ext cx="894944" cy="946165"/>
            <a:chOff x="1847388" y="782489"/>
            <a:chExt cx="894944" cy="94616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23E95CF-7FB3-D247-9449-2BC82469A48C}"/>
                </a:ext>
              </a:extLst>
            </p:cNvPr>
            <p:cNvGrpSpPr/>
            <p:nvPr/>
          </p:nvGrpSpPr>
          <p:grpSpPr>
            <a:xfrm>
              <a:off x="1847388" y="1257097"/>
              <a:ext cx="894944" cy="471557"/>
              <a:chOff x="1847388" y="1257097"/>
              <a:chExt cx="894944" cy="471557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19E7509-0F97-914D-973A-83FD8734886C}"/>
                  </a:ext>
                </a:extLst>
              </p:cNvPr>
              <p:cNvSpPr/>
              <p:nvPr/>
            </p:nvSpPr>
            <p:spPr>
              <a:xfrm>
                <a:off x="1847388" y="1257097"/>
                <a:ext cx="718434" cy="29503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ADC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BC7AE51F-E461-3E4A-8A4E-D2E08838266A}"/>
                  </a:ext>
                </a:extLst>
              </p:cNvPr>
              <p:cNvSpPr/>
              <p:nvPr/>
            </p:nvSpPr>
            <p:spPr>
              <a:xfrm>
                <a:off x="1935643" y="1345357"/>
                <a:ext cx="718434" cy="29503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ADC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EEB98591-2E95-3F42-9F37-331E56318C73}"/>
                  </a:ext>
                </a:extLst>
              </p:cNvPr>
              <p:cNvSpPr/>
              <p:nvPr/>
            </p:nvSpPr>
            <p:spPr>
              <a:xfrm>
                <a:off x="2023898" y="1433617"/>
                <a:ext cx="718434" cy="29503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ADC</a:t>
                </a:r>
              </a:p>
            </p:txBody>
          </p: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DA3CAA9-D5BE-8D4F-A3C7-B82DF885AF4A}"/>
                </a:ext>
              </a:extLst>
            </p:cNvPr>
            <p:cNvCxnSpPr>
              <a:endCxn id="44" idx="0"/>
            </p:cNvCxnSpPr>
            <p:nvPr/>
          </p:nvCxnSpPr>
          <p:spPr>
            <a:xfrm>
              <a:off x="2206605" y="782489"/>
              <a:ext cx="0" cy="4746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C0AFA03-B578-6E47-A29B-1EBCD0BF5CB1}"/>
                </a:ext>
              </a:extLst>
            </p:cNvPr>
            <p:cNvCxnSpPr/>
            <p:nvPr/>
          </p:nvCxnSpPr>
          <p:spPr>
            <a:xfrm>
              <a:off x="2307689" y="883577"/>
              <a:ext cx="0" cy="4746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D5FC8FD9-BFDF-8D48-91C1-A05C3BF78D37}"/>
                </a:ext>
              </a:extLst>
            </p:cNvPr>
            <p:cNvCxnSpPr/>
            <p:nvPr/>
          </p:nvCxnSpPr>
          <p:spPr>
            <a:xfrm>
              <a:off x="2408773" y="984665"/>
              <a:ext cx="0" cy="4746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4CA7C3-445E-0E4B-823E-4E93E83A7E1D}"/>
              </a:ext>
            </a:extLst>
          </p:cNvPr>
          <p:cNvCxnSpPr/>
          <p:nvPr/>
        </p:nvCxnSpPr>
        <p:spPr>
          <a:xfrm>
            <a:off x="6393862" y="1508808"/>
            <a:ext cx="5357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4D0291F-BABD-BC41-AE8E-40AB6899D4F6}"/>
              </a:ext>
            </a:extLst>
          </p:cNvPr>
          <p:cNvCxnSpPr/>
          <p:nvPr/>
        </p:nvCxnSpPr>
        <p:spPr>
          <a:xfrm>
            <a:off x="6584749" y="1661208"/>
            <a:ext cx="5357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4077E69-3727-3144-A93E-F083F7F10925}"/>
              </a:ext>
            </a:extLst>
          </p:cNvPr>
          <p:cNvCxnSpPr/>
          <p:nvPr/>
        </p:nvCxnSpPr>
        <p:spPr>
          <a:xfrm>
            <a:off x="6493398" y="1582704"/>
            <a:ext cx="5357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867B875-0A73-4F4E-BE29-6AB18BBC68B5}"/>
              </a:ext>
            </a:extLst>
          </p:cNvPr>
          <p:cNvSpPr/>
          <p:nvPr/>
        </p:nvSpPr>
        <p:spPr>
          <a:xfrm>
            <a:off x="6887999" y="1457496"/>
            <a:ext cx="1560098" cy="29503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Loc</a:t>
            </a:r>
            <a:r>
              <a:rPr lang="en-US" dirty="0"/>
              <a:t> Trigger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A75FED1B-990F-A942-B0C4-AAEE83A10E22}"/>
              </a:ext>
            </a:extLst>
          </p:cNvPr>
          <p:cNvCxnSpPr>
            <a:stCxn id="17" idx="2"/>
            <a:endCxn id="46" idx="3"/>
          </p:cNvCxnSpPr>
          <p:nvPr/>
        </p:nvCxnSpPr>
        <p:spPr>
          <a:xfrm rot="5400000">
            <a:off x="7043045" y="1626248"/>
            <a:ext cx="498718" cy="751288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F3A6F6E-927A-624B-9061-FDE0862098C8}"/>
              </a:ext>
            </a:extLst>
          </p:cNvPr>
          <p:cNvSpPr/>
          <p:nvPr/>
        </p:nvSpPr>
        <p:spPr>
          <a:xfrm>
            <a:off x="6097242" y="2878544"/>
            <a:ext cx="1077652" cy="29503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Readout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443643A-CC8D-DB48-B8D6-8C585A93300D}"/>
              </a:ext>
            </a:extLst>
          </p:cNvPr>
          <p:cNvSpPr/>
          <p:nvPr/>
        </p:nvSpPr>
        <p:spPr>
          <a:xfrm>
            <a:off x="6198326" y="2966804"/>
            <a:ext cx="1077652" cy="29503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Readout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BA22CB34-4610-0A40-B1E2-12AD559A8F95}"/>
              </a:ext>
            </a:extLst>
          </p:cNvPr>
          <p:cNvCxnSpPr>
            <a:stCxn id="17" idx="0"/>
            <a:endCxn id="9" idx="0"/>
          </p:cNvCxnSpPr>
          <p:nvPr/>
        </p:nvCxnSpPr>
        <p:spPr>
          <a:xfrm rot="16200000" flipH="1" flipV="1">
            <a:off x="4180192" y="269117"/>
            <a:ext cx="2299478" cy="4676235"/>
          </a:xfrm>
          <a:prstGeom prst="bentConnector3">
            <a:avLst>
              <a:gd name="adj1" fmla="val -9941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DA5505A-F8A3-B54B-9B65-34D22DE6BA72}"/>
              </a:ext>
            </a:extLst>
          </p:cNvPr>
          <p:cNvSpPr txBox="1"/>
          <p:nvPr/>
        </p:nvSpPr>
        <p:spPr>
          <a:xfrm rot="16200000">
            <a:off x="2223011" y="2538354"/>
            <a:ext cx="1260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Trigger signals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B62F08-5CC8-0C4B-8F44-886C99FBC0C2}"/>
              </a:ext>
            </a:extLst>
          </p:cNvPr>
          <p:cNvSpPr/>
          <p:nvPr/>
        </p:nvSpPr>
        <p:spPr>
          <a:xfrm>
            <a:off x="4006083" y="2873403"/>
            <a:ext cx="1077652" cy="29503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Readout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680697-3395-BC49-8AB9-BDD45FA2DC08}"/>
              </a:ext>
            </a:extLst>
          </p:cNvPr>
          <p:cNvSpPr/>
          <p:nvPr/>
        </p:nvSpPr>
        <p:spPr>
          <a:xfrm>
            <a:off x="4107167" y="2961663"/>
            <a:ext cx="1077652" cy="29503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A71AE0-776C-A54D-9CE2-3A13E3E5C9B6}"/>
              </a:ext>
            </a:extLst>
          </p:cNvPr>
          <p:cNvSpPr txBox="1"/>
          <p:nvPr/>
        </p:nvSpPr>
        <p:spPr>
          <a:xfrm>
            <a:off x="2251599" y="4189046"/>
            <a:ext cx="72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Ext info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BB4C083-5509-1240-99D2-EDFDD89BB801}"/>
              </a:ext>
            </a:extLst>
          </p:cNvPr>
          <p:cNvCxnSpPr>
            <a:stCxn id="9" idx="2"/>
          </p:cNvCxnSpPr>
          <p:nvPr/>
        </p:nvCxnSpPr>
        <p:spPr>
          <a:xfrm>
            <a:off x="2991813" y="4052011"/>
            <a:ext cx="0" cy="53723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57BF1E-270E-DF44-AF6A-9E7F60AAEAB9}"/>
              </a:ext>
            </a:extLst>
          </p:cNvPr>
          <p:cNvGrpSpPr/>
          <p:nvPr/>
        </p:nvGrpSpPr>
        <p:grpSpPr>
          <a:xfrm>
            <a:off x="4419718" y="2398769"/>
            <a:ext cx="359217" cy="562894"/>
            <a:chOff x="2206605" y="1727107"/>
            <a:chExt cx="359217" cy="562894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80DA9E7-3C5D-1B4A-8F3B-5E85AFD223BC}"/>
                </a:ext>
              </a:extLst>
            </p:cNvPr>
            <p:cNvCxnSpPr>
              <a:endCxn id="24" idx="0"/>
            </p:cNvCxnSpPr>
            <p:nvPr/>
          </p:nvCxnSpPr>
          <p:spPr>
            <a:xfrm>
              <a:off x="2206605" y="1728654"/>
              <a:ext cx="226275" cy="5613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09E8B15-5BD9-A74E-B0DD-7E5365963C84}"/>
                </a:ext>
              </a:extLst>
            </p:cNvPr>
            <p:cNvCxnSpPr>
              <a:stCxn id="53" idx="2"/>
              <a:endCxn id="24" idx="0"/>
            </p:cNvCxnSpPr>
            <p:nvPr/>
          </p:nvCxnSpPr>
          <p:spPr>
            <a:xfrm>
              <a:off x="2383115" y="1728654"/>
              <a:ext cx="49765" cy="5613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D14CF081-3AE5-AA42-8B7C-5AF1D5A81A03}"/>
                </a:ext>
              </a:extLst>
            </p:cNvPr>
            <p:cNvCxnSpPr>
              <a:endCxn id="24" idx="0"/>
            </p:cNvCxnSpPr>
            <p:nvPr/>
          </p:nvCxnSpPr>
          <p:spPr>
            <a:xfrm flipH="1">
              <a:off x="2432880" y="1727107"/>
              <a:ext cx="132942" cy="5628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F96D998-ED58-D64D-B47F-B7720561D325}"/>
              </a:ext>
            </a:extLst>
          </p:cNvPr>
          <p:cNvGrpSpPr/>
          <p:nvPr/>
        </p:nvGrpSpPr>
        <p:grpSpPr>
          <a:xfrm>
            <a:off x="6405140" y="2404161"/>
            <a:ext cx="359217" cy="562894"/>
            <a:chOff x="2206605" y="1727107"/>
            <a:chExt cx="359217" cy="562894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00F32B7-4812-6649-9271-A15D66CE45E4}"/>
                </a:ext>
              </a:extLst>
            </p:cNvPr>
            <p:cNvCxnSpPr/>
            <p:nvPr/>
          </p:nvCxnSpPr>
          <p:spPr>
            <a:xfrm>
              <a:off x="2206605" y="1728654"/>
              <a:ext cx="226275" cy="5613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0F680E9-BA07-DC4E-829E-CB1E7C53304C}"/>
                </a:ext>
              </a:extLst>
            </p:cNvPr>
            <p:cNvCxnSpPr/>
            <p:nvPr/>
          </p:nvCxnSpPr>
          <p:spPr>
            <a:xfrm>
              <a:off x="2383115" y="1728654"/>
              <a:ext cx="49765" cy="5613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D319812-49D5-2143-9ACF-77BA36DA38B2}"/>
                </a:ext>
              </a:extLst>
            </p:cNvPr>
            <p:cNvCxnSpPr/>
            <p:nvPr/>
          </p:nvCxnSpPr>
          <p:spPr>
            <a:xfrm flipH="1">
              <a:off x="2432880" y="1727107"/>
              <a:ext cx="132942" cy="5628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B8A39A4B-AE12-CF47-B919-492274050B51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3634048" y="3904493"/>
            <a:ext cx="758461" cy="1420542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F9DCEC2-1C03-274C-BBDE-852B144C8C82}"/>
              </a:ext>
            </a:extLst>
          </p:cNvPr>
          <p:cNvSpPr/>
          <p:nvPr/>
        </p:nvSpPr>
        <p:spPr>
          <a:xfrm>
            <a:off x="4493593" y="5179320"/>
            <a:ext cx="1077652" cy="46794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Event Builder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004243-F9B1-354E-91BC-BEDE78660982}"/>
              </a:ext>
            </a:extLst>
          </p:cNvPr>
          <p:cNvCxnSpPr>
            <a:stCxn id="24" idx="2"/>
            <a:endCxn id="30" idx="0"/>
          </p:cNvCxnSpPr>
          <p:nvPr/>
        </p:nvCxnSpPr>
        <p:spPr>
          <a:xfrm>
            <a:off x="4645993" y="3256700"/>
            <a:ext cx="386426" cy="192262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0EF4B5A-672E-DA4D-A594-153E8ECA69DE}"/>
              </a:ext>
            </a:extLst>
          </p:cNvPr>
          <p:cNvCxnSpPr>
            <a:stCxn id="20" idx="2"/>
            <a:endCxn id="30" idx="0"/>
          </p:cNvCxnSpPr>
          <p:nvPr/>
        </p:nvCxnSpPr>
        <p:spPr>
          <a:xfrm flipH="1">
            <a:off x="5032419" y="3261841"/>
            <a:ext cx="1704733" cy="1917479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9E535955-FBEF-E540-A7AD-17EA7E966EBD}"/>
              </a:ext>
            </a:extLst>
          </p:cNvPr>
          <p:cNvCxnSpPr>
            <a:stCxn id="30" idx="3"/>
            <a:endCxn id="11" idx="1"/>
          </p:cNvCxnSpPr>
          <p:nvPr/>
        </p:nvCxnSpPr>
        <p:spPr>
          <a:xfrm>
            <a:off x="5571245" y="5413295"/>
            <a:ext cx="470597" cy="799926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1362739-289E-7E43-8F40-1FDA0F8A700B}"/>
              </a:ext>
            </a:extLst>
          </p:cNvPr>
          <p:cNvSpPr txBox="1"/>
          <p:nvPr/>
        </p:nvSpPr>
        <p:spPr>
          <a:xfrm>
            <a:off x="4220246" y="1183089"/>
            <a:ext cx="546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APAs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A500A45-7245-4E47-8E7C-7DAD96CBF22C}"/>
              </a:ext>
            </a:extLst>
          </p:cNvPr>
          <p:cNvSpPr txBox="1"/>
          <p:nvPr/>
        </p:nvSpPr>
        <p:spPr>
          <a:xfrm>
            <a:off x="6131793" y="1171333"/>
            <a:ext cx="1395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Photon Detectors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639BCE9-CC7C-6F4A-BE56-1E2C53322E6A}"/>
              </a:ext>
            </a:extLst>
          </p:cNvPr>
          <p:cNvSpPr txBox="1"/>
          <p:nvPr/>
        </p:nvSpPr>
        <p:spPr>
          <a:xfrm>
            <a:off x="4915402" y="2499173"/>
            <a:ext cx="923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~430 Gb/s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3D22657-DECD-EA46-B124-F561D8CC82F4}"/>
              </a:ext>
            </a:extLst>
          </p:cNvPr>
          <p:cNvSpPr txBox="1"/>
          <p:nvPr/>
        </p:nvSpPr>
        <p:spPr>
          <a:xfrm>
            <a:off x="6105374" y="5755872"/>
            <a:ext cx="891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&lt; 20 Gb/s</a:t>
            </a:r>
          </a:p>
        </p:txBody>
      </p:sp>
    </p:spTree>
    <p:extLst>
      <p:ext uri="{BB962C8B-B14F-4D97-AF65-F5344CB8AC3E}">
        <p14:creationId xmlns:p14="http://schemas.microsoft.com/office/powerpoint/2010/main" val="35911680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A8A7396-E496-D642-ACD9-98CE2DD95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115" y="342757"/>
            <a:ext cx="8911687" cy="1280890"/>
          </a:xfrm>
        </p:spPr>
        <p:txBody>
          <a:bodyPr/>
          <a:lstStyle/>
          <a:p>
            <a:r>
              <a:rPr lang="en-US" dirty="0"/>
              <a:t>TDAQ Hardware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B8A1F-29F6-B54E-8B89-3366F8BF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D8E11-9149-D541-B37E-13EC9325C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1BC53-D6EC-DA48-AB6B-52181907D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F9D076-BEA0-B640-8DD1-373A287CC4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55513" y="1859027"/>
            <a:ext cx="5648959" cy="4236719"/>
          </a:xfrm>
          <a:prstGeom prst="rect">
            <a:avLst/>
          </a:prstGeom>
        </p:spPr>
      </p:pic>
      <p:sp>
        <p:nvSpPr>
          <p:cNvPr id="9" name="Line Callout 1 8">
            <a:extLst>
              <a:ext uri="{FF2B5EF4-FFF2-40B4-BE49-F238E27FC236}">
                <a16:creationId xmlns:a16="http://schemas.microsoft.com/office/drawing/2014/main" id="{759F2D1F-697C-334B-870C-ACF4FE96E3E0}"/>
              </a:ext>
            </a:extLst>
          </p:cNvPr>
          <p:cNvSpPr/>
          <p:nvPr/>
        </p:nvSpPr>
        <p:spPr>
          <a:xfrm>
            <a:off x="2791503" y="4600552"/>
            <a:ext cx="914400" cy="612648"/>
          </a:xfrm>
          <a:prstGeom prst="borderCallout1">
            <a:avLst>
              <a:gd name="adj1" fmla="val 48601"/>
              <a:gd name="adj2" fmla="val 100000"/>
              <a:gd name="adj3" fmla="val 92600"/>
              <a:gd name="adj4" fmla="val 30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Storage servers</a:t>
            </a:r>
          </a:p>
        </p:txBody>
      </p:sp>
      <p:sp>
        <p:nvSpPr>
          <p:cNvPr id="10" name="Line Callout 1 9">
            <a:extLst>
              <a:ext uri="{FF2B5EF4-FFF2-40B4-BE49-F238E27FC236}">
                <a16:creationId xmlns:a16="http://schemas.microsoft.com/office/drawing/2014/main" id="{0B7A96BF-EB6E-B54A-9E75-98BC355325F8}"/>
              </a:ext>
            </a:extLst>
          </p:cNvPr>
          <p:cNvSpPr/>
          <p:nvPr/>
        </p:nvSpPr>
        <p:spPr>
          <a:xfrm>
            <a:off x="2791503" y="3415133"/>
            <a:ext cx="914400" cy="612648"/>
          </a:xfrm>
          <a:prstGeom prst="borderCallout1">
            <a:avLst>
              <a:gd name="adj1" fmla="val 48601"/>
              <a:gd name="adj2" fmla="val 100000"/>
              <a:gd name="adj3" fmla="val 92600"/>
              <a:gd name="adj4" fmla="val 30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Disk arrays</a:t>
            </a:r>
          </a:p>
        </p:txBody>
      </p:sp>
      <p:sp>
        <p:nvSpPr>
          <p:cNvPr id="11" name="Line Callout 1 10">
            <a:extLst>
              <a:ext uri="{FF2B5EF4-FFF2-40B4-BE49-F238E27FC236}">
                <a16:creationId xmlns:a16="http://schemas.microsoft.com/office/drawing/2014/main" id="{41AEB296-C332-654B-ACBA-2E0A8DCA54FF}"/>
              </a:ext>
            </a:extLst>
          </p:cNvPr>
          <p:cNvSpPr/>
          <p:nvPr/>
        </p:nvSpPr>
        <p:spPr>
          <a:xfrm>
            <a:off x="2791503" y="5479647"/>
            <a:ext cx="914400" cy="612648"/>
          </a:xfrm>
          <a:prstGeom prst="borderCallout1">
            <a:avLst>
              <a:gd name="adj1" fmla="val 48601"/>
              <a:gd name="adj2" fmla="val 100000"/>
              <a:gd name="adj3" fmla="val 92600"/>
              <a:gd name="adj4" fmla="val 30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Disk arrays</a:t>
            </a:r>
          </a:p>
        </p:txBody>
      </p:sp>
      <p:sp>
        <p:nvSpPr>
          <p:cNvPr id="12" name="Line Callout 1 11">
            <a:extLst>
              <a:ext uri="{FF2B5EF4-FFF2-40B4-BE49-F238E27FC236}">
                <a16:creationId xmlns:a16="http://schemas.microsoft.com/office/drawing/2014/main" id="{AFEFC0FA-9797-434F-9B8F-68C0A099E0FD}"/>
              </a:ext>
            </a:extLst>
          </p:cNvPr>
          <p:cNvSpPr/>
          <p:nvPr/>
        </p:nvSpPr>
        <p:spPr>
          <a:xfrm>
            <a:off x="9439331" y="4163674"/>
            <a:ext cx="914400" cy="612648"/>
          </a:xfrm>
          <a:prstGeom prst="borderCallout1">
            <a:avLst>
              <a:gd name="adj1" fmla="val 51089"/>
              <a:gd name="adj2" fmla="val 1667"/>
              <a:gd name="adj3" fmla="val -76554"/>
              <a:gd name="adj4" fmla="val -176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Timing</a:t>
            </a:r>
          </a:p>
        </p:txBody>
      </p:sp>
      <p:sp>
        <p:nvSpPr>
          <p:cNvPr id="13" name="Line Callout 1 12">
            <a:extLst>
              <a:ext uri="{FF2B5EF4-FFF2-40B4-BE49-F238E27FC236}">
                <a16:creationId xmlns:a16="http://schemas.microsoft.com/office/drawing/2014/main" id="{BA61CBDD-EF9D-4A45-8C90-A1C9C474F373}"/>
              </a:ext>
            </a:extLst>
          </p:cNvPr>
          <p:cNvSpPr/>
          <p:nvPr/>
        </p:nvSpPr>
        <p:spPr>
          <a:xfrm>
            <a:off x="9439331" y="6035144"/>
            <a:ext cx="914400" cy="612648"/>
          </a:xfrm>
          <a:prstGeom prst="borderCallout1">
            <a:avLst>
              <a:gd name="adj1" fmla="val 51089"/>
              <a:gd name="adj2" fmla="val 1667"/>
              <a:gd name="adj3" fmla="val -91480"/>
              <a:gd name="adj4" fmla="val -161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RCE</a:t>
            </a:r>
          </a:p>
        </p:txBody>
      </p:sp>
      <p:sp>
        <p:nvSpPr>
          <p:cNvPr id="14" name="Line Callout 1 13">
            <a:extLst>
              <a:ext uri="{FF2B5EF4-FFF2-40B4-BE49-F238E27FC236}">
                <a16:creationId xmlns:a16="http://schemas.microsoft.com/office/drawing/2014/main" id="{9697C58F-7500-3544-A05A-45A8D3941695}"/>
              </a:ext>
            </a:extLst>
          </p:cNvPr>
          <p:cNvSpPr/>
          <p:nvPr/>
        </p:nvSpPr>
        <p:spPr>
          <a:xfrm>
            <a:off x="9439331" y="2572869"/>
            <a:ext cx="914400" cy="612648"/>
          </a:xfrm>
          <a:prstGeom prst="borderCallout1">
            <a:avLst>
              <a:gd name="adj1" fmla="val 51089"/>
              <a:gd name="adj2" fmla="val 1667"/>
              <a:gd name="adj3" fmla="val 15485"/>
              <a:gd name="adj4" fmla="val -163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Trigger</a:t>
            </a:r>
          </a:p>
        </p:txBody>
      </p:sp>
      <p:sp>
        <p:nvSpPr>
          <p:cNvPr id="15" name="Line Callout 1 14">
            <a:extLst>
              <a:ext uri="{FF2B5EF4-FFF2-40B4-BE49-F238E27FC236}">
                <a16:creationId xmlns:a16="http://schemas.microsoft.com/office/drawing/2014/main" id="{5C745A3E-E4C9-594E-B6D9-4A5C53A85C34}"/>
              </a:ext>
            </a:extLst>
          </p:cNvPr>
          <p:cNvSpPr/>
          <p:nvPr/>
        </p:nvSpPr>
        <p:spPr>
          <a:xfrm>
            <a:off x="10353731" y="5076549"/>
            <a:ext cx="1150880" cy="612648"/>
          </a:xfrm>
          <a:prstGeom prst="borderCallout1">
            <a:avLst>
              <a:gd name="adj1" fmla="val 51089"/>
              <a:gd name="adj2" fmla="val 1667"/>
              <a:gd name="adj3" fmla="val -59034"/>
              <a:gd name="adj4" fmla="val -14212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BI interface</a:t>
            </a:r>
          </a:p>
        </p:txBody>
      </p:sp>
      <p:sp>
        <p:nvSpPr>
          <p:cNvPr id="16" name="Line Callout 1 15">
            <a:extLst>
              <a:ext uri="{FF2B5EF4-FFF2-40B4-BE49-F238E27FC236}">
                <a16:creationId xmlns:a16="http://schemas.microsoft.com/office/drawing/2014/main" id="{3FC13EAE-A688-3741-A0D7-DE9F4E0BBACD}"/>
              </a:ext>
            </a:extLst>
          </p:cNvPr>
          <p:cNvSpPr/>
          <p:nvPr/>
        </p:nvSpPr>
        <p:spPr>
          <a:xfrm>
            <a:off x="10353731" y="3318105"/>
            <a:ext cx="914400" cy="612648"/>
          </a:xfrm>
          <a:prstGeom prst="borderCallout1">
            <a:avLst>
              <a:gd name="adj1" fmla="val 51089"/>
              <a:gd name="adj2" fmla="val 1667"/>
              <a:gd name="adj3" fmla="val -16853"/>
              <a:gd name="adj4" fmla="val -17333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VST</a:t>
            </a:r>
          </a:p>
        </p:txBody>
      </p:sp>
      <p:sp>
        <p:nvSpPr>
          <p:cNvPr id="17" name="Line Callout 1 16">
            <a:extLst>
              <a:ext uri="{FF2B5EF4-FFF2-40B4-BE49-F238E27FC236}">
                <a16:creationId xmlns:a16="http://schemas.microsoft.com/office/drawing/2014/main" id="{22872D09-5BE9-A540-8D8E-82BF45DC1AD9}"/>
              </a:ext>
            </a:extLst>
          </p:cNvPr>
          <p:cNvSpPr/>
          <p:nvPr/>
        </p:nvSpPr>
        <p:spPr>
          <a:xfrm>
            <a:off x="2589212" y="1537312"/>
            <a:ext cx="1731441" cy="1173480"/>
          </a:xfrm>
          <a:prstGeom prst="borderCallout1">
            <a:avLst>
              <a:gd name="adj1" fmla="val 48601"/>
              <a:gd name="adj2" fmla="val 100000"/>
              <a:gd name="adj3" fmla="val 96711"/>
              <a:gd name="adj4" fmla="val 2514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Network, </a:t>
            </a:r>
            <a:br>
              <a:rPr lang="en-US" sz="1400" dirty="0"/>
            </a:br>
            <a:r>
              <a:rPr lang="en-US" sz="1400" dirty="0"/>
              <a:t>files servers, run control, monitoring, FELIX, board readers</a:t>
            </a:r>
          </a:p>
        </p:txBody>
      </p:sp>
      <p:sp>
        <p:nvSpPr>
          <p:cNvPr id="18" name="Line Callout 1 17">
            <a:extLst>
              <a:ext uri="{FF2B5EF4-FFF2-40B4-BE49-F238E27FC236}">
                <a16:creationId xmlns:a16="http://schemas.microsoft.com/office/drawing/2014/main" id="{2C33CF09-74AF-BB42-A013-FB1B1A72D787}"/>
              </a:ext>
            </a:extLst>
          </p:cNvPr>
          <p:cNvSpPr/>
          <p:nvPr/>
        </p:nvSpPr>
        <p:spPr>
          <a:xfrm>
            <a:off x="9775594" y="1549502"/>
            <a:ext cx="1492538" cy="722634"/>
          </a:xfrm>
          <a:prstGeom prst="borderCallout1">
            <a:avLst>
              <a:gd name="adj1" fmla="val 51089"/>
              <a:gd name="adj2" fmla="val 1667"/>
              <a:gd name="adj3" fmla="val 90703"/>
              <a:gd name="adj4" fmla="val -9266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Safety, power control, UPS</a:t>
            </a:r>
          </a:p>
        </p:txBody>
      </p:sp>
    </p:spTree>
    <p:extLst>
      <p:ext uri="{BB962C8B-B14F-4D97-AF65-F5344CB8AC3E}">
        <p14:creationId xmlns:p14="http://schemas.microsoft.com/office/powerpoint/2010/main" val="7751906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76209-49C2-CD4C-B141-8FCD62FEE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SP TDAQ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49B3BDA-8B78-2A44-8511-31D4DA249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7665" y="1421851"/>
            <a:ext cx="8915400" cy="469533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Not a small DUNE TDAQ but an excellent test bench for TDAQ technologies for DUNE</a:t>
            </a:r>
          </a:p>
          <a:p>
            <a:pPr lvl="1"/>
            <a:r>
              <a:rPr lang="en-US" dirty="0"/>
              <a:t>Timing system prototype</a:t>
            </a:r>
          </a:p>
          <a:p>
            <a:pPr lvl="2"/>
            <a:r>
              <a:rPr lang="en-US" dirty="0"/>
              <a:t>Global time via White Rabbit</a:t>
            </a:r>
          </a:p>
          <a:p>
            <a:pPr lvl="1"/>
            <a:r>
              <a:rPr lang="en-US" dirty="0"/>
              <a:t>Readout system prototypes</a:t>
            </a:r>
          </a:p>
          <a:p>
            <a:pPr lvl="2"/>
            <a:r>
              <a:rPr lang="en-US" dirty="0"/>
              <a:t>Buffering in FPGA or server</a:t>
            </a:r>
          </a:p>
          <a:p>
            <a:pPr lvl="1"/>
            <a:r>
              <a:rPr lang="en-US" dirty="0"/>
              <a:t>Compression scenarios</a:t>
            </a:r>
          </a:p>
          <a:p>
            <a:pPr lvl="2"/>
            <a:r>
              <a:rPr lang="en-US" dirty="0"/>
              <a:t>On FPGA or SW</a:t>
            </a:r>
          </a:p>
          <a:p>
            <a:pPr lvl="1"/>
            <a:r>
              <a:rPr lang="en-US" dirty="0"/>
              <a:t>Hit finding</a:t>
            </a:r>
          </a:p>
          <a:p>
            <a:pPr lvl="2"/>
            <a:r>
              <a:rPr lang="en-US" dirty="0"/>
              <a:t>SW or FW</a:t>
            </a:r>
          </a:p>
          <a:p>
            <a:pPr lvl="1"/>
            <a:r>
              <a:rPr lang="en-US" dirty="0"/>
              <a:t>Buffering</a:t>
            </a:r>
          </a:p>
          <a:p>
            <a:pPr lvl="2"/>
            <a:r>
              <a:rPr lang="en-US" dirty="0"/>
              <a:t>RAM + SSD or </a:t>
            </a:r>
            <a:br>
              <a:rPr lang="en-US" dirty="0"/>
            </a:br>
            <a:r>
              <a:rPr lang="en-US" dirty="0"/>
              <a:t>new approaches such as</a:t>
            </a:r>
            <a:br>
              <a:rPr lang="en-US" dirty="0"/>
            </a:br>
            <a:r>
              <a:rPr lang="en-US" dirty="0"/>
              <a:t>Intel </a:t>
            </a:r>
            <a:r>
              <a:rPr lang="en-US" dirty="0" err="1"/>
              <a:t>Optane</a:t>
            </a:r>
            <a:r>
              <a:rPr lang="en-US" dirty="0"/>
              <a:t> </a:t>
            </a:r>
            <a:r>
              <a:rPr lang="en-US" dirty="0" err="1"/>
              <a:t>Memory+QLC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3D NAND storage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BCE5FD-B544-BB46-BF1A-B839508E3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6B62CA-EEE9-1446-BEFA-3D25F050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46E0E-DE75-0143-9650-0AD0841E7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5EA48-EAA1-0546-9779-75C4B2E1B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6592" y="1843361"/>
            <a:ext cx="5733060" cy="40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79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692EE0-9DEC-4240-9CD6-9B03A264BE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401786" y="2883568"/>
            <a:ext cx="2749217" cy="2258166"/>
          </a:xfrm>
          <a:prstGeom prst="rect">
            <a:avLst/>
          </a:prstGeom>
        </p:spPr>
      </p:pic>
      <p:pic>
        <p:nvPicPr>
          <p:cNvPr id="14" name="Google Shape;191;p21">
            <a:extLst>
              <a:ext uri="{FF2B5EF4-FFF2-40B4-BE49-F238E27FC236}">
                <a16:creationId xmlns:a16="http://schemas.microsoft.com/office/drawing/2014/main" id="{8CCF1F72-BEC7-9C4E-A13E-E2F535AE9BB6}"/>
              </a:ext>
            </a:extLst>
          </p:cNvPr>
          <p:cNvPicPr preferRelativeResize="0"/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872544" y="4505740"/>
            <a:ext cx="2965458" cy="18686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B9E82974-7C3D-CC4D-9777-54EEA2C2F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105" y="476688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/>
              <a:t>An example: FELIX based readout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1FF30-E0D3-FA4A-8A05-B46E92E86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44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9D37F65-5EAE-5A42-BD15-24BDDA7C403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51327" y="1419228"/>
            <a:ext cx="4791075" cy="1625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P-to-p link throughput ✓</a:t>
            </a:r>
          </a:p>
          <a:p>
            <a:r>
              <a:rPr lang="en-US" dirty="0"/>
              <a:t>10 links -&gt; host memory over </a:t>
            </a:r>
            <a:br>
              <a:rPr lang="en-US" dirty="0"/>
            </a:br>
            <a:r>
              <a:rPr lang="en-US" dirty="0"/>
              <a:t>1 FELIX card ✓</a:t>
            </a:r>
          </a:p>
          <a:p>
            <a:pPr lvl="1"/>
            <a:r>
              <a:rPr lang="en-US" dirty="0"/>
              <a:t>Need to switch to PCIe4 or greater to do 20 links</a:t>
            </a:r>
          </a:p>
          <a:p>
            <a:r>
              <a:rPr lang="en-US" dirty="0"/>
              <a:t>HW aided data compression using Intel QAT technology ✓</a:t>
            </a:r>
          </a:p>
          <a:p>
            <a:pPr lvl="1"/>
            <a:endParaRPr lang="en-US" dirty="0"/>
          </a:p>
          <a:p>
            <a:pPr marL="274638" lvl="1" indent="0">
              <a:buNone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1273CD-1C33-3A40-8EA7-1D90BDAA5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235" b="98457" l="979" r="997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676812" y="4455955"/>
            <a:ext cx="3176553" cy="14394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A31610-0DF1-6C48-9A28-27A9CABE7789}"/>
              </a:ext>
            </a:extLst>
          </p:cNvPr>
          <p:cNvSpPr txBox="1"/>
          <p:nvPr/>
        </p:nvSpPr>
        <p:spPr>
          <a:xfrm>
            <a:off x="1634926" y="3315428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FLX-712 card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0ED2DC3-171D-C848-84F8-ECBD180B73F7}"/>
              </a:ext>
            </a:extLst>
          </p:cNvPr>
          <p:cNvSpPr txBox="1"/>
          <p:nvPr/>
        </p:nvSpPr>
        <p:spPr>
          <a:xfrm>
            <a:off x="6151003" y="3422459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Mellanox</a:t>
            </a:r>
            <a:br>
              <a:rPr lang="en-US" sz="1400" dirty="0"/>
            </a:br>
            <a:r>
              <a:rPr lang="en-US" sz="1400" dirty="0"/>
              <a:t>ConnectX-5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3E4979-FC95-1849-B970-30AD8C25759B}"/>
              </a:ext>
            </a:extLst>
          </p:cNvPr>
          <p:cNvPicPr/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8447" y="1007071"/>
            <a:ext cx="4426227" cy="4023341"/>
          </a:xfrm>
          <a:prstGeom prst="rect">
            <a:avLst/>
          </a:prstGeom>
        </p:spPr>
      </p:pic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846DE416-ACDE-7546-A6D2-A5FBD47B5621}"/>
              </a:ext>
            </a:extLst>
          </p:cNvPr>
          <p:cNvSpPr txBox="1">
            <a:spLocks/>
          </p:cNvSpPr>
          <p:nvPr/>
        </p:nvSpPr>
        <p:spPr>
          <a:xfrm>
            <a:off x="6468612" y="4916769"/>
            <a:ext cx="4941510" cy="1696297"/>
          </a:xfrm>
          <a:prstGeom prst="rect">
            <a:avLst/>
          </a:prstGeom>
        </p:spPr>
        <p:txBody>
          <a:bodyPr lIns="0" rIns="0">
            <a:normAutofit fontScale="77500" lnSpcReduction="20000"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Full I/O over InfiniBand for </a:t>
            </a:r>
            <a:r>
              <a:rPr lang="en-US" dirty="0" err="1"/>
              <a:t>ProtoDUNE</a:t>
            </a:r>
            <a:r>
              <a:rPr lang="en-US" dirty="0"/>
              <a:t> ✓</a:t>
            </a:r>
          </a:p>
          <a:p>
            <a:pPr lvl="1"/>
            <a:r>
              <a:rPr lang="en-US" dirty="0"/>
              <a:t>Need much less network I/O for DUNE</a:t>
            </a:r>
          </a:p>
          <a:p>
            <a:pPr lvl="1"/>
            <a:r>
              <a:rPr lang="en-US" dirty="0"/>
              <a:t>Need longer and high throughput storage </a:t>
            </a:r>
            <a:br>
              <a:rPr lang="en-US" dirty="0"/>
            </a:br>
            <a:r>
              <a:rPr lang="en-US" dirty="0"/>
              <a:t>(but new technologies go in the right direction)</a:t>
            </a:r>
          </a:p>
          <a:p>
            <a:pPr lvl="2"/>
            <a:r>
              <a:rPr lang="en-US" dirty="0"/>
              <a:t>Joint R&amp;D with ATLAS, CMS, DUNE and Intel on DAQ DB </a:t>
            </a:r>
          </a:p>
          <a:p>
            <a:pPr marL="27463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531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50504F-380A-D440-BCE0-0F204345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triggering from FELIX readout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5E3D1D7-D783-5B41-A8B6-3765272C4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the complete stream of raw data</a:t>
            </a:r>
          </a:p>
          <a:p>
            <a:r>
              <a:rPr lang="en-US" dirty="0"/>
              <a:t>Reformat WIB frames to</a:t>
            </a:r>
          </a:p>
          <a:p>
            <a:pPr lvl="1"/>
            <a:r>
              <a:rPr lang="en-US" dirty="0"/>
              <a:t>Expand 12 bit ADCs into 16 bits</a:t>
            </a:r>
          </a:p>
          <a:p>
            <a:pPr lvl="1"/>
            <a:r>
              <a:rPr lang="en-US" dirty="0"/>
              <a:t>Reorder wires in order to select only collection plane</a:t>
            </a:r>
          </a:p>
          <a:p>
            <a:r>
              <a:rPr lang="en-US" dirty="0"/>
              <a:t>Identify each time a wire has a “hit”</a:t>
            </a:r>
          </a:p>
          <a:p>
            <a:r>
              <a:rPr lang="en-US" dirty="0"/>
              <a:t>Combine information of hits in order to form track candidates</a:t>
            </a:r>
          </a:p>
          <a:p>
            <a:r>
              <a:rPr lang="en-US" dirty="0"/>
              <a:t>Implement a </a:t>
            </a:r>
            <a:r>
              <a:rPr lang="en-US" dirty="0" err="1"/>
              <a:t>sw</a:t>
            </a:r>
            <a:r>
              <a:rPr lang="en-US" dirty="0"/>
              <a:t> based trigger logics</a:t>
            </a:r>
          </a:p>
          <a:p>
            <a:endParaRPr lang="en-US" dirty="0"/>
          </a:p>
          <a:p>
            <a:r>
              <a:rPr lang="en-US" dirty="0"/>
              <a:t>This work is ongoing now! (next few slides from P. Rodrigues)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5E23B-32B7-6149-A391-D71DD4F9A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D7867C-F19D-6546-B8AF-5DDB68B17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7C658B-E6CF-2946-B309-FE435747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1679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F2BCC-ACB8-6F47-915A-259EE6F74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Reordering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0AAC4-EFBC-E44F-884F-8DBBFAF93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3835400"/>
            <a:ext cx="8915400" cy="2075822"/>
          </a:xfrm>
        </p:spPr>
        <p:txBody>
          <a:bodyPr/>
          <a:lstStyle/>
          <a:p>
            <a:r>
              <a:rPr lang="en-US" dirty="0"/>
              <a:t>1 WIB frame = 464 B =&gt; 256 ADCs + headers @ 2 MHz </a:t>
            </a:r>
          </a:p>
          <a:p>
            <a:r>
              <a:rPr lang="en-US" dirty="0"/>
              <a:t>Unpack collection channels with AVX2 code</a:t>
            </a:r>
          </a:p>
          <a:p>
            <a:r>
              <a:rPr lang="en-US" dirty="0"/>
              <a:t>Spoiler: this appears to be the biggest CPU consumer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0FC45D-0CF9-334D-B5F8-37E1775AAE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9212" y="1264555"/>
            <a:ext cx="8585200" cy="234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622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BFA23F-3605-F340-8594-DE9CB6440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174" y="0"/>
            <a:ext cx="9443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8899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8B9727-7289-F04F-A181-4C9AEE3C3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174" y="0"/>
            <a:ext cx="9443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0194ED-D3D7-E04B-822E-DD134093E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- Physics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B4D55F-D1B4-CC40-8121-25789DD10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4" y="1206040"/>
            <a:ext cx="8760876" cy="55866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828780-3CA7-0043-B087-3D39A9B314BD}"/>
              </a:ext>
            </a:extLst>
          </p:cNvPr>
          <p:cNvSpPr txBox="1"/>
          <p:nvPr/>
        </p:nvSpPr>
        <p:spPr>
          <a:xfrm>
            <a:off x="8447314" y="6346371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dunescience.org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C4103B-4214-924F-A957-07BA03B5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23B2D1-3714-3B48-879A-401D691F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6C0EF3-2EF9-B543-B8EE-93C0453FB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5893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F32A93-653F-524B-A2B0-1DA8BA65E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707" y="0"/>
            <a:ext cx="9462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719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8C19B5-DA47-E644-A04D-3E9BC80B0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107" y="0"/>
            <a:ext cx="9462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204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F5C34F-3B2E-5D48-9E44-D33E28CFB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407" y="0"/>
            <a:ext cx="9462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819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B950E0-DB45-6345-AA6A-092929E3E1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6700" y="12700"/>
            <a:ext cx="8229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886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C4C06E-4CF2-1947-A2F9-34DB7131B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triggering next steps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105424-5890-A942-83B2-3815345E7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trigger candidates from hits</a:t>
            </a:r>
          </a:p>
          <a:p>
            <a:r>
              <a:rPr lang="en-US" dirty="0"/>
              <a:t>Form a module level trigger</a:t>
            </a:r>
          </a:p>
          <a:p>
            <a:endParaRPr lang="en-US" dirty="0"/>
          </a:p>
          <a:p>
            <a:r>
              <a:rPr lang="en-US" dirty="0"/>
              <a:t>Carry out data reformatting in FPGA</a:t>
            </a:r>
          </a:p>
          <a:p>
            <a:pPr lvl="1"/>
            <a:r>
              <a:rPr lang="en-US" dirty="0"/>
              <a:t>Measure benefits</a:t>
            </a:r>
          </a:p>
          <a:p>
            <a:r>
              <a:rPr lang="en-US" dirty="0"/>
              <a:t>Move the complete hit finding into FPGA</a:t>
            </a:r>
          </a:p>
          <a:p>
            <a:pPr lvl="1"/>
            <a:r>
              <a:rPr lang="en-US" dirty="0"/>
              <a:t>Measure benefits and assess any drawbacks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8B05F-870F-064A-AE9D-246B79D4B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DC444B-D3EC-E744-A465-E0BDCDE17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AD32A-AAB6-424C-86A6-AB80C0E5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7213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C204C-DF6B-DB4A-97CF-AE3DCA613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DAQ Control &amp; Monitoring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E9F6F-41E1-7046-9919-C07B8315DA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C0267-BD34-6443-859A-2BB6A7B73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73D49-FE5B-5D48-9889-E5D7CAD08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CD52D-A145-BF4C-87CD-DD72F377F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3325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91B19D7-1EBB-974E-A790-DABB063B9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special about DUNE?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8FC2C1-927D-A24D-B0B9-A1F031C47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30017"/>
            <a:ext cx="8915400" cy="428120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Complexity</a:t>
            </a:r>
            <a:r>
              <a:rPr lang="en-US" dirty="0"/>
              <a:t> and size of a large collider experiment</a:t>
            </a:r>
          </a:p>
          <a:p>
            <a:pPr lvl="1"/>
            <a:r>
              <a:rPr lang="en-US" dirty="0"/>
              <a:t>Uptime &lt;&lt;30%</a:t>
            </a:r>
          </a:p>
          <a:p>
            <a:r>
              <a:rPr lang="en-US" b="1" dirty="0"/>
              <a:t>Uptime</a:t>
            </a:r>
            <a:r>
              <a:rPr lang="en-US" dirty="0"/>
              <a:t> requirement of a “rare events” experiment (gravitational waves, supernovae detectors, double beta neutrino decays,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Uptime “100%”</a:t>
            </a:r>
          </a:p>
          <a:p>
            <a:r>
              <a:rPr lang="en-US" b="1" dirty="0"/>
              <a:t>Accessibility</a:t>
            </a:r>
            <a:r>
              <a:rPr lang="en-US" dirty="0"/>
              <a:t> of installation quite limited</a:t>
            </a:r>
          </a:p>
          <a:p>
            <a:r>
              <a:rPr lang="en-US" dirty="0"/>
              <a:t>The combination of those three doesn’t work well together…</a:t>
            </a:r>
          </a:p>
          <a:p>
            <a:endParaRPr lang="en-US" dirty="0"/>
          </a:p>
          <a:p>
            <a:r>
              <a:rPr lang="en-US" dirty="0"/>
              <a:t>The whole system must be conceived and setup in a different way</a:t>
            </a:r>
          </a:p>
          <a:p>
            <a:pPr lvl="1"/>
            <a:r>
              <a:rPr lang="en-US" dirty="0"/>
              <a:t>Redundancy and fail over mechanisms</a:t>
            </a:r>
          </a:p>
          <a:p>
            <a:pPr lvl="1"/>
            <a:r>
              <a:rPr lang="en-US" dirty="0"/>
              <a:t>Automated anomaly detection and recovery</a:t>
            </a:r>
          </a:p>
          <a:p>
            <a:pPr lvl="1"/>
            <a:r>
              <a:rPr lang="en-US" dirty="0"/>
              <a:t>Remote monitoring and control</a:t>
            </a:r>
          </a:p>
          <a:p>
            <a:r>
              <a:rPr lang="en-US" dirty="0"/>
              <a:t>The control and monitoring system will have a predominant role for the success of the DUNE TDAQ (i.e. the experiment)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DC5F3-6827-E045-A0F4-A12E74384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A5EA8-0A02-214E-80C2-5E768CCE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22913-C845-AB43-9593-457B73A0D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493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E432D-533A-324F-A1AB-403B0A5F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Few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8B1E7-2CBE-3241-9E0E-9B23FEA45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30017"/>
            <a:ext cx="8915400" cy="430770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Components must be as loosely coupled as possible</a:t>
            </a:r>
          </a:p>
          <a:p>
            <a:pPr lvl="1"/>
            <a:r>
              <a:rPr lang="en-US" dirty="0"/>
              <a:t>Allow for tolerance to and recovery of local problems without affecting the data taking</a:t>
            </a:r>
          </a:p>
          <a:p>
            <a:r>
              <a:rPr lang="en-US" dirty="0"/>
              <a:t>Single points of failure (module level trigger, EB orchestrator) must have a running backup in standby mode</a:t>
            </a:r>
          </a:p>
          <a:p>
            <a:r>
              <a:rPr lang="en-US" dirty="0"/>
              <a:t>Running conditions must be as stable as possible</a:t>
            </a:r>
          </a:p>
          <a:p>
            <a:pPr lvl="1"/>
            <a:r>
              <a:rPr lang="en-US" dirty="0"/>
              <a:t>Forget about stopping runs and regular full reconfigurations of the system</a:t>
            </a:r>
          </a:p>
          <a:p>
            <a:r>
              <a:rPr lang="en-US" dirty="0"/>
              <a:t>Assessment of data quality must be immediate and continuous</a:t>
            </a:r>
          </a:p>
          <a:p>
            <a:pPr lvl="1"/>
            <a:r>
              <a:rPr lang="en-US" dirty="0"/>
              <a:t>Automated correction for bad data</a:t>
            </a:r>
          </a:p>
          <a:p>
            <a:r>
              <a:rPr lang="en-US" dirty="0"/>
              <a:t>System administration (computers, networks, storage) and repair must happen on an active system, i.e. be staggered and non intrusive</a:t>
            </a:r>
          </a:p>
          <a:p>
            <a:r>
              <a:rPr lang="en-US" dirty="0"/>
              <a:t>All tools need to be thought from the start for remote operators</a:t>
            </a:r>
          </a:p>
          <a:p>
            <a:pPr lvl="1"/>
            <a:r>
              <a:rPr lang="en-US" dirty="0"/>
              <a:t>Heavily rely on web, but still ensure security and safety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7B304-490D-4D43-A253-2D14BB9E0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06DF5-99B7-1A4D-8E4E-F43654BD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95B50-13B2-7C45-956F-48751D8C8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5933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8B7F3-D40C-BC48-B576-5B7121A96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the Control and Monitoring for DUNE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463DB-96AF-0246-BB43-B6A8FADC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635379" cy="1550504"/>
          </a:xfrm>
        </p:spPr>
        <p:txBody>
          <a:bodyPr>
            <a:normAutofit/>
          </a:bodyPr>
          <a:lstStyle/>
          <a:p>
            <a:r>
              <a:rPr lang="en-US" dirty="0"/>
              <a:t>Do we know how to do it?</a:t>
            </a:r>
          </a:p>
          <a:p>
            <a:pPr lvl="1"/>
            <a:r>
              <a:rPr lang="en-US" dirty="0"/>
              <a:t>Not really…</a:t>
            </a:r>
          </a:p>
          <a:p>
            <a:pPr lvl="1"/>
            <a:r>
              <a:rPr lang="en-US" dirty="0"/>
              <a:t>Ideas are mainly on paper and need to be tried out</a:t>
            </a:r>
          </a:p>
          <a:p>
            <a:pPr lvl="1"/>
            <a:r>
              <a:rPr lang="en-US" dirty="0"/>
              <a:t>System and software engineering skills are essential to get this right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BE7B8-5A2E-2544-94FF-450DEB052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1D97D-5CFE-6141-BA5E-13A94A88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10FCA-546E-504C-999D-48B8DCDB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435F9E9-1BA1-B84A-A269-F53B8DD7BF6C}"/>
              </a:ext>
            </a:extLst>
          </p:cNvPr>
          <p:cNvSpPr txBox="1">
            <a:spLocks/>
          </p:cNvSpPr>
          <p:nvPr/>
        </p:nvSpPr>
        <p:spPr>
          <a:xfrm>
            <a:off x="2589211" y="4129333"/>
            <a:ext cx="8635379" cy="1550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How would you go about designing and implementing such a system?</a:t>
            </a:r>
          </a:p>
        </p:txBody>
      </p:sp>
    </p:spTree>
    <p:extLst>
      <p:ext uri="{BB962C8B-B14F-4D97-AF65-F5344CB8AC3E}">
        <p14:creationId xmlns:p14="http://schemas.microsoft.com/office/powerpoint/2010/main" val="371028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7C40E-EF88-D547-B51A-38FEAA3CB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CE34E-B01E-7F4E-A929-80768DD15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DUNE is a new giant experiment scheduled to start taking data in 2025</a:t>
            </a:r>
          </a:p>
          <a:p>
            <a:r>
              <a:rPr lang="en-US" dirty="0"/>
              <a:t>The TDAQ system is being designed now</a:t>
            </a:r>
          </a:p>
          <a:p>
            <a:pPr lvl="1"/>
            <a:r>
              <a:rPr lang="en-US" dirty="0"/>
              <a:t>Challenging readout performance</a:t>
            </a:r>
          </a:p>
          <a:p>
            <a:pPr lvl="1"/>
            <a:r>
              <a:rPr lang="en-US" dirty="0"/>
              <a:t>Very challenging operational requirements</a:t>
            </a:r>
          </a:p>
          <a:p>
            <a:r>
              <a:rPr lang="en-US" dirty="0"/>
              <a:t>Predesign prototyping allows us to identify suitable technologies and validate ideas</a:t>
            </a:r>
          </a:p>
          <a:p>
            <a:pPr lvl="1"/>
            <a:r>
              <a:rPr lang="en-US" dirty="0"/>
              <a:t>Advancing well on the main data flow path</a:t>
            </a:r>
          </a:p>
          <a:p>
            <a:pPr lvl="1"/>
            <a:r>
              <a:rPr lang="en-US" dirty="0"/>
              <a:t>Still embryonic stage for the control and configuration</a:t>
            </a:r>
          </a:p>
          <a:p>
            <a:r>
              <a:rPr lang="en-US" dirty="0"/>
              <a:t>If ISOTDAQ awoke your desire </a:t>
            </a:r>
            <a:r>
              <a:rPr lang="en-US"/>
              <a:t>of becoming </a:t>
            </a:r>
            <a:r>
              <a:rPr lang="en-US" dirty="0"/>
              <a:t>a TDAQ </a:t>
            </a:r>
            <a:r>
              <a:rPr lang="en-US"/>
              <a:t>expert </a:t>
            </a:r>
          </a:p>
          <a:p>
            <a:pPr lvl="1"/>
            <a:r>
              <a:rPr lang="en-US"/>
              <a:t>DUNE </a:t>
            </a:r>
            <a:r>
              <a:rPr lang="en-US" dirty="0"/>
              <a:t>is surely an experiment where you will be able </a:t>
            </a:r>
            <a:r>
              <a:rPr lang="en-US"/>
              <a:t>to challenge your skills!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70A0A-AAE5-8A49-A28E-00A9340BD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CB45-2F84-4E42-B17C-C2B06FC5A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3F37-F02F-584F-BD1C-D730B7AA4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08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AB1BE-5DC0-394C-8BD4-375F5324B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- Facility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AF1CD-5210-E746-8765-B612A08B4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4169228"/>
            <a:ext cx="8915400" cy="1741993"/>
          </a:xfrm>
        </p:spPr>
        <p:txBody>
          <a:bodyPr/>
          <a:lstStyle/>
          <a:p>
            <a:r>
              <a:rPr lang="en-US" dirty="0"/>
              <a:t>Accelerator generating intense neutrino beam</a:t>
            </a:r>
          </a:p>
          <a:p>
            <a:r>
              <a:rPr lang="en-US" dirty="0"/>
              <a:t>Near detector measuring neutrinos close to source</a:t>
            </a:r>
          </a:p>
          <a:p>
            <a:r>
              <a:rPr lang="en-US" dirty="0"/>
              <a:t>Far detector 1300 km away from source and 1.48 km underground</a:t>
            </a:r>
          </a:p>
        </p:txBody>
      </p:sp>
      <p:pic>
        <p:nvPicPr>
          <p:cNvPr id="3" name="Picture 2" descr="LBNF_Graphic_021715.png">
            <a:extLst>
              <a:ext uri="{FF2B5EF4-FFF2-40B4-BE49-F238E27FC236}">
                <a16:creationId xmlns:a16="http://schemas.microsoft.com/office/drawing/2014/main" id="{D8087B73-2982-B845-989C-BC0CF4EB9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400173"/>
            <a:ext cx="7902777" cy="262662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72A67-391A-F54C-96F4-1E4166870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B6B96-09FA-C24B-8534-5131215C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0A8EFC-E771-F040-81E4-2B6BDD1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41419475-31F1-D141-B304-7FFABFE74AFC}"/>
              </a:ext>
            </a:extLst>
          </p:cNvPr>
          <p:cNvSpPr txBox="1">
            <a:spLocks/>
          </p:cNvSpPr>
          <p:nvPr/>
        </p:nvSpPr>
        <p:spPr>
          <a:xfrm>
            <a:off x="5584372" y="5682343"/>
            <a:ext cx="6007328" cy="479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TDAQ: no quick access and no large host lab in the vicinity!</a:t>
            </a:r>
          </a:p>
        </p:txBody>
      </p:sp>
    </p:spTree>
    <p:extLst>
      <p:ext uri="{BB962C8B-B14F-4D97-AF65-F5344CB8AC3E}">
        <p14:creationId xmlns:p14="http://schemas.microsoft.com/office/powerpoint/2010/main" val="259679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B8DB4-E564-1D4A-B2D1-F5D3F555F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– The far detector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764FEF-82E9-A849-87BF-EAD80E51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8306" y="4712395"/>
            <a:ext cx="5593393" cy="17884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4 modules, each 18mx66mx17m (17 </a:t>
            </a:r>
            <a:r>
              <a:rPr lang="en-US" dirty="0" err="1"/>
              <a:t>kton</a:t>
            </a:r>
            <a:r>
              <a:rPr lang="en-US" dirty="0"/>
              <a:t> Lar)</a:t>
            </a:r>
          </a:p>
          <a:p>
            <a:r>
              <a:rPr lang="en-US" dirty="0"/>
              <a:t>Detector: </a:t>
            </a:r>
            <a:br>
              <a:rPr lang="en-US" dirty="0"/>
            </a:br>
            <a:r>
              <a:rPr lang="en-US" dirty="0"/>
              <a:t>TPC (slow) + photon detectors (fast)</a:t>
            </a:r>
          </a:p>
          <a:p>
            <a:r>
              <a:rPr lang="en-US" dirty="0"/>
              <a:t>TDAQ:</a:t>
            </a:r>
            <a:br>
              <a:rPr lang="en-US" dirty="0"/>
            </a:br>
            <a:r>
              <a:rPr lang="en-US" dirty="0"/>
              <a:t>4 independent instances, synchronized to a common clock, supporting potentially different detector technologies</a:t>
            </a:r>
          </a:p>
        </p:txBody>
      </p:sp>
      <p:pic>
        <p:nvPicPr>
          <p:cNvPr id="4" name="Picture 3" descr="far-detector-configuration-oct2016.jpg">
            <a:extLst>
              <a:ext uri="{FF2B5EF4-FFF2-40B4-BE49-F238E27FC236}">
                <a16:creationId xmlns:a16="http://schemas.microsoft.com/office/drawing/2014/main" id="{916E4476-54EE-F443-BADE-E7FEBA3FC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436914"/>
            <a:ext cx="7355892" cy="3025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067C8E-6FAA-F94E-9C40-3A8B14A35CB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689" y="4214158"/>
            <a:ext cx="4237530" cy="239208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8496E2-FA34-E047-AD7B-CF5DCE9F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F5380-D3EE-0B4C-90C2-7A7DAE8F0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5EA96D-3BF7-444A-9360-BC256D3B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51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0194ED-D3D7-E04B-822E-DD134093E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- Signatures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B4D55F-D1B4-CC40-8121-25789DD10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4" y="1238698"/>
            <a:ext cx="8760876" cy="55866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98DC4E-45B1-714B-83D9-8800FB12D41F}"/>
              </a:ext>
            </a:extLst>
          </p:cNvPr>
          <p:cNvSpPr txBox="1"/>
          <p:nvPr/>
        </p:nvSpPr>
        <p:spPr>
          <a:xfrm>
            <a:off x="4844143" y="2623457"/>
            <a:ext cx="499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Neutrino beam -&gt; external trigger possible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914621-DC41-1E49-9691-4532607D655B}"/>
              </a:ext>
            </a:extLst>
          </p:cNvPr>
          <p:cNvSpPr txBox="1"/>
          <p:nvPr/>
        </p:nvSpPr>
        <p:spPr>
          <a:xfrm>
            <a:off x="4844143" y="4582495"/>
            <a:ext cx="2970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Very local, rare signature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00A610-5516-574B-A08A-0A41E32EC7B9}"/>
              </a:ext>
            </a:extLst>
          </p:cNvPr>
          <p:cNvSpPr txBox="1"/>
          <p:nvPr/>
        </p:nvSpPr>
        <p:spPr>
          <a:xfrm>
            <a:off x="4844142" y="6161705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Very distributed, rare signature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6F80E05-D608-854E-BE4E-C8C5949C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FFDC028-2028-9D4D-88F1-8520A9D7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Lehmann </a:t>
            </a:r>
            <a:r>
              <a:rPr lang="en-US" dirty="0" err="1"/>
              <a:t>Miotto</a:t>
            </a:r>
            <a:r>
              <a:rPr lang="en-US" dirty="0"/>
              <a:t>, ISOTDAQ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EBB5E14-839E-C745-A087-F86F30D2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2B197AC-3793-494F-90E7-D37144EB76B3}"/>
              </a:ext>
            </a:extLst>
          </p:cNvPr>
          <p:cNvSpPr txBox="1">
            <a:spLocks/>
          </p:cNvSpPr>
          <p:nvPr/>
        </p:nvSpPr>
        <p:spPr>
          <a:xfrm>
            <a:off x="7401113" y="6534961"/>
            <a:ext cx="4158265" cy="33412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TDAQ: active at “all” times!</a:t>
            </a:r>
          </a:p>
        </p:txBody>
      </p:sp>
    </p:spTree>
    <p:extLst>
      <p:ext uri="{BB962C8B-B14F-4D97-AF65-F5344CB8AC3E}">
        <p14:creationId xmlns:p14="http://schemas.microsoft.com/office/powerpoint/2010/main" val="158064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8FA737-45FD-8849-9025-9A98F58BD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short digression on triggering…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600C8-8EC5-884A-B959-2BE40F8DFC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328CB-A356-6447-B79D-1D2334D47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11th 2019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68C9C6-EA4F-6F4E-88B7-48014953B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Lehmann Miotto, ISOTDAQ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0E5A63-1E5F-064B-AAAA-FD2DD836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75021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1058</TotalTime>
  <Words>2623</Words>
  <Application>Microsoft Macintosh PowerPoint</Application>
  <PresentationFormat>Widescreen</PresentationFormat>
  <Paragraphs>622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73" baseType="lpstr">
      <vt:lpstr>ＭＳ Ｐゴシック</vt:lpstr>
      <vt:lpstr>Arial</vt:lpstr>
      <vt:lpstr>Calibri</vt:lpstr>
      <vt:lpstr>Century Gothic</vt:lpstr>
      <vt:lpstr>Geneva</vt:lpstr>
      <vt:lpstr>Helvetica</vt:lpstr>
      <vt:lpstr>Lato</vt:lpstr>
      <vt:lpstr>Lucida Grande</vt:lpstr>
      <vt:lpstr>Mangal</vt:lpstr>
      <vt:lpstr>Mono</vt:lpstr>
      <vt:lpstr>Proxima Nova</vt:lpstr>
      <vt:lpstr>WenQuanYi Zen Hei Sharp</vt:lpstr>
      <vt:lpstr>Wingdings 3</vt:lpstr>
      <vt:lpstr>Wisp</vt:lpstr>
      <vt:lpstr>TDAQ for the Deep Underground Neutrino Experiment (DUNE)</vt:lpstr>
      <vt:lpstr>Foreword</vt:lpstr>
      <vt:lpstr>Outline</vt:lpstr>
      <vt:lpstr>DUNE parameters and challenges</vt:lpstr>
      <vt:lpstr>DUNE - Physics</vt:lpstr>
      <vt:lpstr>DUNE - Facility</vt:lpstr>
      <vt:lpstr>DUNE – The far detector</vt:lpstr>
      <vt:lpstr>DUNE - Signatures</vt:lpstr>
      <vt:lpstr>A short digression on triggering…</vt:lpstr>
      <vt:lpstr>Nomenclature</vt:lpstr>
      <vt:lpstr>Use cases for different readouts</vt:lpstr>
      <vt:lpstr>Globally triggered</vt:lpstr>
      <vt:lpstr>Globally triggered: ATLAS@LHC</vt:lpstr>
      <vt:lpstr>An event</vt:lpstr>
      <vt:lpstr>Locally triggered</vt:lpstr>
      <vt:lpstr>Locally triggered: Auger observatory</vt:lpstr>
      <vt:lpstr>Continuous</vt:lpstr>
      <vt:lpstr>Not events, but rather a movie</vt:lpstr>
      <vt:lpstr>… end of digression, back to DUNE</vt:lpstr>
      <vt:lpstr>TPC schematic</vt:lpstr>
      <vt:lpstr>PowerPoint Presentation</vt:lpstr>
      <vt:lpstr>DUNE Front-End readout</vt:lpstr>
      <vt:lpstr>DUNE post-readout data selection</vt:lpstr>
      <vt:lpstr>Conceptual design of the DUNE data flow</vt:lpstr>
      <vt:lpstr>DUNE data flow</vt:lpstr>
      <vt:lpstr>Front end – data flow interfaces</vt:lpstr>
      <vt:lpstr>Front end  - functional blocks</vt:lpstr>
      <vt:lpstr>DUNE data flow</vt:lpstr>
      <vt:lpstr>Module Level Trigger– data flow interfaces</vt:lpstr>
      <vt:lpstr>Module Level Trigger - functional blocks</vt:lpstr>
      <vt:lpstr>DUNE data flow</vt:lpstr>
      <vt:lpstr>Event builder – data flow interfaces</vt:lpstr>
      <vt:lpstr>Event builder - functional blocks</vt:lpstr>
      <vt:lpstr>DUNE data flow</vt:lpstr>
      <vt:lpstr>Filter – data flow interfaces</vt:lpstr>
      <vt:lpstr>Filter - functional blocks</vt:lpstr>
      <vt:lpstr>Predesign prototyping studies</vt:lpstr>
      <vt:lpstr>ProtoDUNE Single Phase </vt:lpstr>
      <vt:lpstr>Data flow and volume</vt:lpstr>
      <vt:lpstr>PowerPoint Presentation</vt:lpstr>
      <vt:lpstr>PowerPoint Presentation</vt:lpstr>
      <vt:lpstr>ProtoDUNE SP TDAQ</vt:lpstr>
      <vt:lpstr>TDAQ Hardware setup</vt:lpstr>
      <vt:lpstr>ProtoDUNE SP TDAQ</vt:lpstr>
      <vt:lpstr>An example: FELIX based readout</vt:lpstr>
      <vt:lpstr>SW triggering from FELIX readout</vt:lpstr>
      <vt:lpstr>Data Reordering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SW triggering next steps</vt:lpstr>
      <vt:lpstr>DUNE DAQ Control &amp; Monitoring</vt:lpstr>
      <vt:lpstr>What is special about DUNE?</vt:lpstr>
      <vt:lpstr>Few guidelines</vt:lpstr>
      <vt:lpstr>Design of the Control and Monitoring for DUNE</vt:lpstr>
      <vt:lpstr>Summary and Outlook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TDAQ for the DUNE Experiment</dc:title>
  <dc:creator>Microsoft Office User</dc:creator>
  <cp:lastModifiedBy>Microsoft Office User</cp:lastModifiedBy>
  <cp:revision>56</cp:revision>
  <dcterms:created xsi:type="dcterms:W3CDTF">2019-04-08T06:23:40Z</dcterms:created>
  <dcterms:modified xsi:type="dcterms:W3CDTF">2019-04-11T00:05:25Z</dcterms:modified>
</cp:coreProperties>
</file>