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68"/>
  </p:notesMasterIdLst>
  <p:handoutMasterIdLst>
    <p:handoutMasterId r:id="rId69"/>
  </p:handoutMasterIdLst>
  <p:sldIdLst>
    <p:sldId id="263" r:id="rId2"/>
    <p:sldId id="315" r:id="rId3"/>
    <p:sldId id="321" r:id="rId4"/>
    <p:sldId id="313" r:id="rId5"/>
    <p:sldId id="403" r:id="rId6"/>
    <p:sldId id="330" r:id="rId7"/>
    <p:sldId id="324" r:id="rId8"/>
    <p:sldId id="395" r:id="rId9"/>
    <p:sldId id="398" r:id="rId10"/>
    <p:sldId id="371" r:id="rId11"/>
    <p:sldId id="412" r:id="rId12"/>
    <p:sldId id="370" r:id="rId13"/>
    <p:sldId id="373" r:id="rId14"/>
    <p:sldId id="334" r:id="rId15"/>
    <p:sldId id="375" r:id="rId16"/>
    <p:sldId id="335" r:id="rId17"/>
    <p:sldId id="340" r:id="rId18"/>
    <p:sldId id="376" r:id="rId19"/>
    <p:sldId id="338" r:id="rId20"/>
    <p:sldId id="341" r:id="rId21"/>
    <p:sldId id="391" r:id="rId22"/>
    <p:sldId id="377" r:id="rId23"/>
    <p:sldId id="343" r:id="rId24"/>
    <p:sldId id="339" r:id="rId25"/>
    <p:sldId id="378" r:id="rId26"/>
    <p:sldId id="345" r:id="rId27"/>
    <p:sldId id="348" r:id="rId28"/>
    <p:sldId id="349" r:id="rId29"/>
    <p:sldId id="379" r:id="rId30"/>
    <p:sldId id="350" r:id="rId31"/>
    <p:sldId id="368" r:id="rId32"/>
    <p:sldId id="380" r:id="rId33"/>
    <p:sldId id="353" r:id="rId34"/>
    <p:sldId id="388" r:id="rId35"/>
    <p:sldId id="374" r:id="rId36"/>
    <p:sldId id="351" r:id="rId37"/>
    <p:sldId id="352" r:id="rId38"/>
    <p:sldId id="381" r:id="rId39"/>
    <p:sldId id="393" r:id="rId40"/>
    <p:sldId id="358" r:id="rId41"/>
    <p:sldId id="357" r:id="rId42"/>
    <p:sldId id="384" r:id="rId43"/>
    <p:sldId id="386" r:id="rId44"/>
    <p:sldId id="399" r:id="rId45"/>
    <p:sldId id="400" r:id="rId46"/>
    <p:sldId id="367" r:id="rId47"/>
    <p:sldId id="382" r:id="rId48"/>
    <p:sldId id="401" r:id="rId49"/>
    <p:sldId id="402" r:id="rId50"/>
    <p:sldId id="407" r:id="rId51"/>
    <p:sldId id="413" r:id="rId52"/>
    <p:sldId id="409" r:id="rId53"/>
    <p:sldId id="408" r:id="rId54"/>
    <p:sldId id="415" r:id="rId55"/>
    <p:sldId id="404" r:id="rId56"/>
    <p:sldId id="405" r:id="rId57"/>
    <p:sldId id="406" r:id="rId58"/>
    <p:sldId id="390" r:id="rId59"/>
    <p:sldId id="410" r:id="rId60"/>
    <p:sldId id="365" r:id="rId61"/>
    <p:sldId id="336" r:id="rId62"/>
    <p:sldId id="337" r:id="rId63"/>
    <p:sldId id="342" r:id="rId64"/>
    <p:sldId id="344" r:id="rId65"/>
    <p:sldId id="346" r:id="rId66"/>
    <p:sldId id="331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124342C-048A-4A9D-97E1-5A04BC87700A}">
          <p14:sldIdLst>
            <p14:sldId id="263"/>
            <p14:sldId id="315"/>
          </p14:sldIdLst>
        </p14:section>
        <p14:section name="What is" id="{86C44C54-07CE-403F-A757-34D0357F986A}">
          <p14:sldIdLst>
            <p14:sldId id="321"/>
            <p14:sldId id="313"/>
            <p14:sldId id="403"/>
            <p14:sldId id="330"/>
            <p14:sldId id="324"/>
            <p14:sldId id="395"/>
            <p14:sldId id="398"/>
          </p14:sldIdLst>
        </p14:section>
        <p14:section name="Features" id="{22436021-D4D5-47FB-8A69-1B91874B8C74}">
          <p14:sldIdLst>
            <p14:sldId id="371"/>
            <p14:sldId id="412"/>
            <p14:sldId id="370"/>
            <p14:sldId id="373"/>
            <p14:sldId id="334"/>
            <p14:sldId id="375"/>
            <p14:sldId id="335"/>
            <p14:sldId id="340"/>
            <p14:sldId id="376"/>
            <p14:sldId id="338"/>
            <p14:sldId id="341"/>
            <p14:sldId id="391"/>
            <p14:sldId id="377"/>
            <p14:sldId id="343"/>
            <p14:sldId id="339"/>
            <p14:sldId id="378"/>
            <p14:sldId id="345"/>
            <p14:sldId id="348"/>
            <p14:sldId id="349"/>
            <p14:sldId id="379"/>
            <p14:sldId id="350"/>
            <p14:sldId id="368"/>
            <p14:sldId id="380"/>
            <p14:sldId id="353"/>
            <p14:sldId id="388"/>
            <p14:sldId id="374"/>
          </p14:sldIdLst>
        </p14:section>
        <p14:section name="Usage" id="{76A1365E-9FD1-426E-B341-05D4C9B733D4}">
          <p14:sldIdLst>
            <p14:sldId id="351"/>
            <p14:sldId id="352"/>
            <p14:sldId id="381"/>
            <p14:sldId id="393"/>
          </p14:sldIdLst>
        </p14:section>
        <p14:section name="Platforms" id="{2333CA3E-3940-4031-9992-07815EE62710}">
          <p14:sldIdLst>
            <p14:sldId id="358"/>
            <p14:sldId id="357"/>
            <p14:sldId id="384"/>
            <p14:sldId id="386"/>
            <p14:sldId id="399"/>
            <p14:sldId id="400"/>
          </p14:sldIdLst>
        </p14:section>
        <p14:section name="Lab" id="{F9B00689-C6D3-40CE-B565-776FC8AB0AAE}">
          <p14:sldIdLst>
            <p14:sldId id="367"/>
            <p14:sldId id="382"/>
            <p14:sldId id="401"/>
            <p14:sldId id="402"/>
            <p14:sldId id="407"/>
            <p14:sldId id="413"/>
            <p14:sldId id="409"/>
            <p14:sldId id="408"/>
            <p14:sldId id="415"/>
            <p14:sldId id="404"/>
            <p14:sldId id="405"/>
            <p14:sldId id="406"/>
            <p14:sldId id="390"/>
            <p14:sldId id="410"/>
          </p14:sldIdLst>
        </p14:section>
        <p14:section name="Fim" id="{813FE8C4-FEAF-4A7D-AA19-82EFFA5739FF}">
          <p14:sldIdLst>
            <p14:sldId id="365"/>
          </p14:sldIdLst>
        </p14:section>
        <p14:section name="Backup" id="{7BE38780-9BEE-4035-B39E-C787F317E525}">
          <p14:sldIdLst>
            <p14:sldId id="336"/>
            <p14:sldId id="337"/>
            <p14:sldId id="342"/>
            <p14:sldId id="344"/>
            <p14:sldId id="346"/>
            <p14:sldId id="331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5" autoAdjust="0"/>
    <p:restoredTop sz="86199" autoAdjust="0"/>
  </p:normalViewPr>
  <p:slideViewPr>
    <p:cSldViewPr snapToGrid="0">
      <p:cViewPr>
        <p:scale>
          <a:sx n="80" d="100"/>
          <a:sy n="80" d="100"/>
        </p:scale>
        <p:origin x="-48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13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1ED53-BE5B-4277-A30C-C40E4BBCEE95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1F11B-67DF-4522-91DC-94E4B2431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83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EE8AA-65AF-4991-8CC5-8C8036694E0B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18462-6B55-481F-8436-631FEE0E1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5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20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0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Controlled</a:t>
            </a:r>
            <a:r>
              <a:rPr lang="it-IT" baseline="0" dirty="0" smtClean="0"/>
              <a:t> by 3 rÉgisters</a:t>
            </a:r>
          </a:p>
          <a:p>
            <a:r>
              <a:rPr lang="it-IT" baseline="0" dirty="0" smtClean="0"/>
              <a:t>One you use to read</a:t>
            </a:r>
          </a:p>
          <a:p>
            <a:r>
              <a:rPr lang="it-IT" baseline="0" dirty="0" smtClean="0"/>
              <a:t>One you use to write</a:t>
            </a:r>
          </a:p>
          <a:p>
            <a:r>
              <a:rPr lang="it-IT" baseline="0" dirty="0" smtClean="0"/>
              <a:t>Etc.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0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Start with polling example from computer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10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They reset when they overflow</a:t>
            </a:r>
            <a:endParaRPr lang="it-I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91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Racing game</a:t>
            </a:r>
            <a:r>
              <a:rPr lang="it-IT" baseline="0" dirty="0" smtClean="0"/>
              <a:t> example</a:t>
            </a:r>
          </a:p>
          <a:p>
            <a:r>
              <a:rPr lang="it-IT" baseline="0" dirty="0" smtClean="0"/>
              <a:t>Output Compare Register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34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Racing game</a:t>
            </a:r>
            <a:r>
              <a:rPr lang="it-IT" baseline="0" dirty="0" smtClean="0"/>
              <a:t> example</a:t>
            </a:r>
          </a:p>
          <a:p>
            <a:r>
              <a:rPr lang="it-IT" baseline="0" dirty="0" smtClean="0"/>
              <a:t>Output Compare Register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23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 problem is: Up to 2 devices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679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29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Or simply buy it ready!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Or simply buy it ready!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88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29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78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Saying about arduino</a:t>
            </a:r>
          </a:p>
          <a:p>
            <a:r>
              <a:rPr lang="it-IT" dirty="0" smtClean="0"/>
              <a:t>(engineer</a:t>
            </a:r>
            <a:r>
              <a:rPr lang="it-IT" baseline="0" dirty="0" smtClean="0"/>
              <a:t> using arduino)</a:t>
            </a:r>
          </a:p>
          <a:p>
            <a:r>
              <a:rPr lang="it-IT" baseline="0" smtClean="0"/>
              <a:t>Microcontrollers are for everyone!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499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67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414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Consider the time spent in learning and development</a:t>
            </a:r>
            <a:r>
              <a:rPr lang="it-IT" baseline="0" dirty="0" smtClean="0"/>
              <a:t> of different 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510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Board space is also related to power dissipation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FPGAs: </a:t>
            </a:r>
            <a:r>
              <a:rPr lang="it-IT" dirty="0" smtClean="0"/>
              <a:t>Parallelism! But trully expensive.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Processors: </a:t>
            </a:r>
            <a:r>
              <a:rPr lang="it-IT" dirty="0" smtClean="0"/>
              <a:t>Fast! But power hungry and requires other components to work!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DSPs: </a:t>
            </a:r>
            <a:r>
              <a:rPr lang="it-IT" dirty="0" smtClean="0"/>
              <a:t>Can be fast, parallel, etc. But lacks flexibility.</a:t>
            </a:r>
          </a:p>
          <a:p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ASIC:</a:t>
            </a:r>
            <a:r>
              <a:rPr lang="it-I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Specific Integrated Circuits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597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9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All the components of a normal computer,</a:t>
            </a:r>
            <a:r>
              <a:rPr lang="it-IT" baseline="0" dirty="0" smtClean="0"/>
              <a:t> but integrated on the same chip.</a:t>
            </a:r>
          </a:p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8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What makes it diferent</a:t>
            </a:r>
            <a:r>
              <a:rPr lang="it-IT" baseline="0" dirty="0" smtClean="0"/>
              <a:t> </a:t>
            </a:r>
            <a:r>
              <a:rPr lang="it-IT" dirty="0" smtClean="0"/>
              <a:t>from a normal PC?</a:t>
            </a:r>
          </a:p>
          <a:p>
            <a:r>
              <a:rPr lang="it-IT" dirty="0" smtClean="0"/>
              <a:t>(4.5u with</a:t>
            </a:r>
            <a:r>
              <a:rPr lang="it-IT" baseline="0" dirty="0" smtClean="0"/>
              <a:t> watchdog)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78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Basically for every application which needs</a:t>
            </a:r>
            <a:r>
              <a:rPr lang="it-IT" baseline="0" dirty="0" smtClean="0"/>
              <a:t> processing but computers are overpower, or too big, or too power hungry.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4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Controlling</a:t>
            </a:r>
            <a:r>
              <a:rPr lang="it-IT" baseline="0" dirty="0" smtClean="0"/>
              <a:t> the fuel injection</a:t>
            </a:r>
          </a:p>
          <a:p>
            <a:r>
              <a:rPr lang="it-IT" baseline="0" dirty="0" smtClean="0"/>
              <a:t>Reading sensors</a:t>
            </a:r>
          </a:p>
          <a:p>
            <a:r>
              <a:rPr lang="it-IT" baseline="0" dirty="0" smtClean="0"/>
              <a:t>Triggering your airbag</a:t>
            </a:r>
          </a:p>
          <a:p>
            <a:r>
              <a:rPr lang="it-IT" baseline="0" dirty="0" smtClean="0"/>
              <a:t>Calculating your velocity</a:t>
            </a:r>
          </a:p>
          <a:p>
            <a:r>
              <a:rPr lang="it-IT" baseline="0" dirty="0" smtClean="0"/>
              <a:t>Sensing the emission of your exhaust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We really trust </a:t>
            </a:r>
            <a:r>
              <a:rPr lang="it-IT" dirty="0" smtClean="0"/>
              <a:t>these </a:t>
            </a:r>
            <a:r>
              <a:rPr lang="it-IT" dirty="0" smtClean="0"/>
              <a:t>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65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72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5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3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04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3272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45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7380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65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196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7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6681867" cy="4208541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730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268" y="6188075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1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24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0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301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095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1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2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bg2">
                <a:lumMod val="75000"/>
              </a:schemeClr>
            </a:gs>
            <a:gs pos="100000">
              <a:schemeClr val="bg1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11" y="0"/>
            <a:ext cx="7851468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12" y="1568145"/>
            <a:ext cx="6736856" cy="4301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730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268" y="6188075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8" name="Group 77"/>
          <p:cNvGrpSpPr/>
          <p:nvPr userDrawn="1"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79" name="Straight Connector 78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2911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hyperlink" Target="https://www.arduino.cc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hyperlink" Target="http://www.eluaproject.net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0.jpg"/><Relationship Id="rId7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Microcontrollers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Maurício Féo</a:t>
            </a:r>
          </a:p>
          <a:p>
            <a:r>
              <a:rPr lang="pt-BR" dirty="0" smtClean="0"/>
              <a:t>m.feo@cern.ch</a:t>
            </a:r>
          </a:p>
          <a:p>
            <a:r>
              <a:rPr lang="pt-BR" dirty="0" smtClean="0"/>
              <a:t>CERN/Nikhef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00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3788229" cy="1946495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8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/>
          <p:nvPr/>
        </p:nvSpPr>
        <p:spPr>
          <a:xfrm>
            <a:off x="2652667" y="3444842"/>
            <a:ext cx="867522" cy="1281067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377397" y="4758214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one used on the lab.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6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3788229" cy="1946495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8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/>
          <p:nvPr/>
        </p:nvSpPr>
        <p:spPr>
          <a:xfrm>
            <a:off x="2652667" y="3444842"/>
            <a:ext cx="867522" cy="1281067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377397" y="4758214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one used on the lab.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317192" y="1532846"/>
            <a:ext cx="4826808" cy="3642709"/>
            <a:chOff x="0" y="0"/>
            <a:chExt cx="8554915" cy="6456247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554915" cy="6456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5" descr="Risultati immagini per atmega328 packag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111" y="1263708"/>
              <a:ext cx="2617121" cy="1803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044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7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7"/>
          <p:cNvSpPr/>
          <p:nvPr/>
        </p:nvSpPr>
        <p:spPr>
          <a:xfrm>
            <a:off x="2652667" y="3444842"/>
            <a:ext cx="867522" cy="1281067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377397" y="4758214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one used on the lab.</a:t>
            </a:r>
            <a:endParaRPr lang="it-IT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14248" y="397042"/>
            <a:ext cx="4629752" cy="6292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8 bits architecture</a:t>
            </a:r>
          </a:p>
          <a:p>
            <a:r>
              <a:rPr lang="it-IT" dirty="0" smtClean="0"/>
              <a:t>32kB Flash program memory</a:t>
            </a:r>
          </a:p>
          <a:p>
            <a:r>
              <a:rPr lang="it-IT" dirty="0" smtClean="0"/>
              <a:t>2kB RAM</a:t>
            </a:r>
          </a:p>
          <a:p>
            <a:r>
              <a:rPr lang="it-IT" dirty="0" smtClean="0"/>
              <a:t>2kB EEPROM</a:t>
            </a:r>
          </a:p>
          <a:p>
            <a:r>
              <a:rPr lang="it-IT" dirty="0" smtClean="0"/>
              <a:t>Max 20MHz</a:t>
            </a:r>
          </a:p>
          <a:p>
            <a:r>
              <a:rPr lang="it-IT" dirty="0" smtClean="0"/>
              <a:t>6 x PWM</a:t>
            </a:r>
          </a:p>
          <a:p>
            <a:r>
              <a:rPr lang="it-IT" dirty="0" smtClean="0"/>
              <a:t>6 x ADC channels (10bits)</a:t>
            </a:r>
          </a:p>
          <a:p>
            <a:r>
              <a:rPr lang="it-IT" dirty="0" smtClean="0"/>
              <a:t>23 I/O pins</a:t>
            </a:r>
          </a:p>
          <a:p>
            <a:r>
              <a:rPr lang="it-IT" dirty="0" smtClean="0"/>
              <a:t>3 timers (2x8 bits 1x16 bits)</a:t>
            </a:r>
          </a:p>
          <a:p>
            <a:r>
              <a:rPr lang="it-IT" dirty="0" smtClean="0"/>
              <a:t>1x USART</a:t>
            </a:r>
          </a:p>
          <a:p>
            <a:r>
              <a:rPr lang="it-IT" dirty="0" smtClean="0"/>
              <a:t>1x SPI</a:t>
            </a:r>
          </a:p>
          <a:p>
            <a:r>
              <a:rPr lang="it-IT" dirty="0" smtClean="0"/>
              <a:t>1x TWI (I</a:t>
            </a:r>
            <a:r>
              <a:rPr lang="it-IT" baseline="30000" dirty="0" smtClean="0"/>
              <a:t>2</a:t>
            </a:r>
            <a:r>
              <a:rPr lang="it-IT" dirty="0" smtClean="0"/>
              <a:t>C)</a:t>
            </a:r>
          </a:p>
          <a:p>
            <a:r>
              <a:rPr lang="it-IT" dirty="0" smtClean="0"/>
              <a:t>0.6mA/MHz</a:t>
            </a:r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860757" y="1046800"/>
            <a:ext cx="22499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80805" y="1933152"/>
            <a:ext cx="112495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68773" y="2823463"/>
            <a:ext cx="14959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34683" y="6368768"/>
            <a:ext cx="14959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902287" y="2406185"/>
            <a:ext cx="154601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02287" y="1525431"/>
            <a:ext cx="331543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44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99243" y="1946494"/>
            <a:ext cx="1920586" cy="1030170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136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AVR CPU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8376654" cy="4208541"/>
          </a:xfrm>
        </p:spPr>
        <p:txBody>
          <a:bodyPr/>
          <a:lstStyle/>
          <a:p>
            <a:r>
              <a:rPr lang="it-IT" dirty="0" smtClean="0"/>
              <a:t>Harvard Architecture </a:t>
            </a:r>
          </a:p>
          <a:p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8 bits architecture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(with 16bits for instructions)</a:t>
            </a:r>
          </a:p>
          <a:p>
            <a:pPr lvl="2"/>
            <a:r>
              <a:rPr lang="it-IT" dirty="0" smtClean="0">
                <a:solidFill>
                  <a:schemeClr val="tx1"/>
                </a:solidFill>
              </a:rPr>
              <a:t>Instructions executed 8 bits by 8 bits</a:t>
            </a:r>
          </a:p>
          <a:p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/>
              <a:t>Reduced </a:t>
            </a:r>
            <a:r>
              <a:rPr lang="it-IT" dirty="0" smtClean="0"/>
              <a:t>Instruction Set Computing (RISC)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(~130 instructions)</a:t>
            </a:r>
          </a:p>
          <a:p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Up to 20 MIPS at 20 MHz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(1 instruction / clock cycle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</a:p>
          <a:p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181599" y="1437900"/>
            <a:ext cx="873237" cy="70566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CPU</a:t>
            </a:r>
            <a:endParaRPr lang="it-IT" b="1" dirty="0"/>
          </a:p>
        </p:txBody>
      </p:sp>
      <p:sp>
        <p:nvSpPr>
          <p:cNvPr id="7" name="Rounded Rectangle 6"/>
          <p:cNvSpPr/>
          <p:nvPr/>
        </p:nvSpPr>
        <p:spPr>
          <a:xfrm>
            <a:off x="7486917" y="1382527"/>
            <a:ext cx="1286017" cy="80520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Program</a:t>
            </a:r>
          </a:p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9" name="Up-Down Arrow 8"/>
          <p:cNvSpPr/>
          <p:nvPr/>
        </p:nvSpPr>
        <p:spPr>
          <a:xfrm rot="16200000">
            <a:off x="5850561" y="1565490"/>
            <a:ext cx="238394" cy="423683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ounded Rectangle 9"/>
          <p:cNvSpPr/>
          <p:nvPr/>
        </p:nvSpPr>
        <p:spPr>
          <a:xfrm>
            <a:off x="4455053" y="1388129"/>
            <a:ext cx="1286017" cy="80520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Data</a:t>
            </a:r>
          </a:p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11" name="Up-Down Arrow 10"/>
          <p:cNvSpPr/>
          <p:nvPr/>
        </p:nvSpPr>
        <p:spPr>
          <a:xfrm rot="16200000">
            <a:off x="7142865" y="1595623"/>
            <a:ext cx="238394" cy="423683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 rot="20919624">
            <a:off x="5326607" y="482601"/>
            <a:ext cx="228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Different paths for data</a:t>
            </a:r>
          </a:p>
          <a:p>
            <a:pPr algn="ctr"/>
            <a:r>
              <a:rPr lang="it-IT" sz="1400" dirty="0" smtClean="0"/>
              <a:t> and instructions</a:t>
            </a:r>
            <a:endParaRPr lang="it-IT" sz="1400" dirty="0"/>
          </a:p>
        </p:txBody>
      </p:sp>
      <p:sp>
        <p:nvSpPr>
          <p:cNvPr id="13" name="Freeform 12"/>
          <p:cNvSpPr/>
          <p:nvPr/>
        </p:nvSpPr>
        <p:spPr>
          <a:xfrm rot="20273478">
            <a:off x="7168598" y="871829"/>
            <a:ext cx="343471" cy="642735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eform 13"/>
          <p:cNvSpPr/>
          <p:nvPr/>
        </p:nvSpPr>
        <p:spPr>
          <a:xfrm rot="21173478" flipH="1">
            <a:off x="5770968" y="1035202"/>
            <a:ext cx="155958" cy="492891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eform 14"/>
          <p:cNvSpPr/>
          <p:nvPr/>
        </p:nvSpPr>
        <p:spPr>
          <a:xfrm rot="14627975" flipH="1">
            <a:off x="3804057" y="1625618"/>
            <a:ext cx="66426" cy="863444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45957" y="3056067"/>
            <a:ext cx="22499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6005" y="5193716"/>
            <a:ext cx="292769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2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27"/>
          <p:cNvSpPr/>
          <p:nvPr/>
        </p:nvSpPr>
        <p:spPr>
          <a:xfrm>
            <a:off x="6077283" y="5473701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7087670" y="5473700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5031340" y="5439284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ctangle 32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6367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General purpose Input/output (GPIO)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549400"/>
            <a:ext cx="4411429" cy="433535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Pins programmable as Input and Output</a:t>
            </a:r>
          </a:p>
          <a:p>
            <a:r>
              <a:rPr lang="it-IT" dirty="0" smtClean="0"/>
              <a:t>Read / Write digital signals</a:t>
            </a:r>
          </a:p>
          <a:p>
            <a:r>
              <a:rPr lang="it-IT" dirty="0" smtClean="0"/>
              <a:t>‘0’ = 0V (Gnd), ‘1’ = 5V (Vcc)</a:t>
            </a:r>
          </a:p>
          <a:p>
            <a:endParaRPr lang="it-IT" dirty="0"/>
          </a:p>
          <a:p>
            <a:r>
              <a:rPr lang="it-IT" dirty="0" smtClean="0"/>
              <a:t>Controlled by 3 registers:</a:t>
            </a:r>
            <a:endParaRPr lang="it-IT" dirty="0"/>
          </a:p>
          <a:p>
            <a:r>
              <a:rPr lang="it-IT" dirty="0" smtClean="0"/>
              <a:t>DDR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(Data Direction Register)</a:t>
            </a:r>
          </a:p>
          <a:p>
            <a:r>
              <a:rPr lang="it-IT" dirty="0" smtClean="0"/>
              <a:t>PORT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(Where you write when it’s output)</a:t>
            </a:r>
          </a:p>
          <a:p>
            <a:r>
              <a:rPr lang="it-IT" dirty="0" smtClean="0"/>
              <a:t>PIN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(Where you read when it’s input)</a:t>
            </a:r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758849" y="2074054"/>
            <a:ext cx="1131683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DDR reg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15394" y="3084149"/>
            <a:ext cx="1259787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PORT reg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634856" y="4031786"/>
            <a:ext cx="1131683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PIN reg</a:t>
            </a:r>
          </a:p>
        </p:txBody>
      </p:sp>
      <p:sp>
        <p:nvSpPr>
          <p:cNvPr id="11" name="Up-Down Arrow 10"/>
          <p:cNvSpPr/>
          <p:nvPr/>
        </p:nvSpPr>
        <p:spPr>
          <a:xfrm>
            <a:off x="4426896" y="1543021"/>
            <a:ext cx="651850" cy="3639493"/>
          </a:xfrm>
          <a:prstGeom prst="up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DATA</a:t>
            </a:r>
          </a:p>
          <a:p>
            <a:pPr algn="ctr"/>
            <a:endParaRPr lang="it-IT" dirty="0" smtClean="0">
              <a:solidFill>
                <a:schemeClr val="bg1"/>
              </a:solidFill>
            </a:endParaRP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BUS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992059" y="3065179"/>
            <a:ext cx="543208" cy="38197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ight Arrow 12"/>
          <p:cNvSpPr/>
          <p:nvPr/>
        </p:nvSpPr>
        <p:spPr>
          <a:xfrm flipH="1">
            <a:off x="4992059" y="4031786"/>
            <a:ext cx="494660" cy="38197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7124644" y="3065179"/>
            <a:ext cx="588475" cy="381972"/>
          </a:xfrm>
          <a:prstGeom prst="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Straight Connector 15"/>
          <p:cNvCxnSpPr>
            <a:stCxn id="9" idx="3"/>
            <a:endCxn id="14" idx="3"/>
          </p:cNvCxnSpPr>
          <p:nvPr/>
        </p:nvCxnSpPr>
        <p:spPr>
          <a:xfrm>
            <a:off x="6875181" y="3256165"/>
            <a:ext cx="3527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609868" y="3256165"/>
            <a:ext cx="3527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283603" y="3479805"/>
            <a:ext cx="695460" cy="37673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Pin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766539" y="4203802"/>
            <a:ext cx="11960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139018" y="3064162"/>
            <a:ext cx="353085" cy="486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492103" y="2440237"/>
            <a:ext cx="0" cy="610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8003770">
            <a:off x="7047825" y="259450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ON</a:t>
            </a:r>
          </a:p>
        </p:txBody>
      </p:sp>
      <p:sp>
        <p:nvSpPr>
          <p:cNvPr id="26" name="TextBox 25"/>
          <p:cNvSpPr txBox="1"/>
          <p:nvPr/>
        </p:nvSpPr>
        <p:spPr>
          <a:xfrm rot="18122093">
            <a:off x="7379686" y="2664099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OFF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962583" y="3256165"/>
            <a:ext cx="0" cy="9476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962583" y="3689538"/>
            <a:ext cx="319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-Right Arrow 31"/>
          <p:cNvSpPr/>
          <p:nvPr/>
        </p:nvSpPr>
        <p:spPr>
          <a:xfrm>
            <a:off x="4992059" y="2076956"/>
            <a:ext cx="1578297" cy="381972"/>
          </a:xfrm>
          <a:prstGeom prst="left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" name="Straight Connector 35"/>
          <p:cNvCxnSpPr/>
          <p:nvPr/>
        </p:nvCxnSpPr>
        <p:spPr>
          <a:xfrm>
            <a:off x="8148119" y="724277"/>
            <a:ext cx="1" cy="5042780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9337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Interrupt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41" y="1049154"/>
            <a:ext cx="4194477" cy="5199249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Interrupts break the program flow to handle some event.</a:t>
            </a:r>
          </a:p>
          <a:p>
            <a:endParaRPr lang="it-IT" dirty="0"/>
          </a:p>
          <a:p>
            <a:r>
              <a:rPr lang="it-IT" dirty="0" smtClean="0"/>
              <a:t>It may be triggered by:</a:t>
            </a:r>
          </a:p>
          <a:p>
            <a:pPr lvl="1"/>
            <a:r>
              <a:rPr lang="it-IT" dirty="0" smtClean="0"/>
              <a:t>Pin change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(rise/fall/toggle)</a:t>
            </a:r>
          </a:p>
          <a:p>
            <a:pPr lvl="1"/>
            <a:r>
              <a:rPr lang="it-IT" dirty="0" smtClean="0"/>
              <a:t>Timers / Counters</a:t>
            </a:r>
          </a:p>
          <a:p>
            <a:pPr lvl="1"/>
            <a:r>
              <a:rPr lang="it-IT" dirty="0" smtClean="0"/>
              <a:t>Analog Comparator</a:t>
            </a:r>
          </a:p>
          <a:p>
            <a:pPr lvl="1"/>
            <a:r>
              <a:rPr lang="it-IT" dirty="0" smtClean="0"/>
              <a:t>ADC reading done</a:t>
            </a:r>
          </a:p>
          <a:p>
            <a:pPr lvl="1"/>
            <a:r>
              <a:rPr lang="it-IT" dirty="0" smtClean="0"/>
              <a:t>Serial interfaces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(Rx/Tx done)</a:t>
            </a:r>
          </a:p>
          <a:p>
            <a:pPr lvl="1"/>
            <a:endParaRPr lang="it-IT" dirty="0"/>
          </a:p>
          <a:p>
            <a:pPr algn="just"/>
            <a:r>
              <a:rPr lang="it-IT" dirty="0" smtClean="0"/>
              <a:t>It allows the program to handle an </a:t>
            </a:r>
            <a:r>
              <a:rPr lang="it-IT" dirty="0"/>
              <a:t>event "right after" </a:t>
            </a:r>
            <a:r>
              <a:rPr lang="it-IT" dirty="0" smtClean="0"/>
              <a:t>its occurrence, regardless of where the program is and </a:t>
            </a:r>
            <a:r>
              <a:rPr lang="it-IT" dirty="0"/>
              <a:t>without the need of polling constantly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882552"/>
              </p:ext>
            </p:extLst>
          </p:nvPr>
        </p:nvGraphicFramePr>
        <p:xfrm>
          <a:off x="5072197" y="1164142"/>
          <a:ext cx="1886552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552"/>
              </a:tblGrid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Main program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1</a:t>
                      </a:r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2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3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4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5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6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7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8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9</a:t>
                      </a:r>
                      <a:endParaRPr lang="it-IT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23131"/>
              </p:ext>
            </p:extLst>
          </p:nvPr>
        </p:nvGraphicFramePr>
        <p:xfrm>
          <a:off x="7718829" y="2032000"/>
          <a:ext cx="12517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710"/>
              </a:tblGrid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ISR</a:t>
                      </a:r>
                      <a:r>
                        <a:rPr lang="it-IT" baseline="0" dirty="0" smtClean="0"/>
                        <a:t>()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1</a:t>
                      </a:r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</a:t>
                      </a:r>
                      <a:r>
                        <a:rPr lang="it-IT" baseline="0" dirty="0" smtClean="0"/>
                        <a:t>2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</a:t>
                      </a:r>
                      <a:r>
                        <a:rPr lang="it-IT" baseline="0" dirty="0" smtClean="0"/>
                        <a:t>3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inst 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reeform 9"/>
          <p:cNvSpPr/>
          <p:nvPr/>
        </p:nvSpPr>
        <p:spPr>
          <a:xfrm>
            <a:off x="4851727" y="1657684"/>
            <a:ext cx="163350" cy="1242174"/>
          </a:xfrm>
          <a:custGeom>
            <a:avLst/>
            <a:gdLst>
              <a:gd name="connsiteX0" fmla="*/ 126371 w 155247"/>
              <a:gd name="connsiteY0" fmla="*/ 0 h 1309036"/>
              <a:gd name="connsiteX1" fmla="*/ 126371 w 155247"/>
              <a:gd name="connsiteY1" fmla="*/ 365760 h 1309036"/>
              <a:gd name="connsiteX2" fmla="*/ 78245 w 155247"/>
              <a:gd name="connsiteY2" fmla="*/ 702644 h 1309036"/>
              <a:gd name="connsiteX3" fmla="*/ 1243 w 155247"/>
              <a:gd name="connsiteY3" fmla="*/ 1001027 h 1309036"/>
              <a:gd name="connsiteX4" fmla="*/ 39744 w 155247"/>
              <a:gd name="connsiteY4" fmla="*/ 1241659 h 1309036"/>
              <a:gd name="connsiteX5" fmla="*/ 155247 w 155247"/>
              <a:gd name="connsiteY5" fmla="*/ 1309036 h 130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47" h="1309036">
                <a:moveTo>
                  <a:pt x="126371" y="0"/>
                </a:moveTo>
                <a:cubicBezTo>
                  <a:pt x="130381" y="124326"/>
                  <a:pt x="134392" y="248653"/>
                  <a:pt x="126371" y="365760"/>
                </a:cubicBezTo>
                <a:cubicBezTo>
                  <a:pt x="118350" y="482867"/>
                  <a:pt x="99100" y="596766"/>
                  <a:pt x="78245" y="702644"/>
                </a:cubicBezTo>
                <a:cubicBezTo>
                  <a:pt x="57390" y="808522"/>
                  <a:pt x="7660" y="911191"/>
                  <a:pt x="1243" y="1001027"/>
                </a:cubicBezTo>
                <a:cubicBezTo>
                  <a:pt x="-5174" y="1090863"/>
                  <a:pt x="14077" y="1190324"/>
                  <a:pt x="39744" y="1241659"/>
                </a:cubicBezTo>
                <a:cubicBezTo>
                  <a:pt x="65411" y="1292994"/>
                  <a:pt x="99100" y="1288181"/>
                  <a:pt x="155247" y="1309036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eform 10"/>
          <p:cNvSpPr/>
          <p:nvPr/>
        </p:nvSpPr>
        <p:spPr>
          <a:xfrm>
            <a:off x="6978316" y="2473693"/>
            <a:ext cx="711953" cy="541992"/>
          </a:xfrm>
          <a:custGeom>
            <a:avLst/>
            <a:gdLst>
              <a:gd name="connsiteX0" fmla="*/ 0 w 683393"/>
              <a:gd name="connsiteY0" fmla="*/ 606392 h 628620"/>
              <a:gd name="connsiteX1" fmla="*/ 182880 w 683393"/>
              <a:gd name="connsiteY1" fmla="*/ 606392 h 628620"/>
              <a:gd name="connsiteX2" fmla="*/ 279132 w 683393"/>
              <a:gd name="connsiteY2" fmla="*/ 375386 h 628620"/>
              <a:gd name="connsiteX3" fmla="*/ 404261 w 683393"/>
              <a:gd name="connsiteY3" fmla="*/ 48127 h 628620"/>
              <a:gd name="connsiteX4" fmla="*/ 683393 w 683393"/>
              <a:gd name="connsiteY4" fmla="*/ 0 h 62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393" h="628620">
                <a:moveTo>
                  <a:pt x="0" y="606392"/>
                </a:moveTo>
                <a:cubicBezTo>
                  <a:pt x="68179" y="625642"/>
                  <a:pt x="136358" y="644893"/>
                  <a:pt x="182880" y="606392"/>
                </a:cubicBezTo>
                <a:cubicBezTo>
                  <a:pt x="229402" y="567891"/>
                  <a:pt x="242235" y="468430"/>
                  <a:pt x="279132" y="375386"/>
                </a:cubicBezTo>
                <a:cubicBezTo>
                  <a:pt x="316029" y="282342"/>
                  <a:pt x="336884" y="110691"/>
                  <a:pt x="404261" y="48127"/>
                </a:cubicBezTo>
                <a:cubicBezTo>
                  <a:pt x="471638" y="-14437"/>
                  <a:pt x="599974" y="4813"/>
                  <a:pt x="683393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eform 11"/>
          <p:cNvSpPr/>
          <p:nvPr/>
        </p:nvSpPr>
        <p:spPr>
          <a:xfrm flipH="1">
            <a:off x="7015869" y="3128211"/>
            <a:ext cx="674400" cy="768821"/>
          </a:xfrm>
          <a:custGeom>
            <a:avLst/>
            <a:gdLst>
              <a:gd name="connsiteX0" fmla="*/ 0 w 683393"/>
              <a:gd name="connsiteY0" fmla="*/ 606392 h 628620"/>
              <a:gd name="connsiteX1" fmla="*/ 182880 w 683393"/>
              <a:gd name="connsiteY1" fmla="*/ 606392 h 628620"/>
              <a:gd name="connsiteX2" fmla="*/ 279132 w 683393"/>
              <a:gd name="connsiteY2" fmla="*/ 375386 h 628620"/>
              <a:gd name="connsiteX3" fmla="*/ 404261 w 683393"/>
              <a:gd name="connsiteY3" fmla="*/ 48127 h 628620"/>
              <a:gd name="connsiteX4" fmla="*/ 683393 w 683393"/>
              <a:gd name="connsiteY4" fmla="*/ 0 h 62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393" h="628620">
                <a:moveTo>
                  <a:pt x="0" y="606392"/>
                </a:moveTo>
                <a:cubicBezTo>
                  <a:pt x="68179" y="625642"/>
                  <a:pt x="136358" y="644893"/>
                  <a:pt x="182880" y="606392"/>
                </a:cubicBezTo>
                <a:cubicBezTo>
                  <a:pt x="229402" y="567891"/>
                  <a:pt x="242235" y="468430"/>
                  <a:pt x="279132" y="375386"/>
                </a:cubicBezTo>
                <a:cubicBezTo>
                  <a:pt x="316029" y="282342"/>
                  <a:pt x="336884" y="110691"/>
                  <a:pt x="404261" y="48127"/>
                </a:cubicBezTo>
                <a:cubicBezTo>
                  <a:pt x="471638" y="-14437"/>
                  <a:pt x="599974" y="4813"/>
                  <a:pt x="683393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31333" y="2492944"/>
            <a:ext cx="0" cy="12224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11161" y="3164978"/>
            <a:ext cx="0" cy="15405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0736968">
            <a:off x="3633196" y="2919482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Interrupt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" name="Explosion 1 17"/>
          <p:cNvSpPr/>
          <p:nvPr/>
        </p:nvSpPr>
        <p:spPr>
          <a:xfrm>
            <a:off x="4650342" y="2812974"/>
            <a:ext cx="234902" cy="291174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21134435">
            <a:off x="7860783" y="1046814"/>
            <a:ext cx="1059437" cy="817245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I</a:t>
            </a:r>
            <a:r>
              <a:rPr lang="it-IT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nterrupt </a:t>
            </a:r>
          </a:p>
          <a:p>
            <a:r>
              <a:rPr lang="it-IT" sz="1400" b="1" dirty="0" smtClean="0"/>
              <a:t>S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ervice </a:t>
            </a:r>
          </a:p>
          <a:p>
            <a:r>
              <a:rPr lang="it-IT" sz="1400" b="1" dirty="0" smtClean="0"/>
              <a:t>R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outine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38830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4940344" y="3287950"/>
            <a:ext cx="1101545" cy="651752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6007188" y="3287950"/>
            <a:ext cx="1101545" cy="651752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4940343" y="3939702"/>
            <a:ext cx="1101545" cy="44235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50010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Timers / Counters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357163"/>
            <a:ext cx="6148405" cy="4467908"/>
          </a:xfrm>
        </p:spPr>
        <p:txBody>
          <a:bodyPr/>
          <a:lstStyle/>
          <a:p>
            <a:r>
              <a:rPr lang="it-IT" dirty="0" smtClean="0"/>
              <a:t>Internal registers that increment triggered by:</a:t>
            </a:r>
          </a:p>
          <a:p>
            <a:pPr lvl="1"/>
            <a:r>
              <a:rPr lang="it-IT" dirty="0" smtClean="0"/>
              <a:t>A clock source: </a:t>
            </a:r>
            <a:r>
              <a:rPr lang="it-IT" b="1" dirty="0" smtClean="0">
                <a:solidFill>
                  <a:schemeClr val="tx1"/>
                </a:solidFill>
              </a:rPr>
              <a:t>Timer</a:t>
            </a:r>
          </a:p>
          <a:p>
            <a:pPr lvl="1"/>
            <a:r>
              <a:rPr lang="it-IT" dirty="0" smtClean="0"/>
              <a:t>An external event: </a:t>
            </a:r>
            <a:r>
              <a:rPr lang="it-IT" b="1" dirty="0" smtClean="0">
                <a:solidFill>
                  <a:schemeClr val="tx1"/>
                </a:solidFill>
              </a:rPr>
              <a:t>Counter</a:t>
            </a:r>
          </a:p>
          <a:p>
            <a:r>
              <a:rPr lang="it-IT" dirty="0" smtClean="0"/>
              <a:t>May be used to:</a:t>
            </a:r>
          </a:p>
          <a:p>
            <a:pPr lvl="1"/>
            <a:r>
              <a:rPr lang="it-IT" dirty="0" smtClean="0"/>
              <a:t>Measure time</a:t>
            </a:r>
          </a:p>
          <a:p>
            <a:pPr lvl="1"/>
            <a:r>
              <a:rPr lang="it-IT" dirty="0" smtClean="0"/>
              <a:t>Raise interruption on:</a:t>
            </a:r>
          </a:p>
          <a:p>
            <a:pPr lvl="2"/>
            <a:r>
              <a:rPr lang="it-IT" dirty="0" smtClean="0"/>
              <a:t>Overflow</a:t>
            </a:r>
          </a:p>
          <a:p>
            <a:pPr lvl="2"/>
            <a:r>
              <a:rPr lang="it-IT" dirty="0" smtClean="0"/>
              <a:t>Reach a certain value (</a:t>
            </a:r>
            <a:r>
              <a:rPr lang="it-IT" dirty="0" smtClean="0">
                <a:solidFill>
                  <a:schemeClr val="tx1"/>
                </a:solidFill>
              </a:rPr>
              <a:t>OCR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Create waveform</a:t>
            </a:r>
          </a:p>
          <a:p>
            <a:pPr lvl="2"/>
            <a:r>
              <a:rPr lang="it-IT" dirty="0" smtClean="0"/>
              <a:t>PWM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69" y="2357556"/>
            <a:ext cx="3415364" cy="2019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71273" y="4364660"/>
            <a:ext cx="2504756" cy="95410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Ultrasonic distance sensor</a:t>
            </a:r>
          </a:p>
          <a:p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Measures distance based on the time to echo of an ultrasonic pulse.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134435">
            <a:off x="3965308" y="4914466"/>
            <a:ext cx="1126205" cy="715089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sz="1200" b="1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 </a:t>
            </a:r>
          </a:p>
          <a:p>
            <a:r>
              <a:rPr lang="it-IT" sz="1200" b="1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389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52400"/>
            <a:ext cx="8097309" cy="1524000"/>
          </a:xfrm>
        </p:spPr>
        <p:txBody>
          <a:bodyPr/>
          <a:lstStyle/>
          <a:p>
            <a:r>
              <a:rPr lang="it-IT" dirty="0" smtClean="0"/>
              <a:t>Objectives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Understand what are microcontrollers.</a:t>
            </a:r>
          </a:p>
          <a:p>
            <a:pPr lvl="1"/>
            <a:r>
              <a:rPr lang="it-IT" dirty="0" smtClean="0"/>
              <a:t>What are they?</a:t>
            </a:r>
          </a:p>
          <a:p>
            <a:pPr lvl="1"/>
            <a:r>
              <a:rPr lang="it-IT" dirty="0" smtClean="0"/>
              <a:t>What are they used for?</a:t>
            </a:r>
          </a:p>
          <a:p>
            <a:pPr lvl="1"/>
            <a:r>
              <a:rPr lang="it-IT" dirty="0" smtClean="0"/>
              <a:t>How do they work?</a:t>
            </a:r>
          </a:p>
          <a:p>
            <a:pPr lvl="1"/>
            <a:r>
              <a:rPr lang="it-IT" dirty="0"/>
              <a:t>How can </a:t>
            </a:r>
            <a:r>
              <a:rPr lang="it-IT" dirty="0" smtClean="0"/>
              <a:t>I </a:t>
            </a:r>
            <a:r>
              <a:rPr lang="it-IT" dirty="0"/>
              <a:t>use them</a:t>
            </a:r>
            <a:r>
              <a:rPr lang="it-IT" dirty="0" smtClean="0"/>
              <a:t>?</a:t>
            </a:r>
          </a:p>
          <a:p>
            <a:pPr lvl="1"/>
            <a:r>
              <a:rPr lang="it-IT" dirty="0" smtClean="0"/>
              <a:t>Are </a:t>
            </a:r>
            <a:r>
              <a:rPr lang="it-IT" dirty="0"/>
              <a:t>they suitable for my project</a:t>
            </a:r>
            <a:r>
              <a:rPr lang="it-IT" dirty="0" smtClean="0"/>
              <a:t>?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Example of applications.</a:t>
            </a:r>
            <a:endParaRPr lang="it-IT" dirty="0" smtClean="0"/>
          </a:p>
          <a:p>
            <a:r>
              <a:rPr lang="it-IT" dirty="0" smtClean="0"/>
              <a:t>Have an overview of the lab 10.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6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righto.com/images/pwm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8" y="3152274"/>
            <a:ext cx="9158824" cy="328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Pulse Width Modulation (PWM)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83" y="1369938"/>
            <a:ext cx="8730114" cy="158566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You can </a:t>
            </a:r>
            <a:r>
              <a:rPr lang="en-US" dirty="0" smtClean="0"/>
              <a:t>create </a:t>
            </a:r>
            <a:r>
              <a:rPr lang="en-US" dirty="0"/>
              <a:t>an output signal which value depends on the status of </a:t>
            </a:r>
            <a:r>
              <a:rPr lang="en-US" dirty="0" smtClean="0"/>
              <a:t>the timer.</a:t>
            </a:r>
            <a:endParaRPr lang="it-IT" dirty="0" smtClean="0"/>
          </a:p>
          <a:p>
            <a:r>
              <a:rPr lang="it-IT" dirty="0" smtClean="0"/>
              <a:t>Outputs a train of periodic digital pulses with controlled width.</a:t>
            </a:r>
          </a:p>
          <a:p>
            <a:pPr lvl="1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(Can be used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to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"mimic" an analog signal)</a:t>
            </a:r>
          </a:p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99411" y="5390147"/>
            <a:ext cx="87830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177717" y="5602707"/>
            <a:ext cx="41710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79884" y="504487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75%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7628" y="5269470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5%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141" y="3789530"/>
            <a:ext cx="678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191</a:t>
            </a:r>
            <a:br>
              <a:rPr lang="it-IT" b="1" dirty="0" smtClean="0">
                <a:solidFill>
                  <a:srgbClr val="FF0000"/>
                </a:solidFill>
              </a:rPr>
            </a:br>
            <a:r>
              <a:rPr lang="it-IT" sz="1400" b="1" dirty="0" smtClean="0">
                <a:solidFill>
                  <a:srgbClr val="FF0000"/>
                </a:solidFill>
              </a:rPr>
              <a:t>(75%)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280799" y="3974200"/>
            <a:ext cx="878306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319459" y="3974200"/>
            <a:ext cx="858258" cy="87049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177718" y="3549316"/>
            <a:ext cx="430775" cy="43691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Pulse Width Modulation (PWM)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83" y="1369938"/>
            <a:ext cx="8730114" cy="158566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You can </a:t>
            </a:r>
            <a:r>
              <a:rPr lang="en-US" dirty="0" smtClean="0"/>
              <a:t>create </a:t>
            </a:r>
            <a:r>
              <a:rPr lang="en-US" dirty="0"/>
              <a:t>an output signal which value depends on the status of </a:t>
            </a:r>
            <a:r>
              <a:rPr lang="en-US" dirty="0" smtClean="0"/>
              <a:t>the timer.</a:t>
            </a:r>
            <a:endParaRPr lang="it-IT" dirty="0" smtClean="0"/>
          </a:p>
          <a:p>
            <a:r>
              <a:rPr lang="it-IT" dirty="0" smtClean="0"/>
              <a:t>Outputs a train of periodic digital pulses with controlled width.</a:t>
            </a:r>
          </a:p>
          <a:p>
            <a:pPr lvl="1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(Can be used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to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"mimic" an analog signal)</a:t>
            </a:r>
          </a:p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050" name="Picture 2" descr="http://upload.wikimedia.org/wikipedia/commons/e/e2/Delta_PW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04" y="2728634"/>
            <a:ext cx="5749497" cy="40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630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6085005" y="3910708"/>
            <a:ext cx="1025914" cy="591838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7110919" y="3301111"/>
            <a:ext cx="1045516" cy="663669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676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Comparator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643" y="1369937"/>
            <a:ext cx="4223353" cy="4208541"/>
          </a:xfrm>
        </p:spPr>
        <p:txBody>
          <a:bodyPr/>
          <a:lstStyle/>
          <a:p>
            <a:r>
              <a:rPr lang="it-IT" dirty="0" smtClean="0"/>
              <a:t>Tells whether positive pin AIN0 voltage is higher than negative pin AIN1.</a:t>
            </a:r>
          </a:p>
          <a:p>
            <a:r>
              <a:rPr lang="it-IT" dirty="0" smtClean="0"/>
              <a:t>Output is the internal bit ACO* of reg ACSR*.</a:t>
            </a:r>
          </a:p>
          <a:p>
            <a:r>
              <a:rPr lang="it-IT" dirty="0" smtClean="0"/>
              <a:t>Can be used to:</a:t>
            </a:r>
          </a:p>
          <a:p>
            <a:pPr lvl="1"/>
            <a:r>
              <a:rPr lang="it-IT" dirty="0"/>
              <a:t>Compare two analog </a:t>
            </a:r>
            <a:r>
              <a:rPr lang="it-IT" dirty="0" smtClean="0"/>
              <a:t>signals</a:t>
            </a:r>
          </a:p>
          <a:p>
            <a:pPr lvl="1"/>
            <a:r>
              <a:rPr lang="it-IT" dirty="0" smtClean="0"/>
              <a:t>Trigger a Timer/Counter</a:t>
            </a:r>
          </a:p>
          <a:p>
            <a:pPr lvl="1"/>
            <a:r>
              <a:rPr lang="it-IT" dirty="0" smtClean="0"/>
              <a:t>Trigger an interrupt (rise, fall or toggle)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859" y="1221942"/>
            <a:ext cx="4238625" cy="1409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1270" y="2833767"/>
            <a:ext cx="2905332" cy="783193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&gt;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=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1</a:t>
            </a:r>
          </a:p>
          <a:p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&lt;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/>
              <a:t>=</a:t>
            </a:r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604802" y="3115915"/>
            <a:ext cx="308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12823" y="3374193"/>
            <a:ext cx="308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44833" y="5674045"/>
            <a:ext cx="4013973" cy="510778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ACO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nalog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omparator </a:t>
            </a:r>
            <a:r>
              <a:rPr lang="it-IT" sz="1200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</a:p>
          <a:p>
            <a:r>
              <a:rPr lang="it-IT" sz="1200" b="1" dirty="0" smtClean="0"/>
              <a:t>ACSR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nalog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omp. Control and </a:t>
            </a:r>
            <a:r>
              <a:rPr lang="it-IT" sz="1200" dirty="0" smtClean="0"/>
              <a:t>S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tatus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2383" y="570730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</a:t>
            </a:r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3202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to Digital Converter (ADC)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177047"/>
            <a:ext cx="6681867" cy="499515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10-bit resolution</a:t>
            </a:r>
          </a:p>
          <a:p>
            <a:pPr lvl="1"/>
            <a:r>
              <a:rPr lang="it-IT" dirty="0" smtClean="0"/>
              <a:t>0V-Vref  →  0-1023</a:t>
            </a:r>
          </a:p>
          <a:p>
            <a:r>
              <a:rPr lang="it-IT" dirty="0" smtClean="0"/>
              <a:t>Vref can be:</a:t>
            </a:r>
          </a:p>
          <a:p>
            <a:pPr lvl="1"/>
            <a:r>
              <a:rPr lang="it-IT" dirty="0" smtClean="0"/>
              <a:t>Vcc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(Power source)</a:t>
            </a:r>
          </a:p>
          <a:p>
            <a:pPr lvl="1"/>
            <a:r>
              <a:rPr lang="it-IT" dirty="0" smtClean="0"/>
              <a:t>1.1V internal ref.</a:t>
            </a:r>
          </a:p>
          <a:p>
            <a:pPr marL="457200" lvl="1" indent="0">
              <a:buNone/>
            </a:pPr>
            <a:r>
              <a:rPr lang="it-IT" dirty="0"/>
              <a:t>	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(from bandgap)</a:t>
            </a:r>
          </a:p>
          <a:p>
            <a:pPr lvl="1"/>
            <a:r>
              <a:rPr lang="it-IT" dirty="0" smtClean="0"/>
              <a:t>External ref. on pin ‘AREF’</a:t>
            </a:r>
          </a:p>
          <a:p>
            <a:r>
              <a:rPr lang="it-IT" dirty="0" smtClean="0"/>
              <a:t>Successive </a:t>
            </a:r>
            <a:r>
              <a:rPr lang="it-IT" dirty="0"/>
              <a:t>approximation</a:t>
            </a:r>
          </a:p>
          <a:p>
            <a:pPr lvl="1"/>
            <a:r>
              <a:rPr lang="it-IT" dirty="0" smtClean="0"/>
              <a:t>13-260 us Conversion time</a:t>
            </a:r>
          </a:p>
          <a:p>
            <a:r>
              <a:rPr lang="it-IT" dirty="0" smtClean="0"/>
              <a:t>Interrupt on complete</a:t>
            </a:r>
          </a:p>
          <a:p>
            <a:r>
              <a:rPr lang="it-IT" dirty="0" smtClean="0"/>
              <a:t>6 multiplexed channels on DIP package</a:t>
            </a:r>
          </a:p>
          <a:p>
            <a:pPr lvl="1"/>
            <a:r>
              <a:rPr lang="it-IT" dirty="0" smtClean="0"/>
              <a:t>(internal Temp sensor on ch8)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050" name="Picture 2" descr="http://www.ni.com/cms/images/devzone/tut/Fig_9_3-bit_vs_16-bit_A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180" y="1383631"/>
            <a:ext cx="4807820" cy="35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56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5019472" y="4720230"/>
            <a:ext cx="963040" cy="52268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6076441" y="4691366"/>
            <a:ext cx="963040" cy="564051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7133410" y="4732732"/>
            <a:ext cx="963040" cy="52268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86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475" y="25400"/>
            <a:ext cx="8626642" cy="1524000"/>
          </a:xfrm>
        </p:spPr>
        <p:txBody>
          <a:bodyPr>
            <a:normAutofit/>
          </a:bodyPr>
          <a:lstStyle/>
          <a:p>
            <a:r>
              <a:rPr lang="it-IT" dirty="0" smtClean="0"/>
              <a:t>Serial Interfaces: USART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Universal Synchronous-Asynchronous Receiver Transmitter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8415"/>
            <a:ext cx="5293895" cy="2985003"/>
          </a:xfrm>
        </p:spPr>
        <p:txBody>
          <a:bodyPr/>
          <a:lstStyle/>
          <a:p>
            <a:r>
              <a:rPr lang="it-IT" dirty="0" smtClean="0"/>
              <a:t>A simple protocol</a:t>
            </a:r>
          </a:p>
          <a:p>
            <a:r>
              <a:rPr lang="it-IT" dirty="0" smtClean="0"/>
              <a:t>Widely used to communicate with PCs due to compability with RS232 protocol. 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(RS232 is not used anymore in most PCs but it’s still very easy to find USB-Serial converters)</a:t>
            </a:r>
          </a:p>
          <a:p>
            <a:r>
              <a:rPr lang="it-IT" dirty="0" smtClean="0"/>
              <a:t>Up to 250kbps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4098" name="Picture 2" descr="https://cdn.sparkfun.com/assets/1/8/d/c/1/51142c09ce395f0e7e000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62" y="4412340"/>
            <a:ext cx="6107538" cy="111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3228478"/>
            <a:ext cx="3705726" cy="3019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May trigger interrupts:</a:t>
            </a:r>
          </a:p>
          <a:p>
            <a:pPr lvl="1"/>
            <a:r>
              <a:rPr lang="it-IT" dirty="0" smtClean="0"/>
              <a:t>Tx complete</a:t>
            </a:r>
          </a:p>
          <a:p>
            <a:pPr lvl="1"/>
            <a:r>
              <a:rPr lang="it-IT" dirty="0" smtClean="0"/>
              <a:t>Rx complete</a:t>
            </a:r>
          </a:p>
          <a:p>
            <a:pPr lvl="1"/>
            <a:r>
              <a:rPr lang="it-IT" dirty="0" smtClean="0"/>
              <a:t>Data reg empty</a:t>
            </a:r>
          </a:p>
          <a:p>
            <a:pPr lvl="1"/>
            <a:endParaRPr lang="it-IT" dirty="0"/>
          </a:p>
        </p:txBody>
      </p:sp>
      <p:pic>
        <p:nvPicPr>
          <p:cNvPr id="4102" name="Picture 6" descr="https://cdn.sparkfun.com/assets/2/5/c/4/5/50e1ce8bce395fb62b0000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031" y="1637140"/>
            <a:ext cx="3379871" cy="205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6461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Serial Interfaces: SPI</a:t>
            </a:r>
            <a:br>
              <a:rPr lang="it-IT" dirty="0"/>
            </a:br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Serial Peripheral 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Interface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31" y="1066694"/>
            <a:ext cx="9012016" cy="1938746"/>
          </a:xfrm>
        </p:spPr>
        <p:txBody>
          <a:bodyPr/>
          <a:lstStyle/>
          <a:p>
            <a:r>
              <a:rPr lang="it-IT" dirty="0" smtClean="0"/>
              <a:t>Differently from the USART, SPI can talk to multiple devices on the same bus, but needs a Slave Select signal per Slave Device</a:t>
            </a:r>
          </a:p>
          <a:p>
            <a:r>
              <a:rPr lang="it-IT" dirty="0" smtClean="0"/>
              <a:t>Up to 10Mbps! (clk/2)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538561" y="10974666"/>
            <a:ext cx="3447837" cy="223442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3631" y="2590694"/>
            <a:ext cx="4498167" cy="2236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Slaves do </a:t>
            </a:r>
            <a:r>
              <a:rPr lang="it-IT" dirty="0"/>
              <a:t>not "</a:t>
            </a:r>
            <a:r>
              <a:rPr lang="it-IT" dirty="0" smtClean="0"/>
              <a:t>talk" autonomously.</a:t>
            </a:r>
          </a:p>
          <a:p>
            <a:pPr lvl="1"/>
            <a:r>
              <a:rPr lang="it-IT" dirty="0" smtClean="0"/>
              <a:t>Must be querried (and clocked) by master.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394" y="2371671"/>
            <a:ext cx="4206657" cy="3276486"/>
          </a:xfrm>
          <a:prstGeom prst="rect">
            <a:avLst/>
          </a:prstGeom>
        </p:spPr>
      </p:pic>
      <p:pic>
        <p:nvPicPr>
          <p:cNvPr id="5124" name="Picture 4" descr="http://www.labbookpages.co.uk/electronics/avrs/files/sdC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126" y="4103885"/>
            <a:ext cx="1637925" cy="233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50370" y="5055228"/>
            <a:ext cx="2574306" cy="95410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All SD cards</a:t>
            </a:r>
          </a:p>
          <a:p>
            <a:pPr algn="ctr"/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Uses the SPI serial interface</a:t>
            </a:r>
          </a:p>
          <a:p>
            <a:pPr algn="ctr"/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and can be easily accessed from a uC.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24872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tx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smtClean="0"/>
              <a:t>Maurício Féo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598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Serial Interfaces: </a:t>
            </a:r>
            <a:r>
              <a:rPr lang="it-IT" dirty="0" smtClean="0"/>
              <a:t>TWI (I</a:t>
            </a:r>
            <a:r>
              <a:rPr lang="it-IT" baseline="30000" dirty="0" smtClean="0"/>
              <a:t>2</a:t>
            </a:r>
            <a:r>
              <a:rPr lang="it-IT" dirty="0" smtClean="0"/>
              <a:t>C)</a:t>
            </a:r>
            <a:r>
              <a:rPr lang="it-IT" dirty="0"/>
              <a:t/>
            </a:r>
            <a:br>
              <a:rPr lang="it-IT" dirty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Two wire interface (Inter-integrated Circuit)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72" y="1369938"/>
            <a:ext cx="5623419" cy="2595638"/>
          </a:xfrm>
        </p:spPr>
        <p:txBody>
          <a:bodyPr/>
          <a:lstStyle/>
          <a:p>
            <a:r>
              <a:rPr lang="it-IT" dirty="0" smtClean="0"/>
              <a:t>I2C allows multiple Masters and Slaves on the same bus.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(up to 128)</a:t>
            </a:r>
          </a:p>
          <a:p>
            <a:r>
              <a:rPr lang="it-IT" dirty="0" smtClean="0"/>
              <a:t>Up to 400kbps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(on the Atmega328)</a:t>
            </a:r>
          </a:p>
          <a:p>
            <a:r>
              <a:rPr lang="it-IT" dirty="0" smtClean="0"/>
              <a:t>Used in a variety of digital sensors.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72" y="4219575"/>
            <a:ext cx="7886700" cy="1571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313" y="2140903"/>
            <a:ext cx="1279062" cy="1301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575" y="2176197"/>
            <a:ext cx="1410297" cy="128269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502027" y="3243714"/>
            <a:ext cx="0" cy="1097280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665844" y="3243714"/>
            <a:ext cx="0" cy="1299410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196811" y="3311091"/>
            <a:ext cx="0" cy="1029903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098955" y="3189672"/>
            <a:ext cx="0" cy="1353452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371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5009745" y="600073"/>
            <a:ext cx="1001949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4941651" y="1561818"/>
            <a:ext cx="1070043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84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998" y="997288"/>
            <a:ext cx="4045343" cy="2128868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62" y="991012"/>
            <a:ext cx="2327031" cy="2156383"/>
          </a:xfrm>
        </p:spPr>
      </p:pic>
      <p:sp>
        <p:nvSpPr>
          <p:cNvPr id="8" name="Rectangle 7"/>
          <p:cNvSpPr/>
          <p:nvPr/>
        </p:nvSpPr>
        <p:spPr>
          <a:xfrm>
            <a:off x="4960537" y="1809676"/>
            <a:ext cx="515815" cy="480646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5059874" y="2387192"/>
            <a:ext cx="1707466" cy="7389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023780" y="991012"/>
            <a:ext cx="1743560" cy="7464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406400" y="3599862"/>
            <a:ext cx="2453406" cy="2649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CPU</a:t>
            </a:r>
          </a:p>
          <a:p>
            <a:r>
              <a:rPr lang="it-IT" dirty="0" smtClean="0"/>
              <a:t>Memories</a:t>
            </a:r>
          </a:p>
          <a:p>
            <a:r>
              <a:rPr lang="it-IT" dirty="0" smtClean="0"/>
              <a:t>I/O Interfaces</a:t>
            </a:r>
          </a:p>
          <a:p>
            <a:r>
              <a:rPr lang="it-IT" dirty="0" smtClean="0"/>
              <a:t>Etc.</a:t>
            </a:r>
          </a:p>
          <a:p>
            <a:endParaRPr lang="it-IT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379495" y="3301198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Microcontroller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103203" y="3794025"/>
            <a:ext cx="873237" cy="70566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CPU</a:t>
            </a:r>
            <a:endParaRPr lang="it-IT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4956489" y="5581616"/>
            <a:ext cx="1178273" cy="48671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3535518" y="4000296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6542600" y="3955827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3535518" y="4688758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6542600" y="4656481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26" name="Rectangle 25"/>
          <p:cNvSpPr/>
          <p:nvPr/>
        </p:nvSpPr>
        <p:spPr>
          <a:xfrm>
            <a:off x="2811680" y="419453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ctangle 26"/>
          <p:cNvSpPr/>
          <p:nvPr/>
        </p:nvSpPr>
        <p:spPr>
          <a:xfrm>
            <a:off x="2821101" y="4880179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483933" y="410359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7483933" y="479666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ounded Rectangle 29"/>
          <p:cNvSpPr/>
          <p:nvPr/>
        </p:nvSpPr>
        <p:spPr>
          <a:xfrm>
            <a:off x="6542600" y="5358025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31" name="Rectangle 30"/>
          <p:cNvSpPr/>
          <p:nvPr/>
        </p:nvSpPr>
        <p:spPr>
          <a:xfrm>
            <a:off x="7483933" y="5498210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ounded Rectangle 31"/>
          <p:cNvSpPr/>
          <p:nvPr/>
        </p:nvSpPr>
        <p:spPr>
          <a:xfrm>
            <a:off x="3526097" y="5424986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33" name="Rectangle 32"/>
          <p:cNvSpPr/>
          <p:nvPr/>
        </p:nvSpPr>
        <p:spPr>
          <a:xfrm>
            <a:off x="2811680" y="5616407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ounded Rectangle 12"/>
          <p:cNvSpPr/>
          <p:nvPr/>
        </p:nvSpPr>
        <p:spPr>
          <a:xfrm>
            <a:off x="3385453" y="3652690"/>
            <a:ext cx="4308739" cy="261870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Up-Down Arrow 35"/>
          <p:cNvSpPr/>
          <p:nvPr/>
        </p:nvSpPr>
        <p:spPr>
          <a:xfrm>
            <a:off x="5418184" y="4540410"/>
            <a:ext cx="237460" cy="384397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Up-Down Arrow 36"/>
          <p:cNvSpPr/>
          <p:nvPr/>
        </p:nvSpPr>
        <p:spPr>
          <a:xfrm>
            <a:off x="5401699" y="5181274"/>
            <a:ext cx="237460" cy="375659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Up-Down Arrow 40"/>
          <p:cNvSpPr/>
          <p:nvPr/>
        </p:nvSpPr>
        <p:spPr>
          <a:xfrm rot="16200000">
            <a:off x="5389588" y="4326286"/>
            <a:ext cx="237460" cy="1468375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222114" y="-263586"/>
            <a:ext cx="8097309" cy="1524000"/>
          </a:xfrm>
        </p:spPr>
        <p:txBody>
          <a:bodyPr/>
          <a:lstStyle/>
          <a:p>
            <a:r>
              <a:rPr lang="it-IT" dirty="0" smtClean="0"/>
              <a:t>What is a microcontroller?</a:t>
            </a:r>
            <a:endParaRPr lang="it-IT" dirty="0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5007" y="1565917"/>
            <a:ext cx="2170176" cy="101566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2000" dirty="0" smtClean="0">
                <a:solidFill>
                  <a:prstClr val="white"/>
                </a:solidFill>
              </a:rPr>
              <a:t>Tiny computer integrated </a:t>
            </a:r>
            <a:r>
              <a:rPr lang="it-IT" sz="2000" dirty="0">
                <a:solidFill>
                  <a:prstClr val="white"/>
                </a:solidFill>
              </a:rPr>
              <a:t>in the same chip.</a:t>
            </a:r>
          </a:p>
        </p:txBody>
      </p:sp>
    </p:spTree>
    <p:extLst>
      <p:ext uri="{BB962C8B-B14F-4D97-AF65-F5344CB8AC3E}">
        <p14:creationId xmlns:p14="http://schemas.microsoft.com/office/powerpoint/2010/main" val="332274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Watchdog Timer (WDT)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094875"/>
            <a:ext cx="7678822" cy="5077326"/>
          </a:xfrm>
        </p:spPr>
        <p:txBody>
          <a:bodyPr>
            <a:normAutofit/>
          </a:bodyPr>
          <a:lstStyle/>
          <a:p>
            <a:r>
              <a:rPr lang="it-IT" dirty="0" smtClean="0"/>
              <a:t>A Watchdog Timer is a timer clocked by an on-chip oscillator</a:t>
            </a:r>
          </a:p>
          <a:p>
            <a:r>
              <a:rPr lang="it-IT" dirty="0" smtClean="0"/>
              <a:t>Once the counter reaches a certain value, the microcontroller may:</a:t>
            </a:r>
          </a:p>
          <a:p>
            <a:pPr lvl="1"/>
            <a:r>
              <a:rPr lang="it-IT" dirty="0" smtClean="0"/>
              <a:t>Trigger an interrupt</a:t>
            </a:r>
          </a:p>
          <a:p>
            <a:pPr lvl="1"/>
            <a:r>
              <a:rPr lang="it-IT" dirty="0" smtClean="0"/>
              <a:t>Reset the microcontroller</a:t>
            </a:r>
          </a:p>
          <a:p>
            <a:r>
              <a:rPr lang="it-IT" dirty="0" smtClean="0"/>
              <a:t>Used to prevent your program from getting stuck in any part of the code.</a:t>
            </a:r>
          </a:p>
          <a:p>
            <a:r>
              <a:rPr lang="it-IT" dirty="0" smtClean="0"/>
              <a:t>You use it by enabling the WDT and spreading WDT reset instructions on particular places of your code.</a:t>
            </a:r>
          </a:p>
          <a:p>
            <a:pPr lvl="1"/>
            <a:r>
              <a:rPr lang="it-IT" dirty="0" smtClean="0"/>
              <a:t>If it gets stuck in an infinite loop, for ex., the counter won’t be reset and the microcontroller will be reset.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932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Clock circuit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15" y="1293779"/>
            <a:ext cx="3941632" cy="4705625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Up to 20MHz from:</a:t>
            </a:r>
          </a:p>
          <a:p>
            <a:pPr lvl="1"/>
            <a:r>
              <a:rPr lang="it-IT" dirty="0" smtClean="0"/>
              <a:t>External clock from a pin</a:t>
            </a:r>
          </a:p>
          <a:p>
            <a:pPr lvl="1"/>
            <a:r>
              <a:rPr lang="it-IT" dirty="0" smtClean="0"/>
              <a:t>External crystal oscillator</a:t>
            </a:r>
          </a:p>
          <a:p>
            <a:pPr lvl="1"/>
            <a:r>
              <a:rPr lang="it-IT" dirty="0" smtClean="0"/>
              <a:t>Internal RC oscillator</a:t>
            </a:r>
          </a:p>
          <a:p>
            <a:pPr lvl="2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7.3-8.1 MHz</a:t>
            </a:r>
          </a:p>
          <a:p>
            <a:pPr lvl="1"/>
            <a:r>
              <a:rPr lang="it-IT" dirty="0" smtClean="0"/>
              <a:t>128kHz Internal oscillator</a:t>
            </a:r>
          </a:p>
          <a:p>
            <a:pPr lvl="2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128 kHz</a:t>
            </a:r>
          </a:p>
          <a:p>
            <a:pPr lvl="2"/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System Clock Prescaler</a:t>
            </a:r>
          </a:p>
          <a:p>
            <a:pPr lvl="1"/>
            <a:r>
              <a:rPr lang="it-IT" sz="1600" dirty="0" smtClean="0"/>
              <a:t>Divides the clock if needed</a:t>
            </a:r>
          </a:p>
          <a:p>
            <a:r>
              <a:rPr lang="it-IT" dirty="0" smtClean="0"/>
              <a:t>Keep in mind:</a:t>
            </a:r>
          </a:p>
          <a:p>
            <a:pPr marL="457200" lvl="1" indent="0">
              <a:buNone/>
            </a:pPr>
            <a:r>
              <a:rPr lang="it-IT" dirty="0" smtClean="0"/>
              <a:t>Power consumption is proportional to clock frequency.</a:t>
            </a:r>
            <a:endParaRPr lang="it-IT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547" y="1454424"/>
            <a:ext cx="5056453" cy="3877956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365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ctangle 22"/>
          <p:cNvSpPr/>
          <p:nvPr/>
        </p:nvSpPr>
        <p:spPr>
          <a:xfrm>
            <a:off x="5118327" y="746517"/>
            <a:ext cx="777648" cy="2678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5118327" y="1152095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5118327" y="1550761"/>
            <a:ext cx="777645" cy="78505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/>
          <p:cNvSpPr/>
          <p:nvPr/>
        </p:nvSpPr>
        <p:spPr>
          <a:xfrm>
            <a:off x="6010605" y="631451"/>
            <a:ext cx="1070043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7072251" y="477233"/>
            <a:ext cx="1070043" cy="1064620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5402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06399" y="1032329"/>
            <a:ext cx="8533064" cy="1329871"/>
          </a:xfrm>
        </p:spPr>
        <p:txBody>
          <a:bodyPr/>
          <a:lstStyle/>
          <a:p>
            <a:r>
              <a:rPr lang="it-IT" dirty="0" smtClean="0"/>
              <a:t>There are multiples Sleep Modes available. Each turns off certain parts of the microcontroller to save power and can only be waken up by certain sources.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Sleep Modes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6399" y="1616529"/>
            <a:ext cx="8533064" cy="1452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3812"/>
            <a:ext cx="9144000" cy="369418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7558" y="2227641"/>
            <a:ext cx="9151558" cy="911767"/>
            <a:chOff x="0" y="0"/>
            <a:chExt cx="9151558" cy="91176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b="90667"/>
            <a:stretch/>
          </p:blipFill>
          <p:spPr>
            <a:xfrm>
              <a:off x="0" y="0"/>
              <a:ext cx="9151558" cy="33688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84118"/>
            <a:stretch/>
          </p:blipFill>
          <p:spPr>
            <a:xfrm>
              <a:off x="0" y="338505"/>
              <a:ext cx="9151558" cy="573262"/>
            </a:xfrm>
            <a:prstGeom prst="rect">
              <a:avLst/>
            </a:prstGeom>
          </p:spPr>
        </p:pic>
      </p:grpSp>
      <p:cxnSp>
        <p:nvCxnSpPr>
          <p:cNvPr id="17" name="Straight Connector 16"/>
          <p:cNvCxnSpPr/>
          <p:nvPr/>
        </p:nvCxnSpPr>
        <p:spPr>
          <a:xfrm>
            <a:off x="6143512" y="3096622"/>
            <a:ext cx="368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38750" y="2806109"/>
            <a:ext cx="368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200" y="5756002"/>
            <a:ext cx="89458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78092" y="2967082"/>
            <a:ext cx="1324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91124" y="3581400"/>
            <a:ext cx="0" cy="1114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457712" y="3581400"/>
            <a:ext cx="0" cy="1114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202879" y="4300538"/>
            <a:ext cx="0" cy="3952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51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Power and Debug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217145" cy="4208541"/>
          </a:xfrm>
        </p:spPr>
        <p:txBody>
          <a:bodyPr/>
          <a:lstStyle/>
          <a:p>
            <a:r>
              <a:rPr lang="it-IT" dirty="0" smtClean="0"/>
              <a:t>Brown-Out Detector (BOD)</a:t>
            </a:r>
          </a:p>
          <a:p>
            <a:pPr lvl="1"/>
            <a:r>
              <a:rPr lang="it-IT" dirty="0" smtClean="0"/>
              <a:t>Resets the device whenever Vcc is below a certain threshold.</a:t>
            </a:r>
          </a:p>
          <a:p>
            <a:r>
              <a:rPr lang="it-IT" dirty="0" smtClean="0"/>
              <a:t>Power-on Reset (POR)</a:t>
            </a:r>
          </a:p>
          <a:p>
            <a:pPr lvl="1"/>
            <a:r>
              <a:rPr lang="it-IT" dirty="0" smtClean="0"/>
              <a:t>Ensures the device is reset from Power On. </a:t>
            </a:r>
          </a:p>
          <a:p>
            <a:r>
              <a:rPr lang="it-IT" dirty="0" smtClean="0"/>
              <a:t>DebugWIRE</a:t>
            </a:r>
          </a:p>
          <a:p>
            <a:pPr lvl="1"/>
            <a:r>
              <a:rPr lang="it-IT" dirty="0" smtClean="0"/>
              <a:t>On-chip debug tool from AVR.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813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3788229" cy="11811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mtClean="0"/>
              <a:t>Review</a:t>
            </a:r>
            <a:endParaRPr lang="it-IT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ctangle 22"/>
          <p:cNvSpPr/>
          <p:nvPr/>
        </p:nvSpPr>
        <p:spPr>
          <a:xfrm>
            <a:off x="5118327" y="746517"/>
            <a:ext cx="777648" cy="2678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ctangle 25"/>
          <p:cNvSpPr/>
          <p:nvPr/>
        </p:nvSpPr>
        <p:spPr>
          <a:xfrm>
            <a:off x="5118327" y="1152095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ctangle 26"/>
          <p:cNvSpPr/>
          <p:nvPr/>
        </p:nvSpPr>
        <p:spPr>
          <a:xfrm>
            <a:off x="5118327" y="1550761"/>
            <a:ext cx="777645" cy="78505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6180365" y="754848"/>
            <a:ext cx="777648" cy="64771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7207223" y="746517"/>
            <a:ext cx="800099" cy="26432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07223" y="1161619"/>
            <a:ext cx="800099" cy="232992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8110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424780" cy="1524000"/>
          </a:xfrm>
        </p:spPr>
        <p:txBody>
          <a:bodyPr/>
          <a:lstStyle/>
          <a:p>
            <a:r>
              <a:rPr lang="it-IT" dirty="0" smtClean="0"/>
              <a:t>Atmega328 minimum required circuit</a:t>
            </a:r>
            <a:br>
              <a:rPr lang="it-IT" dirty="0" smtClean="0"/>
            </a:br>
            <a:r>
              <a:rPr lang="it-IT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Needed Circuitry: using an external crystal</a:t>
            </a:r>
            <a:endParaRPr lang="it-IT" sz="2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170" name="Picture 2" descr="http://engenheirando.com/wp-content/uploads/2012/05/Proto-16MH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0734"/>
            <a:ext cx="5051119" cy="284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ngenheirando.com/wp-content/uploads/2012/05/ArduBoar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794" y="1994102"/>
            <a:ext cx="4085206" cy="309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302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424780" cy="1524000"/>
          </a:xfrm>
        </p:spPr>
        <p:txBody>
          <a:bodyPr/>
          <a:lstStyle/>
          <a:p>
            <a:r>
              <a:rPr lang="it-IT" dirty="0" smtClean="0"/>
              <a:t>Atmega328 minimum required circuit</a:t>
            </a:r>
            <a:br>
              <a:rPr lang="it-IT" dirty="0" smtClean="0"/>
            </a:br>
            <a:r>
              <a:rPr lang="it-IT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Needed Circuitry: Using </a:t>
            </a:r>
            <a:r>
              <a:rPr lang="it-IT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internal oscillator</a:t>
            </a:r>
            <a:endParaRPr lang="it-IT" sz="2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06399" y="839620"/>
            <a:ext cx="7678822" cy="1708483"/>
          </a:xfrm>
        </p:spPr>
        <p:txBody>
          <a:bodyPr>
            <a:normAutofit/>
          </a:bodyPr>
          <a:lstStyle/>
          <a:p>
            <a:r>
              <a:rPr lang="it-IT" dirty="0" smtClean="0"/>
              <a:t>Atmega328 comes with an internal 8MHz oscillator that can minimize the required circuit to a single battery.</a:t>
            </a:r>
            <a:endParaRPr lang="it-IT" dirty="0"/>
          </a:p>
        </p:txBody>
      </p:sp>
      <p:pic>
        <p:nvPicPr>
          <p:cNvPr id="8194" name="Picture 2" descr="http://engenheirando.com/wp-content/uploads/2012/05/ProdoDuino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3358"/>
            <a:ext cx="3826042" cy="261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ngenheirando.com/wp-content/uploads/2012/05/Arduino-LowPow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837" y="2305618"/>
            <a:ext cx="5362163" cy="423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12840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810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Development Cycle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846" y="1431235"/>
            <a:ext cx="7920477" cy="3945835"/>
          </a:xfrm>
        </p:spPr>
        <p:txBody>
          <a:bodyPr/>
          <a:lstStyle/>
          <a:p>
            <a:r>
              <a:rPr lang="it-IT" dirty="0" smtClean="0"/>
              <a:t>Write your code.  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From </a:t>
            </a:r>
            <a:r>
              <a:rPr lang="it-IT" sz="1600" dirty="0">
                <a:solidFill>
                  <a:schemeClr val="tx1"/>
                </a:solidFill>
              </a:rPr>
              <a:t>Assembly</a:t>
            </a:r>
            <a:r>
              <a:rPr lang="it-IT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to </a:t>
            </a:r>
            <a:r>
              <a:rPr lang="it-IT" sz="1600" dirty="0">
                <a:solidFill>
                  <a:schemeClr val="tx1"/>
                </a:solidFill>
              </a:rPr>
              <a:t>C</a:t>
            </a:r>
            <a:r>
              <a:rPr lang="it-IT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Or even higher level: </a:t>
            </a:r>
            <a:endParaRPr lang="it-IT" dirty="0" smtClean="0"/>
          </a:p>
          <a:p>
            <a:r>
              <a:rPr lang="it-IT" dirty="0" smtClean="0"/>
              <a:t>Compile it.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(debug)</a:t>
            </a:r>
            <a:endParaRPr lang="it-IT" dirty="0" smtClean="0"/>
          </a:p>
          <a:p>
            <a:r>
              <a:rPr lang="it-IT" dirty="0" smtClean="0"/>
              <a:t>Upload to the uC memory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(On Chip debug)</a:t>
            </a:r>
            <a:endParaRPr lang="it-IT" sz="1600" dirty="0" smtClean="0"/>
          </a:p>
          <a:p>
            <a:pPr lvl="1"/>
            <a:r>
              <a:rPr lang="it-IT" dirty="0" smtClean="0"/>
              <a:t>Parallel programming</a:t>
            </a:r>
          </a:p>
          <a:p>
            <a:pPr lvl="1"/>
            <a:r>
              <a:rPr lang="it-IT" dirty="0" smtClean="0"/>
              <a:t>Serial downloading (SPI)</a:t>
            </a:r>
          </a:p>
          <a:p>
            <a:pPr lvl="1"/>
            <a:r>
              <a:rPr lang="it-IT" dirty="0" smtClean="0"/>
              <a:t>Self-programming (With bootloader)</a:t>
            </a:r>
          </a:p>
          <a:p>
            <a:endParaRPr lang="it-IT" dirty="0" smtClean="0"/>
          </a:p>
          <a:p>
            <a:r>
              <a:rPr lang="it-IT" dirty="0" smtClean="0"/>
              <a:t>(Burn the fuses)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2290" name="Picture 2" descr="https://upload.wikimedia.org/wikipedia/commons/thumb/8/87/Arduino_Logo.svg/1280px-Arduino_Logo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372" y="1128928"/>
            <a:ext cx="1186188" cy="80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eluaproject.net/images/logo_eLu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372" y="2104641"/>
            <a:ext cx="1232838" cy="123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d1gsvnjtkwr6dd.cloudfront.net/large/AC-PG-USBASP_LR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" t="14607" r="3908" b="8545"/>
          <a:stretch/>
        </p:blipFill>
        <p:spPr bwMode="auto">
          <a:xfrm>
            <a:off x="3118833" y="4619183"/>
            <a:ext cx="2932044" cy="180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084" y="3402533"/>
            <a:ext cx="2160789" cy="860491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084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Self-Programming: Bootloader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403863"/>
            <a:ext cx="5680502" cy="2813295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The AVR core can write to it’s own program memory.</a:t>
            </a:r>
          </a:p>
          <a:p>
            <a:r>
              <a:rPr lang="it-IT" dirty="0" smtClean="0"/>
              <a:t>The Bootloader Section can be locked from rewritting.</a:t>
            </a:r>
          </a:p>
          <a:p>
            <a:r>
              <a:rPr lang="it-IT" dirty="0" smtClean="0"/>
              <a:t>This way developers can allow users to write their own programs without compromising the bootloader section.</a:t>
            </a:r>
          </a:p>
          <a:p>
            <a:r>
              <a:rPr lang="it-IT" dirty="0" smtClean="0"/>
              <a:t>This can also be used to ease the programming of the memory, eliminating the need for an external programmer.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578" y="1403863"/>
            <a:ext cx="2617504" cy="432015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23651" y="4333388"/>
            <a:ext cx="2274391" cy="1722582"/>
            <a:chOff x="2999073" y="4086736"/>
            <a:chExt cx="2457640" cy="1861371"/>
          </a:xfrm>
        </p:grpSpPr>
        <p:sp>
          <p:nvSpPr>
            <p:cNvPr id="7" name="Rectangle 6"/>
            <p:cNvSpPr/>
            <p:nvPr/>
          </p:nvSpPr>
          <p:spPr>
            <a:xfrm>
              <a:off x="3330054" y="4162568"/>
              <a:ext cx="1815152" cy="1050878"/>
            </a:xfrm>
            <a:prstGeom prst="rect">
              <a:avLst/>
            </a:prstGeom>
            <a:gradFill>
              <a:gsLst>
                <a:gs pos="9000">
                  <a:schemeClr val="bg2">
                    <a:lumMod val="75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612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74" name="Picture 2" descr="http://pngimg.com/upload/laptop_PNG593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073" y="4086736"/>
              <a:ext cx="2457640" cy="186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Straight Arrow Connector 9"/>
          <p:cNvCxnSpPr/>
          <p:nvPr/>
        </p:nvCxnSpPr>
        <p:spPr>
          <a:xfrm>
            <a:off x="3098042" y="5022376"/>
            <a:ext cx="2988859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 rot="4946364">
            <a:off x="3061321" y="1633029"/>
            <a:ext cx="3548054" cy="4936742"/>
          </a:xfrm>
          <a:prstGeom prst="arc">
            <a:avLst>
              <a:gd name="adj1" fmla="val 14756072"/>
              <a:gd name="adj2" fmla="val 17599219"/>
            </a:avLst>
          </a:prstGeom>
          <a:ln w="25400">
            <a:solidFill>
              <a:srgbClr val="FF0000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3891264" y="4653044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USB-Serial</a:t>
            </a:r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173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124" y="1713624"/>
            <a:ext cx="2558683" cy="255868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52400"/>
            <a:ext cx="8097309" cy="1524000"/>
          </a:xfrm>
        </p:spPr>
        <p:txBody>
          <a:bodyPr/>
          <a:lstStyle/>
          <a:p>
            <a:r>
              <a:rPr lang="it-IT" dirty="0" smtClean="0"/>
              <a:t>What is a microcontroller?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676399"/>
            <a:ext cx="8610601" cy="4498769"/>
          </a:xfrm>
        </p:spPr>
        <p:txBody>
          <a:bodyPr>
            <a:normAutofit/>
          </a:bodyPr>
          <a:lstStyle/>
          <a:p>
            <a:r>
              <a:rPr lang="it-IT" b="1" dirty="0" smtClean="0"/>
              <a:t>Tiny computers integrated in a single chip</a:t>
            </a:r>
          </a:p>
          <a:p>
            <a:pPr lvl="1"/>
            <a:r>
              <a:rPr lang="it-IT" dirty="0" smtClean="0"/>
              <a:t>CPU, Memories and Peripherals in the same chip.</a:t>
            </a:r>
          </a:p>
          <a:p>
            <a:pPr lvl="1"/>
            <a:endParaRPr lang="it-IT" dirty="0" smtClean="0"/>
          </a:p>
          <a:p>
            <a:pPr marL="0" indent="0">
              <a:buNone/>
            </a:pPr>
            <a:r>
              <a:rPr lang="it-IT" b="1" dirty="0" smtClean="0"/>
              <a:t>Main differences w.r.t. a computer:</a:t>
            </a:r>
            <a:endParaRPr lang="it-IT" b="1" dirty="0" smtClean="0"/>
          </a:p>
          <a:p>
            <a:r>
              <a:rPr lang="it-IT" dirty="0" smtClean="0"/>
              <a:t>Suitable for embedded applications.</a:t>
            </a:r>
          </a:p>
          <a:p>
            <a:r>
              <a:rPr lang="it-IT" dirty="0" smtClean="0"/>
              <a:t>Low cost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(ATtiny: </a:t>
            </a:r>
            <a:r>
              <a:rPr lang="it-IT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~$</a:t>
            </a:r>
            <a:r>
              <a:rPr lang="it-IT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0.27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Low power consumption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(ATtiny43U: </a:t>
            </a:r>
            <a:r>
              <a:rPr lang="it-IT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0.15uA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in Sleep Mode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</a:p>
          <a:p>
            <a:r>
              <a:rPr lang="it-IT" dirty="0" smtClean="0"/>
              <a:t>Reduced clock frequency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(~ dozens of MHz)</a:t>
            </a:r>
          </a:p>
          <a:p>
            <a:r>
              <a:rPr lang="it-IT" dirty="0" smtClean="0"/>
              <a:t>Stand-alone devices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(Some require only power to work)</a:t>
            </a:r>
          </a:p>
          <a:p>
            <a:r>
              <a:rPr lang="it-IT" dirty="0" smtClean="0"/>
              <a:t>Low level control of your application.</a:t>
            </a:r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477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Arduino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9218" name="Picture 2" descr="http://www.viagginellastoria.it/arduino/divagazioni/arduino/08marchese_file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484" y="1269399"/>
            <a:ext cx="3133725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26" y="1706288"/>
            <a:ext cx="5284312" cy="3715301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962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Arduino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6" y="1143001"/>
            <a:ext cx="4964932" cy="4682070"/>
          </a:xfrm>
        </p:spPr>
        <p:txBody>
          <a:bodyPr/>
          <a:lstStyle/>
          <a:p>
            <a:pPr algn="just"/>
            <a:r>
              <a:rPr lang="it-IT" dirty="0" smtClean="0"/>
              <a:t>Open-source platform created </a:t>
            </a:r>
            <a:r>
              <a:rPr lang="it-IT" dirty="0"/>
              <a:t>for "makers" </a:t>
            </a:r>
            <a:r>
              <a:rPr lang="it-IT" dirty="0" smtClean="0"/>
              <a:t>who have no knowledge in electronics but still want their creations to interact with the environment. </a:t>
            </a:r>
          </a:p>
          <a:p>
            <a:pPr algn="just"/>
            <a:r>
              <a:rPr lang="it-IT" dirty="0" smtClean="0"/>
              <a:t>Custom IDE + libraries</a:t>
            </a:r>
          </a:p>
          <a:p>
            <a:pPr algn="just"/>
            <a:r>
              <a:rPr lang="it-IT" dirty="0" smtClean="0"/>
              <a:t>Inexpensive and really easy to use</a:t>
            </a:r>
          </a:p>
          <a:p>
            <a:pPr lvl="1" algn="just"/>
            <a:r>
              <a:rPr lang="it-IT" dirty="0" smtClean="0"/>
              <a:t>(Almost plug and play)</a:t>
            </a:r>
          </a:p>
          <a:p>
            <a:pPr algn="just"/>
            <a:r>
              <a:rPr lang="it-IT" dirty="0" smtClean="0"/>
              <a:t>Huge community all over the world creating libraries, compatible hardware and sharing projects</a:t>
            </a:r>
          </a:p>
          <a:p>
            <a:pPr algn="just"/>
            <a:r>
              <a:rPr lang="it-IT" dirty="0" smtClean="0"/>
              <a:t>Stackable addons called shields</a:t>
            </a:r>
            <a:endParaRPr lang="it-IT" dirty="0"/>
          </a:p>
        </p:txBody>
      </p:sp>
      <p:pic>
        <p:nvPicPr>
          <p:cNvPr id="9222" name="Picture 6" descr="http://wiznetmuseum.com/wp/wp-content/uploads/2015/10/Arduino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5" t="4306" b="5920"/>
          <a:stretch/>
        </p:blipFill>
        <p:spPr bwMode="auto">
          <a:xfrm>
            <a:off x="5485424" y="3188820"/>
            <a:ext cx="3658575" cy="279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9220" name="Picture 4" descr="http://d2rormqr1qwzpz.cloudfront.net/photos/2013/06/12/48912-arduinouno_r3_fro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425" y="683128"/>
            <a:ext cx="3658575" cy="25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1173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152400"/>
            <a:ext cx="8097309" cy="1529226"/>
          </a:xfrm>
        </p:spPr>
        <p:txBody>
          <a:bodyPr/>
          <a:lstStyle/>
          <a:p>
            <a:r>
              <a:rPr lang="it-IT" dirty="0" smtClean="0"/>
              <a:t>Setting PWM to 25% Duty Cycle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2000" strike="sngStrik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Medieval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Original way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268969"/>
            <a:ext cx="2752725" cy="1695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359" y="2169289"/>
            <a:ext cx="3932694" cy="919401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DDR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D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ata </a:t>
            </a:r>
            <a:r>
              <a:rPr lang="it-IT" sz="1200" dirty="0" smtClean="0"/>
              <a:t>D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irection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</a:p>
          <a:p>
            <a:r>
              <a:rPr lang="it-IT" sz="1200" b="1" dirty="0" smtClean="0"/>
              <a:t>TTCR0A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T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imer/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ounter</a:t>
            </a:r>
            <a:r>
              <a:rPr lang="it-IT" sz="1200" dirty="0" smtClean="0"/>
              <a:t> 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ontrol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r>
              <a:rPr lang="it-IT" sz="1200" dirty="0"/>
              <a:t> A</a:t>
            </a:r>
          </a:p>
          <a:p>
            <a:r>
              <a:rPr lang="it-IT" sz="1200" b="1" dirty="0"/>
              <a:t>TTCR0B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/>
              <a:t>T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imer/</a:t>
            </a:r>
            <a:r>
              <a:rPr lang="it-IT" sz="1200" dirty="0"/>
              <a:t>C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ounter</a:t>
            </a:r>
            <a:r>
              <a:rPr lang="it-IT" sz="1200" dirty="0"/>
              <a:t> C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ontrol</a:t>
            </a:r>
            <a:r>
              <a:rPr lang="it-IT" sz="1200" dirty="0"/>
              <a:t> R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 </a:t>
            </a:r>
            <a:r>
              <a:rPr lang="it-IT" sz="1200" dirty="0" smtClean="0"/>
              <a:t>B</a:t>
            </a:r>
          </a:p>
          <a:p>
            <a:r>
              <a:rPr lang="it-IT" sz="1200" b="1" dirty="0" smtClean="0"/>
              <a:t>OCR0A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 </a:t>
            </a:r>
            <a:r>
              <a:rPr lang="it-IT" sz="1200" dirty="0" smtClean="0"/>
              <a:t>0 A</a:t>
            </a:r>
            <a:endParaRPr lang="it-IT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91159" y="1770573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Registers: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691159" y="5371546"/>
            <a:ext cx="3932694" cy="715089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WGM0[1..0]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W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aveform</a:t>
            </a:r>
            <a:r>
              <a:rPr lang="it-IT" sz="1200" dirty="0" smtClean="0"/>
              <a:t> G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enerator </a:t>
            </a:r>
            <a:r>
              <a:rPr lang="it-IT" sz="1200" dirty="0" smtClean="0"/>
              <a:t>M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ode</a:t>
            </a:r>
            <a:r>
              <a:rPr lang="it-IT" sz="1200" dirty="0" smtClean="0"/>
              <a:t> 0</a:t>
            </a:r>
            <a:endParaRPr lang="it-IT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sz="1200" b="1" dirty="0" smtClean="0"/>
              <a:t>COM0A[1..0]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</a:t>
            </a:r>
            <a:r>
              <a:rPr lang="it-IT" sz="1200" dirty="0" smtClean="0"/>
              <a:t> 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  <a:r>
              <a:rPr lang="it-IT" sz="1200" dirty="0" smtClean="0"/>
              <a:t> M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ode</a:t>
            </a:r>
            <a:r>
              <a:rPr lang="it-IT" sz="1200" dirty="0" smtClean="0"/>
              <a:t> 0 A</a:t>
            </a:r>
          </a:p>
          <a:p>
            <a:r>
              <a:rPr lang="it-IT" sz="1200" b="1" dirty="0" smtClean="0"/>
              <a:t>CS0[2..0] 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=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lock</a:t>
            </a:r>
            <a:r>
              <a:rPr lang="it-IT" sz="1200" dirty="0" smtClean="0"/>
              <a:t> S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elect</a:t>
            </a:r>
            <a:r>
              <a:rPr lang="it-IT" sz="1200" dirty="0" smtClean="0"/>
              <a:t> 0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1991" y="501431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Bits: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25" y="3203349"/>
            <a:ext cx="3988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direction of pin 6 from PORTD to output.</a:t>
            </a:r>
            <a:endParaRPr lang="it-IT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86125" y="3958240"/>
            <a:ext cx="313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COM to «Clear On Compare».</a:t>
            </a:r>
            <a:endParaRPr lang="it-IT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25" y="3607680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WGM to Fast PWM.</a:t>
            </a:r>
            <a:endParaRPr lang="it-IT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86124" y="4265705"/>
            <a:ext cx="2712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OCR to 25% 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(0x3F of 0xFF)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24" y="4622940"/>
            <a:ext cx="2706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the clock source to timer.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067933" y="227191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6408" y="1943359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386938" y="194335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705943" y="193603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14069" y="2271911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15042" y="192845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705572" y="192845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024577" y="192113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32703" y="2257003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033676" y="1921442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024206" y="192144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343211" y="191412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51337" y="2249994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8039" y="1970908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25%</a:t>
            </a:r>
            <a:endParaRPr lang="it-IT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972758" y="198111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75%</a:t>
            </a:r>
            <a:endParaRPr lang="it-IT" sz="1100" dirty="0"/>
          </a:p>
        </p:txBody>
      </p:sp>
      <p:sp>
        <p:nvSpPr>
          <p:cNvPr id="3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379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152400"/>
            <a:ext cx="8097309" cy="1529226"/>
          </a:xfrm>
        </p:spPr>
        <p:txBody>
          <a:bodyPr/>
          <a:lstStyle/>
          <a:p>
            <a:r>
              <a:rPr lang="it-IT" dirty="0" smtClean="0"/>
              <a:t>Setting PWM to 25% Duty Cycle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2000" strike="sngStrik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CHEATING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Arduino way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67933" y="227191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6408" y="1943359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386938" y="194335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705943" y="193603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14069" y="2271911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15042" y="192845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705572" y="192845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024577" y="192113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32703" y="2257003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033676" y="1921442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024206" y="192144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343211" y="191412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51337" y="2249994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8039" y="1970908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25%</a:t>
            </a:r>
            <a:endParaRPr lang="it-IT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972758" y="198111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75%</a:t>
            </a:r>
            <a:endParaRPr lang="it-IT" sz="1100" dirty="0"/>
          </a:p>
        </p:txBody>
      </p:sp>
      <p:pic>
        <p:nvPicPr>
          <p:cNvPr id="3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280344"/>
            <a:ext cx="2457450" cy="44767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209548" y="2822803"/>
            <a:ext cx="4121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Look at the board which pin you want to use.</a:t>
            </a:r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209052" y="3868649"/>
                <a:ext cx="2858881" cy="533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255</m:t>
                        </m:r>
                      </m:den>
                    </m:f>
                  </m:oMath>
                </a14:m>
                <a:r>
                  <a:rPr lang="it-IT" sz="1400" dirty="0" smtClean="0"/>
                  <a:t>      Find x.</a:t>
                </a:r>
                <a:endParaRPr lang="it-IT" sz="14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052" y="3868649"/>
                <a:ext cx="2858881" cy="5339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reeform 39"/>
          <p:cNvSpPr/>
          <p:nvPr/>
        </p:nvSpPr>
        <p:spPr>
          <a:xfrm rot="4318913" flipH="1">
            <a:off x="1604496" y="2499794"/>
            <a:ext cx="576852" cy="852498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eform 42"/>
          <p:cNvSpPr/>
          <p:nvPr/>
        </p:nvSpPr>
        <p:spPr>
          <a:xfrm rot="8334559">
            <a:off x="1822002" y="3603065"/>
            <a:ext cx="202010" cy="638782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4" name="Picture 4" descr="http://d2rormqr1qwzpz.cloudfront.net/photos/2013/06/12/48912-arduinouno_r3_fron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945" r="4319" b="56385"/>
          <a:stretch/>
        </p:blipFill>
        <p:spPr bwMode="auto">
          <a:xfrm>
            <a:off x="5141620" y="3246031"/>
            <a:ext cx="2892056" cy="151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715042" y="3147352"/>
            <a:ext cx="317661" cy="7036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1349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474" y="25400"/>
            <a:ext cx="8963526" cy="1129632"/>
          </a:xfrm>
        </p:spPr>
        <p:txBody>
          <a:bodyPr>
            <a:normAutofit/>
          </a:bodyPr>
          <a:lstStyle/>
          <a:p>
            <a:r>
              <a:rPr lang="pt-BR" dirty="0" smtClean="0"/>
              <a:t>Advantages of Prototyping Platforms</a:t>
            </a:r>
            <a:endParaRPr lang="nl-NL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14" y="1280160"/>
            <a:ext cx="8274826" cy="4606604"/>
          </a:xfrm>
        </p:spPr>
      </p:pic>
      <p:sp>
        <p:nvSpPr>
          <p:cNvPr id="10" name="TextBox 9"/>
          <p:cNvSpPr txBox="1"/>
          <p:nvPr/>
        </p:nvSpPr>
        <p:spPr>
          <a:xfrm>
            <a:off x="3305994" y="5942447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http://</a:t>
            </a:r>
            <a:r>
              <a:rPr lang="nl-NL" dirty="0"/>
              <a:t>xkcd.com/979/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12840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8376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258761"/>
              </p:ext>
            </p:extLst>
          </p:nvPr>
        </p:nvGraphicFramePr>
        <p:xfrm>
          <a:off x="228600" y="1219200"/>
          <a:ext cx="8705850" cy="318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621">
                  <a:extLst>
                    <a:ext uri="{9D8B030D-6E8A-4147-A177-3AD203B41FA5}">
                      <a16:colId xmlns:a16="http://schemas.microsoft.com/office/drawing/2014/main" xmlns="" val="3109562112"/>
                    </a:ext>
                  </a:extLst>
                </a:gridCol>
                <a:gridCol w="4278229">
                  <a:extLst>
                    <a:ext uri="{9D8B030D-6E8A-4147-A177-3AD203B41FA5}">
                      <a16:colId xmlns:a16="http://schemas.microsoft.com/office/drawing/2014/main" xmlns="" val="2583077431"/>
                    </a:ext>
                  </a:extLst>
                </a:gridCol>
              </a:tblGrid>
              <a:tr h="59490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4994143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Community / Support / </a:t>
                      </a:r>
                      <a:r>
                        <a:rPr lang="pt-BR" sz="1800" dirty="0" smtClean="0">
                          <a:solidFill>
                            <a:srgbClr val="C00000"/>
                          </a:solidFill>
                        </a:rPr>
                        <a:t>StackOverflow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Performance is generally not good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8583616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Much easier to learn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No full</a:t>
                      </a:r>
                      <a:r>
                        <a:rPr lang="pt-BR" baseline="0" dirty="0" smtClean="0"/>
                        <a:t> control over the code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3383972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Fast</a:t>
                      </a:r>
                      <a:r>
                        <a:rPr lang="pt-BR" baseline="0" dirty="0" smtClean="0"/>
                        <a:t> development and Prototyping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Cost</a:t>
                      </a:r>
                      <a:r>
                        <a:rPr lang="pt-BR" baseline="0" dirty="0" smtClean="0"/>
                        <a:t> is higher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8355714"/>
                  </a:ext>
                </a:extLst>
              </a:tr>
              <a:tr h="8017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Portable code between supported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devices</a:t>
                      </a:r>
                      <a:endParaRPr lang="nl-NL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TRU ENGINEERS gon’ make fun of u cos ur not BRAVE ENOUGH</a:t>
                      </a:r>
                      <a:r>
                        <a:rPr lang="pt-BR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to handle raw bits.</a:t>
                      </a:r>
                      <a:r>
                        <a:rPr lang="pt-BR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nl-NL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4455341"/>
                  </a:ext>
                </a:extLst>
              </a:tr>
            </a:tbl>
          </a:graphicData>
        </a:graphic>
      </p:graphicFrame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80474" y="25400"/>
            <a:ext cx="8963526" cy="1129632"/>
          </a:xfrm>
        </p:spPr>
        <p:txBody>
          <a:bodyPr>
            <a:normAutofit/>
          </a:bodyPr>
          <a:lstStyle/>
          <a:p>
            <a:r>
              <a:rPr lang="pt-BR" dirty="0" smtClean="0"/>
              <a:t>Advantages of Prototyping Platforms</a:t>
            </a:r>
            <a:endParaRPr lang="nl-NL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571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First of all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996456" cy="3955931"/>
          </a:xfrm>
        </p:spPr>
        <p:txBody>
          <a:bodyPr>
            <a:normAutofit/>
          </a:bodyPr>
          <a:lstStyle/>
          <a:p>
            <a:r>
              <a:rPr lang="it-IT" sz="2400" dirty="0" smtClean="0"/>
              <a:t>Is a microcontroller suitable for my application?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Cost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Development time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Power consumption</a:t>
            </a:r>
          </a:p>
          <a:p>
            <a:pPr lvl="1"/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rocessing power</a:t>
            </a:r>
          </a:p>
          <a:p>
            <a:pPr lvl="1"/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iming requirements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Etc.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255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Choosing a microcontroller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383633"/>
            <a:ext cx="7702885" cy="4223084"/>
          </a:xfrm>
        </p:spPr>
        <p:txBody>
          <a:bodyPr>
            <a:normAutofit/>
          </a:bodyPr>
          <a:lstStyle/>
          <a:p>
            <a:r>
              <a:rPr lang="it-IT" dirty="0" smtClean="0"/>
              <a:t>What kind of problem do I have?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Processing intensive? Power limitation? Embedded?</a:t>
            </a:r>
          </a:p>
          <a:p>
            <a:r>
              <a:rPr lang="it-IT" dirty="0" smtClean="0"/>
              <a:t>Which kind of sensors/actuators will be used?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Digital/Analog? Voltage levels?</a:t>
            </a:r>
          </a:p>
          <a:p>
            <a:r>
              <a:rPr lang="it-IT" dirty="0" smtClean="0"/>
              <a:t>What are the required peripherals?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USB? I2C? ADCs? Timers?</a:t>
            </a:r>
          </a:p>
          <a:p>
            <a:r>
              <a:rPr lang="it-IT" dirty="0" smtClean="0"/>
              <a:t>What is the enviroment?</a:t>
            </a:r>
          </a:p>
          <a:p>
            <a:pPr lvl="1"/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Space? Right next to the LHC beam?</a:t>
            </a:r>
          </a:p>
          <a:p>
            <a:pPr lvl="1"/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1894" y="5270122"/>
            <a:ext cx="3706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/>
              <a:t>Alternatives?</a:t>
            </a:r>
            <a:endParaRPr lang="en-US" sz="44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800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93" y="1540042"/>
            <a:ext cx="6681867" cy="486075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/>
              <a:t>Microcontroller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FPGA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Field Programmable Gate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Array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/>
              <a:t>DSP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Digital Signal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Processor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/>
              <a:t>SoC</a:t>
            </a:r>
            <a:r>
              <a:rPr lang="en-US" sz="2800" dirty="0"/>
              <a:t>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System On a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Chip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/>
              <a:t>Single Board </a:t>
            </a:r>
            <a:r>
              <a:rPr lang="en-US" sz="2800" dirty="0" smtClean="0"/>
              <a:t>Computer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ASIC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Application Specific Integrated Circuit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0190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272474"/>
            <a:ext cx="9144000" cy="49779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Systems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" t="21673" r="2874" b="20419"/>
          <a:stretch/>
        </p:blipFill>
        <p:spPr>
          <a:xfrm>
            <a:off x="6466786" y="2009690"/>
            <a:ext cx="2677214" cy="16308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47" y="1875738"/>
            <a:ext cx="3587391" cy="14495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33913" y="1595640"/>
            <a:ext cx="2074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Raspberry Pi Zero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SoC (no FPGA)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$5 USD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1GHz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512MB RAM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946" y="1272474"/>
            <a:ext cx="3119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FPGA Xilinx Spartan 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Ethernet Controller + USB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11119" t="11402" r="11260" b="11873"/>
          <a:stretch/>
        </p:blipFill>
        <p:spPr>
          <a:xfrm>
            <a:off x="6213900" y="3952327"/>
            <a:ext cx="2799761" cy="20755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83389" y="5371747"/>
            <a:ext cx="2130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NodeMCU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~$10 USD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Wifi Microcontroller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/>
          <a:srcRect l="2981" t="21337" r="2632" b="16459"/>
          <a:stretch/>
        </p:blipFill>
        <p:spPr>
          <a:xfrm>
            <a:off x="0" y="3929012"/>
            <a:ext cx="3522486" cy="232145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582193" y="381749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Raspberry Pi </a:t>
            </a: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1.2GHz 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64-bit quad-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core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1GB RAM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Wifi + Bluetooth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936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What are they used for?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137401" cy="4663955"/>
          </a:xfrm>
        </p:spPr>
        <p:txBody>
          <a:bodyPr>
            <a:normAutofit/>
          </a:bodyPr>
          <a:lstStyle/>
          <a:p>
            <a:r>
              <a:rPr lang="it-IT" dirty="0" smtClean="0"/>
              <a:t>Monitoring</a:t>
            </a:r>
          </a:p>
          <a:p>
            <a:r>
              <a:rPr lang="it-IT" dirty="0" smtClean="0"/>
              <a:t>Data Acqusition</a:t>
            </a:r>
          </a:p>
          <a:p>
            <a:r>
              <a:rPr lang="it-IT" dirty="0" smtClean="0"/>
              <a:t>Control</a:t>
            </a:r>
          </a:p>
          <a:p>
            <a:endParaRPr lang="it-IT" dirty="0" smtClean="0"/>
          </a:p>
          <a:p>
            <a:pPr algn="just"/>
            <a:r>
              <a:rPr lang="en-US" dirty="0"/>
              <a:t>Applications </a:t>
            </a:r>
            <a:r>
              <a:rPr lang="en-US" dirty="0" smtClean="0"/>
              <a:t>where:</a:t>
            </a:r>
          </a:p>
          <a:p>
            <a:pPr lvl="1" algn="just"/>
            <a:r>
              <a:rPr lang="en-US" dirty="0" smtClean="0"/>
              <a:t>High performance </a:t>
            </a:r>
            <a:r>
              <a:rPr lang="en-US" dirty="0"/>
              <a:t>is not </a:t>
            </a:r>
            <a:r>
              <a:rPr lang="en-US" dirty="0" smtClean="0"/>
              <a:t>required.</a:t>
            </a:r>
          </a:p>
          <a:p>
            <a:pPr lvl="1" algn="just"/>
            <a:r>
              <a:rPr lang="en-US" dirty="0" smtClean="0"/>
              <a:t>Other devices are inadequate (overkill) due to: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High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power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consumption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need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of external memories and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peripherals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cost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etc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5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>
                <a:solidFill>
                  <a:srgbClr val="76DBF4">
                    <a:lumMod val="50000"/>
                  </a:srgbClr>
                </a:solidFill>
              </a:rPr>
              <a:t>Maurício Féo  –  ISOTDAQ 2019</a:t>
            </a:r>
            <a:endParaRPr lang="en-US" sz="1800" b="1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6146" name="Picture 2" descr="C:\Users\mauri\Desktop\ISOTDAQ_2018\pictures\20170215_172341_HD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2" r="5278"/>
          <a:stretch/>
        </p:blipFill>
        <p:spPr bwMode="auto">
          <a:xfrm>
            <a:off x="0" y="2642216"/>
            <a:ext cx="5291091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auri\Desktop\ISOTDAQ_2018\pictures\20170215_172401_HD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0" t="4864" r="16929" b="27058"/>
          <a:stretch/>
        </p:blipFill>
        <p:spPr bwMode="auto">
          <a:xfrm>
            <a:off x="4482669" y="1119695"/>
            <a:ext cx="4767863" cy="306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10539" y="4891596"/>
            <a:ext cx="665825" cy="4172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210542" y="1143000"/>
            <a:ext cx="2285258" cy="37574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876364" y="4191000"/>
            <a:ext cx="6267636" cy="11267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C:\Users\mauri\Desktop\ISOTDAQ_2018\pictures\20170223_130357_HD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7" t="25315" r="38580" b="30469"/>
          <a:stretch/>
        </p:blipFill>
        <p:spPr bwMode="auto">
          <a:xfrm>
            <a:off x="5348796" y="4270158"/>
            <a:ext cx="3557088" cy="21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0134" y="1367156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Arduino as a delay control </a:t>
            </a:r>
            <a:r>
              <a:rPr lang="it-IT" dirty="0" smtClean="0"/>
              <a:t>unit,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134" y="1888888"/>
            <a:ext cx="311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as </a:t>
            </a:r>
            <a:r>
              <a:rPr lang="it-IT" dirty="0" smtClean="0"/>
              <a:t>a temperature </a:t>
            </a:r>
            <a:r>
              <a:rPr lang="it-IT" dirty="0" smtClean="0"/>
              <a:t>monitor,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5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2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70134" y="1367156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Arduino as a delay control </a:t>
            </a:r>
            <a:r>
              <a:rPr lang="it-IT" dirty="0" smtClean="0"/>
              <a:t>unit,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134" y="1888888"/>
            <a:ext cx="3411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as </a:t>
            </a:r>
            <a:r>
              <a:rPr lang="it-IT" dirty="0" smtClean="0"/>
              <a:t>a temperature </a:t>
            </a:r>
            <a:r>
              <a:rPr lang="it-IT" dirty="0" smtClean="0"/>
              <a:t>monitor,</a:t>
            </a:r>
            <a:endParaRPr lang="en-US" dirty="0"/>
          </a:p>
          <a:p>
            <a:endParaRPr lang="pt-BR" dirty="0" smtClean="0"/>
          </a:p>
          <a:p>
            <a:r>
              <a:rPr lang="pt-BR" dirty="0"/>
              <a:t>a</a:t>
            </a:r>
            <a:r>
              <a:rPr lang="pt-BR" dirty="0" smtClean="0"/>
              <a:t>s an USB TTL/NIM generator.</a:t>
            </a:r>
            <a:endParaRPr lang="it-IT" dirty="0" smtClean="0"/>
          </a:p>
        </p:txBody>
      </p:sp>
      <p:pic>
        <p:nvPicPr>
          <p:cNvPr id="2050" name="Picture 2" descr="C:\Users\mauri\Downloads\20180718_1047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5" t="31376" r="4914" b="22255"/>
          <a:stretch/>
        </p:blipFill>
        <p:spPr bwMode="auto">
          <a:xfrm rot="5400000">
            <a:off x="3647724" y="2817699"/>
            <a:ext cx="6002979" cy="207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84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8" name="Picture 2" descr="C:\Users\mauri\Desktop\LHCb\charm\pictures\20170907_113959_HD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9" r="7054"/>
          <a:stretch/>
        </p:blipFill>
        <p:spPr bwMode="auto">
          <a:xfrm rot="5400000">
            <a:off x="-224977" y="1759914"/>
            <a:ext cx="537088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auri\Desktop\LHCb\charm\pictures\20170907_115812_HD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3"/>
          <a:stretch/>
        </p:blipFill>
        <p:spPr bwMode="auto">
          <a:xfrm rot="5400000">
            <a:off x="3975254" y="1959939"/>
            <a:ext cx="5370889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98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7172" name="Picture 4" descr="C:\Users\mauri\Desktop\ISOTDAQ_2018\pictures\20170918_0001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6" t="7253" r="24778" b="9833"/>
          <a:stretch/>
        </p:blipFill>
        <p:spPr bwMode="auto">
          <a:xfrm>
            <a:off x="44387" y="3059210"/>
            <a:ext cx="3773008" cy="314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auri\Desktop\ISOTDAQ_2018\pictures\20170918_0206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760" y="963756"/>
            <a:ext cx="674624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17395" y="5508924"/>
            <a:ext cx="424346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Arduino as a remote GPIB controller.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8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2466" y="4116470"/>
            <a:ext cx="3492330" cy="15205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What’s your purpose?</a:t>
            </a:r>
            <a:endParaRPr lang="it-IT" dirty="0"/>
          </a:p>
          <a:p>
            <a:pPr marL="0" indent="0" algn="just">
              <a:buNone/>
            </a:pPr>
            <a:r>
              <a:rPr lang="it-IT" sz="2400" dirty="0" smtClean="0"/>
              <a:t>-To </a:t>
            </a:r>
            <a:r>
              <a:rPr lang="it-IT" sz="2400" dirty="0" smtClean="0"/>
              <a:t>report status and wake up Mauricio at 3am.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November 03, 2017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39688" y="6484052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Féo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980465" y="6484052"/>
            <a:ext cx="2057400" cy="365125"/>
          </a:xfrm>
          <a:prstGeom prst="rect">
            <a:avLst/>
          </a:prstGeom>
        </p:spPr>
        <p:txBody>
          <a:bodyPr/>
          <a:lstStyle/>
          <a:p>
            <a:fld id="{E97F932E-B383-4B03-9225-404B2CA35C7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603" name="Picture 3" descr="C:\Users\mauri\Desktop\LHCb\charm\pictures\Screenshot_2017-09-18-13-56-5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1543050"/>
            <a:ext cx="2604611" cy="463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mauri\Desktop\LHCb\charm\pictures\Screenshot_2017-09-30-03-34-5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368" y="1543050"/>
            <a:ext cx="2604611" cy="463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Risultati immagini per pass butter bo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249" y="1966208"/>
            <a:ext cx="2121535" cy="212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06399" y="25400"/>
            <a:ext cx="8097309" cy="11395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mtClean="0"/>
              <a:t>Applications in HEP Environments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96399" y="717405"/>
            <a:ext cx="6729642" cy="849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it-IT" sz="2400" dirty="0" smtClean="0"/>
              <a:t>Telegram BOT for Testbeam monitoring.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253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4966"/>
            <a:ext cx="9144000" cy="516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894120"/>
            <a:ext cx="9144000" cy="3434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0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03" y="1265299"/>
            <a:ext cx="9152103" cy="501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2163"/>
            <a:ext cx="9144000" cy="504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1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uri\Desktop\ISOTDAQ_2018\isotdaq20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84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9823" y="25400"/>
            <a:ext cx="8097309" cy="1524000"/>
          </a:xfrm>
        </p:spPr>
        <p:txBody>
          <a:bodyPr>
            <a:normAutofit/>
          </a:bodyPr>
          <a:lstStyle/>
          <a:p>
            <a:r>
              <a:rPr lang="it-IT" sz="4400" b="1" dirty="0" smtClean="0">
                <a:solidFill>
                  <a:schemeClr val="bg1"/>
                </a:solidFill>
              </a:rPr>
              <a:t>LAB 10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  <p:sp>
        <p:nvSpPr>
          <p:cNvPr id="6" name="Freeform 5"/>
          <p:cNvSpPr/>
          <p:nvPr/>
        </p:nvSpPr>
        <p:spPr>
          <a:xfrm rot="17761121">
            <a:off x="5380493" y="1620408"/>
            <a:ext cx="199570" cy="339073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extBox 7"/>
          <p:cNvSpPr txBox="1"/>
          <p:nvPr/>
        </p:nvSpPr>
        <p:spPr>
          <a:xfrm rot="21003143">
            <a:off x="5526630" y="1307557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nl-NL" sz="32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0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Lab 10 - Microcontrollers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8194" name="Picture 2" descr="C:\Users\mauri\Desktop\ISOTDAQ_2018\pictures\20170201_101228_HD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8" t="14271" r="34830" b="18352"/>
          <a:stretch/>
        </p:blipFill>
        <p:spPr bwMode="auto">
          <a:xfrm rot="5400000">
            <a:off x="4341398" y="2007344"/>
            <a:ext cx="5113104" cy="349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auri\Desktop\ISOTDAQ_2018\pictures\20180214_115427_HD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8" t="2499" r="29830" b="2519"/>
          <a:stretch/>
        </p:blipFill>
        <p:spPr bwMode="auto">
          <a:xfrm rot="5400000">
            <a:off x="159062" y="1493388"/>
            <a:ext cx="4721716" cy="454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Everywhere!</a:t>
            </a:r>
          </a:p>
          <a:p>
            <a:r>
              <a:rPr lang="it-IT" dirty="0" smtClean="0"/>
              <a:t>Consumer electronics, home appliances, toys, vehicles, computers, hobbyist projects, etc.</a:t>
            </a:r>
          </a:p>
          <a:p>
            <a:endParaRPr lang="it-IT" dirty="0"/>
          </a:p>
          <a:p>
            <a:r>
              <a:rPr lang="it-IT" dirty="0"/>
              <a:t>According to </a:t>
            </a:r>
            <a:r>
              <a:rPr lang="it-IT" strike="sngStrike" dirty="0"/>
              <a:t>wikipedia</a:t>
            </a:r>
            <a:r>
              <a:rPr lang="it-IT" dirty="0"/>
              <a:t> </a:t>
            </a:r>
            <a:r>
              <a:rPr lang="it-IT" dirty="0" smtClean="0"/>
              <a:t>trusted sources, </a:t>
            </a:r>
            <a:r>
              <a:rPr lang="en-US" dirty="0" smtClean="0"/>
              <a:t>a </a:t>
            </a:r>
            <a:r>
              <a:rPr lang="en-US" dirty="0"/>
              <a:t>typical mid-range automobile has as many as 30 or more microcontrollers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According to </a:t>
            </a:r>
            <a:r>
              <a:rPr lang="en-US" strike="sngStrike" dirty="0" smtClean="0"/>
              <a:t>me</a:t>
            </a:r>
            <a:r>
              <a:rPr lang="en-US" dirty="0" smtClean="0"/>
              <a:t> an even more trusted source, you have at least one in your pocket right now.</a:t>
            </a:r>
            <a:endParaRPr lang="it-IT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smtClean="0"/>
              <a:t>Maurício Féo  –  ISOTDAQ 2019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573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That’s it.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Obrigado!</a:t>
            </a:r>
            <a:endParaRPr lang="en-US" dirty="0"/>
          </a:p>
        </p:txBody>
      </p:sp>
      <p:sp>
        <p:nvSpPr>
          <p:cNvPr id="3" name="Subtitle 4"/>
          <p:cNvSpPr>
            <a:spLocks noGrp="1"/>
          </p:cNvSpPr>
          <p:nvPr>
            <p:ph type="subTitle" idx="1"/>
          </p:nvPr>
        </p:nvSpPr>
        <p:spPr>
          <a:xfrm>
            <a:off x="533400" y="5311720"/>
            <a:ext cx="4954250" cy="1450027"/>
          </a:xfrm>
        </p:spPr>
        <p:txBody>
          <a:bodyPr/>
          <a:lstStyle/>
          <a:p>
            <a:r>
              <a:rPr lang="pt-BR" dirty="0" smtClean="0"/>
              <a:t>Maurício Féo</a:t>
            </a:r>
          </a:p>
          <a:p>
            <a:r>
              <a:rPr lang="pt-BR" dirty="0" smtClean="0"/>
              <a:t>m.feo@cern.ch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3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29" y="0"/>
            <a:ext cx="816497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" y="320359"/>
            <a:ext cx="2415941" cy="1524000"/>
          </a:xfrm>
        </p:spPr>
        <p:txBody>
          <a:bodyPr/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GPIO Diagram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6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529"/>
            <a:ext cx="2269424" cy="1524000"/>
          </a:xfrm>
        </p:spPr>
        <p:txBody>
          <a:bodyPr/>
          <a:lstStyle/>
          <a:p>
            <a:r>
              <a:rPr lang="it-IT" dirty="0" smtClean="0"/>
              <a:t>CPU Diagram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401" y="0"/>
            <a:ext cx="70125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0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2413803" cy="1524000"/>
          </a:xfrm>
        </p:spPr>
        <p:txBody>
          <a:bodyPr/>
          <a:lstStyle/>
          <a:p>
            <a:r>
              <a:rPr lang="it-IT" dirty="0" smtClean="0"/>
              <a:t>ADC Diagram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79" y="3785"/>
            <a:ext cx="6256421" cy="685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Comparator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24"/>
          <a:stretch/>
        </p:blipFill>
        <p:spPr>
          <a:xfrm>
            <a:off x="0" y="1323474"/>
            <a:ext cx="9129672" cy="407870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49" y="0"/>
            <a:ext cx="7177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16594"/>
          <a:stretch/>
        </p:blipFill>
        <p:spPr>
          <a:xfrm>
            <a:off x="5371777" y="-485617"/>
            <a:ext cx="3565832" cy="2681472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04" y="4203077"/>
            <a:ext cx="3539897" cy="2654923"/>
          </a:xfrm>
          <a:prstGeom prst="rect">
            <a:avLst/>
          </a:prstGeom>
        </p:spPr>
      </p:pic>
      <p:pic>
        <p:nvPicPr>
          <p:cNvPr id="15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948" y="4203076"/>
            <a:ext cx="3538356" cy="2654923"/>
          </a:xfrm>
          <a:prstGeom prst="rect">
            <a:avLst/>
          </a:prstGeom>
        </p:spPr>
      </p:pic>
      <p:pic>
        <p:nvPicPr>
          <p:cNvPr id="3074" name="Picture 2" descr="http://www.3g.co.uk/PR/Nov2008/SIM_Cards_with_128MB_Memor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t="7456" r="5391" b="7362"/>
          <a:stretch/>
        </p:blipFill>
        <p:spPr bwMode="auto">
          <a:xfrm>
            <a:off x="3022410" y="4508962"/>
            <a:ext cx="2865285" cy="235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inancenewspro.com/wp-content/uploads/2013/07/Credit-car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" t="2235" r="4321" b="4866"/>
          <a:stretch/>
        </p:blipFill>
        <p:spPr bwMode="auto">
          <a:xfrm>
            <a:off x="3128185" y="1858648"/>
            <a:ext cx="3266813" cy="265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12" name="Content Placeholder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"/>
          <a:stretch/>
        </p:blipFill>
        <p:spPr>
          <a:xfrm>
            <a:off x="-45159" y="2365124"/>
            <a:ext cx="3252368" cy="1837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399" y="1713580"/>
            <a:ext cx="2764601" cy="27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27000" y="2973667"/>
            <a:ext cx="9016999" cy="3884333"/>
            <a:chOff x="127000" y="2973667"/>
            <a:chExt cx="9016999" cy="3884333"/>
          </a:xfrm>
        </p:grpSpPr>
        <p:pic>
          <p:nvPicPr>
            <p:cNvPr id="18" name="Picture 2" descr="http://www.3g.co.uk/PR/Nov2008/SIM_Cards_with_128MB_Memory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6134" y="3633537"/>
              <a:ext cx="3797865" cy="3224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upload.wikimedia.org/wikipedia/commons/3/38/SIM-Card_X-ray_contra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750741" y="5127286"/>
              <a:ext cx="2151604" cy="13098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Connector 19"/>
            <p:cNvCxnSpPr/>
            <p:nvPr/>
          </p:nvCxnSpPr>
          <p:spPr>
            <a:xfrm flipH="1" flipV="1">
              <a:off x="3997357" y="3060834"/>
              <a:ext cx="881264" cy="2743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010544" y="6354761"/>
              <a:ext cx="965717" cy="5032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8" descr="http://flylogic.net/chippics/sle4442/sle4442c_larg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00" y="2973667"/>
              <a:ext cx="3836269" cy="3884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4598962" y="5851524"/>
              <a:ext cx="377299" cy="50323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1" name="Picture 2" descr="http://www.financenewspro.com/wp-content/uploads/2013/07/Credit-car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2024" r="3755" b="3240"/>
          <a:stretch/>
        </p:blipFill>
        <p:spPr bwMode="auto">
          <a:xfrm>
            <a:off x="-1" y="2978127"/>
            <a:ext cx="4704347" cy="387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pic>
        <p:nvPicPr>
          <p:cNvPr id="12" name="Content Placeholder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258561" cy="3520440"/>
          </a:xfrm>
          <a:prstGeom prst="rect">
            <a:avLst/>
          </a:prstGeom>
        </p:spPr>
      </p:pic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16594"/>
          <a:stretch/>
        </p:blipFill>
        <p:spPr>
          <a:xfrm>
            <a:off x="3554730" y="0"/>
            <a:ext cx="5589270" cy="4203078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1" y="2143125"/>
            <a:ext cx="6286500" cy="4714875"/>
          </a:xfrm>
          <a:prstGeom prst="rect">
            <a:avLst/>
          </a:prstGeom>
        </p:spPr>
      </p:pic>
      <p:pic>
        <p:nvPicPr>
          <p:cNvPr id="15" name="Content Placeholder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1226"/>
            <a:ext cx="6979747" cy="52370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20" y="0"/>
            <a:ext cx="6782486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9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170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1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1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/>
          <p:nvPr/>
        </p:nvSpPr>
        <p:spPr>
          <a:xfrm rot="6291088">
            <a:off x="4221652" y="1992536"/>
            <a:ext cx="390779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eform 9"/>
          <p:cNvSpPr/>
          <p:nvPr/>
        </p:nvSpPr>
        <p:spPr>
          <a:xfrm rot="17761121">
            <a:off x="4618217" y="1992536"/>
            <a:ext cx="390779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21003143">
            <a:off x="4783189" y="1353726"/>
            <a:ext cx="3401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CERN CENTOS 7</a:t>
            </a:r>
            <a:endParaRPr lang="nl-NL" sz="3200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 rot="6291088">
            <a:off x="3859191" y="4531077"/>
            <a:ext cx="299250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eform 23"/>
          <p:cNvSpPr/>
          <p:nvPr/>
        </p:nvSpPr>
        <p:spPr>
          <a:xfrm rot="17761121">
            <a:off x="4233315" y="4578689"/>
            <a:ext cx="258793" cy="526896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Picture 2" descr="https://upload.wikimedia.org/wikipedia/commons/3/3b/Windows_9X_BSO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6" t="75381" r="30755" b="18386"/>
          <a:stretch/>
        </p:blipFill>
        <p:spPr bwMode="auto">
          <a:xfrm>
            <a:off x="6539491" y="4717761"/>
            <a:ext cx="1670529" cy="3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upload.wikimedia.org/wikipedia/commons/3/3b/Windows_9X_BSO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0" t="84881" r="24571" b="8886"/>
          <a:stretch/>
        </p:blipFill>
        <p:spPr bwMode="auto">
          <a:xfrm>
            <a:off x="4685174" y="4643042"/>
            <a:ext cx="1670529" cy="3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20518819">
            <a:off x="3960690" y="4635369"/>
            <a:ext cx="2988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rm  –</a:t>
            </a:r>
            <a:r>
              <a: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$</a:t>
            </a:r>
            <a:r>
              <a: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ROOTSYS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2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25116</TotalTime>
  <Words>2506</Words>
  <Application>Microsoft Office PowerPoint</Application>
  <PresentationFormat>On-screen Show (4:3)</PresentationFormat>
  <Paragraphs>573</Paragraphs>
  <Slides>66</Slides>
  <Notes>26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Slice</vt:lpstr>
      <vt:lpstr>Microcontrollers</vt:lpstr>
      <vt:lpstr>Objectives</vt:lpstr>
      <vt:lpstr>What is a microcontroller?</vt:lpstr>
      <vt:lpstr>What is a microcontroller?</vt:lpstr>
      <vt:lpstr>What are they used for?</vt:lpstr>
      <vt:lpstr>Where are they used?</vt:lpstr>
      <vt:lpstr>Where are they used?</vt:lpstr>
      <vt:lpstr>PowerPoint Presentation</vt:lpstr>
      <vt:lpstr>PowerPoint Presentation</vt:lpstr>
      <vt:lpstr>AVR Architecture (ATmega328P)</vt:lpstr>
      <vt:lpstr>AVR Architecture (ATmega328P)</vt:lpstr>
      <vt:lpstr>PowerPoint Presentation</vt:lpstr>
      <vt:lpstr>PowerPoint Presentation</vt:lpstr>
      <vt:lpstr>AVR CPU</vt:lpstr>
      <vt:lpstr>PowerPoint Presentation</vt:lpstr>
      <vt:lpstr>General purpose Input/output (GPIO)</vt:lpstr>
      <vt:lpstr>Interrupt</vt:lpstr>
      <vt:lpstr>PowerPoint Presentation</vt:lpstr>
      <vt:lpstr>Timers / Counters</vt:lpstr>
      <vt:lpstr>Pulse Width Modulation (PWM)</vt:lpstr>
      <vt:lpstr>Pulse Width Modulation (PWM)</vt:lpstr>
      <vt:lpstr>PowerPoint Presentation</vt:lpstr>
      <vt:lpstr>Analog Comparator</vt:lpstr>
      <vt:lpstr>Analog to Digital Converter (ADC)</vt:lpstr>
      <vt:lpstr>PowerPoint Presentation</vt:lpstr>
      <vt:lpstr>Serial Interfaces: USART Universal Synchronous-Asynchronous Receiver Transmitter</vt:lpstr>
      <vt:lpstr>Serial Interfaces: SPI Serial Peripheral Interface</vt:lpstr>
      <vt:lpstr>Serial Interfaces: TWI (I2C) Two wire interface (Inter-integrated Circuit)</vt:lpstr>
      <vt:lpstr>PowerPoint Presentation</vt:lpstr>
      <vt:lpstr>Watchdog Timer (WDT)</vt:lpstr>
      <vt:lpstr>Clock circuit</vt:lpstr>
      <vt:lpstr>PowerPoint Presentation</vt:lpstr>
      <vt:lpstr>Sleep Modes</vt:lpstr>
      <vt:lpstr>Power and Debug</vt:lpstr>
      <vt:lpstr>PowerPoint Presentation</vt:lpstr>
      <vt:lpstr>Atmega328 minimum required circuit Needed Circuitry: using an external crystal</vt:lpstr>
      <vt:lpstr>Atmega328 minimum required circuit Needed Circuitry: Using the internal oscillator</vt:lpstr>
      <vt:lpstr>Usage of Microcontrollers Development Cycle</vt:lpstr>
      <vt:lpstr>Self-Programming: Bootloader</vt:lpstr>
      <vt:lpstr>Arduino</vt:lpstr>
      <vt:lpstr>Arduino</vt:lpstr>
      <vt:lpstr>Setting PWM to 25% Duty Cycle THE Medieval Original way</vt:lpstr>
      <vt:lpstr>Setting PWM to 25% Duty Cycle THE CHEATING Arduino way</vt:lpstr>
      <vt:lpstr>Advantages of Prototyping Platforms</vt:lpstr>
      <vt:lpstr>Advantages of Prototyping Platforms</vt:lpstr>
      <vt:lpstr>Usage of Microcontrollers First of all</vt:lpstr>
      <vt:lpstr>Usage of Microcontrollers Choosing a microcontroller</vt:lpstr>
      <vt:lpstr>Embedded Systems</vt:lpstr>
      <vt:lpstr>Embedded Systems</vt:lpstr>
      <vt:lpstr>Applications in HEP Environments</vt:lpstr>
      <vt:lpstr>Applications in HEP Environments</vt:lpstr>
      <vt:lpstr>Applications in HEP Environments</vt:lpstr>
      <vt:lpstr>Applications in HEP Environments</vt:lpstr>
      <vt:lpstr>PowerPoint Presentation</vt:lpstr>
      <vt:lpstr>Applications in HEP Environments</vt:lpstr>
      <vt:lpstr>Applications in HEP Environments</vt:lpstr>
      <vt:lpstr>Applications in HEP Environments</vt:lpstr>
      <vt:lpstr>LAB 10</vt:lpstr>
      <vt:lpstr>Lab 10 - Microcontrollers</vt:lpstr>
      <vt:lpstr>That’s it. Obrigado!</vt:lpstr>
      <vt:lpstr>GPIO Diagram</vt:lpstr>
      <vt:lpstr>CPU Diagram</vt:lpstr>
      <vt:lpstr>ADC Diagram</vt:lpstr>
      <vt:lpstr>Analog Comparator </vt:lpstr>
      <vt:lpstr>USART</vt:lpstr>
      <vt:lpstr>Where are they used?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Microcontrollers</dc:title>
  <dc:creator>Maurício Féo</dc:creator>
  <cp:lastModifiedBy>Mauricio Rivello</cp:lastModifiedBy>
  <cp:revision>281</cp:revision>
  <dcterms:created xsi:type="dcterms:W3CDTF">2015-12-07T10:24:24Z</dcterms:created>
  <dcterms:modified xsi:type="dcterms:W3CDTF">2019-04-03T11:41:32Z</dcterms:modified>
</cp:coreProperties>
</file>