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gif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4.jpg" ContentType="image/jpeg"/>
  <Override PartName="/ppt/notesSlides/notesSlide2.xml" ContentType="application/vnd.openxmlformats-officedocument.presentationml.notesSlide+xml"/>
  <Override PartName="/ppt/media/image6.jpg" ContentType="image/jpeg"/>
  <Override PartName="/ppt/notesSlides/notesSlide3.xml" ContentType="application/vnd.openxmlformats-officedocument.presentationml.notesSlide+xml"/>
  <Override PartName="/ppt/media/image10.jpg" ContentType="image/jpeg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media/image22.jpg" ContentType="image/jpeg"/>
  <Override PartName="/ppt/media/image30.jpg" ContentType="image/jpeg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49"/>
  </p:notesMasterIdLst>
  <p:handoutMasterIdLst>
    <p:handoutMasterId r:id="rId50"/>
  </p:handoutMasterIdLst>
  <p:sldIdLst>
    <p:sldId id="256" r:id="rId2"/>
    <p:sldId id="284" r:id="rId3"/>
    <p:sldId id="325" r:id="rId4"/>
    <p:sldId id="332" r:id="rId5"/>
    <p:sldId id="287" r:id="rId6"/>
    <p:sldId id="360" r:id="rId7"/>
    <p:sldId id="361" r:id="rId8"/>
    <p:sldId id="288" r:id="rId9"/>
    <p:sldId id="340" r:id="rId10"/>
    <p:sldId id="348" r:id="rId11"/>
    <p:sldId id="364" r:id="rId12"/>
    <p:sldId id="370" r:id="rId13"/>
    <p:sldId id="387" r:id="rId14"/>
    <p:sldId id="371" r:id="rId15"/>
    <p:sldId id="365" r:id="rId16"/>
    <p:sldId id="366" r:id="rId17"/>
    <p:sldId id="341" r:id="rId18"/>
    <p:sldId id="335" r:id="rId19"/>
    <p:sldId id="384" r:id="rId20"/>
    <p:sldId id="372" r:id="rId21"/>
    <p:sldId id="336" r:id="rId22"/>
    <p:sldId id="274" r:id="rId23"/>
    <p:sldId id="295" r:id="rId24"/>
    <p:sldId id="355" r:id="rId25"/>
    <p:sldId id="374" r:id="rId26"/>
    <p:sldId id="324" r:id="rId27"/>
    <p:sldId id="369" r:id="rId28"/>
    <p:sldId id="270" r:id="rId29"/>
    <p:sldId id="260" r:id="rId30"/>
    <p:sldId id="263" r:id="rId31"/>
    <p:sldId id="322" r:id="rId32"/>
    <p:sldId id="379" r:id="rId33"/>
    <p:sldId id="300" r:id="rId34"/>
    <p:sldId id="381" r:id="rId35"/>
    <p:sldId id="358" r:id="rId36"/>
    <p:sldId id="385" r:id="rId37"/>
    <p:sldId id="311" r:id="rId38"/>
    <p:sldId id="386" r:id="rId39"/>
    <p:sldId id="326" r:id="rId40"/>
    <p:sldId id="359" r:id="rId41"/>
    <p:sldId id="356" r:id="rId42"/>
    <p:sldId id="327" r:id="rId43"/>
    <p:sldId id="368" r:id="rId44"/>
    <p:sldId id="328" r:id="rId45"/>
    <p:sldId id="337" r:id="rId46"/>
    <p:sldId id="339" r:id="rId47"/>
    <p:sldId id="338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6C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7" autoAdjust="0"/>
    <p:restoredTop sz="94660" autoAdjust="0"/>
  </p:normalViewPr>
  <p:slideViewPr>
    <p:cSldViewPr snapToGrid="0">
      <p:cViewPr>
        <p:scale>
          <a:sx n="121" d="100"/>
          <a:sy n="121" d="100"/>
        </p:scale>
        <p:origin x="-2512" y="-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handoutMaster" Target="handoutMasters/handout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Trigger</a:t>
            </a:r>
            <a:r>
              <a:rPr lang="en-US" baseline="0" dirty="0" smtClean="0"/>
              <a:t> Farm CPU usage 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h:mm</c:formatCode>
                <c:ptCount val="12"/>
                <c:pt idx="0">
                  <c:v>0.763888888888889</c:v>
                </c:pt>
                <c:pt idx="1">
                  <c:v>0.764583333333333</c:v>
                </c:pt>
                <c:pt idx="2">
                  <c:v>0.765277777777778</c:v>
                </c:pt>
                <c:pt idx="3">
                  <c:v>0.765972222222222</c:v>
                </c:pt>
                <c:pt idx="4">
                  <c:v>0.766666666666667</c:v>
                </c:pt>
                <c:pt idx="5">
                  <c:v>0.767361111111111</c:v>
                </c:pt>
                <c:pt idx="6">
                  <c:v>0.768055555555556</c:v>
                </c:pt>
                <c:pt idx="7">
                  <c:v>0.76875</c:v>
                </c:pt>
                <c:pt idx="8">
                  <c:v>0.769444444444445</c:v>
                </c:pt>
                <c:pt idx="9">
                  <c:v>0.770138888888889</c:v>
                </c:pt>
                <c:pt idx="10">
                  <c:v>0.770833333333333</c:v>
                </c:pt>
                <c:pt idx="11">
                  <c:v>0.771527777777778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50.0</c:v>
                </c:pt>
                <c:pt idx="1">
                  <c:v>50.0</c:v>
                </c:pt>
                <c:pt idx="2">
                  <c:v>50.0</c:v>
                </c:pt>
                <c:pt idx="3">
                  <c:v>90.0</c:v>
                </c:pt>
                <c:pt idx="4">
                  <c:v>90.0</c:v>
                </c:pt>
                <c:pt idx="5">
                  <c:v>50.0</c:v>
                </c:pt>
                <c:pt idx="6">
                  <c:v>50.0</c:v>
                </c:pt>
                <c:pt idx="7">
                  <c:v>50.0</c:v>
                </c:pt>
                <c:pt idx="8">
                  <c:v>90.0</c:v>
                </c:pt>
                <c:pt idx="9">
                  <c:v>90.0</c:v>
                </c:pt>
                <c:pt idx="10">
                  <c:v>50.0</c:v>
                </c:pt>
                <c:pt idx="11">
                  <c:v>50.0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h:mm</c:formatCode>
                <c:ptCount val="12"/>
                <c:pt idx="0">
                  <c:v>0.763888888888889</c:v>
                </c:pt>
                <c:pt idx="1">
                  <c:v>0.764583333333333</c:v>
                </c:pt>
                <c:pt idx="2">
                  <c:v>0.765277777777778</c:v>
                </c:pt>
                <c:pt idx="3">
                  <c:v>0.765972222222222</c:v>
                </c:pt>
                <c:pt idx="4">
                  <c:v>0.766666666666667</c:v>
                </c:pt>
                <c:pt idx="5">
                  <c:v>0.767361111111111</c:v>
                </c:pt>
                <c:pt idx="6">
                  <c:v>0.768055555555556</c:v>
                </c:pt>
                <c:pt idx="7">
                  <c:v>0.76875</c:v>
                </c:pt>
                <c:pt idx="8">
                  <c:v>0.769444444444445</c:v>
                </c:pt>
                <c:pt idx="9">
                  <c:v>0.770138888888889</c:v>
                </c:pt>
                <c:pt idx="10">
                  <c:v>0.770833333333333</c:v>
                </c:pt>
                <c:pt idx="11">
                  <c:v>0.771527777777778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h:mm</c:formatCode>
                <c:ptCount val="12"/>
                <c:pt idx="0">
                  <c:v>0.763888888888889</c:v>
                </c:pt>
                <c:pt idx="1">
                  <c:v>0.764583333333333</c:v>
                </c:pt>
                <c:pt idx="2">
                  <c:v>0.765277777777778</c:v>
                </c:pt>
                <c:pt idx="3">
                  <c:v>0.765972222222222</c:v>
                </c:pt>
                <c:pt idx="4">
                  <c:v>0.766666666666667</c:v>
                </c:pt>
                <c:pt idx="5">
                  <c:v>0.767361111111111</c:v>
                </c:pt>
                <c:pt idx="6">
                  <c:v>0.768055555555556</c:v>
                </c:pt>
                <c:pt idx="7">
                  <c:v>0.76875</c:v>
                </c:pt>
                <c:pt idx="8">
                  <c:v>0.769444444444445</c:v>
                </c:pt>
                <c:pt idx="9">
                  <c:v>0.770138888888889</c:v>
                </c:pt>
                <c:pt idx="10">
                  <c:v>0.770833333333333</c:v>
                </c:pt>
                <c:pt idx="11">
                  <c:v>0.771527777777778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97556664"/>
        <c:axId val="-2027729128"/>
      </c:lineChart>
      <c:catAx>
        <c:axId val="-2097556664"/>
        <c:scaling>
          <c:orientation val="minMax"/>
        </c:scaling>
        <c:delete val="0"/>
        <c:axPos val="b"/>
        <c:numFmt formatCode="h: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27729128"/>
        <c:crosses val="autoZero"/>
        <c:auto val="1"/>
        <c:lblAlgn val="ctr"/>
        <c:lblOffset val="100"/>
        <c:noMultiLvlLbl val="0"/>
      </c:catAx>
      <c:valAx>
        <c:axId val="-2027729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7556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Trigger</a:t>
            </a:r>
            <a:r>
              <a:rPr lang="en-US" baseline="0" dirty="0" smtClean="0"/>
              <a:t> Farm CPU usage 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h:mm</c:formatCode>
                <c:ptCount val="12"/>
                <c:pt idx="0">
                  <c:v>0.805555555555556</c:v>
                </c:pt>
                <c:pt idx="1">
                  <c:v>0.80625</c:v>
                </c:pt>
                <c:pt idx="2">
                  <c:v>0.806944444444445</c:v>
                </c:pt>
                <c:pt idx="3">
                  <c:v>0.807638888888889</c:v>
                </c:pt>
                <c:pt idx="4">
                  <c:v>0.808333333333333</c:v>
                </c:pt>
                <c:pt idx="5">
                  <c:v>0.809027777777778</c:v>
                </c:pt>
                <c:pt idx="6">
                  <c:v>0.809722222222222</c:v>
                </c:pt>
                <c:pt idx="7">
                  <c:v>0.810416666666667</c:v>
                </c:pt>
                <c:pt idx="8">
                  <c:v>0.811111111111111</c:v>
                </c:pt>
                <c:pt idx="9">
                  <c:v>0.811805555555556</c:v>
                </c:pt>
                <c:pt idx="10">
                  <c:v>0.8125</c:v>
                </c:pt>
                <c:pt idx="11">
                  <c:v>0.813194444444445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70.0</c:v>
                </c:pt>
                <c:pt idx="1">
                  <c:v>70.0</c:v>
                </c:pt>
                <c:pt idx="2">
                  <c:v>70.0</c:v>
                </c:pt>
                <c:pt idx="3">
                  <c:v>100.0</c:v>
                </c:pt>
                <c:pt idx="4">
                  <c:v>100.0</c:v>
                </c:pt>
                <c:pt idx="5">
                  <c:v>70.0</c:v>
                </c:pt>
                <c:pt idx="6">
                  <c:v>70.0</c:v>
                </c:pt>
                <c:pt idx="7">
                  <c:v>70.0</c:v>
                </c:pt>
                <c:pt idx="8">
                  <c:v>100.0</c:v>
                </c:pt>
                <c:pt idx="9">
                  <c:v>100.0</c:v>
                </c:pt>
                <c:pt idx="10">
                  <c:v>70.0</c:v>
                </c:pt>
                <c:pt idx="11">
                  <c:v>70.0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h:mm</c:formatCode>
                <c:ptCount val="12"/>
                <c:pt idx="0">
                  <c:v>0.805555555555556</c:v>
                </c:pt>
                <c:pt idx="1">
                  <c:v>0.80625</c:v>
                </c:pt>
                <c:pt idx="2">
                  <c:v>0.806944444444445</c:v>
                </c:pt>
                <c:pt idx="3">
                  <c:v>0.807638888888889</c:v>
                </c:pt>
                <c:pt idx="4">
                  <c:v>0.808333333333333</c:v>
                </c:pt>
                <c:pt idx="5">
                  <c:v>0.809027777777778</c:v>
                </c:pt>
                <c:pt idx="6">
                  <c:v>0.809722222222222</c:v>
                </c:pt>
                <c:pt idx="7">
                  <c:v>0.810416666666667</c:v>
                </c:pt>
                <c:pt idx="8">
                  <c:v>0.811111111111111</c:v>
                </c:pt>
                <c:pt idx="9">
                  <c:v>0.811805555555556</c:v>
                </c:pt>
                <c:pt idx="10">
                  <c:v>0.8125</c:v>
                </c:pt>
                <c:pt idx="11">
                  <c:v>0.813194444444445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h:mm</c:formatCode>
                <c:ptCount val="12"/>
                <c:pt idx="0">
                  <c:v>0.805555555555556</c:v>
                </c:pt>
                <c:pt idx="1">
                  <c:v>0.80625</c:v>
                </c:pt>
                <c:pt idx="2">
                  <c:v>0.806944444444445</c:v>
                </c:pt>
                <c:pt idx="3">
                  <c:v>0.807638888888889</c:v>
                </c:pt>
                <c:pt idx="4">
                  <c:v>0.808333333333333</c:v>
                </c:pt>
                <c:pt idx="5">
                  <c:v>0.809027777777778</c:v>
                </c:pt>
                <c:pt idx="6">
                  <c:v>0.809722222222222</c:v>
                </c:pt>
                <c:pt idx="7">
                  <c:v>0.810416666666667</c:v>
                </c:pt>
                <c:pt idx="8">
                  <c:v>0.811111111111111</c:v>
                </c:pt>
                <c:pt idx="9">
                  <c:v>0.811805555555556</c:v>
                </c:pt>
                <c:pt idx="10">
                  <c:v>0.8125</c:v>
                </c:pt>
                <c:pt idx="11">
                  <c:v>0.813194444444445</c:v>
                </c:pt>
              </c:numCache>
            </c:numRef>
          </c:cat>
          <c:val>
            <c:numRef>
              <c:f>Sheet1!$D$2:$D$13</c:f>
              <c:numCache>
                <c:formatCode>General</c:formatCode>
                <c:ptCount val="12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47716072"/>
        <c:axId val="-2109969880"/>
      </c:lineChart>
      <c:catAx>
        <c:axId val="-2047716072"/>
        <c:scaling>
          <c:orientation val="minMax"/>
        </c:scaling>
        <c:delete val="0"/>
        <c:axPos val="b"/>
        <c:numFmt formatCode="h: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09969880"/>
        <c:crosses val="autoZero"/>
        <c:auto val="1"/>
        <c:lblAlgn val="ctr"/>
        <c:lblOffset val="100"/>
        <c:noMultiLvlLbl val="0"/>
      </c:catAx>
      <c:valAx>
        <c:axId val="-2109969880"/>
        <c:scaling>
          <c:orientation val="minMax"/>
          <c:max val="1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47716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0.56385</cdr:x>
      <cdr:y>0.43504</cdr:y>
    </cdr:from>
    <cdr:to>
      <cdr:x>1</cdr:x>
      <cdr:y>0.7438</cdr:y>
    </cdr:to>
    <cdr:sp macro="" textlink="">
      <cdr:nvSpPr>
        <cdr:cNvPr id="2" name="Line Callout 1 1"/>
        <cdr:cNvSpPr/>
      </cdr:nvSpPr>
      <cdr:spPr>
        <a:xfrm xmlns:a="http://schemas.openxmlformats.org/drawingml/2006/main">
          <a:off x="2191222" y="1200652"/>
          <a:ext cx="1694978" cy="852129"/>
        </a:xfrm>
        <a:prstGeom xmlns:a="http://schemas.openxmlformats.org/drawingml/2006/main" prst="borderCallout1">
          <a:avLst>
            <a:gd name="adj1" fmla="val -508"/>
            <a:gd name="adj2" fmla="val 39571"/>
            <a:gd name="adj3" fmla="val -69720"/>
            <a:gd name="adj4" fmla="val 41062"/>
          </a:avLst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200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Shortage of CPU resources caused dead time!</a:t>
          </a:r>
          <a:endParaRPr lang="en-GB" sz="1200" i="1" dirty="0">
            <a:solidFill>
              <a:schemeClr val="tx1">
                <a:lumMod val="95000"/>
                <a:lumOff val="5000"/>
              </a:schemeClr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E70D3-03FF-7D4A-8640-6353831EAB13}" type="datetimeFigureOut">
              <a:rPr lang="en-US" smtClean="0"/>
              <a:t>10/04/19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5A25A-3BD1-134F-A40E-A4A769A07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495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46A46-C716-487C-9A65-36FC5A5AE8DC}" type="datetimeFigureOut">
              <a:rPr lang="en-GB" smtClean="0"/>
              <a:t>10/04/19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C33DA-1BD8-4B95-A31B-260EDFCE55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286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C33DA-1BD8-4B95-A31B-260EDFCE55C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638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C33DA-1BD8-4B95-A31B-260EDFCE55C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339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C33DA-1BD8-4B95-A31B-260EDFCE55C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457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9345D8-0D23-42F7-B6C0-A18B60A4690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2699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8365C-3476-564E-B5A2-C8E1D409DEF6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90F2E-81D4-E445-9EB7-97DD13A91E3E}" type="datetime1">
              <a:rPr lang="en-US" smtClean="0"/>
              <a:t>10/04/19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D56A-BAC9-4244-B92F-667EAFD4A5DB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493AE-4079-7C45-BED0-817E1561E1A4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666D9-1EDA-CC44-A9F9-CD7F59D20C84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459" y="6275668"/>
            <a:ext cx="5433246" cy="395998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8ECB1-DF7C-8E44-A5DD-9AA97C2EA997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C18C3-4656-C041-A5B9-9C6D0ED50FC7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42AD1-BEC8-FB4A-88EB-40873DCFD480}" type="datetime1">
              <a:rPr lang="en-US" smtClean="0"/>
              <a:t>10/04/19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43D8C-2322-D041-9F10-ABB5AC7BF7D8}" type="datetime1">
              <a:rPr lang="en-US" smtClean="0"/>
              <a:t>10/04/19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5EE93-C633-E041-9748-98FEB958BAE2}" type="datetime1">
              <a:rPr lang="en-US" smtClean="0"/>
              <a:t>10/04/19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27DC-7D01-4C47-9DE4-2EC0510BD434}" type="datetime1">
              <a:rPr lang="en-US" smtClean="0"/>
              <a:t>10/04/19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9964-3813-4240-9D63-03C2E41F7464}" type="datetime1">
              <a:rPr lang="en-US" smtClean="0"/>
              <a:t>10/04/19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06285" y="6275668"/>
            <a:ext cx="2057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421A3C59-C9DE-974A-B05F-EED16689A599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54332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D47BD48-5F55-4E2A-AC77-C33B9F48B67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  <p:sldLayoutId id="214748402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/>
        <a:buChar char="•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microsoft.com/office/2007/relationships/hdphoto" Target="../media/hdphoto1.wdp"/><Relationship Id="rId7" Type="http://schemas.openxmlformats.org/officeDocument/2006/relationships/image" Target="../media/image14.png"/><Relationship Id="rId8" Type="http://schemas.microsoft.com/office/2007/relationships/hdphoto" Target="../media/hdphoto2.wdp"/><Relationship Id="rId9" Type="http://schemas.openxmlformats.org/officeDocument/2006/relationships/image" Target="../media/image15.png"/><Relationship Id="rId10" Type="http://schemas.openxmlformats.org/officeDocument/2006/relationships/image" Target="../media/image16.png"/><Relationship Id="rId11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8084" y="1554273"/>
            <a:ext cx="5750423" cy="3064085"/>
          </a:xfrm>
        </p:spPr>
        <p:txBody>
          <a:bodyPr>
            <a:noAutofit/>
          </a:bodyPr>
          <a:lstStyle/>
          <a:p>
            <a:r>
              <a:rPr lang="en-US" sz="4800" dirty="0" smtClean="0"/>
              <a:t>Design and </a:t>
            </a:r>
            <a:r>
              <a:rPr lang="en-US" sz="4800" dirty="0"/>
              <a:t>Implementation of a Monitoring System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20216" y="4890280"/>
            <a:ext cx="3785500" cy="100459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Serguei Kolos </a:t>
            </a:r>
          </a:p>
          <a:p>
            <a:r>
              <a:rPr lang="en-US" sz="2000" dirty="0" smtClean="0"/>
              <a:t>(University of California, Irvine)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D54E-926A-1240-A441-AEE48AA491FC}" type="datetime1">
              <a:rPr lang="en-US" smtClean="0"/>
              <a:t>10/04/19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032" y="4787224"/>
            <a:ext cx="1036846" cy="1423690"/>
          </a:xfrm>
          <a:prstGeom prst="rect">
            <a:avLst/>
          </a:prstGeom>
        </p:spPr>
      </p:pic>
      <p:pic>
        <p:nvPicPr>
          <p:cNvPr id="7" name="Picture 6" descr="logo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5222434" cy="682364"/>
          </a:xfrm>
          <a:prstGeom prst="rect">
            <a:avLst/>
          </a:prstGeom>
        </p:spPr>
      </p:pic>
      <p:pic>
        <p:nvPicPr>
          <p:cNvPr id="10" name="Picture 9" descr="equality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173" y="0"/>
            <a:ext cx="3807828" cy="1284370"/>
          </a:xfrm>
          <a:prstGeom prst="rect">
            <a:avLst/>
          </a:prstGeom>
        </p:spPr>
      </p:pic>
      <p:pic>
        <p:nvPicPr>
          <p:cNvPr id="11" name="Picture 10" descr="CroppedFocusedImageWzE5MjAsNzIwLCJ5IiwwXQ-royal-holloway-pano-00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17" y="1122546"/>
            <a:ext cx="3838584" cy="196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90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shall be monitored in a DAQ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System incidents:</a:t>
            </a:r>
            <a:endParaRPr lang="en-US" sz="2000" dirty="0"/>
          </a:p>
          <a:p>
            <a:pPr lvl="1"/>
            <a:r>
              <a:rPr lang="en-US" sz="1800" dirty="0" smtClean="0"/>
              <a:t>Expected and especially Unexpected incidents shall </a:t>
            </a:r>
            <a:r>
              <a:rPr lang="en-US" sz="1800" dirty="0"/>
              <a:t>be immediately </a:t>
            </a:r>
            <a:r>
              <a:rPr lang="en-US" sz="1800" dirty="0" smtClean="0"/>
              <a:t>reported in a form of a message</a:t>
            </a:r>
            <a:endParaRPr lang="en-US" sz="1800" dirty="0"/>
          </a:p>
          <a:p>
            <a:r>
              <a:rPr lang="en-US" sz="2000" dirty="0" smtClean="0"/>
              <a:t>System </a:t>
            </a:r>
            <a:r>
              <a:rPr lang="en-US" sz="2000" dirty="0"/>
              <a:t>status:</a:t>
            </a:r>
          </a:p>
          <a:p>
            <a:pPr lvl="1"/>
            <a:r>
              <a:rPr lang="en-US" sz="1800" dirty="0"/>
              <a:t>Health of individual HW &amp; SW </a:t>
            </a:r>
            <a:r>
              <a:rPr lang="en-US" sz="1800" dirty="0" smtClean="0"/>
              <a:t>components: </a:t>
            </a:r>
          </a:p>
          <a:p>
            <a:pPr lvl="2"/>
            <a:r>
              <a:rPr lang="en-US" sz="1600" dirty="0"/>
              <a:t>R</a:t>
            </a:r>
            <a:r>
              <a:rPr lang="en-US" sz="1600" dirty="0" smtClean="0"/>
              <a:t>esources consumption, IO rates, etc.</a:t>
            </a:r>
          </a:p>
          <a:p>
            <a:pPr lvl="1"/>
            <a:r>
              <a:rPr lang="en-US" sz="1800" dirty="0" smtClean="0"/>
              <a:t>Surrounding environment: </a:t>
            </a:r>
          </a:p>
          <a:p>
            <a:pPr lvl="2"/>
            <a:r>
              <a:rPr lang="en-US" sz="1600" dirty="0" smtClean="0"/>
              <a:t>Temperature, humidity, etc.</a:t>
            </a:r>
            <a:endParaRPr lang="en-US" sz="1600" dirty="0"/>
          </a:p>
          <a:p>
            <a:pPr lvl="1"/>
            <a:r>
              <a:rPr lang="en-US" sz="1800" dirty="0" smtClean="0"/>
              <a:t>Operational </a:t>
            </a:r>
            <a:r>
              <a:rPr lang="en-US" sz="1800" dirty="0"/>
              <a:t>statistics: </a:t>
            </a:r>
            <a:endParaRPr lang="en-US" sz="1800" dirty="0" smtClean="0"/>
          </a:p>
          <a:p>
            <a:pPr lvl="2"/>
            <a:r>
              <a:rPr lang="en-US" sz="1600" dirty="0" smtClean="0"/>
              <a:t>Number </a:t>
            </a:r>
            <a:r>
              <a:rPr lang="en-US" sz="1600" dirty="0"/>
              <a:t>of triggers, number of </a:t>
            </a:r>
            <a:r>
              <a:rPr lang="en-US" sz="1600" dirty="0" smtClean="0"/>
              <a:t>recorded events, etc.</a:t>
            </a:r>
          </a:p>
          <a:p>
            <a:r>
              <a:rPr lang="en-US" sz="2000" dirty="0" smtClean="0"/>
              <a:t>Data </a:t>
            </a:r>
            <a:r>
              <a:rPr lang="en-US" sz="2000" dirty="0"/>
              <a:t>Quality Monitoring:</a:t>
            </a:r>
          </a:p>
          <a:p>
            <a:pPr lvl="1"/>
            <a:r>
              <a:rPr lang="en-US" sz="1800" dirty="0"/>
              <a:t>Recorded </a:t>
            </a:r>
            <a:r>
              <a:rPr lang="en-US" sz="1800" dirty="0" smtClean="0"/>
              <a:t>physics data </a:t>
            </a:r>
            <a:r>
              <a:rPr lang="en-US" sz="1800" dirty="0"/>
              <a:t>shall be constantly monitored for </a:t>
            </a:r>
            <a:r>
              <a:rPr lang="en-US" sz="1800" dirty="0" smtClean="0"/>
              <a:t>sensibility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89E0C-2D24-7D4E-91E5-88C78E711ADD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7D47BD48-5F55-4E2A-AC77-C33B9F48B67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20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Messaging Service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200" dirty="0" smtClean="0"/>
              <a:t>Logging API is a good candidate for the DAQ Messaging Service API</a:t>
            </a:r>
          </a:p>
          <a:p>
            <a:pPr>
              <a:spcBef>
                <a:spcPts val="600"/>
              </a:spcBef>
            </a:pPr>
            <a:r>
              <a:rPr lang="en-US" sz="2200" dirty="0" smtClean="0"/>
              <a:t>There are several important considerations to be taken into account about messages:</a:t>
            </a:r>
          </a:p>
          <a:p>
            <a:pPr lvl="1"/>
            <a:r>
              <a:rPr lang="en-US" sz="2000" dirty="0" smtClean="0"/>
              <a:t>Messages shall contain human readable (and understandable!) explanation of </a:t>
            </a:r>
            <a:r>
              <a:rPr lang="en-US" sz="2000" dirty="0"/>
              <a:t>the </a:t>
            </a:r>
            <a:r>
              <a:rPr lang="en-US" sz="2000" dirty="0" smtClean="0"/>
              <a:t>corresponding incidents:</a:t>
            </a:r>
            <a:endParaRPr lang="en-US" sz="2000" dirty="0"/>
          </a:p>
          <a:p>
            <a:pPr lvl="2"/>
            <a:r>
              <a:rPr lang="en-US" sz="1800" dirty="0"/>
              <a:t>A shifter calling you in the middle of a night can just read it</a:t>
            </a:r>
            <a:endParaRPr lang="en-GB" sz="1800" dirty="0"/>
          </a:p>
          <a:p>
            <a:pPr lvl="1"/>
            <a:r>
              <a:rPr lang="en-US" sz="2000" dirty="0" smtClean="0"/>
              <a:t>Messages shall be ready for machine processing:</a:t>
            </a:r>
          </a:p>
          <a:p>
            <a:pPr lvl="2"/>
            <a:r>
              <a:rPr lang="en-US" sz="1800" dirty="0" smtClean="0"/>
              <a:t>Every message shall contain a unique ID which corresponds to the given incident</a:t>
            </a:r>
          </a:p>
          <a:p>
            <a:pPr lvl="2"/>
            <a:r>
              <a:rPr lang="en-US" sz="1800" dirty="0" smtClean="0"/>
              <a:t>Messages shall contain some common automatically generated parameters:</a:t>
            </a:r>
          </a:p>
          <a:p>
            <a:pPr lvl="3"/>
            <a:r>
              <a:rPr lang="en-US" sz="1600" dirty="0" smtClean="0"/>
              <a:t>Time stamp, application ID, computer name, 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DC85-9388-3C4E-A509-CB2864F48339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52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Remarks on Time Stamps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186" y="1600201"/>
            <a:ext cx="7696675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Time Stamp is a vital property of a message and of any monitoring information in general:</a:t>
            </a:r>
          </a:p>
          <a:p>
            <a:pPr lvl="1"/>
            <a:r>
              <a:rPr lang="en-US" dirty="0" smtClean="0"/>
              <a:t>Used for correlating messages from different sources</a:t>
            </a:r>
          </a:p>
          <a:p>
            <a:pPr lvl="1"/>
            <a:r>
              <a:rPr lang="en-US" dirty="0" smtClean="0"/>
              <a:t>Used for correlating monitoring information with real-life events</a:t>
            </a:r>
          </a:p>
          <a:p>
            <a:r>
              <a:rPr lang="en-US" dirty="0" smtClean="0"/>
              <a:t>The time stamp guidelines</a:t>
            </a:r>
            <a:r>
              <a:rPr lang="en-US" sz="1900" dirty="0" smtClean="0"/>
              <a:t>:</a:t>
            </a:r>
            <a:endParaRPr lang="en-US" sz="1900" dirty="0"/>
          </a:p>
          <a:p>
            <a:pPr lvl="1"/>
            <a:r>
              <a:rPr lang="en-US" dirty="0" smtClean="0"/>
              <a:t>Use the </a:t>
            </a:r>
            <a:r>
              <a:rPr lang="en-US" dirty="0"/>
              <a:t>best possible precision (nanoseconds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Use UTC time when reporting</a:t>
            </a:r>
          </a:p>
          <a:p>
            <a:pPr lvl="1"/>
            <a:r>
              <a:rPr lang="en-US" dirty="0" smtClean="0"/>
              <a:t>Conversion to the human readable local time shall be done by a message displaying applications with respect to its location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DC93-1C51-FD40-88E0-8705A1919C55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7D47BD48-5F55-4E2A-AC77-C33B9F48B672}" type="slidenum">
              <a:rPr lang="en-GB" smtClean="0"/>
              <a:t>12</a:t>
            </a:fld>
            <a:endParaRPr lang="en-GB"/>
          </a:p>
        </p:txBody>
      </p:sp>
      <p:pic>
        <p:nvPicPr>
          <p:cNvPr id="8" name="Picture 7" descr="world_clock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417" y="3440242"/>
            <a:ext cx="2191926" cy="97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02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CRITICAL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severe error has been detected. It can lead to system damage or affect Data Quality. Immediate attention is required</a:t>
            </a:r>
          </a:p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ERROR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recoverable error happened. Check the consequences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WARNING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nothing is bad so far, but system may be operating dangerously close to a certain limit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INFO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an expected incident occurred</a:t>
            </a:r>
          </a:p>
          <a:p>
            <a:r>
              <a:rPr lang="en-US" dirty="0" smtClean="0"/>
              <a:t>DEBUG </a:t>
            </a:r>
            <a:r>
              <a:rPr lang="mr-IN" dirty="0" smtClean="0"/>
              <a:t>–</a:t>
            </a:r>
            <a:r>
              <a:rPr lang="en-US" dirty="0" smtClean="0"/>
              <a:t> shall be disabled in production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666D9-1EDA-CC44-A9F9-CD7F59D20C84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340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CRITICAL Messages &amp; Alarms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020" y="1868557"/>
            <a:ext cx="5755653" cy="4061680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A </a:t>
            </a:r>
            <a:r>
              <a:rPr lang="en-US" sz="2200" dirty="0" smtClean="0"/>
              <a:t>DAQ system may produce a CRITICAL message when immediate shifter attention is required:</a:t>
            </a:r>
            <a:endParaRPr lang="en-US" sz="2200" dirty="0"/>
          </a:p>
          <a:p>
            <a:pPr lvl="1"/>
            <a:r>
              <a:rPr lang="en-US" sz="2000" dirty="0" smtClean="0"/>
              <a:t>Such a message can be used to trigger an Alarm:</a:t>
            </a:r>
          </a:p>
          <a:p>
            <a:pPr lvl="2"/>
            <a:r>
              <a:rPr lang="en-US" sz="1800" dirty="0" smtClean="0"/>
              <a:t>A dedicated message display application changes the color (and the shape </a:t>
            </a:r>
            <a:r>
              <a:rPr lang="mr-IN" sz="1800" dirty="0" smtClean="0"/>
              <a:t>–</a:t>
            </a:r>
            <a:r>
              <a:rPr lang="en-US" sz="1800" dirty="0" smtClean="0"/>
              <a:t> for color blind people) of an appropriate item</a:t>
            </a:r>
            <a:endParaRPr lang="en-US" sz="1800" dirty="0">
              <a:solidFill>
                <a:srgbClr val="FF0000"/>
              </a:solidFill>
            </a:endParaRPr>
          </a:p>
          <a:p>
            <a:pPr lvl="2"/>
            <a:r>
              <a:rPr lang="en-US" sz="1800" dirty="0" smtClean="0"/>
              <a:t>It can also make a sound</a:t>
            </a:r>
            <a:endParaRPr lang="en-US" sz="1800" dirty="0"/>
          </a:p>
          <a:p>
            <a:r>
              <a:rPr lang="en-US" dirty="0"/>
              <a:t>Do not overuse </a:t>
            </a:r>
            <a:r>
              <a:rPr lang="en-US" dirty="0" smtClean="0"/>
              <a:t>alarms:</a:t>
            </a:r>
            <a:endParaRPr lang="en-US" dirty="0"/>
          </a:p>
          <a:p>
            <a:pPr lvl="1"/>
            <a:r>
              <a:rPr lang="en-US" sz="2000" dirty="0" smtClean="0"/>
              <a:t>‘Cry-Wolf’ effect may result in a severe system damage or data corruption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FBECF-848B-8B49-B425-2BAD4BB7B0E2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14</a:t>
            </a:fld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690" y="4340419"/>
            <a:ext cx="2649014" cy="1766009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6712913" y="2227439"/>
            <a:ext cx="1959552" cy="1838316"/>
            <a:chOff x="6885363" y="1599379"/>
            <a:chExt cx="1426105" cy="140943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5363" y="1599379"/>
              <a:ext cx="419602" cy="38524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6041" y="2651740"/>
              <a:ext cx="388925" cy="35707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encilGrayscale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3757" y="2651740"/>
              <a:ext cx="388925" cy="35707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encilGrayscale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6911" y="1626387"/>
              <a:ext cx="419602" cy="385243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5363" y="2100338"/>
              <a:ext cx="449513" cy="449513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artisticPencilGrayscale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1955" y="2100338"/>
              <a:ext cx="449513" cy="4495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627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not neglect WARNINGs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6" y="1600201"/>
            <a:ext cx="5716398" cy="4343400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Reporting </a:t>
            </a:r>
            <a:r>
              <a:rPr lang="en-US" sz="2400" dirty="0" smtClean="0"/>
              <a:t>a CRITICAL event is straightforward</a:t>
            </a:r>
            <a:endParaRPr lang="en-US" sz="2400" dirty="0"/>
          </a:p>
          <a:p>
            <a:r>
              <a:rPr lang="en-US" sz="2400" dirty="0" smtClean="0"/>
              <a:t>Deciding when to report a WARNING </a:t>
            </a:r>
            <a:r>
              <a:rPr lang="en-US" sz="2400" dirty="0"/>
              <a:t>is much more </a:t>
            </a:r>
            <a:r>
              <a:rPr lang="en-US" sz="2400" dirty="0" smtClean="0"/>
              <a:t>cumbersome:</a:t>
            </a:r>
            <a:endParaRPr lang="en-US" sz="2400" dirty="0"/>
          </a:p>
          <a:p>
            <a:pPr lvl="1"/>
            <a:r>
              <a:rPr lang="en-US" sz="2100" dirty="0" smtClean="0"/>
              <a:t>Nothing wrong happened so far, but the system is dangerously </a:t>
            </a:r>
            <a:r>
              <a:rPr lang="en-US" sz="2100" dirty="0"/>
              <a:t>close to a certain limit</a:t>
            </a:r>
          </a:p>
          <a:p>
            <a:pPr lvl="1"/>
            <a:r>
              <a:rPr lang="en-US" sz="2100" dirty="0" smtClean="0"/>
              <a:t>Requires some extra health-checking code to verify operational conditions</a:t>
            </a:r>
          </a:p>
          <a:p>
            <a:r>
              <a:rPr lang="en-US" sz="2400" dirty="0" smtClean="0"/>
              <a:t>Warnings shall not </a:t>
            </a:r>
            <a:r>
              <a:rPr lang="en-US" dirty="0" smtClean="0"/>
              <a:t>be neglected </a:t>
            </a:r>
            <a:r>
              <a:rPr lang="en-US" sz="2400" dirty="0" smtClean="0"/>
              <a:t>as </a:t>
            </a:r>
            <a:r>
              <a:rPr lang="en-US" sz="2400" dirty="0"/>
              <a:t>sooner or later they become </a:t>
            </a:r>
            <a:r>
              <a:rPr lang="en-US" sz="2400" dirty="0" smtClean="0"/>
              <a:t>errors:</a:t>
            </a:r>
          </a:p>
          <a:p>
            <a:pPr lvl="1"/>
            <a:r>
              <a:rPr lang="en-US" sz="2000" dirty="0" smtClean="0"/>
              <a:t>They can </a:t>
            </a:r>
            <a:r>
              <a:rPr lang="en-US" sz="2000" dirty="0"/>
              <a:t>be effectively used for the future error</a:t>
            </a:r>
            <a:r>
              <a:rPr lang="en-US" dirty="0"/>
              <a:t> p</a:t>
            </a:r>
            <a:r>
              <a:rPr lang="en-US" sz="2000" dirty="0"/>
              <a:t>revention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70402-C1FB-8F4E-B35F-08191D417BF7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15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37" b="22837"/>
          <a:stretch>
            <a:fillRect/>
          </a:stretch>
        </p:blipFill>
        <p:spPr>
          <a:xfrm>
            <a:off x="6255500" y="1590723"/>
            <a:ext cx="2736850" cy="4343400"/>
          </a:xfrm>
        </p:spPr>
      </p:pic>
    </p:spTree>
    <p:extLst>
      <p:ext uri="{BB962C8B-B14F-4D97-AF65-F5344CB8AC3E}">
        <p14:creationId xmlns:p14="http://schemas.microsoft.com/office/powerpoint/2010/main" val="2640128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to issue a WARNING: A real life example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RUN X: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Everything goes well so far</a:t>
            </a:r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633413" y="2738438"/>
          <a:ext cx="3867150" cy="2759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416796" y="1453224"/>
            <a:ext cx="4653749" cy="754983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RUN X+1: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CPU shortage causes dead-time</a:t>
            </a:r>
            <a:endParaRPr lang="en-GB" dirty="0">
              <a:solidFill>
                <a:srgbClr val="800000"/>
              </a:solidFill>
            </a:endParaRPr>
          </a:p>
        </p:txBody>
      </p:sp>
      <p:graphicFrame>
        <p:nvGraphicFramePr>
          <p:cNvPr id="15" name="Content Placeholder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174124336"/>
              </p:ext>
            </p:extLst>
          </p:nvPr>
        </p:nvGraphicFramePr>
        <p:xfrm>
          <a:off x="4629150" y="2738438"/>
          <a:ext cx="3886200" cy="2759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CB8A8-FDD1-4C41-ACAF-666BE74104D7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16</a:t>
            </a:fld>
            <a:endParaRPr lang="en-GB"/>
          </a:p>
        </p:txBody>
      </p:sp>
      <p:sp>
        <p:nvSpPr>
          <p:cNvPr id="16" name="Line Callout 1 15"/>
          <p:cNvSpPr/>
          <p:nvPr/>
        </p:nvSpPr>
        <p:spPr>
          <a:xfrm>
            <a:off x="665116" y="5536351"/>
            <a:ext cx="1529443" cy="603503"/>
          </a:xfrm>
          <a:prstGeom prst="borderCallout1">
            <a:avLst>
              <a:gd name="adj1" fmla="val -1593"/>
              <a:gd name="adj2" fmla="val 77377"/>
              <a:gd name="adj3" fmla="val -227910"/>
              <a:gd name="adj4" fmla="val 5435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CPU used for </a:t>
            </a:r>
            <a:r>
              <a:rPr lang="en-US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physics data </a:t>
            </a:r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processing</a:t>
            </a:r>
            <a:endParaRPr lang="en-GB" sz="12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Line Callout 1 16"/>
          <p:cNvSpPr/>
          <p:nvPr/>
        </p:nvSpPr>
        <p:spPr>
          <a:xfrm>
            <a:off x="2445352" y="4225411"/>
            <a:ext cx="1800838" cy="649748"/>
          </a:xfrm>
          <a:prstGeom prst="borderCallout1">
            <a:avLst>
              <a:gd name="adj1" fmla="val -4730"/>
              <a:gd name="adj2" fmla="val 67324"/>
              <a:gd name="adj3" fmla="val -111911"/>
              <a:gd name="adj4" fmla="val 6086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Extra CPU used </a:t>
            </a:r>
            <a:r>
              <a:rPr lang="en-US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periodically for </a:t>
            </a:r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histogram </a:t>
            </a:r>
            <a:r>
              <a:rPr lang="en-US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aggregation</a:t>
            </a:r>
            <a:endParaRPr lang="en-GB" sz="12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" name="Line Callout 1 17"/>
          <p:cNvSpPr/>
          <p:nvPr/>
        </p:nvSpPr>
        <p:spPr>
          <a:xfrm>
            <a:off x="4943141" y="5441033"/>
            <a:ext cx="1956816" cy="781286"/>
          </a:xfrm>
          <a:prstGeom prst="borderCallout1">
            <a:avLst>
              <a:gd name="adj1" fmla="val 403"/>
              <a:gd name="adj2" fmla="val 27097"/>
              <a:gd name="adj3" fmla="val -204466"/>
              <a:gd name="adj4" fmla="val 3235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Adding new Trigger algorithm </a:t>
            </a:r>
            <a:r>
              <a:rPr lang="en-US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increased the average CPU usage</a:t>
            </a:r>
            <a:endParaRPr lang="en-GB" sz="12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271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DAQ System </a:t>
            </a:r>
            <a:r>
              <a:rPr lang="en-US" sz="4400" dirty="0"/>
              <a:t>S</a:t>
            </a:r>
            <a:r>
              <a:rPr lang="en-US" sz="4400" dirty="0" smtClean="0"/>
              <a:t>tatus </a:t>
            </a:r>
            <a:r>
              <a:rPr lang="en-US" sz="4400" dirty="0"/>
              <a:t>I</a:t>
            </a:r>
            <a:r>
              <a:rPr lang="en-US" sz="4400" dirty="0" smtClean="0"/>
              <a:t>nformation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811" y="1600201"/>
            <a:ext cx="5958953" cy="4503170"/>
          </a:xfrm>
        </p:spPr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A DAQ system has many numeric parameters to be monitored:</a:t>
            </a:r>
          </a:p>
          <a:p>
            <a:pPr lvl="1"/>
            <a:r>
              <a:rPr lang="en-US" sz="2300" dirty="0" smtClean="0"/>
              <a:t>Logging API is not convenient for that</a:t>
            </a:r>
          </a:p>
          <a:p>
            <a:r>
              <a:rPr lang="en-US" sz="2600" dirty="0" smtClean="0"/>
              <a:t>A simple status information item can be represented in a form of a </a:t>
            </a:r>
            <a:r>
              <a:rPr lang="en-US" sz="2600" dirty="0" smtClean="0">
                <a:solidFill>
                  <a:srgbClr val="008000"/>
                </a:solidFill>
              </a:rPr>
              <a:t>&lt;</a:t>
            </a:r>
            <a:r>
              <a:rPr lang="en-US" sz="2600" dirty="0" err="1" smtClean="0">
                <a:solidFill>
                  <a:srgbClr val="008000"/>
                </a:solidFill>
              </a:rPr>
              <a:t>key:value</a:t>
            </a:r>
            <a:r>
              <a:rPr lang="en-US" sz="2600" dirty="0" smtClean="0">
                <a:solidFill>
                  <a:srgbClr val="008000"/>
                </a:solidFill>
              </a:rPr>
              <a:t>&gt; </a:t>
            </a:r>
            <a:r>
              <a:rPr lang="en-US" sz="2600" dirty="0" smtClean="0"/>
              <a:t>pair:</a:t>
            </a:r>
            <a:endParaRPr lang="en-US" sz="2600" dirty="0"/>
          </a:p>
          <a:p>
            <a:pPr lvl="1"/>
            <a:r>
              <a:rPr lang="en-US" sz="2300" dirty="0" smtClean="0">
                <a:solidFill>
                  <a:srgbClr val="008000"/>
                </a:solidFill>
              </a:rPr>
              <a:t>“key</a:t>
            </a:r>
            <a:r>
              <a:rPr lang="en-US" sz="2300" dirty="0" smtClean="0"/>
              <a:t>” </a:t>
            </a:r>
            <a:r>
              <a:rPr lang="en-US" sz="2300" dirty="0"/>
              <a:t>-</a:t>
            </a:r>
            <a:r>
              <a:rPr lang="en-US" sz="2300" dirty="0" smtClean="0"/>
              <a:t> a unique identity of a particular information</a:t>
            </a:r>
          </a:p>
          <a:p>
            <a:pPr lvl="1"/>
            <a:r>
              <a:rPr lang="en-US" sz="2300" dirty="0" smtClean="0">
                <a:solidFill>
                  <a:srgbClr val="008000"/>
                </a:solidFill>
              </a:rPr>
              <a:t>“value” - </a:t>
            </a:r>
            <a:r>
              <a:rPr lang="en-US" sz="2300" dirty="0" smtClean="0"/>
              <a:t>information value for a given moment:</a:t>
            </a:r>
          </a:p>
          <a:p>
            <a:pPr lvl="2"/>
            <a:r>
              <a:rPr lang="en-US" sz="2100" dirty="0" smtClean="0"/>
              <a:t>This makes it obvious that every pair has to be time-stamped</a:t>
            </a:r>
            <a:endParaRPr lang="en-US" sz="2100" dirty="0"/>
          </a:p>
          <a:p>
            <a:r>
              <a:rPr lang="en-US" sz="2600" dirty="0" smtClean="0"/>
              <a:t>A “</a:t>
            </a:r>
            <a:r>
              <a:rPr lang="en-US" sz="2600" dirty="0" smtClean="0">
                <a:solidFill>
                  <a:schemeClr val="accent5">
                    <a:lumMod val="75000"/>
                  </a:schemeClr>
                </a:solidFill>
              </a:rPr>
              <a:t>value</a:t>
            </a:r>
            <a:r>
              <a:rPr lang="en-US" sz="2600" dirty="0" smtClean="0"/>
              <a:t>” can be a simple number as well as an object :</a:t>
            </a:r>
            <a:endParaRPr lang="en-US" sz="2600" dirty="0"/>
          </a:p>
          <a:p>
            <a:pPr lvl="1"/>
            <a:r>
              <a:rPr lang="en-US" sz="2300" dirty="0" smtClean="0"/>
              <a:t>The object represents a state of a DAQ SW or HW element with multiple properties</a:t>
            </a:r>
          </a:p>
          <a:p>
            <a:pPr lvl="1"/>
            <a:r>
              <a:rPr lang="en-US" sz="2300" dirty="0" smtClean="0"/>
              <a:t>The object has a number of attributes that contain the values of the corresponding properties for a given moment in time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8708-1D08-364B-B327-88E61DA2A552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7D47BD48-5F55-4E2A-AC77-C33B9F48B672}" type="slidenum">
              <a:rPr lang="en-GB" smtClean="0"/>
              <a:t>17</a:t>
            </a:fld>
            <a:endParaRPr lang="en-GB"/>
          </a:p>
        </p:txBody>
      </p:sp>
      <p:pic>
        <p:nvPicPr>
          <p:cNvPr id="7" name="Picture 6" descr="Ensemble_de_briques_Lego_Duplo_144_pieces-105469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853" y="1675882"/>
            <a:ext cx="2883690" cy="1995316"/>
          </a:xfrm>
          <a:prstGeom prst="rect">
            <a:avLst/>
          </a:prstGeom>
        </p:spPr>
      </p:pic>
      <p:pic>
        <p:nvPicPr>
          <p:cNvPr id="8" name="Picture 7" descr="ori-tubes-experiment-set-lego-duplo-139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591" y="3602994"/>
            <a:ext cx="2365126" cy="2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28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Information Sharing: A Simple Provider API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923583" y="1752877"/>
            <a:ext cx="7796272" cy="17423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800000"/>
                </a:solidFill>
                <a:latin typeface="Courier"/>
                <a:cs typeface="Courier"/>
              </a:rPr>
              <a:t>i</a:t>
            </a: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nterface </a:t>
            </a:r>
            <a:r>
              <a:rPr lang="en-US" sz="2000" dirty="0" err="1" smtClean="0">
                <a:solidFill>
                  <a:srgbClr val="800000"/>
                </a:solidFill>
                <a:latin typeface="Courier"/>
                <a:cs typeface="Courier"/>
              </a:rPr>
              <a:t>InfoRepository</a:t>
            </a: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 {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800000"/>
                </a:solidFill>
                <a:latin typeface="Courier"/>
                <a:cs typeface="Courier"/>
              </a:rPr>
              <a:t>	</a:t>
            </a: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void </a:t>
            </a:r>
            <a:r>
              <a:rPr lang="en-US" sz="2000" dirty="0" err="1" smtClean="0">
                <a:solidFill>
                  <a:srgbClr val="800000"/>
                </a:solidFill>
                <a:latin typeface="Courier"/>
                <a:cs typeface="Courier"/>
              </a:rPr>
              <a:t>registerInfo</a:t>
            </a: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(String id, </a:t>
            </a:r>
            <a:r>
              <a:rPr lang="en-US" sz="2000" dirty="0" err="1" smtClean="0">
                <a:solidFill>
                  <a:srgbClr val="800000"/>
                </a:solidFill>
                <a:latin typeface="Courier"/>
                <a:cs typeface="Courier"/>
              </a:rPr>
              <a:t>InfoObject</a:t>
            </a: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 </a:t>
            </a:r>
            <a:r>
              <a:rPr lang="en-US" sz="2000" dirty="0" err="1" smtClean="0">
                <a:solidFill>
                  <a:srgbClr val="800000"/>
                </a:solidFill>
                <a:latin typeface="Courier"/>
                <a:cs typeface="Courier"/>
              </a:rPr>
              <a:t>obj</a:t>
            </a: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800000"/>
                </a:solidFill>
                <a:latin typeface="Courier"/>
                <a:cs typeface="Courier"/>
              </a:rPr>
              <a:t>	</a:t>
            </a: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void </a:t>
            </a:r>
            <a:r>
              <a:rPr lang="en-US" sz="2000" dirty="0" err="1" smtClean="0">
                <a:solidFill>
                  <a:srgbClr val="800000"/>
                </a:solidFill>
                <a:latin typeface="Courier"/>
                <a:cs typeface="Courier"/>
              </a:rPr>
              <a:t>unregisterInfo</a:t>
            </a: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(String id);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}</a:t>
            </a:r>
            <a:endParaRPr lang="en-US" sz="2000" dirty="0">
              <a:solidFill>
                <a:srgbClr val="800000"/>
              </a:solidFill>
              <a:latin typeface="Courier"/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B03F-FCC7-D146-BA72-CE429268EB94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18</a:t>
            </a:fld>
            <a:endParaRPr lang="en-GB"/>
          </a:p>
        </p:txBody>
      </p:sp>
      <p:sp>
        <p:nvSpPr>
          <p:cNvPr id="13" name="Content Placeholder 11"/>
          <p:cNvSpPr txBox="1">
            <a:spLocks/>
          </p:cNvSpPr>
          <p:nvPr/>
        </p:nvSpPr>
        <p:spPr>
          <a:xfrm>
            <a:off x="673241" y="3453273"/>
            <a:ext cx="8042276" cy="2519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9250" indent="-349250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"/>
              </a:rPr>
              <a:t>A SW Application can register any information object with a unique ID:</a:t>
            </a:r>
          </a:p>
          <a:p>
            <a:pPr lvl="1"/>
            <a:r>
              <a:rPr lang="en-US" dirty="0" smtClean="0">
                <a:cs typeface="Courier"/>
              </a:rPr>
              <a:t>Afterwards it simply keeps updating the attributes of the objects in a usual way to reflect the status of the corresponding SW or HW component</a:t>
            </a:r>
          </a:p>
          <a:p>
            <a:r>
              <a:rPr lang="en-US" dirty="0" smtClean="0">
                <a:cs typeface="Courier"/>
              </a:rPr>
              <a:t>The Interface intentionally does no expose any details of how information will be handled:</a:t>
            </a:r>
          </a:p>
          <a:p>
            <a:pPr lvl="1"/>
            <a:r>
              <a:rPr lang="en-US" dirty="0" smtClean="0">
                <a:cs typeface="Courier"/>
              </a:rPr>
              <a:t>This will be defined by an implementation</a:t>
            </a:r>
            <a:endParaRPr lang="en-US" dirty="0"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138430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Information Sharing: A Simple Consumer API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997049" y="2067765"/>
            <a:ext cx="7722805" cy="19628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800000"/>
                </a:solidFill>
                <a:latin typeface="Courier"/>
                <a:cs typeface="Courier"/>
              </a:rPr>
              <a:t>i</a:t>
            </a: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nterface </a:t>
            </a:r>
            <a:r>
              <a:rPr lang="en-US" sz="2000" dirty="0" err="1" smtClean="0">
                <a:solidFill>
                  <a:srgbClr val="800000"/>
                </a:solidFill>
                <a:latin typeface="Courier"/>
                <a:cs typeface="Courier"/>
              </a:rPr>
              <a:t>InfoMonitor</a:t>
            </a: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 {</a:t>
            </a:r>
          </a:p>
          <a:p>
            <a:pPr marL="336550" lvl="1" indent="0">
              <a:buNone/>
            </a:pPr>
            <a:r>
              <a:rPr lang="en-US" sz="2000" dirty="0">
                <a:solidFill>
                  <a:srgbClr val="800000"/>
                </a:solidFill>
                <a:latin typeface="Courier"/>
                <a:cs typeface="Courier"/>
              </a:rPr>
              <a:t>	</a:t>
            </a: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Enumeration&lt;</a:t>
            </a:r>
            <a:r>
              <a:rPr lang="en-US" sz="2000" dirty="0">
                <a:solidFill>
                  <a:srgbClr val="800000"/>
                </a:solidFill>
                <a:latin typeface="Courier"/>
                <a:cs typeface="Courier"/>
              </a:rPr>
              <a:t>String&gt; </a:t>
            </a:r>
            <a:r>
              <a:rPr lang="en-US" sz="2000" dirty="0" err="1">
                <a:solidFill>
                  <a:srgbClr val="800000"/>
                </a:solidFill>
                <a:latin typeface="Courier"/>
                <a:cs typeface="Courier"/>
              </a:rPr>
              <a:t>getInfoList</a:t>
            </a:r>
            <a:r>
              <a:rPr lang="en-US" sz="2000" dirty="0">
                <a:solidFill>
                  <a:srgbClr val="800000"/>
                </a:solidFill>
                <a:latin typeface="Courier"/>
                <a:cs typeface="Courier"/>
              </a:rPr>
              <a:t>();</a:t>
            </a:r>
          </a:p>
          <a:p>
            <a:pPr marL="336550" lvl="1" indent="0">
              <a:buNone/>
            </a:pPr>
            <a:r>
              <a:rPr lang="en-US" sz="2000" dirty="0">
                <a:solidFill>
                  <a:srgbClr val="800000"/>
                </a:solidFill>
                <a:latin typeface="Courier"/>
                <a:cs typeface="Courier"/>
              </a:rPr>
              <a:t>	</a:t>
            </a:r>
            <a:r>
              <a:rPr lang="en-US" sz="2000" dirty="0" err="1">
                <a:solidFill>
                  <a:srgbClr val="800000"/>
                </a:solidFill>
                <a:latin typeface="Courier"/>
                <a:cs typeface="Courier"/>
              </a:rPr>
              <a:t>InfoObject</a:t>
            </a:r>
            <a:r>
              <a:rPr lang="en-US" sz="2000" dirty="0">
                <a:solidFill>
                  <a:srgbClr val="800000"/>
                </a:solidFill>
                <a:latin typeface="Courier"/>
                <a:cs typeface="Courier"/>
              </a:rPr>
              <a:t> </a:t>
            </a:r>
            <a:r>
              <a:rPr lang="en-US" sz="2000" dirty="0" err="1">
                <a:solidFill>
                  <a:srgbClr val="800000"/>
                </a:solidFill>
                <a:latin typeface="Courier"/>
                <a:cs typeface="Courier"/>
              </a:rPr>
              <a:t>getInfo</a:t>
            </a:r>
            <a:r>
              <a:rPr lang="en-US" sz="2000" dirty="0">
                <a:solidFill>
                  <a:srgbClr val="800000"/>
                </a:solidFill>
                <a:latin typeface="Courier"/>
                <a:cs typeface="Courier"/>
              </a:rPr>
              <a:t>(String info);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800000"/>
                </a:solidFill>
                <a:latin typeface="Courier"/>
                <a:cs typeface="Courier"/>
              </a:rPr>
              <a:t>}</a:t>
            </a:r>
            <a:endParaRPr lang="en-US" sz="2000" dirty="0">
              <a:solidFill>
                <a:srgbClr val="800000"/>
              </a:solidFill>
              <a:latin typeface="Courier"/>
              <a:cs typeface="Courier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5565-8A6E-D44F-991B-6CC0CAEB8D95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19</a:t>
            </a:fld>
            <a:endParaRPr lang="en-GB"/>
          </a:p>
        </p:txBody>
      </p:sp>
      <p:sp>
        <p:nvSpPr>
          <p:cNvPr id="13" name="Content Placeholder 11"/>
          <p:cNvSpPr txBox="1">
            <a:spLocks/>
          </p:cNvSpPr>
          <p:nvPr/>
        </p:nvSpPr>
        <p:spPr>
          <a:xfrm>
            <a:off x="673241" y="3873124"/>
            <a:ext cx="8042276" cy="2099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9250" indent="-349250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"/>
              </a:rPr>
              <a:t>A SW Application can use the </a:t>
            </a:r>
            <a:r>
              <a:rPr lang="en-US" b="1" i="1" dirty="0" err="1" smtClean="0">
                <a:cs typeface="Courier"/>
              </a:rPr>
              <a:t>InfoMonitor</a:t>
            </a:r>
            <a:r>
              <a:rPr lang="en-US" dirty="0" smtClean="0">
                <a:cs typeface="Courier"/>
              </a:rPr>
              <a:t> Interface:</a:t>
            </a:r>
          </a:p>
          <a:p>
            <a:pPr lvl="1"/>
            <a:r>
              <a:rPr lang="en-US" sz="2000" dirty="0" smtClean="0">
                <a:cs typeface="Courier"/>
              </a:rPr>
              <a:t>To get a list of available monitoring information</a:t>
            </a:r>
          </a:p>
          <a:p>
            <a:pPr lvl="1"/>
            <a:r>
              <a:rPr lang="en-US" sz="2000" dirty="0" smtClean="0">
                <a:cs typeface="Courier"/>
              </a:rPr>
              <a:t>To get a value of an information object</a:t>
            </a:r>
          </a:p>
          <a:p>
            <a:r>
              <a:rPr lang="en-US" dirty="0" smtClean="0">
                <a:cs typeface="Courier"/>
              </a:rPr>
              <a:t>Implementation of this interface is bound to the one of the </a:t>
            </a:r>
            <a:r>
              <a:rPr lang="en-US" b="1" i="1" dirty="0" err="1" smtClean="0">
                <a:cs typeface="Courier"/>
              </a:rPr>
              <a:t>InfoRepository</a:t>
            </a:r>
            <a:endParaRPr lang="en-US" b="1" i="1" dirty="0"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3547466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845734"/>
            <a:ext cx="3987580" cy="4023360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Introduction: The Key Principals of Online Monitoring</a:t>
            </a:r>
          </a:p>
          <a:p>
            <a:r>
              <a:rPr lang="en-US" dirty="0" smtClean="0"/>
              <a:t>Monitoring in a </a:t>
            </a:r>
            <a:r>
              <a:rPr lang="en-US" dirty="0"/>
              <a:t>DAQ </a:t>
            </a:r>
            <a:r>
              <a:rPr lang="en-US" dirty="0" smtClean="0"/>
              <a:t>system</a:t>
            </a:r>
          </a:p>
          <a:p>
            <a:r>
              <a:rPr lang="en-US" dirty="0" smtClean="0"/>
              <a:t>Scaling up to the size of the HEP experiments</a:t>
            </a:r>
          </a:p>
          <a:p>
            <a:r>
              <a:rPr lang="en-US" dirty="0" smtClean="0"/>
              <a:t>Summary &amp; Final Remarks</a:t>
            </a:r>
            <a:endParaRPr lang="en-US" dirty="0"/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463EB-3AC1-0348-96F8-E830BAB9312E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</a:t>
            </a:fld>
            <a:endParaRPr lang="en-GB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352" y="1845733"/>
            <a:ext cx="3771241" cy="343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Sharing: A Possible </a:t>
            </a:r>
            <a:r>
              <a:rPr lang="en-US" dirty="0"/>
              <a:t>I</a:t>
            </a:r>
            <a:r>
              <a:rPr lang="en-US" dirty="0" smtClean="0"/>
              <a:t>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5600952" cy="449369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REST </a:t>
            </a:r>
            <a:r>
              <a:rPr lang="en-US" dirty="0"/>
              <a:t>– </a:t>
            </a:r>
            <a:r>
              <a:rPr lang="en-GB" b="1" dirty="0"/>
              <a:t>Re</a:t>
            </a:r>
            <a:r>
              <a:rPr lang="en-GB" dirty="0"/>
              <a:t>presentational </a:t>
            </a:r>
            <a:r>
              <a:rPr lang="en-GB" b="1" dirty="0"/>
              <a:t>S</a:t>
            </a:r>
            <a:r>
              <a:rPr lang="en-GB" dirty="0"/>
              <a:t>tate </a:t>
            </a:r>
            <a:r>
              <a:rPr lang="en-GB" b="1" dirty="0"/>
              <a:t>T</a:t>
            </a:r>
            <a:r>
              <a:rPr lang="en-GB" dirty="0"/>
              <a:t>ransfer</a:t>
            </a:r>
            <a:endParaRPr lang="en-US" dirty="0"/>
          </a:p>
          <a:p>
            <a:pPr lvl="1"/>
            <a:r>
              <a:rPr lang="en-US" sz="1900" dirty="0" smtClean="0"/>
              <a:t>C</a:t>
            </a:r>
            <a:r>
              <a:rPr lang="en-GB" sz="1900" dirty="0" err="1" smtClean="0"/>
              <a:t>lient</a:t>
            </a:r>
            <a:r>
              <a:rPr lang="en-GB" sz="1900" dirty="0"/>
              <a:t>-server </a:t>
            </a:r>
            <a:r>
              <a:rPr lang="en-GB" sz="1900" dirty="0" smtClean="0"/>
              <a:t>HTTP-based stateless communication</a:t>
            </a:r>
          </a:p>
          <a:p>
            <a:pPr lvl="1"/>
            <a:r>
              <a:rPr lang="en-GB" sz="1900" dirty="0" smtClean="0"/>
              <a:t>Fits very well to the Status Monitoring communication model</a:t>
            </a:r>
            <a:endParaRPr lang="en-GB" sz="1900" dirty="0"/>
          </a:p>
          <a:p>
            <a:r>
              <a:rPr lang="en-US" sz="2200" dirty="0" smtClean="0"/>
              <a:t>The Web Service implements </a:t>
            </a:r>
            <a:r>
              <a:rPr lang="en-US" sz="2200" b="1" i="1" dirty="0" err="1" smtClean="0"/>
              <a:t>InfoRepository</a:t>
            </a:r>
            <a:r>
              <a:rPr lang="en-US" sz="2200" b="1" i="1" dirty="0" smtClean="0"/>
              <a:t> </a:t>
            </a:r>
            <a:r>
              <a:rPr lang="en-US" sz="2200" dirty="0" smtClean="0"/>
              <a:t>Interface</a:t>
            </a:r>
          </a:p>
          <a:p>
            <a:r>
              <a:rPr lang="en-US" sz="2200" dirty="0" smtClean="0"/>
              <a:t>The HTTP Client implements </a:t>
            </a:r>
            <a:r>
              <a:rPr lang="en-US" sz="2200" b="1" i="1" dirty="0" err="1" smtClean="0"/>
              <a:t>InfoMonitor</a:t>
            </a:r>
            <a:r>
              <a:rPr lang="en-US" sz="2200" dirty="0" smtClean="0"/>
              <a:t> Interface</a:t>
            </a:r>
          </a:p>
          <a:p>
            <a:r>
              <a:rPr lang="en-US" sz="2200" dirty="0" smtClean="0"/>
              <a:t>BONUS:</a:t>
            </a:r>
          </a:p>
          <a:p>
            <a:pPr lvl="1"/>
            <a:r>
              <a:rPr lang="en-US" sz="2000" dirty="0" smtClean="0"/>
              <a:t>A standard Web Browser can be used to display monitoring information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AC865-9A84-324E-BB4E-D0A81D412AB9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20</a:t>
            </a:fld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>
            <a:off x="6444092" y="1544797"/>
            <a:ext cx="2424809" cy="45115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 smtClean="0"/>
              <a:t>Software Application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6555797" y="2708038"/>
            <a:ext cx="2274745" cy="1490470"/>
          </a:xfrm>
          <a:prstGeom prst="roundRect">
            <a:avLst>
              <a:gd name="adj" fmla="val 148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 smtClean="0">
                <a:solidFill>
                  <a:srgbClr val="800000"/>
                </a:solidFill>
              </a:rPr>
              <a:t>InfoMonitor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5" name="Hexagon 54"/>
          <p:cNvSpPr/>
          <p:nvPr/>
        </p:nvSpPr>
        <p:spPr>
          <a:xfrm>
            <a:off x="6757251" y="3196318"/>
            <a:ext cx="1838753" cy="874281"/>
          </a:xfrm>
          <a:prstGeom prst="hexagon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68000">
                <a:schemeClr val="accent5">
                  <a:lumMod val="75000"/>
                </a:schemeClr>
              </a:gs>
              <a:gs pos="100000">
                <a:schemeClr val="accent5">
                  <a:lumMod val="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HTTP Client</a:t>
            </a:r>
            <a:endParaRPr lang="en-US" dirty="0"/>
          </a:p>
        </p:txBody>
      </p:sp>
      <p:sp>
        <p:nvSpPr>
          <p:cNvPr id="57" name="Rounded Rectangle 56"/>
          <p:cNvSpPr/>
          <p:nvPr/>
        </p:nvSpPr>
        <p:spPr>
          <a:xfrm>
            <a:off x="6529778" y="4455871"/>
            <a:ext cx="2274745" cy="1490470"/>
          </a:xfrm>
          <a:prstGeom prst="roundRect">
            <a:avLst>
              <a:gd name="adj" fmla="val 148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 smtClean="0">
                <a:solidFill>
                  <a:srgbClr val="800000"/>
                </a:solidFill>
              </a:rPr>
              <a:t>InfoRepository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6" name="Hexagon 25"/>
          <p:cNvSpPr/>
          <p:nvPr/>
        </p:nvSpPr>
        <p:spPr>
          <a:xfrm>
            <a:off x="6783269" y="4901757"/>
            <a:ext cx="1838753" cy="874281"/>
          </a:xfrm>
          <a:prstGeom prst="hexagon">
            <a:avLst/>
          </a:pr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68000">
                <a:schemeClr val="accent5">
                  <a:lumMod val="75000"/>
                </a:schemeClr>
              </a:gs>
              <a:gs pos="100000">
                <a:schemeClr val="accent5">
                  <a:lumMod val="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RESTful</a:t>
            </a:r>
            <a:r>
              <a:rPr lang="en-US" dirty="0" smtClean="0"/>
              <a:t> Web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067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DAQ </a:t>
            </a:r>
            <a:r>
              <a:rPr lang="en-US" dirty="0"/>
              <a:t>specialty: Data </a:t>
            </a:r>
            <a:r>
              <a:rPr lang="en-US" dirty="0" smtClean="0"/>
              <a:t>Quality Monitoring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D608E-06F4-0743-8D41-BC70CD8E093C}" type="datetime1">
              <a:rPr lang="en-US" smtClean="0"/>
              <a:t>10/04/19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876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Quality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6407653" cy="4343400"/>
          </a:xfrm>
        </p:spPr>
        <p:txBody>
          <a:bodyPr>
            <a:normAutofit/>
          </a:bodyPr>
          <a:lstStyle/>
          <a:p>
            <a:r>
              <a:rPr lang="en-US" dirty="0" smtClean="0"/>
              <a:t>Watching out the behavior of the DAQ system itself is not sufficient:</a:t>
            </a:r>
          </a:p>
          <a:p>
            <a:pPr lvl="1"/>
            <a:r>
              <a:rPr lang="en-US" dirty="0" smtClean="0"/>
              <a:t>The DAQ may be functioning perfectly well but at the same time is taking meaningless data, for example, due to wrong calibration constants</a:t>
            </a:r>
          </a:p>
          <a:p>
            <a:r>
              <a:rPr lang="en-US" dirty="0" smtClean="0"/>
              <a:t>A dedicated service is required for checking that:</a:t>
            </a:r>
          </a:p>
          <a:p>
            <a:pPr lvl="1"/>
            <a:r>
              <a:rPr lang="en-US" dirty="0" smtClean="0"/>
              <a:t>Detector readout provides meaningful data</a:t>
            </a:r>
          </a:p>
          <a:p>
            <a:pPr lvl="1"/>
            <a:r>
              <a:rPr lang="en-US" dirty="0" smtClean="0"/>
              <a:t>Trigger does reasonable selection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3C21E-17C8-7F44-BC7E-B6375356B5B6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22</a:t>
            </a:fld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186" y="1702741"/>
            <a:ext cx="1909702" cy="190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588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Quality Monitoring: Input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8" y="1641056"/>
            <a:ext cx="5143518" cy="2832222"/>
          </a:xfrm>
        </p:spPr>
        <p:txBody>
          <a:bodyPr>
            <a:noAutofit/>
          </a:bodyPr>
          <a:lstStyle/>
          <a:p>
            <a:r>
              <a:rPr lang="en-US" dirty="0" smtClean="0"/>
              <a:t>There are two main types of information that can be used for DQ Monitoring:</a:t>
            </a:r>
          </a:p>
          <a:p>
            <a:pPr lvl="1"/>
            <a:r>
              <a:rPr lang="en-US" sz="2000" dirty="0" smtClean="0"/>
              <a:t>A picture of a reconstructed physics event</a:t>
            </a:r>
          </a:p>
          <a:p>
            <a:pPr lvl="1"/>
            <a:r>
              <a:rPr lang="en-US" sz="2000" dirty="0" smtClean="0"/>
              <a:t>Histograms that accumulate data from a statistical sample of raw physics events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B1FB-A00E-4B49-8980-9597F91EB467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23</a:t>
            </a:fld>
            <a:endParaRPr lang="en-GB"/>
          </a:p>
        </p:txBody>
      </p:sp>
      <p:pic>
        <p:nvPicPr>
          <p:cNvPr id="7" name="Picture 6" descr="run205113_evt12611816_Detail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740" y="1298387"/>
            <a:ext cx="3201219" cy="2091908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733657" y="3423995"/>
            <a:ext cx="5588236" cy="2666343"/>
            <a:chOff x="724179" y="3357654"/>
            <a:chExt cx="5588236" cy="2666343"/>
          </a:xfrm>
        </p:grpSpPr>
        <p:sp>
          <p:nvSpPr>
            <p:cNvPr id="30" name="Down Arrow 29"/>
            <p:cNvSpPr/>
            <p:nvPr/>
          </p:nvSpPr>
          <p:spPr>
            <a:xfrm rot="1633930">
              <a:off x="5485650" y="3357654"/>
              <a:ext cx="288501" cy="66298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Down Arrow 31"/>
            <p:cNvSpPr/>
            <p:nvPr/>
          </p:nvSpPr>
          <p:spPr>
            <a:xfrm rot="4143171">
              <a:off x="5880421" y="4252379"/>
              <a:ext cx="247414" cy="616575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724179" y="4463801"/>
              <a:ext cx="2811154" cy="138444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9250" indent="-349250" algn="l" defTabSz="914400" rtl="0" eaLnBrk="1" latinLnBrk="0" hangingPunct="1">
                <a:spcBef>
                  <a:spcPts val="600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80000"/>
                <a:buFont typeface="Arial"/>
                <a:buChar char="•"/>
                <a:defRPr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336550" algn="l" defTabSz="914400" rtl="0" eaLnBrk="1" latinLnBrk="0" hangingPunct="1">
                <a:spcBef>
                  <a:spcPts val="600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80000"/>
                <a:buFont typeface="Arial"/>
                <a:buChar char="•"/>
                <a:defRPr sz="2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68375" indent="-282575" algn="l" defTabSz="914400" rtl="0" eaLnBrk="1" latinLnBrk="0" hangingPunct="1">
                <a:spcBef>
                  <a:spcPts val="600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80000"/>
                <a:buFont typeface="Arial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63650" indent="-295275" algn="l" defTabSz="914400" rtl="0" eaLnBrk="1" latinLnBrk="0" hangingPunct="1">
                <a:spcBef>
                  <a:spcPts val="600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80000"/>
                <a:buFont typeface="Arial"/>
                <a:buChar char="•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546225" indent="-282575" algn="l" defTabSz="914400" rtl="0" eaLnBrk="1" latinLnBrk="0" hangingPunct="1">
                <a:spcBef>
                  <a:spcPts val="600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80000"/>
                <a:buFont typeface="Arial"/>
                <a:buChar char="•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828800" indent="-282575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10000"/>
                <a:buFont typeface="Wingdings 2" pitchFamily="18" charset="2"/>
                <a:buChar char=""/>
                <a:defRPr lang="en-US" sz="18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117725" indent="-282575" algn="l" defTabSz="914400" rtl="0" eaLnBrk="1" latinLnBrk="0" hangingPunct="1">
                <a:spcBef>
                  <a:spcPct val="20000"/>
                </a:spcBef>
                <a:buClr>
                  <a:schemeClr val="accent1">
                    <a:lumMod val="60000"/>
                    <a:lumOff val="40000"/>
                  </a:schemeClr>
                </a:buClr>
                <a:buSzPct val="110000"/>
                <a:buFont typeface="Wingdings 2" pitchFamily="18" charset="2"/>
                <a:buChar char=""/>
                <a:defRPr lang="en-US" sz="18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2398713" indent="-282575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10000"/>
                <a:buFont typeface="Wingdings 2" pitchFamily="18" charset="2"/>
                <a:buChar char=""/>
                <a:defRPr lang="en-US" sz="18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2689225" indent="-282575" algn="l" defTabSz="914400" rtl="0" eaLnBrk="1" latinLnBrk="0" hangingPunct="1">
                <a:spcBef>
                  <a:spcPct val="20000"/>
                </a:spcBef>
                <a:buClr>
                  <a:schemeClr val="accent1">
                    <a:lumMod val="60000"/>
                    <a:lumOff val="40000"/>
                  </a:schemeClr>
                </a:buClr>
                <a:buSzPct val="110000"/>
                <a:buFont typeface="Wingdings 2" pitchFamily="18" charset="2"/>
                <a:buChar char=""/>
                <a:def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000" dirty="0" smtClean="0">
                  <a:solidFill>
                    <a:schemeClr val="accent6">
                      <a:lumMod val="50000"/>
                    </a:schemeClr>
                  </a:solidFill>
                </a:rPr>
                <a:t>Only eyes of a true Experts can make sense of such data</a:t>
              </a:r>
              <a:endParaRPr lang="en-US" sz="1800" dirty="0" smtClean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16" name="Picture 15" descr="21l4b2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0671" y="4151050"/>
              <a:ext cx="1944272" cy="1872947"/>
            </a:xfrm>
            <a:prstGeom prst="rect">
              <a:avLst/>
            </a:prstGeom>
          </p:spPr>
        </p:pic>
      </p:grpSp>
      <p:pic>
        <p:nvPicPr>
          <p:cNvPr id="31" name="Picture 30" descr="Histogr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578" y="3603320"/>
            <a:ext cx="2438102" cy="237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1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Quality Monitoring Automated: Step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303" y="1574799"/>
            <a:ext cx="3535332" cy="4428215"/>
          </a:xfrm>
        </p:spPr>
        <p:txBody>
          <a:bodyPr>
            <a:noAutofit/>
          </a:bodyPr>
          <a:lstStyle/>
          <a:p>
            <a:r>
              <a:rPr lang="en-US" sz="2000" b="1" i="1" dirty="0" err="1" smtClean="0"/>
              <a:t>InfoRepository</a:t>
            </a:r>
            <a:r>
              <a:rPr lang="en-US" sz="2000" dirty="0" smtClean="0"/>
              <a:t> interface can be used to register histograms:</a:t>
            </a:r>
          </a:p>
          <a:p>
            <a:pPr lvl="1"/>
            <a:r>
              <a:rPr lang="en-US" sz="2000" dirty="0" smtClean="0"/>
              <a:t>Histogram is just an object with a number of specific attributes</a:t>
            </a:r>
          </a:p>
          <a:p>
            <a:r>
              <a:rPr lang="en-US" sz="2000" dirty="0" smtClean="0"/>
              <a:t>Histogram Analyzer registers a DQ Status object per histogram:</a:t>
            </a:r>
          </a:p>
          <a:p>
            <a:pPr lvl="1"/>
            <a:r>
              <a:rPr lang="en-US" sz="1800" dirty="0" smtClean="0"/>
              <a:t>Periodically reads the corresponding histogram and executes DQ Algorithm that updates this DQ Status</a:t>
            </a:r>
            <a:endParaRPr lang="en-GB" sz="1800" dirty="0" smtClean="0"/>
          </a:p>
          <a:p>
            <a:pPr lvl="1"/>
            <a:endParaRPr lang="en-GB" sz="18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38058-120F-C24F-BB6C-2DC49793173B}" type="datetime1">
              <a:rPr lang="en-US" smtClean="0"/>
              <a:t>10/04/19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24</a:t>
            </a:fld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6881102" y="1421592"/>
            <a:ext cx="2035190" cy="2934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 smtClean="0"/>
              <a:t>Event Analyzer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6991465" y="3407441"/>
            <a:ext cx="1848231" cy="665112"/>
          </a:xfrm>
          <a:prstGeom prst="roundRect">
            <a:avLst>
              <a:gd name="adj" fmla="val 148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>
                <a:solidFill>
                  <a:srgbClr val="800000"/>
                </a:solidFill>
              </a:rPr>
              <a:t>InfoRepository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5" name="Straight Arrow Connector 4"/>
          <p:cNvCxnSpPr>
            <a:stCxn id="73" idx="2"/>
            <a:endCxn id="27" idx="0"/>
          </p:cNvCxnSpPr>
          <p:nvPr/>
        </p:nvCxnSpPr>
        <p:spPr>
          <a:xfrm>
            <a:off x="7908362" y="3082163"/>
            <a:ext cx="7219" cy="325278"/>
          </a:xfrm>
          <a:prstGeom prst="straightConnector1">
            <a:avLst/>
          </a:prstGeom>
          <a:ln w="44450" cmpd="sng">
            <a:solidFill>
              <a:srgbClr val="8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4076334" y="1479975"/>
            <a:ext cx="2035190" cy="45238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 smtClean="0"/>
              <a:t>Histogram Analyzer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4182895" y="4085374"/>
            <a:ext cx="1876665" cy="690429"/>
          </a:xfrm>
          <a:prstGeom prst="roundRect">
            <a:avLst>
              <a:gd name="adj" fmla="val 148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 smtClean="0">
                <a:solidFill>
                  <a:srgbClr val="800000"/>
                </a:solidFill>
              </a:rPr>
              <a:t>InfoRepository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39" name="Straight Arrow Connector 38"/>
          <p:cNvCxnSpPr>
            <a:stCxn id="21" idx="2"/>
            <a:endCxn id="35" idx="0"/>
          </p:cNvCxnSpPr>
          <p:nvPr/>
        </p:nvCxnSpPr>
        <p:spPr>
          <a:xfrm flipH="1">
            <a:off x="5121228" y="3860211"/>
            <a:ext cx="1016" cy="225163"/>
          </a:xfrm>
          <a:prstGeom prst="straightConnector1">
            <a:avLst/>
          </a:prstGeom>
          <a:ln w="44450" cmpd="sng">
            <a:solidFill>
              <a:srgbClr val="8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487211" y="3433733"/>
            <a:ext cx="1270066" cy="4264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DQ Status</a:t>
            </a:r>
            <a:endParaRPr lang="en-US" dirty="0"/>
          </a:p>
        </p:txBody>
      </p:sp>
      <p:sp>
        <p:nvSpPr>
          <p:cNvPr id="42" name="Plaque 41"/>
          <p:cNvSpPr/>
          <p:nvPr/>
        </p:nvSpPr>
        <p:spPr>
          <a:xfrm>
            <a:off x="4202868" y="2530435"/>
            <a:ext cx="1857708" cy="576461"/>
          </a:xfrm>
          <a:prstGeom prst="plaqu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DQ Algorithm</a:t>
            </a:r>
            <a:endParaRPr lang="en-US" dirty="0"/>
          </a:p>
        </p:txBody>
      </p:sp>
      <p:cxnSp>
        <p:nvCxnSpPr>
          <p:cNvPr id="46" name="Elbow Connector 45"/>
          <p:cNvCxnSpPr>
            <a:stCxn id="27" idx="1"/>
            <a:endCxn id="98" idx="3"/>
          </p:cNvCxnSpPr>
          <p:nvPr/>
        </p:nvCxnSpPr>
        <p:spPr>
          <a:xfrm rot="10800000" flipV="1">
            <a:off x="6054531" y="3739997"/>
            <a:ext cx="936934" cy="1714182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42" idx="2"/>
            <a:endCxn id="21" idx="0"/>
          </p:cNvCxnSpPr>
          <p:nvPr/>
        </p:nvCxnSpPr>
        <p:spPr>
          <a:xfrm flipH="1">
            <a:off x="5122244" y="3106896"/>
            <a:ext cx="9478" cy="326837"/>
          </a:xfrm>
          <a:prstGeom prst="straightConnector1">
            <a:avLst/>
          </a:prstGeom>
          <a:ln w="44450" cmpd="sng">
            <a:solidFill>
              <a:srgbClr val="8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Elbow Connector 61"/>
          <p:cNvCxnSpPr>
            <a:stCxn id="98" idx="1"/>
            <a:endCxn id="42" idx="1"/>
          </p:cNvCxnSpPr>
          <p:nvPr/>
        </p:nvCxnSpPr>
        <p:spPr>
          <a:xfrm rot="10800000" flipH="1">
            <a:off x="4177866" y="2818667"/>
            <a:ext cx="25002" cy="2635513"/>
          </a:xfrm>
          <a:prstGeom prst="bentConnector3">
            <a:avLst>
              <a:gd name="adj1" fmla="val -1585973"/>
            </a:avLst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3" name="Picture 72" descr="Histo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994" y="2238592"/>
            <a:ext cx="864736" cy="843571"/>
          </a:xfrm>
          <a:prstGeom prst="rect">
            <a:avLst/>
          </a:prstGeom>
        </p:spPr>
      </p:pic>
      <p:sp>
        <p:nvSpPr>
          <p:cNvPr id="98" name="Rounded Rectangle 97"/>
          <p:cNvSpPr/>
          <p:nvPr/>
        </p:nvSpPr>
        <p:spPr>
          <a:xfrm>
            <a:off x="4177866" y="5108964"/>
            <a:ext cx="1876665" cy="690429"/>
          </a:xfrm>
          <a:prstGeom prst="roundRect">
            <a:avLst>
              <a:gd name="adj" fmla="val 148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err="1" smtClean="0">
                <a:solidFill>
                  <a:srgbClr val="800000"/>
                </a:solidFill>
              </a:rPr>
              <a:t>InfoMonitor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877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Quality Monitoring Automated: Step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686" y="1574799"/>
            <a:ext cx="4731423" cy="1248697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A DQ Display application can read and display both the histograms and the DQ Statuses using the </a:t>
            </a:r>
            <a:r>
              <a:rPr lang="en-US" sz="2000" b="1" i="1" dirty="0" err="1" smtClean="0"/>
              <a:t>InfoMonitor</a:t>
            </a:r>
            <a:r>
              <a:rPr lang="en-US" sz="2000" dirty="0" smtClean="0"/>
              <a:t> Interface</a:t>
            </a:r>
            <a:endParaRPr lang="en-GB" sz="1800" dirty="0" smtClean="0"/>
          </a:p>
          <a:p>
            <a:pPr lvl="1"/>
            <a:endParaRPr lang="en-GB" sz="18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509E7-B788-664C-8EEC-AED9E44CDE4C}" type="datetime1">
              <a:rPr lang="en-US" smtClean="0"/>
              <a:t>10/04/19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25</a:t>
            </a:fld>
            <a:endParaRPr lang="en-GB"/>
          </a:p>
        </p:txBody>
      </p:sp>
      <p:pic>
        <p:nvPicPr>
          <p:cNvPr id="61" name="Picture 60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462" y="2936325"/>
            <a:ext cx="3439644" cy="2959563"/>
          </a:xfrm>
          <a:prstGeom prst="rect">
            <a:avLst/>
          </a:prstGeom>
        </p:spPr>
      </p:pic>
      <p:grpSp>
        <p:nvGrpSpPr>
          <p:cNvPr id="101" name="Group 100"/>
          <p:cNvGrpSpPr/>
          <p:nvPr/>
        </p:nvGrpSpPr>
        <p:grpSpPr>
          <a:xfrm>
            <a:off x="5405061" y="1715488"/>
            <a:ext cx="3416773" cy="3931505"/>
            <a:chOff x="4076334" y="1421592"/>
            <a:chExt cx="4839958" cy="4582275"/>
          </a:xfrm>
        </p:grpSpPr>
        <p:sp>
          <p:nvSpPr>
            <p:cNvPr id="88" name="Rounded Rectangle 87"/>
            <p:cNvSpPr/>
            <p:nvPr/>
          </p:nvSpPr>
          <p:spPr>
            <a:xfrm>
              <a:off x="6881102" y="1421592"/>
              <a:ext cx="2035190" cy="293436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400" dirty="0" smtClean="0"/>
                <a:t>Event Analyzer</a:t>
              </a:r>
            </a:p>
          </p:txBody>
        </p:sp>
        <p:sp>
          <p:nvSpPr>
            <p:cNvPr id="89" name="Rounded Rectangle 88"/>
            <p:cNvSpPr/>
            <p:nvPr/>
          </p:nvSpPr>
          <p:spPr>
            <a:xfrm>
              <a:off x="6991465" y="3407441"/>
              <a:ext cx="1848231" cy="665112"/>
            </a:xfrm>
            <a:prstGeom prst="roundRect">
              <a:avLst>
                <a:gd name="adj" fmla="val 14878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200" dirty="0" err="1">
                  <a:solidFill>
                    <a:srgbClr val="800000"/>
                  </a:solidFill>
                </a:rPr>
                <a:t>InfoRepository</a:t>
              </a:r>
              <a:endParaRPr lang="en-US" sz="1200" dirty="0">
                <a:solidFill>
                  <a:srgbClr val="800000"/>
                </a:solidFill>
              </a:endParaRPr>
            </a:p>
          </p:txBody>
        </p:sp>
        <p:cxnSp>
          <p:nvCxnSpPr>
            <p:cNvPr id="90" name="Straight Arrow Connector 89"/>
            <p:cNvCxnSpPr>
              <a:stCxn id="99" idx="2"/>
              <a:endCxn id="89" idx="0"/>
            </p:cNvCxnSpPr>
            <p:nvPr/>
          </p:nvCxnSpPr>
          <p:spPr>
            <a:xfrm>
              <a:off x="7908362" y="3082163"/>
              <a:ext cx="7219" cy="325278"/>
            </a:xfrm>
            <a:prstGeom prst="straightConnector1">
              <a:avLst/>
            </a:prstGeom>
            <a:ln w="44450" cmpd="sng">
              <a:solidFill>
                <a:srgbClr val="8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ounded Rectangle 90"/>
            <p:cNvSpPr/>
            <p:nvPr/>
          </p:nvSpPr>
          <p:spPr>
            <a:xfrm>
              <a:off x="4076334" y="1479975"/>
              <a:ext cx="2035190" cy="452389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400" dirty="0" smtClean="0"/>
                <a:t>Histogram Analyzer</a:t>
              </a:r>
            </a:p>
          </p:txBody>
        </p:sp>
        <p:sp>
          <p:nvSpPr>
            <p:cNvPr id="92" name="Rounded Rectangle 91"/>
            <p:cNvSpPr/>
            <p:nvPr/>
          </p:nvSpPr>
          <p:spPr>
            <a:xfrm>
              <a:off x="4182895" y="4085374"/>
              <a:ext cx="1876665" cy="690429"/>
            </a:xfrm>
            <a:prstGeom prst="roundRect">
              <a:avLst>
                <a:gd name="adj" fmla="val 14878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200" dirty="0" err="1">
                  <a:solidFill>
                    <a:srgbClr val="800000"/>
                  </a:solidFill>
                </a:rPr>
                <a:t>InfoRepository</a:t>
              </a:r>
              <a:endParaRPr lang="en-US" sz="1200" dirty="0">
                <a:solidFill>
                  <a:srgbClr val="800000"/>
                </a:solidFill>
              </a:endParaRPr>
            </a:p>
          </p:txBody>
        </p:sp>
        <p:cxnSp>
          <p:nvCxnSpPr>
            <p:cNvPr id="93" name="Straight Arrow Connector 92"/>
            <p:cNvCxnSpPr>
              <a:stCxn id="94" idx="2"/>
              <a:endCxn id="92" idx="0"/>
            </p:cNvCxnSpPr>
            <p:nvPr/>
          </p:nvCxnSpPr>
          <p:spPr>
            <a:xfrm flipH="1">
              <a:off x="5121228" y="3860211"/>
              <a:ext cx="1016" cy="225163"/>
            </a:xfrm>
            <a:prstGeom prst="straightConnector1">
              <a:avLst/>
            </a:prstGeom>
            <a:ln w="44450" cmpd="sng">
              <a:solidFill>
                <a:srgbClr val="8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angle 93"/>
            <p:cNvSpPr/>
            <p:nvPr/>
          </p:nvSpPr>
          <p:spPr>
            <a:xfrm>
              <a:off x="4487211" y="3433733"/>
              <a:ext cx="1270066" cy="4264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DQ Status</a:t>
              </a:r>
              <a:endParaRPr lang="en-US" sz="1200" dirty="0"/>
            </a:p>
          </p:txBody>
        </p:sp>
        <p:sp>
          <p:nvSpPr>
            <p:cNvPr id="95" name="Plaque 94"/>
            <p:cNvSpPr/>
            <p:nvPr/>
          </p:nvSpPr>
          <p:spPr>
            <a:xfrm>
              <a:off x="4202868" y="2530435"/>
              <a:ext cx="1857708" cy="576461"/>
            </a:xfrm>
            <a:prstGeom prst="plaqu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DQ Algorithm</a:t>
              </a:r>
              <a:endParaRPr lang="en-US" sz="1200" dirty="0"/>
            </a:p>
          </p:txBody>
        </p:sp>
        <p:cxnSp>
          <p:nvCxnSpPr>
            <p:cNvPr id="96" name="Elbow Connector 95"/>
            <p:cNvCxnSpPr>
              <a:stCxn id="89" idx="1"/>
              <a:endCxn id="100" idx="3"/>
            </p:cNvCxnSpPr>
            <p:nvPr/>
          </p:nvCxnSpPr>
          <p:spPr>
            <a:xfrm rot="10800000" flipV="1">
              <a:off x="6054531" y="3739997"/>
              <a:ext cx="936934" cy="1714182"/>
            </a:xfrm>
            <a:prstGeom prst="bentConnector3">
              <a:avLst>
                <a:gd name="adj1" fmla="val 50000"/>
              </a:avLst>
            </a:prstGeom>
            <a:ln w="381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>
              <a:stCxn id="95" idx="2"/>
              <a:endCxn id="94" idx="0"/>
            </p:cNvCxnSpPr>
            <p:nvPr/>
          </p:nvCxnSpPr>
          <p:spPr>
            <a:xfrm flipH="1">
              <a:off x="5122244" y="3106896"/>
              <a:ext cx="9478" cy="326837"/>
            </a:xfrm>
            <a:prstGeom prst="straightConnector1">
              <a:avLst/>
            </a:prstGeom>
            <a:ln w="44450" cmpd="sng">
              <a:solidFill>
                <a:srgbClr val="8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Elbow Connector 97"/>
            <p:cNvCxnSpPr>
              <a:stCxn id="100" idx="1"/>
              <a:endCxn id="95" idx="1"/>
            </p:cNvCxnSpPr>
            <p:nvPr/>
          </p:nvCxnSpPr>
          <p:spPr>
            <a:xfrm rot="10800000" flipH="1">
              <a:off x="4177866" y="2818667"/>
              <a:ext cx="25002" cy="2635513"/>
            </a:xfrm>
            <a:prstGeom prst="bentConnector3">
              <a:avLst>
                <a:gd name="adj1" fmla="val -1585973"/>
              </a:avLst>
            </a:prstGeom>
            <a:ln w="38100" cmpd="sng">
              <a:solidFill>
                <a:srgbClr val="8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9" name="Picture 98" descr="Histogr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5994" y="2238592"/>
              <a:ext cx="864736" cy="843571"/>
            </a:xfrm>
            <a:prstGeom prst="rect">
              <a:avLst/>
            </a:prstGeom>
          </p:spPr>
        </p:pic>
        <p:sp>
          <p:nvSpPr>
            <p:cNvPr id="100" name="Rounded Rectangle 99"/>
            <p:cNvSpPr/>
            <p:nvPr/>
          </p:nvSpPr>
          <p:spPr>
            <a:xfrm>
              <a:off x="4177866" y="5108964"/>
              <a:ext cx="1876665" cy="690429"/>
            </a:xfrm>
            <a:prstGeom prst="roundRect">
              <a:avLst>
                <a:gd name="adj" fmla="val 14878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200" dirty="0" err="1" smtClean="0">
                  <a:solidFill>
                    <a:srgbClr val="800000"/>
                  </a:solidFill>
                </a:rPr>
                <a:t>InfoMonitor</a:t>
              </a:r>
              <a:endParaRPr lang="en-US" sz="1200" dirty="0">
                <a:solidFill>
                  <a:srgbClr val="800000"/>
                </a:solidFill>
              </a:endParaRPr>
            </a:p>
          </p:txBody>
        </p:sp>
      </p:grpSp>
      <p:cxnSp>
        <p:nvCxnSpPr>
          <p:cNvPr id="49" name="Curved Connector 48"/>
          <p:cNvCxnSpPr>
            <a:stCxn id="61" idx="2"/>
            <a:endCxn id="92" idx="1"/>
          </p:cNvCxnSpPr>
          <p:nvPr/>
        </p:nvCxnSpPr>
        <p:spPr>
          <a:xfrm rot="5400000" flipH="1" flipV="1">
            <a:off x="3236417" y="3652017"/>
            <a:ext cx="1598738" cy="2889004"/>
          </a:xfrm>
          <a:prstGeom prst="curvedConnector4">
            <a:avLst>
              <a:gd name="adj1" fmla="val -14299"/>
              <a:gd name="adj2" fmla="val 79765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Curved Connector 54"/>
          <p:cNvCxnSpPr>
            <a:stCxn id="61" idx="2"/>
            <a:endCxn id="89" idx="2"/>
          </p:cNvCxnSpPr>
          <p:nvPr/>
        </p:nvCxnSpPr>
        <p:spPr>
          <a:xfrm rot="5400000" flipH="1" flipV="1">
            <a:off x="4400369" y="2180876"/>
            <a:ext cx="1905926" cy="5524097"/>
          </a:xfrm>
          <a:prstGeom prst="curvedConnector3">
            <a:avLst>
              <a:gd name="adj1" fmla="val -11994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068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563" y="2236665"/>
            <a:ext cx="3809524" cy="3809524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12573" y="371094"/>
            <a:ext cx="5737571" cy="3761954"/>
          </a:xfrm>
        </p:spPr>
        <p:txBody>
          <a:bodyPr>
            <a:noAutofit/>
          </a:bodyPr>
          <a:lstStyle/>
          <a:p>
            <a:r>
              <a:rPr lang="en-US" sz="6000" dirty="0"/>
              <a:t>Scaling up the Monitoring System</a:t>
            </a:r>
            <a:endParaRPr lang="en-GB" sz="6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45161-05EB-474B-A13C-83BCDE47E5B0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368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HEP Experimental Realm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6" y="1817370"/>
            <a:ext cx="5469320" cy="2654041"/>
          </a:xfrm>
        </p:spPr>
        <p:txBody>
          <a:bodyPr>
            <a:normAutofit/>
          </a:bodyPr>
          <a:lstStyle/>
          <a:p>
            <a:r>
              <a:rPr lang="en-US" dirty="0" smtClean="0"/>
              <a:t>A DAQ system of a modern HEP experiment includes:</a:t>
            </a:r>
          </a:p>
          <a:p>
            <a:pPr lvl="1"/>
            <a:r>
              <a:rPr lang="en-US" dirty="0" smtClean="0"/>
              <a:t>O(1K) computers and network devices</a:t>
            </a:r>
          </a:p>
          <a:p>
            <a:pPr lvl="1"/>
            <a:r>
              <a:rPr lang="en-US" dirty="0" smtClean="0"/>
              <a:t>O(10K) SW applications</a:t>
            </a:r>
          </a:p>
          <a:p>
            <a:pPr lvl="1"/>
            <a:r>
              <a:rPr lang="en-US" dirty="0" smtClean="0"/>
              <a:t>O(100K) HW sensors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A05EA-2796-5948-AC1D-222F9C97E850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27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453" y="1837975"/>
            <a:ext cx="3300876" cy="2472725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549731" y="4544885"/>
            <a:ext cx="7961606" cy="15592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9250" indent="-349250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tx1">
                  <a:lumMod val="65000"/>
                  <a:lumOff val="35000"/>
                </a:schemeClr>
              </a:buClr>
              <a:buSzPct val="80000"/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600000"/>
                </a:solidFill>
              </a:rPr>
              <a:t>If Monitoring APIs were properly designed they will not be affected by </a:t>
            </a:r>
            <a:r>
              <a:rPr lang="en-US" dirty="0" smtClean="0">
                <a:solidFill>
                  <a:srgbClr val="600000"/>
                </a:solidFill>
              </a:rPr>
              <a:t>the scalability requirements</a:t>
            </a:r>
          </a:p>
          <a:p>
            <a:r>
              <a:rPr lang="en-US" dirty="0" smtClean="0">
                <a:solidFill>
                  <a:srgbClr val="600000"/>
                </a:solidFill>
              </a:rPr>
              <a:t>However the implementations of the Monitoring APIs may need to be adjusted</a:t>
            </a:r>
            <a:endParaRPr lang="en-US" dirty="0">
              <a:solidFill>
                <a:srgbClr val="6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694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Managing Monitoring Information in a distributed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There are two main </a:t>
            </a:r>
            <a:r>
              <a:rPr lang="en-US" sz="2800" dirty="0"/>
              <a:t>p</a:t>
            </a:r>
            <a:r>
              <a:rPr lang="en-US" sz="2800" dirty="0" smtClean="0"/>
              <a:t>arameters which can be tuned for addressing scalability requirements:</a:t>
            </a:r>
          </a:p>
          <a:p>
            <a:pPr lvl="1"/>
            <a:r>
              <a:rPr lang="en-US" sz="2400" dirty="0" smtClean="0"/>
              <a:t>The information access model:</a:t>
            </a:r>
          </a:p>
          <a:p>
            <a:pPr lvl="2"/>
            <a:r>
              <a:rPr lang="en-US" dirty="0" smtClean="0"/>
              <a:t>Pull data </a:t>
            </a:r>
            <a:r>
              <a:rPr lang="en-US" dirty="0" err="1" smtClean="0"/>
              <a:t>vs</a:t>
            </a:r>
            <a:r>
              <a:rPr lang="en-US" dirty="0" smtClean="0"/>
              <a:t> Subscribe/Callback</a:t>
            </a:r>
            <a:endParaRPr lang="en-GB" dirty="0"/>
          </a:p>
          <a:p>
            <a:pPr lvl="1"/>
            <a:r>
              <a:rPr lang="en-US" sz="2400" dirty="0" smtClean="0"/>
              <a:t>The communication model:</a:t>
            </a:r>
          </a:p>
          <a:p>
            <a:pPr lvl="2"/>
            <a:r>
              <a:rPr lang="en-US" dirty="0" smtClean="0"/>
              <a:t>Peer-to-Peer </a:t>
            </a:r>
            <a:r>
              <a:rPr lang="en-US" dirty="0" err="1" smtClean="0"/>
              <a:t>vs</a:t>
            </a:r>
            <a:r>
              <a:rPr lang="en-US" dirty="0" smtClean="0"/>
              <a:t> Client-Server</a:t>
            </a:r>
          </a:p>
          <a:p>
            <a:r>
              <a:rPr lang="en-US" sz="2600" dirty="0" smtClean="0"/>
              <a:t>The choice of a particular model will limit a set of technologies which can be used for the implementations</a:t>
            </a:r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4E289-D663-724E-92EF-823F6101E5FD}" type="datetime1">
              <a:rPr lang="en-US" smtClean="0"/>
              <a:t>10/04/19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6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Access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200" dirty="0" smtClean="0"/>
              <a:t>Pull Model (synchronous communication):</a:t>
            </a:r>
          </a:p>
          <a:p>
            <a:pPr lvl="1"/>
            <a:r>
              <a:rPr lang="en-US" sz="1900" dirty="0" smtClean="0"/>
              <a:t>An Information Consumer requests information whenever it is required</a:t>
            </a:r>
            <a:endParaRPr lang="en-US" sz="1900" dirty="0"/>
          </a:p>
          <a:p>
            <a:pPr lvl="1"/>
            <a:r>
              <a:rPr lang="en-US" sz="1900" dirty="0" err="1" smtClean="0"/>
              <a:t>RESTful</a:t>
            </a:r>
            <a:r>
              <a:rPr lang="en-US" sz="1900" dirty="0" smtClean="0"/>
              <a:t> Web Service is a good example of a technology which can be used to implement this access model</a:t>
            </a:r>
          </a:p>
          <a:p>
            <a:r>
              <a:rPr lang="en-US" sz="2200" dirty="0" smtClean="0"/>
              <a:t>Subscribe</a:t>
            </a:r>
            <a:r>
              <a:rPr lang="en-US" sz="2200" dirty="0"/>
              <a:t>/Callback </a:t>
            </a:r>
            <a:r>
              <a:rPr lang="en-US" sz="2200" dirty="0" smtClean="0"/>
              <a:t>model (asynchronous communication)</a:t>
            </a:r>
            <a:r>
              <a:rPr lang="en-US" sz="2200" dirty="0"/>
              <a:t>:</a:t>
            </a:r>
          </a:p>
          <a:p>
            <a:pPr lvl="1"/>
            <a:r>
              <a:rPr lang="en-US" sz="1900" dirty="0"/>
              <a:t>An Information Consumer subscribes for the relevant subset of information to get notified when the information is </a:t>
            </a:r>
            <a:r>
              <a:rPr lang="en-US" sz="1900" dirty="0" smtClean="0"/>
              <a:t>updated</a:t>
            </a:r>
          </a:p>
          <a:p>
            <a:pPr lvl="1"/>
            <a:r>
              <a:rPr lang="en-US" sz="1900" dirty="0" err="1" smtClean="0"/>
              <a:t>RESTful</a:t>
            </a:r>
            <a:r>
              <a:rPr lang="en-US" sz="1900" dirty="0" smtClean="0"/>
              <a:t> </a:t>
            </a:r>
            <a:r>
              <a:rPr lang="en-US" sz="1900" dirty="0" err="1" smtClean="0"/>
              <a:t>architectur</a:t>
            </a:r>
            <a:r>
              <a:rPr lang="en-US" sz="1900" dirty="0" smtClean="0"/>
              <a:t> can not be used because a subscription changes the state of the Information Provider</a:t>
            </a:r>
          </a:p>
          <a:p>
            <a:pPr lvl="1"/>
            <a:r>
              <a:rPr lang="en-US" sz="1900" dirty="0" smtClean="0"/>
              <a:t>One can consider using one of the existing IPC systems:</a:t>
            </a:r>
          </a:p>
          <a:p>
            <a:pPr lvl="2"/>
            <a:r>
              <a:rPr lang="en-US" sz="1800" dirty="0" smtClean="0"/>
              <a:t>Low-level Libraries: </a:t>
            </a:r>
            <a:r>
              <a:rPr lang="en-US" sz="1800" dirty="0" err="1" smtClean="0"/>
              <a:t>ZeroMQ</a:t>
            </a:r>
            <a:r>
              <a:rPr lang="en-US" sz="1800" dirty="0" smtClean="0"/>
              <a:t>, Boost ASIO, etc.</a:t>
            </a:r>
          </a:p>
          <a:p>
            <a:pPr lvl="2"/>
            <a:r>
              <a:rPr lang="en-US" sz="1800" dirty="0" smtClean="0"/>
              <a:t>High-level communication brokers: Ice from </a:t>
            </a:r>
            <a:r>
              <a:rPr lang="en-US" sz="1800" dirty="0" err="1" smtClean="0"/>
              <a:t>ZeroC</a:t>
            </a:r>
            <a:r>
              <a:rPr lang="en-US" sz="1800" dirty="0" smtClean="0"/>
              <a:t>, CORBA: TAO, </a:t>
            </a:r>
            <a:r>
              <a:rPr lang="en-US" sz="1800" dirty="0" err="1" smtClean="0"/>
              <a:t>omniORB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BC3C-3EFF-EE43-BDA0-66C257262A3A}" type="datetime1">
              <a:rPr lang="en-US" smtClean="0"/>
              <a:t>10/04/19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94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What Monitoring is used for?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5652563" cy="4343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good Monitoring System should be capable to answer all possible questions about the system being monitored:</a:t>
            </a:r>
          </a:p>
          <a:p>
            <a:pPr lvl="1"/>
            <a:r>
              <a:rPr lang="en-US" dirty="0" smtClean="0"/>
              <a:t>What happened?</a:t>
            </a:r>
          </a:p>
          <a:p>
            <a:pPr lvl="1"/>
            <a:r>
              <a:rPr lang="en-US" dirty="0" smtClean="0"/>
              <a:t>Where that happened?</a:t>
            </a:r>
          </a:p>
          <a:p>
            <a:pPr lvl="1"/>
            <a:r>
              <a:rPr lang="en-US" dirty="0" smtClean="0"/>
              <a:t>When that happened?</a:t>
            </a:r>
          </a:p>
          <a:p>
            <a:r>
              <a:rPr lang="en-US" dirty="0" smtClean="0"/>
              <a:t>There are some questions it is not competent to answer, e.g.:</a:t>
            </a:r>
          </a:p>
          <a:p>
            <a:pPr lvl="1"/>
            <a:r>
              <a:rPr lang="en-US" dirty="0" smtClean="0"/>
              <a:t>What to do next?</a:t>
            </a:r>
          </a:p>
          <a:p>
            <a:r>
              <a:rPr lang="en-US" dirty="0" smtClean="0"/>
              <a:t>But it tries to provide all possible information to those who can answer such questions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2D878-2A7F-1641-8F9F-49B309A2C2D2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5193" y="2083760"/>
            <a:ext cx="2663078" cy="26935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52818" y="552103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22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Peer-to-Peer:</a:t>
            </a:r>
          </a:p>
          <a:p>
            <a:pPr lvl="1"/>
            <a:r>
              <a:rPr lang="en-US" dirty="0" smtClean="0"/>
              <a:t>Information Providers announce available information </a:t>
            </a:r>
          </a:p>
          <a:p>
            <a:pPr lvl="1"/>
            <a:r>
              <a:rPr lang="en-US" dirty="0" smtClean="0"/>
              <a:t>Information Consumers connect to the Providers to read information or subscribe for updates</a:t>
            </a:r>
            <a:endParaRPr lang="en-US" dirty="0"/>
          </a:p>
          <a:p>
            <a:r>
              <a:rPr lang="en-US" dirty="0" smtClean="0"/>
              <a:t>Client-Server:</a:t>
            </a:r>
          </a:p>
          <a:p>
            <a:pPr lvl="1"/>
            <a:r>
              <a:rPr lang="en-US" dirty="0" smtClean="0"/>
              <a:t>Information </a:t>
            </a:r>
            <a:r>
              <a:rPr lang="en-US" dirty="0"/>
              <a:t>Providers </a:t>
            </a:r>
            <a:r>
              <a:rPr lang="en-US" dirty="0" smtClean="0"/>
              <a:t>send their information to the server periodically or on demand</a:t>
            </a:r>
          </a:p>
          <a:p>
            <a:pPr lvl="1"/>
            <a:r>
              <a:rPr lang="en-US" dirty="0"/>
              <a:t>Information Consumers </a:t>
            </a:r>
            <a:r>
              <a:rPr lang="en-US" dirty="0" smtClean="0"/>
              <a:t>connect to the server to read information or subscribe for updates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0871-F29D-0A4F-9DF3-231237E6627E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68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one is the best?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Peer-to-Peer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Has no single point of failure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Scales better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Uses more connections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Providers are exposed to Consumers due to the direct connections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More difficult to implement and maintai</a:t>
            </a:r>
            <a:r>
              <a:rPr lang="en-US" dirty="0" smtClean="0">
                <a:solidFill>
                  <a:srgbClr val="800000"/>
                </a:solidFill>
              </a:rPr>
              <a:t>n</a:t>
            </a:r>
            <a:endParaRPr lang="en-GB" dirty="0">
              <a:solidFill>
                <a:srgbClr val="800000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Client-Server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Separates Providers from Consumers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Simplifies information access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Implementation and maintenance is simpler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Has a single point of failure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Scalability requires multiple servers and additional HW resources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8AB25-4C2A-1F46-A955-E0B518B705B6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09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 Client-</a:t>
            </a:r>
            <a:r>
              <a:rPr lang="en-US" sz="4000" dirty="0"/>
              <a:t>S</a:t>
            </a:r>
            <a:r>
              <a:rPr lang="en-US" sz="4000" dirty="0" smtClean="0"/>
              <a:t>erver Implementation Example</a:t>
            </a:r>
            <a:endParaRPr lang="en-US" sz="4000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549273" y="1794862"/>
            <a:ext cx="5516990" cy="3117392"/>
          </a:xfrm>
        </p:spPr>
        <p:txBody>
          <a:bodyPr>
            <a:noAutofit/>
          </a:bodyPr>
          <a:lstStyle/>
          <a:p>
            <a:r>
              <a:rPr lang="en-US" sz="2400" b="1" i="1" dirty="0" err="1" smtClean="0"/>
              <a:t>InfoRepository</a:t>
            </a:r>
            <a:r>
              <a:rPr lang="en-US" sz="2400" dirty="0" smtClean="0"/>
              <a:t> Interface implementations periodically save monitoring information to a database</a:t>
            </a:r>
          </a:p>
          <a:p>
            <a:r>
              <a:rPr lang="en-US" sz="2400" dirty="0" smtClean="0"/>
              <a:t>A Web Browser can be used to query the database via the </a:t>
            </a:r>
            <a:r>
              <a:rPr lang="en-US" sz="2400" dirty="0" err="1" smtClean="0"/>
              <a:t>RESTful</a:t>
            </a:r>
            <a:r>
              <a:rPr lang="en-US" sz="2400" dirty="0" smtClean="0"/>
              <a:t> Web Service service and display the information</a:t>
            </a: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8094B-91E3-004E-A6A8-103BE78DB5EF}" type="datetime1">
              <a:rPr lang="en-US" smtClean="0"/>
              <a:t>10/04/19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32</a:t>
            </a:fld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6626117" y="1671066"/>
            <a:ext cx="1687103" cy="1729725"/>
            <a:chOff x="6909536" y="1904934"/>
            <a:chExt cx="1687103" cy="2189252"/>
          </a:xfrm>
        </p:grpSpPr>
        <p:sp>
          <p:nvSpPr>
            <p:cNvPr id="22" name="Rounded Rectangle 21"/>
            <p:cNvSpPr/>
            <p:nvPr/>
          </p:nvSpPr>
          <p:spPr>
            <a:xfrm>
              <a:off x="6909536" y="1904934"/>
              <a:ext cx="1687103" cy="21892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dirty="0" smtClean="0"/>
                <a:t>Software Application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6947912" y="3270532"/>
              <a:ext cx="1591169" cy="649089"/>
            </a:xfrm>
            <a:prstGeom prst="roundRect">
              <a:avLst>
                <a:gd name="adj" fmla="val 27157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400" dirty="0" err="1"/>
                <a:t>InfoRepository</a:t>
              </a:r>
              <a:r>
                <a:rPr lang="en-US" sz="1400" dirty="0"/>
                <a:t> </a:t>
              </a:r>
            </a:p>
          </p:txBody>
        </p:sp>
      </p:grpSp>
      <p:sp>
        <p:nvSpPr>
          <p:cNvPr id="25" name="Can 24"/>
          <p:cNvSpPr/>
          <p:nvPr/>
        </p:nvSpPr>
        <p:spPr>
          <a:xfrm>
            <a:off x="5427210" y="4975233"/>
            <a:ext cx="1848229" cy="1125893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71" name="Rounded Rectangle 70"/>
          <p:cNvSpPr/>
          <p:nvPr/>
        </p:nvSpPr>
        <p:spPr>
          <a:xfrm>
            <a:off x="914910" y="5044289"/>
            <a:ext cx="1341572" cy="1001563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/>
              <a:t>Web Browser</a:t>
            </a:r>
          </a:p>
        </p:txBody>
      </p:sp>
      <p:cxnSp>
        <p:nvCxnSpPr>
          <p:cNvPr id="76" name="Elbow Connector 75"/>
          <p:cNvCxnSpPr>
            <a:stCxn id="23" idx="1"/>
          </p:cNvCxnSpPr>
          <p:nvPr/>
        </p:nvCxnSpPr>
        <p:spPr>
          <a:xfrm rot="10800000" flipV="1">
            <a:off x="6118741" y="3006445"/>
            <a:ext cx="545753" cy="2178712"/>
          </a:xfrm>
          <a:prstGeom prst="bentConnector2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6778517" y="1823466"/>
            <a:ext cx="1687103" cy="1729725"/>
            <a:chOff x="6909536" y="1904934"/>
            <a:chExt cx="1687103" cy="2189252"/>
          </a:xfrm>
        </p:grpSpPr>
        <p:sp>
          <p:nvSpPr>
            <p:cNvPr id="80" name="Rounded Rectangle 79"/>
            <p:cNvSpPr/>
            <p:nvPr/>
          </p:nvSpPr>
          <p:spPr>
            <a:xfrm>
              <a:off x="6909536" y="1904934"/>
              <a:ext cx="1687103" cy="21892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dirty="0" smtClean="0"/>
                <a:t>Software Application</a:t>
              </a:r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6947912" y="3270532"/>
              <a:ext cx="1591169" cy="649089"/>
            </a:xfrm>
            <a:prstGeom prst="roundRect">
              <a:avLst>
                <a:gd name="adj" fmla="val 27157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400" dirty="0" err="1"/>
                <a:t>InfoRepository</a:t>
              </a:r>
              <a:r>
                <a:rPr lang="en-US" sz="1400" dirty="0"/>
                <a:t> 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6930917" y="1975866"/>
            <a:ext cx="1687103" cy="1729725"/>
            <a:chOff x="6909536" y="1904934"/>
            <a:chExt cx="1687103" cy="2189252"/>
          </a:xfrm>
        </p:grpSpPr>
        <p:sp>
          <p:nvSpPr>
            <p:cNvPr id="83" name="Rounded Rectangle 82"/>
            <p:cNvSpPr/>
            <p:nvPr/>
          </p:nvSpPr>
          <p:spPr>
            <a:xfrm>
              <a:off x="6909536" y="1904934"/>
              <a:ext cx="1687103" cy="218925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600" dirty="0" smtClean="0"/>
                <a:t>Software Application</a:t>
              </a:r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6947912" y="3270532"/>
              <a:ext cx="1591169" cy="649089"/>
            </a:xfrm>
            <a:prstGeom prst="roundRect">
              <a:avLst>
                <a:gd name="adj" fmla="val 27157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400" dirty="0" err="1"/>
                <a:t>InfoRepository</a:t>
              </a:r>
              <a:r>
                <a:rPr lang="en-US" sz="1400" dirty="0"/>
                <a:t> </a:t>
              </a:r>
            </a:p>
          </p:txBody>
        </p:sp>
      </p:grpSp>
      <p:cxnSp>
        <p:nvCxnSpPr>
          <p:cNvPr id="85" name="Elbow Connector 84"/>
          <p:cNvCxnSpPr>
            <a:stCxn id="81" idx="1"/>
          </p:cNvCxnSpPr>
          <p:nvPr/>
        </p:nvCxnSpPr>
        <p:spPr>
          <a:xfrm rot="10800000" flipV="1">
            <a:off x="6360131" y="3158845"/>
            <a:ext cx="456762" cy="2026312"/>
          </a:xfrm>
          <a:prstGeom prst="bentConnector2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84" idx="1"/>
          </p:cNvCxnSpPr>
          <p:nvPr/>
        </p:nvCxnSpPr>
        <p:spPr>
          <a:xfrm rot="10800000" flipV="1">
            <a:off x="6601523" y="3311245"/>
            <a:ext cx="367771" cy="1863416"/>
          </a:xfrm>
          <a:prstGeom prst="bentConnector2">
            <a:avLst/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Rounded Rectangle 93"/>
          <p:cNvSpPr/>
          <p:nvPr/>
        </p:nvSpPr>
        <p:spPr>
          <a:xfrm>
            <a:off x="3159075" y="5039245"/>
            <a:ext cx="1473991" cy="1001563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600" dirty="0" err="1" smtClean="0"/>
              <a:t>RESTful</a:t>
            </a:r>
            <a:r>
              <a:rPr lang="en-US" sz="1600" dirty="0" smtClean="0"/>
              <a:t> </a:t>
            </a:r>
          </a:p>
          <a:p>
            <a:pPr algn="ctr"/>
            <a:r>
              <a:rPr lang="en-US" sz="1600" dirty="0" smtClean="0"/>
              <a:t>Web Service</a:t>
            </a:r>
          </a:p>
        </p:txBody>
      </p:sp>
      <p:cxnSp>
        <p:nvCxnSpPr>
          <p:cNvPr id="95" name="Elbow Connector 94"/>
          <p:cNvCxnSpPr>
            <a:stCxn id="25" idx="2"/>
            <a:endCxn id="94" idx="3"/>
          </p:cNvCxnSpPr>
          <p:nvPr/>
        </p:nvCxnSpPr>
        <p:spPr>
          <a:xfrm rot="10800000" flipV="1">
            <a:off x="4633066" y="5538179"/>
            <a:ext cx="794144" cy="1847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/>
          <p:cNvCxnSpPr>
            <a:stCxn id="94" idx="1"/>
            <a:endCxn id="71" idx="3"/>
          </p:cNvCxnSpPr>
          <p:nvPr/>
        </p:nvCxnSpPr>
        <p:spPr>
          <a:xfrm rot="10800000" flipV="1">
            <a:off x="2256483" y="5540027"/>
            <a:ext cx="902593" cy="5044"/>
          </a:xfrm>
          <a:prstGeom prst="bentConnector3">
            <a:avLst>
              <a:gd name="adj1" fmla="val 50000"/>
            </a:avLst>
          </a:prstGeom>
          <a:ln w="38100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694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3179" y="1859845"/>
            <a:ext cx="762000" cy="50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512" y="2085623"/>
            <a:ext cx="762000" cy="50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661" y="2311401"/>
            <a:ext cx="762000" cy="508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7623" y="2527772"/>
            <a:ext cx="762000" cy="50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178" y="2791178"/>
            <a:ext cx="762000" cy="5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Information Aggregation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6327894" cy="4317059"/>
          </a:xfrm>
        </p:spPr>
        <p:txBody>
          <a:bodyPr>
            <a:normAutofit/>
          </a:bodyPr>
          <a:lstStyle/>
          <a:p>
            <a:r>
              <a:rPr lang="en-US" dirty="0" smtClean="0"/>
              <a:t>Monitoring information produced by individual DAQ Applications may need to be collected to provide high-level system status, e.g.:</a:t>
            </a:r>
          </a:p>
          <a:p>
            <a:pPr lvl="1"/>
            <a:r>
              <a:rPr lang="en-US" sz="2000" dirty="0" smtClean="0"/>
              <a:t>Aggregating counters produced by individual computers of the Trigger Computer Farm one can access a complete state of the Trigger system</a:t>
            </a:r>
          </a:p>
          <a:p>
            <a:pPr lvl="1"/>
            <a:r>
              <a:rPr lang="en-US" sz="2000" dirty="0" smtClean="0"/>
              <a:t>Aggregating histograms from all Trigger applications will give accumulated statistics for all processed events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1EC46-544F-894C-95C6-F5A081468C17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889" y="1820333"/>
            <a:ext cx="762000" cy="50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3222" y="2046111"/>
            <a:ext cx="762000" cy="50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1371" y="2271889"/>
            <a:ext cx="762000" cy="50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8333" y="2488260"/>
            <a:ext cx="762000" cy="50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5888" y="2751666"/>
            <a:ext cx="762000" cy="50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546" y="4794954"/>
            <a:ext cx="1018823" cy="67921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343" y="3604179"/>
            <a:ext cx="843658" cy="843658"/>
          </a:xfrm>
          <a:prstGeom prst="rect">
            <a:avLst/>
          </a:prstGeom>
        </p:spPr>
      </p:pic>
      <p:sp>
        <p:nvSpPr>
          <p:cNvPr id="17" name="Down Arrow 16"/>
          <p:cNvSpPr/>
          <p:nvPr/>
        </p:nvSpPr>
        <p:spPr>
          <a:xfrm>
            <a:off x="7958667" y="3433704"/>
            <a:ext cx="310444" cy="3198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7969955" y="4413956"/>
            <a:ext cx="310444" cy="3198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9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3179" y="1859845"/>
            <a:ext cx="762000" cy="508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512" y="2085623"/>
            <a:ext cx="762000" cy="50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661" y="2311401"/>
            <a:ext cx="762000" cy="508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7623" y="2527772"/>
            <a:ext cx="762000" cy="508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178" y="2791178"/>
            <a:ext cx="762000" cy="5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Aggregation Implementation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6327894" cy="431705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way of aggregating information may depend on the data access and communication models used for the Monitoring system implementation</a:t>
            </a:r>
          </a:p>
          <a:p>
            <a:r>
              <a:rPr lang="en-US" sz="2000" dirty="0" smtClean="0"/>
              <a:t>Per-to-Peer communication model is used:</a:t>
            </a:r>
          </a:p>
          <a:p>
            <a:pPr lvl="1"/>
            <a:r>
              <a:rPr lang="en-US" sz="1800" dirty="0" smtClean="0"/>
              <a:t>Information Aggregator will retrieve data from all Providers</a:t>
            </a:r>
          </a:p>
          <a:p>
            <a:r>
              <a:rPr lang="en-US" sz="2000" dirty="0" smtClean="0"/>
              <a:t>Client-Server communication model is used:</a:t>
            </a:r>
          </a:p>
          <a:p>
            <a:pPr lvl="1"/>
            <a:r>
              <a:rPr lang="en-US" sz="1800" dirty="0"/>
              <a:t>Information Aggregator will retrieve data from </a:t>
            </a:r>
            <a:r>
              <a:rPr lang="en-US" sz="1800" dirty="0" smtClean="0"/>
              <a:t>the central server</a:t>
            </a:r>
          </a:p>
          <a:p>
            <a:r>
              <a:rPr lang="en-US" sz="2000" dirty="0" smtClean="0"/>
              <a:t>Subscribe/Callback mechanism is available:</a:t>
            </a:r>
          </a:p>
          <a:p>
            <a:pPr lvl="1"/>
            <a:r>
              <a:rPr lang="en-US" sz="1800" dirty="0" smtClean="0"/>
              <a:t>Information Aggregator will subscribe for the information changes and do the aggregation only when information is updated</a:t>
            </a:r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C25AB-FEF8-7342-8259-4529774013FB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889" y="1820333"/>
            <a:ext cx="762000" cy="50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3222" y="2046111"/>
            <a:ext cx="762000" cy="50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1371" y="2271889"/>
            <a:ext cx="762000" cy="50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8333" y="2488260"/>
            <a:ext cx="762000" cy="508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5888" y="2751666"/>
            <a:ext cx="762000" cy="50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546" y="4794954"/>
            <a:ext cx="1018823" cy="67921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343" y="3604179"/>
            <a:ext cx="843658" cy="843658"/>
          </a:xfrm>
          <a:prstGeom prst="rect">
            <a:avLst/>
          </a:prstGeom>
        </p:spPr>
      </p:pic>
      <p:sp>
        <p:nvSpPr>
          <p:cNvPr id="17" name="Down Arrow 16"/>
          <p:cNvSpPr/>
          <p:nvPr/>
        </p:nvSpPr>
        <p:spPr>
          <a:xfrm>
            <a:off x="7958667" y="3433704"/>
            <a:ext cx="310444" cy="3198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7969955" y="4413956"/>
            <a:ext cx="310444" cy="3198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99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Archiving Monitoring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Ideally all monitoring information shall be archived to a permanent storage:</a:t>
            </a:r>
          </a:p>
          <a:p>
            <a:pPr lvl="1"/>
            <a:r>
              <a:rPr lang="en-US" dirty="0" smtClean="0"/>
              <a:t>Do post mortem analysis</a:t>
            </a:r>
          </a:p>
          <a:p>
            <a:pPr lvl="2"/>
            <a:r>
              <a:rPr lang="en-US" dirty="0" smtClean="0"/>
              <a:t>Special attention should be paid to WARNINGs</a:t>
            </a:r>
          </a:p>
          <a:p>
            <a:pPr lvl="1"/>
            <a:r>
              <a:rPr lang="en-US" dirty="0"/>
              <a:t>Investigating </a:t>
            </a:r>
            <a:r>
              <a:rPr lang="en-US" dirty="0" smtClean="0"/>
              <a:t>problems</a:t>
            </a:r>
          </a:p>
          <a:p>
            <a:r>
              <a:rPr lang="en-US" dirty="0" smtClean="0"/>
              <a:t>Conceptually </a:t>
            </a:r>
            <a:r>
              <a:rPr lang="en-US" dirty="0" err="1" smtClean="0"/>
              <a:t>Archiver</a:t>
            </a:r>
            <a:r>
              <a:rPr lang="en-US" dirty="0" smtClean="0"/>
              <a:t> is just a special type of the Information Consumer</a:t>
            </a:r>
          </a:p>
          <a:p>
            <a:r>
              <a:rPr lang="en-US" dirty="0" smtClean="0"/>
              <a:t>In practice the task is non-trivial due to the huge amount of information</a:t>
            </a:r>
          </a:p>
          <a:p>
            <a:r>
              <a:rPr lang="en-US" dirty="0" smtClean="0"/>
              <a:t>It might be feasible to have multiple </a:t>
            </a:r>
            <a:r>
              <a:rPr lang="en-US" dirty="0" err="1" smtClean="0"/>
              <a:t>Archivers</a:t>
            </a:r>
            <a:r>
              <a:rPr lang="en-US" dirty="0" smtClean="0"/>
              <a:t> for different information types:</a:t>
            </a:r>
            <a:endParaRPr lang="en-US" dirty="0"/>
          </a:p>
          <a:p>
            <a:pPr lvl="1"/>
            <a:r>
              <a:rPr lang="en-US" dirty="0" smtClean="0"/>
              <a:t>Histograms, errors, operational status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985B9-EFB8-8C4E-8257-6CFCF8F9D747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465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Bringing These All </a:t>
            </a:r>
            <a:r>
              <a:rPr lang="en-US" sz="4000" dirty="0"/>
              <a:t>T</a:t>
            </a:r>
            <a:r>
              <a:rPr lang="en-US" sz="4000" dirty="0" smtClean="0"/>
              <a:t>ogether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431" y="1994290"/>
            <a:ext cx="4292563" cy="4146027"/>
          </a:xfrm>
        </p:spPr>
        <p:txBody>
          <a:bodyPr>
            <a:normAutofit/>
          </a:bodyPr>
          <a:lstStyle/>
          <a:p>
            <a:r>
              <a:rPr lang="en-US" dirty="0"/>
              <a:t>A Monitoring system should consist </a:t>
            </a:r>
            <a:r>
              <a:rPr lang="en-US" dirty="0" smtClean="0"/>
              <a:t>of a </a:t>
            </a:r>
            <a:r>
              <a:rPr lang="en-US" dirty="0"/>
              <a:t>number of independent services:</a:t>
            </a:r>
          </a:p>
          <a:p>
            <a:pPr lvl="1"/>
            <a:r>
              <a:rPr lang="en-US" dirty="0"/>
              <a:t>More convenient for handling different types of monitoring information:</a:t>
            </a:r>
          </a:p>
          <a:p>
            <a:pPr lvl="2"/>
            <a:r>
              <a:rPr lang="en-US" sz="1400" dirty="0"/>
              <a:t>E.g. messaging system </a:t>
            </a:r>
            <a:r>
              <a:rPr lang="en-US" sz="1400" dirty="0" err="1"/>
              <a:t>vs</a:t>
            </a:r>
            <a:r>
              <a:rPr lang="en-US" sz="1400" dirty="0"/>
              <a:t> status monitoring</a:t>
            </a:r>
          </a:p>
          <a:p>
            <a:pPr lvl="1"/>
            <a:r>
              <a:rPr lang="en-US" dirty="0"/>
              <a:t>More simple to address scalability requirements</a:t>
            </a:r>
          </a:p>
          <a:p>
            <a:pPr lvl="1"/>
            <a:r>
              <a:rPr lang="en-US" dirty="0"/>
              <a:t>Easier </a:t>
            </a:r>
            <a:r>
              <a:rPr lang="en-US" dirty="0" smtClean="0"/>
              <a:t>for development and maintenance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B21F-725F-A74B-AA2E-DBA80DBE9587}" type="datetime1">
              <a:rPr lang="en-US" smtClean="0"/>
              <a:t>10/04/19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36</a:t>
            </a:fld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3243037" y="3652699"/>
            <a:ext cx="1301412" cy="7872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Information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Archiving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09904" y="2833991"/>
            <a:ext cx="1175471" cy="81320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DAQ System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531152" y="3652702"/>
            <a:ext cx="1438910" cy="7767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Information Sharing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542479" y="5048706"/>
            <a:ext cx="1402215" cy="7452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Data Quality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Assessment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87734" y="5056819"/>
            <a:ext cx="1445611" cy="7512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Information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Aggregation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26" name="Elbow Connector 25"/>
          <p:cNvCxnSpPr>
            <a:stCxn id="10" idx="2"/>
            <a:endCxn id="12" idx="1"/>
          </p:cNvCxnSpPr>
          <p:nvPr/>
        </p:nvCxnSpPr>
        <p:spPr>
          <a:xfrm rot="16200000" flipH="1">
            <a:off x="967462" y="3477374"/>
            <a:ext cx="393868" cy="733512"/>
          </a:xfrm>
          <a:prstGeom prst="bentConnector2">
            <a:avLst/>
          </a:prstGeom>
          <a:ln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1515629" y="2137276"/>
            <a:ext cx="1438910" cy="8016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DAQ Messaging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29" name="Elbow Connector 28"/>
          <p:cNvCxnSpPr>
            <a:stCxn id="10" idx="0"/>
            <a:endCxn id="27" idx="1"/>
          </p:cNvCxnSpPr>
          <p:nvPr/>
        </p:nvCxnSpPr>
        <p:spPr>
          <a:xfrm rot="5400000" flipH="1" flipV="1">
            <a:off x="1008697" y="2327060"/>
            <a:ext cx="295875" cy="717989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12" idx="3"/>
            <a:endCxn id="8" idx="1"/>
          </p:cNvCxnSpPr>
          <p:nvPr/>
        </p:nvCxnSpPr>
        <p:spPr>
          <a:xfrm>
            <a:off x="2970062" y="4041064"/>
            <a:ext cx="272975" cy="52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12" idx="2"/>
            <a:endCxn id="16" idx="0"/>
          </p:cNvCxnSpPr>
          <p:nvPr/>
        </p:nvCxnSpPr>
        <p:spPr>
          <a:xfrm rot="16200000" flipH="1">
            <a:off x="2437457" y="4242576"/>
            <a:ext cx="619280" cy="9929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Elbow Connector 123"/>
          <p:cNvCxnSpPr>
            <a:stCxn id="12" idx="2"/>
            <a:endCxn id="20" idx="0"/>
          </p:cNvCxnSpPr>
          <p:nvPr/>
        </p:nvCxnSpPr>
        <p:spPr>
          <a:xfrm rot="5400000">
            <a:off x="1466878" y="4273089"/>
            <a:ext cx="627393" cy="940067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" name="Rounded Rectangle 136"/>
          <p:cNvSpPr/>
          <p:nvPr/>
        </p:nvSpPr>
        <p:spPr>
          <a:xfrm>
            <a:off x="3232542" y="2141239"/>
            <a:ext cx="1336839" cy="7977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Alarms Display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138" name="Straight Arrow Connector 137"/>
          <p:cNvCxnSpPr>
            <a:stCxn id="27" idx="3"/>
            <a:endCxn id="137" idx="1"/>
          </p:cNvCxnSpPr>
          <p:nvPr/>
        </p:nvCxnSpPr>
        <p:spPr>
          <a:xfrm>
            <a:off x="2954539" y="2538116"/>
            <a:ext cx="278003" cy="19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029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718609" y="755731"/>
            <a:ext cx="8056563" cy="2520303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Choosing Technologies for A Monitoring System Implementation</a:t>
            </a:r>
            <a:endParaRPr lang="en-GB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F2FC3-5483-D748-9476-C2CB377FE89E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42" y="2688530"/>
            <a:ext cx="5145034" cy="342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531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Commercial Solutions: SCADA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0306" y="1600201"/>
            <a:ext cx="4366029" cy="4343400"/>
          </a:xfrm>
        </p:spPr>
        <p:txBody>
          <a:bodyPr>
            <a:normAutofit fontScale="62500" lnSpcReduction="20000"/>
          </a:bodyPr>
          <a:lstStyle/>
          <a:p>
            <a:r>
              <a:rPr lang="en-GB" sz="2900" dirty="0"/>
              <a:t>Supervisory Control and Data Acquisition</a:t>
            </a:r>
          </a:p>
          <a:p>
            <a:pPr lvl="1"/>
            <a:r>
              <a:rPr lang="en-US" sz="2500" dirty="0" smtClean="0"/>
              <a:t>It is primarily dedicated for control but does the monitoring as well</a:t>
            </a:r>
          </a:p>
          <a:p>
            <a:pPr lvl="1"/>
            <a:r>
              <a:rPr lang="en-US" sz="2500" dirty="0" smtClean="0"/>
              <a:t>Modern implementations scale well for small and mid-size systems</a:t>
            </a:r>
          </a:p>
          <a:p>
            <a:r>
              <a:rPr lang="en-US" sz="2900" dirty="0"/>
              <a:t>A SCADA system can be implemented using </a:t>
            </a:r>
            <a:r>
              <a:rPr lang="en-US" sz="2900" dirty="0" err="1"/>
              <a:t>LabView</a:t>
            </a:r>
            <a:r>
              <a:rPr lang="en-US" sz="2900" dirty="0"/>
              <a:t>:</a:t>
            </a:r>
          </a:p>
          <a:p>
            <a:pPr lvl="1"/>
            <a:r>
              <a:rPr lang="en-US" sz="2500" dirty="0"/>
              <a:t>Graphical programming language for the system design</a:t>
            </a:r>
          </a:p>
          <a:p>
            <a:pPr lvl="1"/>
            <a:r>
              <a:rPr lang="en-US" sz="2500" dirty="0"/>
              <a:t>Powerful and configurable graphical </a:t>
            </a:r>
            <a:r>
              <a:rPr lang="en-US" sz="2500" dirty="0" smtClean="0"/>
              <a:t>interface</a:t>
            </a:r>
            <a:endParaRPr lang="en-US" sz="3600" dirty="0" smtClean="0"/>
          </a:p>
          <a:p>
            <a:r>
              <a:rPr lang="en-US" sz="2900" dirty="0" smtClean="0"/>
              <a:t>Is used mostly for HW control and monitoring</a:t>
            </a:r>
          </a:p>
          <a:p>
            <a:pPr lvl="1"/>
            <a:r>
              <a:rPr lang="en-US" sz="2500" dirty="0" smtClean="0"/>
              <a:t>May not fit well to the DAQ specific monitoring, i.e. Data Quality</a:t>
            </a:r>
            <a:endParaRPr lang="en-US" sz="25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9" r="16399"/>
          <a:stretch>
            <a:fillRect/>
          </a:stretch>
        </p:blipFill>
        <p:spPr>
          <a:xfrm>
            <a:off x="4971471" y="1600201"/>
            <a:ext cx="3840480" cy="434340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FD318-A1A3-7A4A-BFB8-334AE3D2B723}" type="datetime1">
              <a:rPr lang="en-US" smtClean="0"/>
              <a:t>10/04/19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14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spectrum of the IPC technologies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7494" y="1577888"/>
            <a:ext cx="5677939" cy="3040472"/>
          </a:xfrm>
        </p:spPr>
        <p:txBody>
          <a:bodyPr>
            <a:noAutofit/>
          </a:bodyPr>
          <a:lstStyle/>
          <a:p>
            <a:r>
              <a:rPr lang="en-US" sz="2200" dirty="0" smtClean="0">
                <a:solidFill>
                  <a:srgbClr val="7030A0"/>
                </a:solidFill>
              </a:rPr>
              <a:t>Ice</a:t>
            </a:r>
            <a:r>
              <a:rPr lang="en-US" sz="2200" dirty="0" smtClean="0"/>
              <a:t> from </a:t>
            </a:r>
            <a:r>
              <a:rPr lang="en-US" sz="2200" dirty="0" err="1" smtClean="0"/>
              <a:t>ZeroC</a:t>
            </a:r>
            <a:endParaRPr lang="en-US" sz="2200" dirty="0"/>
          </a:p>
          <a:p>
            <a:r>
              <a:rPr lang="en-US" sz="2200" dirty="0" smtClean="0">
                <a:solidFill>
                  <a:srgbClr val="0070C0"/>
                </a:solidFill>
              </a:rPr>
              <a:t>CORBA</a:t>
            </a:r>
            <a:r>
              <a:rPr lang="en-US" sz="2200" dirty="0" smtClean="0"/>
              <a:t>: TAO, </a:t>
            </a:r>
            <a:r>
              <a:rPr lang="en-US" sz="2200" dirty="0" err="1" smtClean="0"/>
              <a:t>omniORB</a:t>
            </a:r>
            <a:r>
              <a:rPr lang="en-US" sz="2200" dirty="0" smtClean="0"/>
              <a:t>, …</a:t>
            </a:r>
            <a:endParaRPr lang="en-GB" sz="2200" dirty="0" smtClean="0"/>
          </a:p>
          <a:p>
            <a:r>
              <a:rPr lang="en-US" sz="2200" dirty="0" smtClean="0">
                <a:solidFill>
                  <a:srgbClr val="00B050"/>
                </a:solidFill>
              </a:rPr>
              <a:t>Messaging systems</a:t>
            </a:r>
            <a:r>
              <a:rPr lang="en-US" sz="2200" dirty="0" smtClean="0"/>
              <a:t>: </a:t>
            </a:r>
            <a:r>
              <a:rPr lang="en-US" sz="2200" dirty="0" err="1" smtClean="0"/>
              <a:t>Qpid</a:t>
            </a:r>
            <a:r>
              <a:rPr lang="en-US" sz="2200" dirty="0" smtClean="0"/>
              <a:t>, </a:t>
            </a:r>
            <a:r>
              <a:rPr lang="en-US" sz="2200" dirty="0" err="1" smtClean="0"/>
              <a:t>ActiveMQ</a:t>
            </a:r>
            <a:r>
              <a:rPr lang="en-US" sz="2200" dirty="0" smtClean="0"/>
              <a:t>, </a:t>
            </a:r>
            <a:r>
              <a:rPr lang="en-US" sz="2200" dirty="0" err="1" smtClean="0"/>
              <a:t>RabbitMQ</a:t>
            </a:r>
            <a:r>
              <a:rPr lang="en-US" sz="2200" dirty="0" smtClean="0"/>
              <a:t>, ...</a:t>
            </a:r>
          </a:p>
          <a:p>
            <a:r>
              <a:rPr lang="en-US" sz="2200" dirty="0" err="1" smtClean="0">
                <a:solidFill>
                  <a:srgbClr val="FD6C10"/>
                </a:solidFill>
              </a:rPr>
              <a:t>RESTful</a:t>
            </a:r>
            <a:r>
              <a:rPr lang="en-US" sz="2200" dirty="0" smtClean="0">
                <a:solidFill>
                  <a:srgbClr val="FD6C10"/>
                </a:solidFill>
              </a:rPr>
              <a:t> Web Services</a:t>
            </a:r>
          </a:p>
          <a:p>
            <a:r>
              <a:rPr lang="en-US" sz="2200" dirty="0" smtClean="0">
                <a:solidFill>
                  <a:srgbClr val="FFC000"/>
                </a:solidFill>
              </a:rPr>
              <a:t>Libraries</a:t>
            </a:r>
            <a:r>
              <a:rPr lang="en-US" sz="2200" dirty="0" smtClean="0"/>
              <a:t>: Boost ASIO, </a:t>
            </a:r>
            <a:r>
              <a:rPr lang="en-US" sz="2200" dirty="0" err="1" smtClean="0"/>
              <a:t>ZeroMQ</a:t>
            </a:r>
            <a:r>
              <a:rPr lang="en-US" sz="2200" dirty="0" smtClean="0"/>
              <a:t>, ACE, …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Socket API, TCP, RDMA, </a:t>
            </a:r>
            <a:r>
              <a:rPr lang="mr-IN" sz="2200" dirty="0" smtClean="0">
                <a:solidFill>
                  <a:srgbClr val="FF0000"/>
                </a:solidFill>
              </a:rPr>
              <a:t>…</a:t>
            </a:r>
            <a:endParaRPr lang="en-US" sz="2200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C380-41B3-0746-9C47-297DA7C2F36A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6C569-0921-4400-9DFC-283DE54DAF53}" type="slidenum">
              <a:rPr lang="en-GB" smtClean="0"/>
              <a:t>39</a:t>
            </a:fld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193792" y="1414503"/>
            <a:ext cx="3068696" cy="3109389"/>
            <a:chOff x="244592" y="1431436"/>
            <a:chExt cx="3068696" cy="4511534"/>
          </a:xfrm>
        </p:grpSpPr>
        <p:sp>
          <p:nvSpPr>
            <p:cNvPr id="7" name="Rectangle 6"/>
            <p:cNvSpPr/>
            <p:nvPr/>
          </p:nvSpPr>
          <p:spPr>
            <a:xfrm rot="10800000">
              <a:off x="1209245" y="1462445"/>
              <a:ext cx="1080120" cy="4464496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99000">
                  <a:schemeClr val="accent1">
                    <a:lumMod val="75000"/>
                  </a:schemeClr>
                </a:gs>
                <a:gs pos="83000">
                  <a:schemeClr val="tx2">
                    <a:lumMod val="60000"/>
                    <a:lumOff val="40000"/>
                  </a:schemeClr>
                </a:gs>
                <a:gs pos="65000">
                  <a:schemeClr val="accent5"/>
                </a:gs>
                <a:gs pos="49000">
                  <a:schemeClr val="accent3"/>
                </a:gs>
                <a:gs pos="33000">
                  <a:srgbClr val="FFC000"/>
                </a:gs>
                <a:gs pos="18000">
                  <a:schemeClr val="accent6">
                    <a:lumMod val="7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Up Arrow 7"/>
            <p:cNvSpPr/>
            <p:nvPr/>
          </p:nvSpPr>
          <p:spPr>
            <a:xfrm rot="10800000">
              <a:off x="244592" y="1448741"/>
              <a:ext cx="886933" cy="4494229"/>
            </a:xfrm>
            <a:prstGeom prst="upArrow">
              <a:avLst>
                <a:gd name="adj1" fmla="val 0"/>
                <a:gd name="adj2" fmla="val 774648"/>
              </a:avLst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tIns="1332000" rIns="108000" rtlCol="0" anchor="ctr" anchorCtr="1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Performance overhead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10" name="Up Arrow 9"/>
            <p:cNvSpPr/>
            <p:nvPr/>
          </p:nvSpPr>
          <p:spPr>
            <a:xfrm>
              <a:off x="2387497" y="1431436"/>
              <a:ext cx="925791" cy="4504637"/>
            </a:xfrm>
            <a:prstGeom prst="upArrow">
              <a:avLst>
                <a:gd name="adj1" fmla="val 12042"/>
                <a:gd name="adj2" fmla="val 775000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79200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Development and maintenance cost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464577" y="4618359"/>
            <a:ext cx="7992682" cy="166766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realty situation is slightly more complicated: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Maintenance cost and performance overhead very often depend on the implementation quality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choice would depend on a particular system requirements:</a:t>
            </a:r>
          </a:p>
          <a:p>
            <a:pPr lvl="1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System size, Programming languages, available resources,  implementation time scale, etc.</a:t>
            </a:r>
          </a:p>
        </p:txBody>
      </p:sp>
    </p:spTree>
    <p:extLst>
      <p:ext uri="{BB962C8B-B14F-4D97-AF65-F5344CB8AC3E}">
        <p14:creationId xmlns:p14="http://schemas.microsoft.com/office/powerpoint/2010/main" val="824853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 Monitoring System does its job?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5627822" cy="4343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All of us are equipped with a perfect monitoring system:</a:t>
            </a:r>
          </a:p>
          <a:p>
            <a:pPr lvl="1"/>
            <a:r>
              <a:rPr lang="en-US" dirty="0" smtClean="0"/>
              <a:t>We have 5 types of sensors for detecting events in the outside space</a:t>
            </a:r>
          </a:p>
          <a:p>
            <a:pPr lvl="1"/>
            <a:r>
              <a:rPr lang="en-US" dirty="0" smtClean="0"/>
              <a:t>The information is transferred via nerve fibers to our brains which initiates an appropriate reaction</a:t>
            </a:r>
          </a:p>
          <a:p>
            <a:pPr lvl="1"/>
            <a:r>
              <a:rPr lang="en-US" dirty="0" smtClean="0"/>
              <a:t>Some information is memorized for the future reference</a:t>
            </a:r>
          </a:p>
          <a:p>
            <a:r>
              <a:rPr lang="en-US" dirty="0" smtClean="0"/>
              <a:t>Monitoring for a complex HW+SW system acts in a similar way:</a:t>
            </a:r>
          </a:p>
          <a:p>
            <a:pPr lvl="1"/>
            <a:r>
              <a:rPr lang="en-US" dirty="0" smtClean="0"/>
              <a:t>The HW and SW elements play a role of sensors by publishing their status to the Monitoring System</a:t>
            </a:r>
          </a:p>
          <a:p>
            <a:pPr lvl="1"/>
            <a:r>
              <a:rPr lang="en-US" dirty="0" smtClean="0"/>
              <a:t>The Monitoring System transports this information to the system “brains”:</a:t>
            </a:r>
          </a:p>
          <a:p>
            <a:pPr lvl="2"/>
            <a:r>
              <a:rPr lang="en-US" dirty="0" smtClean="0"/>
              <a:t>A Human operator </a:t>
            </a:r>
          </a:p>
          <a:p>
            <a:pPr lvl="2"/>
            <a:r>
              <a:rPr lang="en-US" dirty="0" smtClean="0"/>
              <a:t>An Expert system</a:t>
            </a:r>
          </a:p>
          <a:p>
            <a:pPr lvl="1"/>
            <a:r>
              <a:rPr lang="en-US" dirty="0" smtClean="0"/>
              <a:t>It also records the monitoring information for a later in depth 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37C2-16C1-2040-880A-AA771223474D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8914" y="1748258"/>
            <a:ext cx="2665613" cy="2619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4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Data format for network transfer</a:t>
            </a:r>
            <a:endParaRPr lang="en-US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HTTP communication </a:t>
            </a:r>
            <a:r>
              <a:rPr lang="en-US" dirty="0" err="1"/>
              <a:t>Json</a:t>
            </a:r>
            <a:r>
              <a:rPr lang="en-US" dirty="0"/>
              <a:t> is the natural format:</a:t>
            </a:r>
          </a:p>
          <a:p>
            <a:pPr lvl="1"/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Courier"/>
                <a:cs typeface="Courier"/>
              </a:rPr>
              <a:t>{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Courier"/>
                <a:cs typeface="Courier"/>
              </a:rPr>
              <a:t>“CPU”: 90, “Memory”: 4.3, … }</a:t>
            </a:r>
          </a:p>
          <a:p>
            <a:r>
              <a:rPr lang="en-US" dirty="0"/>
              <a:t>Advantages of </a:t>
            </a:r>
            <a:r>
              <a:rPr lang="en-US" dirty="0" err="1"/>
              <a:t>Json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Simple, Human readable, self-contained</a:t>
            </a:r>
          </a:p>
          <a:p>
            <a:r>
              <a:rPr lang="en-US" dirty="0"/>
              <a:t>However performance is the weak point:</a:t>
            </a:r>
          </a:p>
          <a:p>
            <a:pPr lvl="1"/>
            <a:r>
              <a:rPr lang="en-US" dirty="0"/>
              <a:t>Parsing </a:t>
            </a:r>
            <a:r>
              <a:rPr lang="en-US" dirty="0" err="1"/>
              <a:t>Json</a:t>
            </a:r>
            <a:r>
              <a:rPr lang="en-US" dirty="0"/>
              <a:t> is CPU-hungry</a:t>
            </a:r>
          </a:p>
          <a:p>
            <a:pPr lvl="1"/>
            <a:r>
              <a:rPr lang="en-US" dirty="0"/>
              <a:t>Transferring attributes names adds noticeable overhead to the amount of data passed over network</a:t>
            </a:r>
          </a:p>
          <a:p>
            <a:r>
              <a:rPr lang="en-US" dirty="0"/>
              <a:t>Compact protocol buffer format can be considered as an alternative:</a:t>
            </a:r>
          </a:p>
          <a:p>
            <a:pPr lvl="1"/>
            <a:r>
              <a:rPr lang="en-US" dirty="0"/>
              <a:t>E.g. </a:t>
            </a:r>
            <a:r>
              <a:rPr lang="en-US" dirty="0" err="1"/>
              <a:t>google</a:t>
            </a:r>
            <a:r>
              <a:rPr lang="en-US" dirty="0"/>
              <a:t>/</a:t>
            </a:r>
            <a:r>
              <a:rPr lang="en-US" dirty="0" err="1"/>
              <a:t>protobuf</a:t>
            </a:r>
            <a:r>
              <a:rPr lang="en-US" dirty="0"/>
              <a:t>, binary </a:t>
            </a:r>
            <a:r>
              <a:rPr lang="en-US" dirty="0" err="1"/>
              <a:t>Json</a:t>
            </a:r>
            <a:r>
              <a:rPr lang="en-US" dirty="0"/>
              <a:t>, etc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B7F6-ADA9-C843-8782-DE139CBAB1DC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876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Archiving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choice </a:t>
            </a:r>
            <a:r>
              <a:rPr lang="en-US" dirty="0"/>
              <a:t>s</a:t>
            </a:r>
            <a:r>
              <a:rPr lang="en-US" dirty="0" smtClean="0"/>
              <a:t>trongly depends on the requirements of a particular experiment</a:t>
            </a:r>
          </a:p>
          <a:p>
            <a:r>
              <a:rPr lang="en-US" dirty="0" smtClean="0"/>
              <a:t>Large HEP experiments generate O(1)TB of monitoring information per year</a:t>
            </a:r>
          </a:p>
          <a:p>
            <a:r>
              <a:rPr lang="en-US" dirty="0" smtClean="0"/>
              <a:t>Traditional (SQL) databases are not good for storing and indexing such amount of data</a:t>
            </a:r>
          </a:p>
          <a:p>
            <a:r>
              <a:rPr lang="en-US" dirty="0" smtClean="0"/>
              <a:t>Big Data approach is the new trend in this area</a:t>
            </a:r>
          </a:p>
          <a:p>
            <a:pPr lvl="1"/>
            <a:r>
              <a:rPr lang="en-US" dirty="0" err="1" smtClean="0"/>
              <a:t>Hadoop</a:t>
            </a:r>
            <a:r>
              <a:rPr lang="en-US" dirty="0" smtClean="0"/>
              <a:t>, Teradata, Cassandra and many others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696AC-EE59-ED46-86C4-33DEC8E81E10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9292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Visualization Technologies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GUI Frameworks/Libraries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Normally is bound to some specific programming languages:</a:t>
            </a:r>
          </a:p>
          <a:p>
            <a:pPr lvl="1"/>
            <a:r>
              <a:rPr lang="en-US" dirty="0" err="1" smtClean="0">
                <a:solidFill>
                  <a:srgbClr val="C00000"/>
                </a:solidFill>
              </a:rPr>
              <a:t>Qt</a:t>
            </a:r>
            <a:r>
              <a:rPr lang="en-US" dirty="0" smtClean="0">
                <a:solidFill>
                  <a:srgbClr val="C00000"/>
                </a:solidFill>
              </a:rPr>
              <a:t> – C++, Python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Swing – Java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Has to be installed in a binary form: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Platforms compatibility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3</a:t>
            </a:r>
            <a:r>
              <a:rPr lang="en-US" baseline="30000" dirty="0" smtClean="0">
                <a:solidFill>
                  <a:srgbClr val="C00000"/>
                </a:solidFill>
              </a:rPr>
              <a:t>rd</a:t>
            </a:r>
            <a:r>
              <a:rPr lang="en-US" dirty="0" smtClean="0">
                <a:solidFill>
                  <a:srgbClr val="C00000"/>
                </a:solidFill>
              </a:rPr>
              <a:t> party libraries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Very good performance 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WEB Browsers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Visualization is easily customizable (</a:t>
            </a:r>
            <a:r>
              <a:rPr lang="en-US" dirty="0" err="1" smtClean="0">
                <a:solidFill>
                  <a:srgbClr val="00B050"/>
                </a:solidFill>
              </a:rPr>
              <a:t>javascript</a:t>
            </a:r>
            <a:r>
              <a:rPr lang="en-US" dirty="0" smtClean="0">
                <a:solidFill>
                  <a:srgbClr val="00B050"/>
                </a:solidFill>
              </a:rPr>
              <a:t>, CSS, etc.)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A lot of out-of-the-box graphical visualization libraries are available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No additional software required on a client computer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Available all over the globe</a:t>
            </a:r>
          </a:p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erformance may not be adequate for real-time systems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3356-22F9-ED4E-BD65-46A105134526}" type="datetime1">
              <a:rPr lang="en-US" smtClean="0"/>
              <a:t>10/04/19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380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Web-based ATLAS Online Monitoring Customizable Dashboard implemented using </a:t>
            </a:r>
            <a:r>
              <a:rPr lang="en-US" sz="2800" dirty="0" err="1" smtClean="0"/>
              <a:t>Grafana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49DD9-C121-E448-8B17-13B347A92CD0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43</a:t>
            </a:fld>
            <a:endParaRPr lang="en-GB" dirty="0"/>
          </a:p>
        </p:txBody>
      </p:sp>
      <p:pic>
        <p:nvPicPr>
          <p:cNvPr id="27" name="Picture 26" descr="Screen Shot 2018-02-19 at 18.10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291" y="1470505"/>
            <a:ext cx="7294528" cy="470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110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Web Browser Visualization Technologies: Physics </a:t>
            </a:r>
            <a:r>
              <a:rPr lang="en-US" dirty="0"/>
              <a:t>S</a:t>
            </a:r>
            <a:r>
              <a:rPr lang="en-US" dirty="0" smtClean="0"/>
              <a:t>pecial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628651" y="1636889"/>
            <a:ext cx="4282016" cy="3913482"/>
          </a:xfrm>
        </p:spPr>
        <p:txBody>
          <a:bodyPr>
            <a:normAutofit/>
          </a:bodyPr>
          <a:lstStyle/>
          <a:p>
            <a:r>
              <a:rPr lang="en-US" dirty="0" smtClean="0"/>
              <a:t>Physicist needs histograms, which limits a range of suitable visualization technologies</a:t>
            </a:r>
          </a:p>
          <a:p>
            <a:r>
              <a:rPr lang="en-US" dirty="0" smtClean="0"/>
              <a:t>Starting from Version 6 ROOT contains JavaScript library for histograms visualization in Web browsers:</a:t>
            </a:r>
          </a:p>
          <a:p>
            <a:pPr lvl="1"/>
            <a:r>
              <a:rPr lang="en-US" b="1" dirty="0" smtClean="0"/>
              <a:t>JSROOT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root.cern.ch</a:t>
            </a:r>
            <a:r>
              <a:rPr lang="en-US" dirty="0"/>
              <a:t>/root/</a:t>
            </a:r>
            <a:r>
              <a:rPr lang="en-US" dirty="0" err="1"/>
              <a:t>htmldoc</a:t>
            </a:r>
            <a:r>
              <a:rPr lang="en-US" dirty="0"/>
              <a:t>/guides/JSROOT/</a:t>
            </a:r>
            <a:r>
              <a:rPr lang="en-US" dirty="0" err="1" smtClean="0"/>
              <a:t>JSROOT.html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" b="457"/>
          <a:stretch>
            <a:fillRect/>
          </a:stretch>
        </p:blipFill>
        <p:spPr>
          <a:xfrm>
            <a:off x="5136775" y="1562571"/>
            <a:ext cx="3555670" cy="4021293"/>
          </a:xfr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897FC-B58E-AB4E-A6B8-656E27F349B4}" type="datetime1">
              <a:rPr lang="en-US" smtClean="0"/>
              <a:t>10/04/19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14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Final Remarks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96477-196B-0F41-878F-41ED80B0E4F7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7345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Key Points to </a:t>
            </a:r>
            <a:r>
              <a:rPr lang="en-US" dirty="0"/>
              <a:t>K</a:t>
            </a:r>
            <a:r>
              <a:rPr lang="en-US" dirty="0" smtClean="0"/>
              <a:t>eep in Mind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A well-designed and complete Online Monitoring API is a pre-requisite for implementing a DAQ system:</a:t>
            </a:r>
          </a:p>
          <a:p>
            <a:pPr lvl="1"/>
            <a:r>
              <a:rPr lang="en-US" sz="1800" dirty="0" smtClean="0"/>
              <a:t>Use standard Monitoring APIs as much as possible:</a:t>
            </a:r>
          </a:p>
          <a:p>
            <a:pPr lvl="2"/>
            <a:r>
              <a:rPr lang="en-US" sz="1600" dirty="0" smtClean="0"/>
              <a:t>e.g. Logging API</a:t>
            </a:r>
          </a:p>
          <a:p>
            <a:pPr lvl="1"/>
            <a:r>
              <a:rPr lang="en-US" sz="1800" dirty="0" smtClean="0"/>
              <a:t>Think carefully when designing a custom API:</a:t>
            </a:r>
          </a:p>
          <a:p>
            <a:pPr lvl="2"/>
            <a:r>
              <a:rPr lang="en-US" sz="1600" dirty="0" smtClean="0"/>
              <a:t>It shall not depend on a communication technology</a:t>
            </a:r>
          </a:p>
          <a:p>
            <a:pPr lvl="2"/>
            <a:r>
              <a:rPr lang="en-US" sz="1600" dirty="0" smtClean="0"/>
              <a:t>It shall not change when a data access or communication model would need to be changed</a:t>
            </a:r>
          </a:p>
          <a:p>
            <a:r>
              <a:rPr lang="en-US" sz="2200" dirty="0" smtClean="0"/>
              <a:t>It is acceptable that final implementations of Monitoring APIs are not available at the very beginning:</a:t>
            </a:r>
          </a:p>
          <a:p>
            <a:pPr lvl="1"/>
            <a:r>
              <a:rPr lang="en-US" sz="1800" dirty="0" smtClean="0"/>
              <a:t>Any way they may need to be changed in the course of the DAQ system development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71A2D-A990-FA43-AA4D-6BEEF0139C17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7D47BD48-5F55-4E2A-AC77-C33B9F48B672}" type="slidenum">
              <a:rPr lang="en-GB" smtClean="0"/>
              <a:t>46</a:t>
            </a:fld>
            <a:endParaRPr lang="en-GB"/>
          </a:p>
        </p:txBody>
      </p:sp>
      <p:pic>
        <p:nvPicPr>
          <p:cNvPr id="8" name="Picture 7" descr="No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5295" y="2147968"/>
            <a:ext cx="1776322" cy="153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55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Monitoring </a:t>
            </a:r>
            <a:r>
              <a:rPr lang="en-US" dirty="0" err="1" smtClean="0"/>
              <a:t>vs</a:t>
            </a:r>
            <a:r>
              <a:rPr lang="en-US" dirty="0" smtClean="0"/>
              <a:t> DAQ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30" y="3253844"/>
            <a:ext cx="5673962" cy="2917962"/>
          </a:xfrm>
        </p:spPr>
        <p:txBody>
          <a:bodyPr>
            <a:noAutofit/>
          </a:bodyPr>
          <a:lstStyle/>
          <a:p>
            <a:r>
              <a:rPr lang="en-US" sz="2200" dirty="0" smtClean="0"/>
              <a:t>A properly designed monitoring system </a:t>
            </a:r>
            <a:r>
              <a:rPr lang="en-US" sz="2200" dirty="0"/>
              <a:t>will </a:t>
            </a:r>
            <a:r>
              <a:rPr lang="en-US" sz="2200" dirty="0" smtClean="0"/>
              <a:t>help to keep things under control even during the DAQ system development:</a:t>
            </a:r>
          </a:p>
          <a:p>
            <a:pPr lvl="1"/>
            <a:r>
              <a:rPr lang="en-US" sz="2000" dirty="0" smtClean="0"/>
              <a:t>Reduces time </a:t>
            </a:r>
            <a:r>
              <a:rPr lang="en-US" sz="2000" dirty="0"/>
              <a:t>for testing and </a:t>
            </a:r>
            <a:r>
              <a:rPr lang="en-US" sz="2000" dirty="0" smtClean="0"/>
              <a:t>debugging of the DAQ system</a:t>
            </a:r>
            <a:endParaRPr lang="en-US" sz="2000" dirty="0"/>
          </a:p>
          <a:p>
            <a:pPr lvl="1"/>
            <a:r>
              <a:rPr lang="en-US" sz="2000" dirty="0" smtClean="0"/>
              <a:t>Feedback will help fixing issues in the Monitoring system itself</a:t>
            </a:r>
            <a:endParaRPr lang="en-US" sz="20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49730" y="1694281"/>
            <a:ext cx="8040492" cy="1538570"/>
          </a:xfrm>
        </p:spPr>
        <p:txBody>
          <a:bodyPr>
            <a:noAutofit/>
          </a:bodyPr>
          <a:lstStyle/>
          <a:p>
            <a:r>
              <a:rPr lang="en-US" sz="2200" dirty="0"/>
              <a:t>Monitoring is often considered as an ad hoc </a:t>
            </a:r>
            <a:r>
              <a:rPr lang="en-US" sz="2200" dirty="0" smtClean="0"/>
              <a:t>system, </a:t>
            </a:r>
            <a:r>
              <a:rPr lang="en-US" sz="2200" dirty="0"/>
              <a:t>which can be developed at </a:t>
            </a:r>
            <a:r>
              <a:rPr lang="en-US" sz="2200" dirty="0" smtClean="0"/>
              <a:t>leisure when a system to be monitored (e.g. DAQ) is ready:</a:t>
            </a:r>
            <a:endParaRPr lang="en-US" sz="2200" dirty="0"/>
          </a:p>
          <a:p>
            <a:pPr lvl="1"/>
            <a:r>
              <a:rPr lang="en-US" sz="2400" dirty="0" smtClean="0">
                <a:solidFill>
                  <a:schemeClr val="accent4"/>
                </a:solidFill>
              </a:rPr>
              <a:t>Big mistake!</a:t>
            </a:r>
            <a:endParaRPr lang="en-US" sz="2400" dirty="0">
              <a:solidFill>
                <a:schemeClr val="accent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A62C5-222D-614F-80C8-5C58BA6B4EF5}" type="datetime1">
              <a:rPr lang="en-US" smtClean="0"/>
              <a:t>10/04/19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7D47BD48-5F55-4E2A-AC77-C33B9F48B672}" type="slidenum">
              <a:rPr lang="en-GB" smtClean="0"/>
              <a:t>47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876" y="3020585"/>
            <a:ext cx="2825473" cy="216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44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/>
              <a:t>S</a:t>
            </a:r>
            <a:r>
              <a:rPr lang="en-US" dirty="0" smtClean="0"/>
              <a:t>implest Monitoring Code Sample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	</a:t>
            </a:r>
            <a:r>
              <a:rPr lang="en-US" sz="3200" dirty="0" smtClean="0">
                <a:solidFill>
                  <a:schemeClr val="tx1"/>
                </a:solidFill>
              </a:rPr>
              <a:t>	print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</a:rPr>
              <a:t>“Hello, World</a:t>
            </a:r>
            <a:r>
              <a:rPr lang="en-US" sz="3200" dirty="0">
                <a:solidFill>
                  <a:schemeClr val="accent5">
                    <a:lumMod val="50000"/>
                  </a:schemeClr>
                </a:solidFill>
              </a:rPr>
              <a:t>”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96D1A-003B-E34D-B482-870C57AE704C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5</a:t>
            </a:fld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3448733" y="1715806"/>
            <a:ext cx="4636729" cy="3340021"/>
            <a:chOff x="4235202" y="1504857"/>
            <a:chExt cx="6182305" cy="4453360"/>
          </a:xfrm>
        </p:grpSpPr>
        <p:sp>
          <p:nvSpPr>
            <p:cNvPr id="7" name="Line Callout 1 6"/>
            <p:cNvSpPr/>
            <p:nvPr/>
          </p:nvSpPr>
          <p:spPr>
            <a:xfrm>
              <a:off x="7381230" y="1504857"/>
              <a:ext cx="3036277" cy="1205518"/>
            </a:xfrm>
            <a:prstGeom prst="borderCallout1">
              <a:avLst>
                <a:gd name="adj1" fmla="val 58541"/>
                <a:gd name="adj2" fmla="val -434"/>
                <a:gd name="adj3" fmla="val 122675"/>
                <a:gd name="adj4" fmla="val -52631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i="1" dirty="0">
                  <a:solidFill>
                    <a:schemeClr val="tx1"/>
                  </a:solidFill>
                </a:rPr>
                <a:t>This is </a:t>
              </a:r>
              <a:r>
                <a:rPr lang="en-US" sz="1600" i="1" dirty="0" smtClean="0">
                  <a:solidFill>
                    <a:schemeClr val="tx1"/>
                  </a:solidFill>
                </a:rPr>
                <a:t>a monitoring message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8" name="Line Callout 1 7"/>
            <p:cNvSpPr/>
            <p:nvPr/>
          </p:nvSpPr>
          <p:spPr>
            <a:xfrm>
              <a:off x="4235202" y="4752699"/>
              <a:ext cx="3036277" cy="1205518"/>
            </a:xfrm>
            <a:prstGeom prst="borderCallout1">
              <a:avLst>
                <a:gd name="adj1" fmla="val 58541"/>
                <a:gd name="adj2" fmla="val -434"/>
                <a:gd name="adj3" fmla="val -95001"/>
                <a:gd name="adj4" fmla="val -15445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i="1" dirty="0">
                  <a:solidFill>
                    <a:schemeClr val="tx1"/>
                  </a:solidFill>
                </a:rPr>
                <a:t>This is </a:t>
              </a:r>
              <a:r>
                <a:rPr lang="en-US" sz="1600" i="1" dirty="0" smtClean="0">
                  <a:solidFill>
                    <a:schemeClr val="tx1"/>
                  </a:solidFill>
                </a:rPr>
                <a:t>the monitoring API function</a:t>
              </a:r>
              <a:endParaRPr lang="en-GB" sz="1600" i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554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 the </a:t>
            </a:r>
            <a:r>
              <a:rPr lang="en-US" dirty="0" err="1"/>
              <a:t>H</a:t>
            </a:r>
            <a:r>
              <a:rPr lang="en-US" dirty="0" err="1" smtClean="0"/>
              <a:t>ello.py</a:t>
            </a:r>
            <a:r>
              <a:rPr lang="en-US" dirty="0" smtClean="0"/>
              <a:t> application well designed?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2"/>
            <a:ext cx="7940207" cy="12103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		print(</a:t>
            </a:r>
            <a:r>
              <a:rPr lang="en-US" sz="3600" dirty="0" smtClean="0">
                <a:solidFill>
                  <a:schemeClr val="accent5">
                    <a:lumMod val="75000"/>
                  </a:schemeClr>
                </a:solidFill>
              </a:rPr>
              <a:t>“Hello, World</a:t>
            </a:r>
            <a:r>
              <a:rPr lang="en-US" sz="3600" dirty="0" smtClean="0">
                <a:solidFill>
                  <a:schemeClr val="accent5">
                    <a:lumMod val="50000"/>
                  </a:schemeClr>
                </a:solidFill>
              </a:rPr>
              <a:t>”</a:t>
            </a:r>
            <a:r>
              <a:rPr lang="en-US" sz="3600" dirty="0" smtClean="0">
                <a:solidFill>
                  <a:schemeClr val="tx1"/>
                </a:solidFill>
              </a:rPr>
              <a:t>)</a:t>
            </a:r>
            <a:endParaRPr lang="en-GB" sz="36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1A766-9D0E-0B46-9280-783CE79DCD8C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6</a:t>
            </a:fld>
            <a:endParaRPr lang="en-GB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49275" y="3089809"/>
            <a:ext cx="7940207" cy="28619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The issue is that the “</a:t>
            </a:r>
            <a:r>
              <a:rPr lang="en-US" dirty="0" smtClean="0">
                <a:solidFill>
                  <a:schemeClr val="tx1"/>
                </a:solidFill>
                <a:latin typeface="Courier"/>
                <a:cs typeface="Courier"/>
              </a:rPr>
              <a:t>print(…)</a:t>
            </a:r>
            <a:r>
              <a:rPr lang="en-US" dirty="0" smtClean="0">
                <a:solidFill>
                  <a:schemeClr val="tx1"/>
                </a:solidFill>
              </a:rPr>
              <a:t>” function provides both the API and the implementation, which are tightly bound together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destination for the messages passed to “</a:t>
            </a:r>
            <a:r>
              <a:rPr lang="en-US" dirty="0" smtClean="0">
                <a:solidFill>
                  <a:schemeClr val="tx1"/>
                </a:solidFill>
                <a:latin typeface="Courier"/>
                <a:cs typeface="Courier"/>
              </a:rPr>
              <a:t>print(…)</a:t>
            </a:r>
            <a:r>
              <a:rPr lang="en-US" dirty="0" smtClean="0">
                <a:solidFill>
                  <a:schemeClr val="tx1"/>
                </a:solidFill>
              </a:rPr>
              <a:t>” is fixed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Can we do better?</a:t>
            </a:r>
            <a:endParaRPr lang="en-US" sz="14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7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549275" y="3790481"/>
            <a:ext cx="8002058" cy="120032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2017-02-02 </a:t>
            </a:r>
            <a:r>
              <a:rPr lang="en-US" dirty="0">
                <a:solidFill>
                  <a:schemeClr val="bg1"/>
                </a:solidFill>
              </a:rPr>
              <a:t>16:21:13,583 INFO [hello.py:4 - &lt;module&gt;()] Hello, </a:t>
            </a:r>
            <a:r>
              <a:rPr lang="en-US" dirty="0" smtClean="0">
                <a:solidFill>
                  <a:schemeClr val="bg1"/>
                </a:solidFill>
              </a:rPr>
              <a:t>World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136584"/>
          </a:xfrm>
        </p:spPr>
        <p:txBody>
          <a:bodyPr>
            <a:normAutofit/>
          </a:bodyPr>
          <a:lstStyle/>
          <a:p>
            <a:r>
              <a:rPr lang="en-US" dirty="0" smtClean="0"/>
              <a:t>Logging Module to the rescue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1"/>
            <a:ext cx="8042276" cy="209446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mport logging</a:t>
            </a:r>
          </a:p>
          <a:p>
            <a:pPr marL="0" indent="0">
              <a:buNone/>
            </a:pPr>
            <a:endParaRPr lang="en-US" sz="2000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b="1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2000" b="1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logging.info</a:t>
            </a:r>
            <a:r>
              <a:rPr lang="en-US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“Hello, World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”</a:t>
            </a:r>
            <a:r>
              <a:rPr lang="en-US" sz="20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35039-6F9D-E64C-88B4-027A6565ABC7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7</a:t>
            </a:fld>
            <a:endParaRPr lang="en-GB"/>
          </a:p>
        </p:txBody>
      </p:sp>
      <p:sp>
        <p:nvSpPr>
          <p:cNvPr id="10" name="Line Callout 1 9"/>
          <p:cNvSpPr/>
          <p:nvPr/>
        </p:nvSpPr>
        <p:spPr>
          <a:xfrm>
            <a:off x="6029375" y="1452035"/>
            <a:ext cx="2788101" cy="608782"/>
          </a:xfrm>
          <a:prstGeom prst="borderCallout1">
            <a:avLst>
              <a:gd name="adj1" fmla="val 18750"/>
              <a:gd name="adj2" fmla="val -8333"/>
              <a:gd name="adj3" fmla="val 54349"/>
              <a:gd name="adj4" fmla="val -1117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Use the standard well-designed API</a:t>
            </a:r>
            <a:endParaRPr lang="en-GB" sz="1600" dirty="0"/>
          </a:p>
        </p:txBody>
      </p:sp>
      <p:sp>
        <p:nvSpPr>
          <p:cNvPr id="13" name="Line Callout 1 12"/>
          <p:cNvSpPr/>
          <p:nvPr/>
        </p:nvSpPr>
        <p:spPr>
          <a:xfrm>
            <a:off x="5531006" y="4839692"/>
            <a:ext cx="3218060" cy="852457"/>
          </a:xfrm>
          <a:prstGeom prst="borderCallout1">
            <a:avLst>
              <a:gd name="adj1" fmla="val 18750"/>
              <a:gd name="adj2" fmla="val -8333"/>
              <a:gd name="adj3" fmla="val -43674"/>
              <a:gd name="adj4" fmla="val -7202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 lot of extra useful information is available for free</a:t>
            </a:r>
            <a:endParaRPr lang="en-GB" sz="1600" dirty="0"/>
          </a:p>
        </p:txBody>
      </p:sp>
      <p:sp>
        <p:nvSpPr>
          <p:cNvPr id="14" name="Line Callout 1 13"/>
          <p:cNvSpPr/>
          <p:nvPr/>
        </p:nvSpPr>
        <p:spPr>
          <a:xfrm>
            <a:off x="535259" y="5089522"/>
            <a:ext cx="4649402" cy="1122214"/>
          </a:xfrm>
          <a:prstGeom prst="borderCallout1">
            <a:avLst>
              <a:gd name="adj1" fmla="val 18750"/>
              <a:gd name="adj2" fmla="val -8333"/>
              <a:gd name="adj3" fmla="val 18422"/>
              <a:gd name="adj4" fmla="val -854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800000"/>
                </a:solidFill>
              </a:rPr>
              <a:t>The message destination can be changed without </a:t>
            </a:r>
          </a:p>
          <a:p>
            <a:pPr algn="ctr"/>
            <a:r>
              <a:rPr lang="en-US" sz="2000" dirty="0">
                <a:solidFill>
                  <a:srgbClr val="800000"/>
                </a:solidFill>
              </a:rPr>
              <a:t>t</a:t>
            </a:r>
            <a:r>
              <a:rPr lang="en-US" sz="2000" dirty="0" smtClean="0">
                <a:solidFill>
                  <a:srgbClr val="800000"/>
                </a:solidFill>
              </a:rPr>
              <a:t>ouching the application code</a:t>
            </a:r>
            <a:endParaRPr lang="en-GB" sz="2000" dirty="0">
              <a:solidFill>
                <a:srgbClr val="8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4247" y="2036000"/>
            <a:ext cx="8471187" cy="1823608"/>
            <a:chOff x="544247" y="2036000"/>
            <a:chExt cx="8471187" cy="1823608"/>
          </a:xfrm>
        </p:grpSpPr>
        <p:sp>
          <p:nvSpPr>
            <p:cNvPr id="12" name="Line Callout 1 11"/>
            <p:cNvSpPr/>
            <p:nvPr/>
          </p:nvSpPr>
          <p:spPr>
            <a:xfrm>
              <a:off x="6355900" y="3058148"/>
              <a:ext cx="2659534" cy="801460"/>
            </a:xfrm>
            <a:prstGeom prst="borderCallout1">
              <a:avLst>
                <a:gd name="adj1" fmla="val 18750"/>
                <a:gd name="adj2" fmla="val -8333"/>
                <a:gd name="adj3" fmla="val -9531"/>
                <a:gd name="adj4" fmla="val -38941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The output format can be easily changed</a:t>
              </a:r>
              <a:endParaRPr lang="en-GB" sz="1600" dirty="0"/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544247" y="2036000"/>
              <a:ext cx="8042276" cy="118635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9250" indent="-349250" algn="l" defTabSz="914400" rtl="0" eaLnBrk="1" latinLnBrk="0" hangingPunct="1">
                <a:spcBef>
                  <a:spcPts val="600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80000"/>
                <a:buFont typeface="Arial"/>
                <a:buChar char="•"/>
                <a:defRPr sz="2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336550" algn="l" defTabSz="914400" rtl="0" eaLnBrk="1" latinLnBrk="0" hangingPunct="1">
                <a:spcBef>
                  <a:spcPts val="600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80000"/>
                <a:buFont typeface="Arial"/>
                <a:buChar char="•"/>
                <a:defRPr sz="22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68375" indent="-282575" algn="l" defTabSz="914400" rtl="0" eaLnBrk="1" latinLnBrk="0" hangingPunct="1">
                <a:spcBef>
                  <a:spcPts val="600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80000"/>
                <a:buFont typeface="Arial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63650" indent="-295275" algn="l" defTabSz="914400" rtl="0" eaLnBrk="1" latinLnBrk="0" hangingPunct="1">
                <a:spcBef>
                  <a:spcPts val="600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80000"/>
                <a:buFont typeface="Arial"/>
                <a:buChar char="•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546225" indent="-282575" algn="l" defTabSz="914400" rtl="0" eaLnBrk="1" latinLnBrk="0" hangingPunct="1">
                <a:spcBef>
                  <a:spcPts val="600"/>
                </a:spcBef>
                <a:buClr>
                  <a:schemeClr val="tx1">
                    <a:lumMod val="65000"/>
                    <a:lumOff val="35000"/>
                  </a:schemeClr>
                </a:buClr>
                <a:buSzPct val="80000"/>
                <a:buFont typeface="Arial"/>
                <a:buChar char="•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828800" indent="-282575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10000"/>
                <a:buFont typeface="Wingdings 2" pitchFamily="18" charset="2"/>
                <a:buChar char=""/>
                <a:defRPr lang="en-US" sz="18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117725" indent="-282575" algn="l" defTabSz="914400" rtl="0" eaLnBrk="1" latinLnBrk="0" hangingPunct="1">
                <a:spcBef>
                  <a:spcPct val="20000"/>
                </a:spcBef>
                <a:buClr>
                  <a:schemeClr val="accent1">
                    <a:lumMod val="60000"/>
                    <a:lumOff val="40000"/>
                  </a:schemeClr>
                </a:buClr>
                <a:buSzPct val="110000"/>
                <a:buFont typeface="Wingdings 2" pitchFamily="18" charset="2"/>
                <a:buChar char=""/>
                <a:defRPr lang="en-US" sz="18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2398713" indent="-282575" algn="l" defTabSz="914400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110000"/>
                <a:buFont typeface="Wingdings 2" pitchFamily="18" charset="2"/>
                <a:buChar char=""/>
                <a:defRPr lang="en-US" sz="1800" kern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2689225" indent="-282575" algn="l" defTabSz="914400" rtl="0" eaLnBrk="1" latinLnBrk="0" hangingPunct="1">
                <a:spcBef>
                  <a:spcPct val="20000"/>
                </a:spcBef>
                <a:buClr>
                  <a:schemeClr val="accent1">
                    <a:lumMod val="60000"/>
                    <a:lumOff val="40000"/>
                  </a:schemeClr>
                </a:buClr>
                <a:buSzPct val="110000"/>
                <a:buFont typeface="Wingdings 2" pitchFamily="18" charset="2"/>
                <a:buChar char=""/>
                <a:defRPr lang="en-US" sz="18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2000" b="1" dirty="0" err="1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logging.basicConfig</a:t>
              </a:r>
              <a:r>
                <a:rPr lang="en-US" sz="2000" b="1" dirty="0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(format='%(</a:t>
              </a:r>
              <a:r>
                <a:rPr lang="en-US" sz="2000" b="1" dirty="0" err="1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asctime</a:t>
              </a:r>
              <a:r>
                <a:rPr lang="en-US" sz="2000" b="1" dirty="0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)s %(</a:t>
              </a:r>
              <a:r>
                <a:rPr lang="en-US" sz="2000" b="1" dirty="0" err="1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levelname</a:t>
              </a:r>
              <a:r>
                <a:rPr lang="en-US" sz="2000" b="1" dirty="0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)s [%(filename)s:%(</a:t>
              </a:r>
              <a:r>
                <a:rPr lang="en-US" sz="2000" b="1" dirty="0" err="1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lineno</a:t>
              </a:r>
              <a:r>
                <a:rPr lang="en-US" sz="2000" b="1" dirty="0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)s - %(</a:t>
              </a:r>
              <a:r>
                <a:rPr lang="en-US" sz="2000" b="1" dirty="0" err="1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funcName</a:t>
              </a:r>
              <a:r>
                <a:rPr lang="en-US" sz="2000" b="1" dirty="0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)s()] %(message)s', level=</a:t>
              </a:r>
              <a:r>
                <a:rPr lang="en-US" sz="2000" b="1" dirty="0" err="1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logging.INFO</a:t>
              </a:r>
              <a:r>
                <a:rPr lang="en-US" sz="2000" b="1" dirty="0" smtClean="0">
                  <a:solidFill>
                    <a:schemeClr val="bg1">
                      <a:lumMod val="50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168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Key Principal: </a:t>
            </a:r>
            <a:r>
              <a:rPr lang="en-US" sz="4000" dirty="0" smtClean="0">
                <a:solidFill>
                  <a:srgbClr val="800000"/>
                </a:solidFill>
              </a:rPr>
              <a:t>Separate API from Implementation</a:t>
            </a:r>
            <a:endParaRPr lang="en-GB" sz="4000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819639"/>
            <a:ext cx="5573580" cy="4373160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A Message Reporting API </a:t>
            </a:r>
            <a:r>
              <a:rPr lang="en-US" dirty="0" smtClean="0"/>
              <a:t>must not depend on a particular destination of messages</a:t>
            </a:r>
            <a:endParaRPr lang="en-US" sz="2000" dirty="0"/>
          </a:p>
          <a:p>
            <a:r>
              <a:rPr lang="en-US" dirty="0" smtClean="0"/>
              <a:t>Multiple destinations can be supported by different implementations of the same API</a:t>
            </a:r>
          </a:p>
          <a:p>
            <a:r>
              <a:rPr lang="en-US" dirty="0" smtClean="0"/>
              <a:t>Common properties will be automatically added to all messages by the API:</a:t>
            </a:r>
          </a:p>
          <a:p>
            <a:pPr lvl="1"/>
            <a:r>
              <a:rPr lang="en-US" sz="2400" dirty="0" smtClean="0"/>
              <a:t>Time, Process ID, User ID, etc.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D4F2C-4613-064D-9A05-5B36D5DCDAE1}" type="datetime1">
              <a:rPr lang="en-US" smtClean="0"/>
              <a:t>10/04/19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8</a:t>
            </a:fld>
            <a:endParaRPr lang="en-GB"/>
          </a:p>
        </p:txBody>
      </p:sp>
      <p:sp>
        <p:nvSpPr>
          <p:cNvPr id="31" name="Rounded Rectangle 30"/>
          <p:cNvSpPr/>
          <p:nvPr/>
        </p:nvSpPr>
        <p:spPr>
          <a:xfrm>
            <a:off x="6587282" y="1544798"/>
            <a:ext cx="2281620" cy="21353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000" dirty="0" smtClean="0"/>
              <a:t>Software Application</a:t>
            </a:r>
          </a:p>
        </p:txBody>
      </p:sp>
      <p:sp>
        <p:nvSpPr>
          <p:cNvPr id="9" name="Folded Corner 8"/>
          <p:cNvSpPr/>
          <p:nvPr/>
        </p:nvSpPr>
        <p:spPr>
          <a:xfrm>
            <a:off x="5963438" y="3927266"/>
            <a:ext cx="957290" cy="777138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File</a:t>
            </a:r>
            <a:endParaRPr lang="en-US" dirty="0"/>
          </a:p>
        </p:txBody>
      </p:sp>
      <p:sp>
        <p:nvSpPr>
          <p:cNvPr id="10" name="Can 9"/>
          <p:cNvSpPr/>
          <p:nvPr/>
        </p:nvSpPr>
        <p:spPr>
          <a:xfrm>
            <a:off x="5715297" y="5316758"/>
            <a:ext cx="1516497" cy="881387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577805" y="3042209"/>
            <a:ext cx="2284222" cy="625502"/>
          </a:xfrm>
          <a:prstGeom prst="roundRect">
            <a:avLst>
              <a:gd name="adj" fmla="val 4848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Message Reporting API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2" idx="2"/>
            <a:endCxn id="9" idx="0"/>
          </p:cNvCxnSpPr>
          <p:nvPr/>
        </p:nvCxnSpPr>
        <p:spPr>
          <a:xfrm flipH="1">
            <a:off x="6442083" y="3667711"/>
            <a:ext cx="1277833" cy="2595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2"/>
            <a:endCxn id="10" idx="0"/>
          </p:cNvCxnSpPr>
          <p:nvPr/>
        </p:nvCxnSpPr>
        <p:spPr>
          <a:xfrm flipH="1">
            <a:off x="6473546" y="3667711"/>
            <a:ext cx="1246370" cy="18693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ight Arrow Callout 20"/>
          <p:cNvSpPr/>
          <p:nvPr/>
        </p:nvSpPr>
        <p:spPr>
          <a:xfrm>
            <a:off x="7279182" y="4539619"/>
            <a:ext cx="1706059" cy="758182"/>
          </a:xfrm>
          <a:prstGeom prst="right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12" idx="2"/>
            <a:endCxn id="21" idx="0"/>
          </p:cNvCxnSpPr>
          <p:nvPr/>
        </p:nvCxnSpPr>
        <p:spPr>
          <a:xfrm>
            <a:off x="7719916" y="3667711"/>
            <a:ext cx="113539" cy="8719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26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in a DAQ system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F92B8-AE32-514A-9E2E-B659F1EAFC92}" type="datetime1">
              <a:rPr lang="en-US" smtClean="0"/>
              <a:t>10/04/19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ISOTDAQ 2019, 10th International School of Trigger &amp; Data Acquisition, Royal Holloway, University of London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7BD48-5F55-4E2A-AC77-C33B9F48B67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022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10007</TotalTime>
  <Words>3871</Words>
  <Application>Microsoft Macintosh PowerPoint</Application>
  <PresentationFormat>On-screen Show (4:3)</PresentationFormat>
  <Paragraphs>514</Paragraphs>
  <Slides>47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Breeze</vt:lpstr>
      <vt:lpstr>Design and Implementation of a Monitoring System</vt:lpstr>
      <vt:lpstr>The Outline</vt:lpstr>
      <vt:lpstr>What Monitoring is used for?</vt:lpstr>
      <vt:lpstr>How a Monitoring System does its job?</vt:lpstr>
      <vt:lpstr>The Simplest Monitoring Code Sample</vt:lpstr>
      <vt:lpstr>Is the Hello.py application well designed?</vt:lpstr>
      <vt:lpstr>Logging Module to the rescue</vt:lpstr>
      <vt:lpstr>The Key Principal: Separate API from Implementation</vt:lpstr>
      <vt:lpstr>Monitoring in a DAQ system</vt:lpstr>
      <vt:lpstr>What shall be monitored in a DAQ System</vt:lpstr>
      <vt:lpstr>DAQ Messaging Service</vt:lpstr>
      <vt:lpstr>Some Remarks on Time Stamps</vt:lpstr>
      <vt:lpstr>Message Types</vt:lpstr>
      <vt:lpstr>CRITICAL Messages &amp; Alarms</vt:lpstr>
      <vt:lpstr>Do not neglect WARNINGs</vt:lpstr>
      <vt:lpstr>When to issue a WARNING: A real life example</vt:lpstr>
      <vt:lpstr>DAQ System Status Information</vt:lpstr>
      <vt:lpstr>Information Sharing: A Simple Provider API</vt:lpstr>
      <vt:lpstr>Information Sharing: A Simple Consumer API</vt:lpstr>
      <vt:lpstr>Information Sharing: A Possible Implementation</vt:lpstr>
      <vt:lpstr>A DAQ specialty: Data Quality Monitoring</vt:lpstr>
      <vt:lpstr>Data Quality Monitoring</vt:lpstr>
      <vt:lpstr>Data Quality Monitoring: Input Data</vt:lpstr>
      <vt:lpstr>Data Quality Monitoring Automated: Step 1</vt:lpstr>
      <vt:lpstr>Data Quality Monitoring Automated: Step 2</vt:lpstr>
      <vt:lpstr>Scaling up the Monitoring System</vt:lpstr>
      <vt:lpstr>The HEP Experimental Realm</vt:lpstr>
      <vt:lpstr>Managing Monitoring Information in a distributed system</vt:lpstr>
      <vt:lpstr>Information Access Models</vt:lpstr>
      <vt:lpstr>Communication Models</vt:lpstr>
      <vt:lpstr>Which one is the best?</vt:lpstr>
      <vt:lpstr>A Client-Server Implementation Example</vt:lpstr>
      <vt:lpstr>Monitoring Information Aggregation</vt:lpstr>
      <vt:lpstr>Information Aggregation Implementation Options</vt:lpstr>
      <vt:lpstr>Archiving Monitoring Information</vt:lpstr>
      <vt:lpstr>Bringing These All Together</vt:lpstr>
      <vt:lpstr>Choosing Technologies for A Monitoring System Implementation</vt:lpstr>
      <vt:lpstr>Commercial Solutions: SCADA systems</vt:lpstr>
      <vt:lpstr>The spectrum of the IPC technologies</vt:lpstr>
      <vt:lpstr>Data format for network transfer</vt:lpstr>
      <vt:lpstr>Data Archiving Technologies</vt:lpstr>
      <vt:lpstr>Visualization Technologies</vt:lpstr>
      <vt:lpstr>Web-based ATLAS Online Monitoring Customizable Dashboard implemented using Grafana</vt:lpstr>
      <vt:lpstr>Web Browser Visualization Technologies: Physics Special</vt:lpstr>
      <vt:lpstr>Summary &amp; Final Remarks</vt:lpstr>
      <vt:lpstr>The Key Points to Keep in Mind</vt:lpstr>
      <vt:lpstr>Monitoring vs DAQ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Monitoring for DAQ systems</dc:title>
  <dc:creator>Serguei Kolos</dc:creator>
  <cp:lastModifiedBy>Serguei Kolos</cp:lastModifiedBy>
  <cp:revision>508</cp:revision>
  <dcterms:created xsi:type="dcterms:W3CDTF">2015-12-09T09:08:28Z</dcterms:created>
  <dcterms:modified xsi:type="dcterms:W3CDTF">2019-04-10T08:53:17Z</dcterms:modified>
</cp:coreProperties>
</file>