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4"/>
  </p:notesMasterIdLst>
  <p:handoutMasterIdLst>
    <p:handoutMasterId r:id="rId15"/>
  </p:handoutMasterIdLst>
  <p:sldIdLst>
    <p:sldId id="258" r:id="rId5"/>
    <p:sldId id="263" r:id="rId6"/>
    <p:sldId id="265" r:id="rId7"/>
    <p:sldId id="269" r:id="rId8"/>
    <p:sldId id="271" r:id="rId9"/>
    <p:sldId id="274" r:id="rId10"/>
    <p:sldId id="279" r:id="rId11"/>
    <p:sldId id="280" r:id="rId12"/>
    <p:sldId id="272" r:id="rId13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1" autoAdjust="0"/>
    <p:restoredTop sz="94618" autoAdjust="0"/>
  </p:normalViewPr>
  <p:slideViewPr>
    <p:cSldViewPr>
      <p:cViewPr>
        <p:scale>
          <a:sx n="93" d="100"/>
          <a:sy n="93" d="100"/>
        </p:scale>
        <p:origin x="9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13/03/2019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3/13/19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tCSC-2019" TargetMode="External"/><Relationship Id="rId2" Type="http://schemas.openxmlformats.org/officeDocument/2006/relationships/hyperlink" Target="https://indico.cern.ch/event/DUW9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/CSC-201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e/how2019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/>
              <a:t>March </a:t>
            </a:r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3538" y="1000593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 Thank you to Catherine </a:t>
            </a:r>
            <a:r>
              <a:rPr lang="en-US" dirty="0" err="1"/>
              <a:t>Biscarat</a:t>
            </a:r>
            <a:r>
              <a:rPr lang="en-US" dirty="0"/>
              <a:t> for the morning</a:t>
            </a:r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RUCIO Community Workshop</a:t>
            </a:r>
          </a:p>
          <a:p>
            <a:r>
              <a:rPr lang="en-GB" dirty="0"/>
              <a:t>Token based AAI update</a:t>
            </a:r>
          </a:p>
          <a:p>
            <a:r>
              <a:rPr lang="en-GB" dirty="0"/>
              <a:t>CERN School of Computing</a:t>
            </a:r>
          </a:p>
          <a:p>
            <a:r>
              <a:rPr lang="en-GB" dirty="0"/>
              <a:t>SOC workshop report</a:t>
            </a:r>
          </a:p>
          <a:p>
            <a:r>
              <a:rPr lang="en-GB" dirty="0"/>
              <a:t>Accounting: status, plans and data validation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April 2019</a:t>
            </a:r>
          </a:p>
          <a:p>
            <a:pPr lvl="1"/>
            <a:r>
              <a:rPr lang="en-US" dirty="0"/>
              <a:t>invited to ISGC but 1 week early on April 3rd</a:t>
            </a:r>
          </a:p>
          <a:p>
            <a:r>
              <a:rPr lang="en-US" dirty="0"/>
              <a:t>May 2019 </a:t>
            </a:r>
          </a:p>
          <a:p>
            <a:pPr lvl="1"/>
            <a:r>
              <a:rPr lang="en-US" dirty="0"/>
              <a:t>Invited to co-locate with EGI conference Amsterdam</a:t>
            </a:r>
          </a:p>
          <a:p>
            <a:pPr lvl="1"/>
            <a:r>
              <a:rPr lang="en-US" dirty="0"/>
              <a:t>Program evolving including ARC/HTCondor migration workshops</a:t>
            </a:r>
          </a:p>
          <a:p>
            <a:pPr lvl="1"/>
            <a:r>
              <a:rPr lang="en-US" dirty="0"/>
              <a:t>Registration free if only attending GDB</a:t>
            </a:r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105" y="1028700"/>
            <a:ext cx="8229600" cy="4800600"/>
          </a:xfrm>
        </p:spPr>
        <p:txBody>
          <a:bodyPr>
            <a:noAutofit/>
          </a:bodyPr>
          <a:lstStyle/>
          <a:p>
            <a:r>
              <a:rPr lang="en-US" sz="1400" dirty="0"/>
              <a:t>WLCG/HSF</a:t>
            </a:r>
            <a:r>
              <a:rPr lang="en-GB" sz="1400" dirty="0"/>
              <a:t>/OSG</a:t>
            </a:r>
            <a:r>
              <a:rPr lang="en-US" sz="1400" dirty="0"/>
              <a:t> Workshop, 18</a:t>
            </a:r>
            <a:r>
              <a:rPr lang="en-US" sz="1400" baseline="30000" dirty="0"/>
              <a:t>th</a:t>
            </a:r>
            <a:r>
              <a:rPr lang="en-US" sz="1400" dirty="0"/>
              <a:t> – 22</a:t>
            </a:r>
            <a:r>
              <a:rPr lang="en-US" sz="1400" baseline="30000" dirty="0"/>
              <a:t>nd</a:t>
            </a:r>
            <a:r>
              <a:rPr lang="en-US" sz="1400" dirty="0"/>
              <a:t> March 2018, </a:t>
            </a:r>
            <a:r>
              <a:rPr lang="en-GB" sz="1400" dirty="0" err="1"/>
              <a:t>JLab</a:t>
            </a:r>
            <a:r>
              <a:rPr lang="en-GB" sz="1400" dirty="0"/>
              <a:t>, VA, USA</a:t>
            </a:r>
          </a:p>
          <a:p>
            <a:pPr lvl="1"/>
            <a:r>
              <a:rPr lang="en-GB" sz="1400" dirty="0"/>
              <a:t>https://indico.cern.ch/e/HOW2019</a:t>
            </a:r>
            <a:endParaRPr lang="en-US" sz="1400" dirty="0"/>
          </a:p>
          <a:p>
            <a:r>
              <a:rPr lang="en-US" sz="1400" dirty="0" err="1"/>
              <a:t>HEPiX</a:t>
            </a:r>
            <a:r>
              <a:rPr lang="en-US" sz="1400" dirty="0"/>
              <a:t> Spring 2019, 25</a:t>
            </a:r>
            <a:r>
              <a:rPr lang="en-US" sz="1400" baseline="30000" dirty="0"/>
              <a:t>th</a:t>
            </a:r>
            <a:r>
              <a:rPr lang="en-US" sz="1400" dirty="0"/>
              <a:t> -29</a:t>
            </a:r>
            <a:r>
              <a:rPr lang="en-US" sz="1400" baseline="30000" dirty="0"/>
              <a:t>th</a:t>
            </a:r>
            <a:r>
              <a:rPr lang="en-US" sz="1400" dirty="0"/>
              <a:t> March 2019, San Diego</a:t>
            </a:r>
          </a:p>
          <a:p>
            <a:r>
              <a:rPr lang="en-US" sz="1400" dirty="0"/>
              <a:t>ISGC 2019, 31</a:t>
            </a:r>
            <a:r>
              <a:rPr lang="en-US" sz="1400" baseline="30000" dirty="0"/>
              <a:t>st</a:t>
            </a:r>
            <a:r>
              <a:rPr lang="en-US" sz="1400" dirty="0"/>
              <a:t> March -5</a:t>
            </a:r>
            <a:r>
              <a:rPr lang="en-US" sz="1400" baseline="30000" dirty="0"/>
              <a:t>th</a:t>
            </a:r>
            <a:r>
              <a:rPr lang="en-US" sz="1400" dirty="0"/>
              <a:t> April 2019, Taipei, Taiwan</a:t>
            </a:r>
          </a:p>
          <a:p>
            <a:r>
              <a:rPr lang="en-US" sz="1400" dirty="0"/>
              <a:t>BRO Workshop, 9</a:t>
            </a:r>
            <a:r>
              <a:rPr lang="en-US" sz="1400" baseline="30000" dirty="0"/>
              <a:t>th</a:t>
            </a:r>
            <a:r>
              <a:rPr lang="en-US" sz="1400" dirty="0"/>
              <a:t>-11</a:t>
            </a:r>
            <a:r>
              <a:rPr lang="en-US" sz="1400" baseline="30000" dirty="0"/>
              <a:t>th</a:t>
            </a:r>
            <a:r>
              <a:rPr lang="en-US" sz="1400" dirty="0"/>
              <a:t> April 2019, CERN </a:t>
            </a:r>
            <a:r>
              <a:rPr lang="en-GB" sz="1400" dirty="0"/>
              <a:t>— </a:t>
            </a:r>
            <a:r>
              <a:rPr lang="en-US" sz="1400" dirty="0"/>
              <a:t>https://</a:t>
            </a:r>
            <a:r>
              <a:rPr lang="en-US" sz="1400" dirty="0" err="1"/>
              <a:t>indico.cern.ch</a:t>
            </a:r>
            <a:r>
              <a:rPr lang="en-US" sz="1400" dirty="0"/>
              <a:t>/event/762505/</a:t>
            </a:r>
          </a:p>
          <a:p>
            <a:r>
              <a:rPr lang="en-GB" sz="1400" dirty="0"/>
              <a:t>EGI Workshop (&amp;GDB), May 6</a:t>
            </a:r>
            <a:r>
              <a:rPr lang="en-GB" sz="1400" baseline="30000" dirty="0"/>
              <a:t>th</a:t>
            </a:r>
            <a:r>
              <a:rPr lang="en-GB" sz="1400" dirty="0"/>
              <a:t>-8</a:t>
            </a:r>
            <a:r>
              <a:rPr lang="en-GB" sz="1400" baseline="30000" dirty="0"/>
              <a:t>th</a:t>
            </a:r>
            <a:r>
              <a:rPr lang="en-GB" sz="1400" dirty="0"/>
              <a:t>, Amsterdam, https://</a:t>
            </a:r>
            <a:r>
              <a:rPr lang="en-GB" sz="1400" dirty="0" err="1"/>
              <a:t>www.egi.eu</a:t>
            </a:r>
            <a:r>
              <a:rPr lang="en-GB" sz="1400" dirty="0"/>
              <a:t>/events/egi-conference-2019/</a:t>
            </a:r>
          </a:p>
          <a:p>
            <a:r>
              <a:rPr lang="en-GB" sz="1400" dirty="0"/>
              <a:t>9th DIRAC Users' workshop, May 14</a:t>
            </a:r>
            <a:r>
              <a:rPr lang="en-GB" sz="1400" baseline="30000" dirty="0"/>
              <a:t>th</a:t>
            </a:r>
            <a:r>
              <a:rPr lang="en-GB" sz="1400" dirty="0"/>
              <a:t> -17</a:t>
            </a:r>
            <a:r>
              <a:rPr lang="en-GB" sz="1400" baseline="30000" dirty="0"/>
              <a:t>th</a:t>
            </a:r>
            <a:r>
              <a:rPr lang="en-GB" sz="1400" dirty="0"/>
              <a:t> , Imperial College, London, -  </a:t>
            </a:r>
            <a:r>
              <a:rPr lang="en-GB" sz="1400" dirty="0">
                <a:hlinkClick r:id="rId2"/>
              </a:rPr>
              <a:t>https://indico.cern.ch/event/DUW9</a:t>
            </a:r>
            <a:endParaRPr lang="en-US" sz="1400" dirty="0">
              <a:solidFill>
                <a:prstClr val="black"/>
              </a:solidFill>
              <a:latin typeface=".SFUIText"/>
            </a:endParaRPr>
          </a:p>
          <a:p>
            <a:r>
              <a:rPr lang="en-GB" sz="1400" dirty="0"/>
              <a:t>Thematic CERN School of Computing 2019, 12-18 May 2019, Split, Croatia: </a:t>
            </a:r>
            <a:r>
              <a:rPr lang="en-GB" sz="1400" dirty="0">
                <a:hlinkClick r:id="rId3"/>
              </a:rPr>
              <a:t>https://indico.cern.ch/e/tCSC-2019</a:t>
            </a:r>
            <a:r>
              <a:rPr lang="en-GB" sz="1400" dirty="0"/>
              <a:t> (applications until Feb 24th)</a:t>
            </a:r>
            <a:endParaRPr lang="en-US" sz="1400" dirty="0">
              <a:solidFill>
                <a:prstClr val="black"/>
              </a:solidFill>
              <a:latin typeface=".SFUIText"/>
            </a:endParaRPr>
          </a:p>
          <a:p>
            <a:r>
              <a:rPr lang="en-US" sz="1400" dirty="0">
                <a:solidFill>
                  <a:prstClr val="black"/>
                </a:solidFill>
                <a:latin typeface=".SFUIText"/>
              </a:rPr>
              <a:t>LHCONE-LHCOPN meeting</a:t>
            </a:r>
            <a:r>
              <a:rPr lang="en-GB" sz="1400" dirty="0">
                <a:solidFill>
                  <a:prstClr val="black"/>
                </a:solidFill>
                <a:latin typeface=".SFUIText"/>
              </a:rPr>
              <a:t>, 4</a:t>
            </a:r>
            <a:r>
              <a:rPr lang="en-GB" sz="1400" baseline="30000" dirty="0">
                <a:solidFill>
                  <a:prstClr val="black"/>
                </a:solidFill>
                <a:latin typeface=".SFUIText"/>
              </a:rPr>
              <a:t>th</a:t>
            </a:r>
            <a:r>
              <a:rPr lang="en-GB" sz="1400" dirty="0">
                <a:solidFill>
                  <a:prstClr val="black"/>
                </a:solidFill>
                <a:latin typeface=".SFUIText"/>
              </a:rPr>
              <a:t> – 5</a:t>
            </a:r>
            <a:r>
              <a:rPr lang="en-GB" sz="1400" baseline="30000" dirty="0">
                <a:solidFill>
                  <a:prstClr val="black"/>
                </a:solidFill>
                <a:latin typeface=".SFUIText"/>
              </a:rPr>
              <a:t>th</a:t>
            </a:r>
            <a:r>
              <a:rPr lang="en-GB" sz="1400" dirty="0">
                <a:solidFill>
                  <a:prstClr val="black"/>
                </a:solidFill>
                <a:latin typeface=".SFUIText"/>
              </a:rPr>
              <a:t> June 2019, </a:t>
            </a:r>
            <a:r>
              <a:rPr lang="en-GB" sz="1400" dirty="0" err="1">
                <a:solidFill>
                  <a:prstClr val="black"/>
                </a:solidFill>
                <a:latin typeface=".SFUIText"/>
              </a:rPr>
              <a:t>Umeå</a:t>
            </a:r>
            <a:r>
              <a:rPr lang="en-GB" sz="1400" dirty="0">
                <a:solidFill>
                  <a:prstClr val="black"/>
                </a:solidFill>
                <a:latin typeface=".SFUIText"/>
              </a:rPr>
              <a:t>, Sweden — </a:t>
            </a:r>
            <a:r>
              <a:rPr lang="en-GB" sz="1400" dirty="0"/>
              <a:t>https://indico.cern.ch/event/772031/</a:t>
            </a:r>
          </a:p>
          <a:p>
            <a:r>
              <a:rPr lang="en-GB" sz="1400" dirty="0" err="1"/>
              <a:t>Nordugrid</a:t>
            </a:r>
            <a:r>
              <a:rPr lang="en-GB" sz="1400" dirty="0"/>
              <a:t> 2019 Conference &amp; ARC, 11</a:t>
            </a:r>
            <a:r>
              <a:rPr lang="en-GB" sz="1400" baseline="30000" dirty="0"/>
              <a:t>th</a:t>
            </a:r>
            <a:r>
              <a:rPr lang="en-GB" sz="1400" dirty="0"/>
              <a:t>- 13</a:t>
            </a:r>
            <a:r>
              <a:rPr lang="en-GB" sz="1400" baseline="30000" dirty="0"/>
              <a:t>th</a:t>
            </a:r>
            <a:r>
              <a:rPr lang="en-GB" sz="1400" dirty="0"/>
              <a:t> June, Lund, </a:t>
            </a:r>
            <a:r>
              <a:rPr lang="en-GB" sz="1400" dirty="0" err="1"/>
              <a:t>Saweden</a:t>
            </a:r>
            <a:r>
              <a:rPr lang="en-GB" sz="1400" dirty="0"/>
              <a:t>, https://</a:t>
            </a:r>
            <a:r>
              <a:rPr lang="en-GB" sz="1400" dirty="0" err="1"/>
              <a:t>indico.lucas.lu.se</a:t>
            </a:r>
            <a:r>
              <a:rPr lang="en-GB" sz="1400" dirty="0"/>
              <a:t>/event/1086/</a:t>
            </a:r>
          </a:p>
          <a:p>
            <a:r>
              <a:rPr lang="en-GB" sz="1400" dirty="0"/>
              <a:t>DPM Workshop, 13</a:t>
            </a:r>
            <a:r>
              <a:rPr lang="en-GB" sz="1400" baseline="30000" dirty="0"/>
              <a:t>th</a:t>
            </a:r>
            <a:r>
              <a:rPr lang="en-GB" sz="1400" dirty="0"/>
              <a:t> – 14</a:t>
            </a:r>
            <a:r>
              <a:rPr lang="en-GB" sz="1400" baseline="30000" dirty="0"/>
              <a:t>th</a:t>
            </a:r>
            <a:r>
              <a:rPr lang="en-GB" sz="1400" dirty="0"/>
              <a:t> June, LHEP, University of Bern — https://</a:t>
            </a:r>
            <a:r>
              <a:rPr lang="en-GB" sz="1400" dirty="0" err="1"/>
              <a:t>indico.cern.ch</a:t>
            </a:r>
            <a:r>
              <a:rPr lang="en-GB" sz="1400" dirty="0"/>
              <a:t>/event/776832/</a:t>
            </a:r>
          </a:p>
          <a:p>
            <a:r>
              <a:rPr lang="en-GB" sz="1400" dirty="0"/>
              <a:t>CERN School of Computing 2019, 15-28 September 2019, Cluj-Napoca, Romania</a:t>
            </a:r>
          </a:p>
          <a:p>
            <a:pPr lvl="1"/>
            <a:r>
              <a:rPr lang="en-GB" sz="1000" dirty="0">
                <a:hlinkClick r:id="rId4"/>
              </a:rPr>
              <a:t>https://indico.cern.ch/e/CSC-2019</a:t>
            </a:r>
            <a:r>
              <a:rPr lang="en-GB" sz="1000" dirty="0"/>
              <a:t> (applications open in March)</a:t>
            </a:r>
          </a:p>
          <a:p>
            <a:r>
              <a:rPr lang="en-GB" sz="1400" dirty="0"/>
              <a:t>European HTCondor Week, 24</a:t>
            </a:r>
            <a:r>
              <a:rPr lang="en-GB" sz="1400" baseline="30000" dirty="0"/>
              <a:t>th</a:t>
            </a:r>
            <a:r>
              <a:rPr lang="en-GB" sz="1400" dirty="0"/>
              <a:t> – 27</a:t>
            </a:r>
            <a:r>
              <a:rPr lang="en-GB" sz="1400" baseline="30000" dirty="0"/>
              <a:t>th</a:t>
            </a:r>
            <a:r>
              <a:rPr lang="en-GB" sz="1400" dirty="0"/>
              <a:t> September 2019, European Commission Joint Research Centre, </a:t>
            </a:r>
            <a:r>
              <a:rPr lang="en-GB" sz="1400" dirty="0" err="1"/>
              <a:t>Ispra</a:t>
            </a:r>
            <a:r>
              <a:rPr lang="en-GB" sz="1400" dirty="0"/>
              <a:t>, Lombardy, Italy</a:t>
            </a:r>
          </a:p>
          <a:p>
            <a:r>
              <a:rPr lang="en-GB" sz="1400" dirty="0" err="1"/>
              <a:t>HEPiX</a:t>
            </a:r>
            <a:r>
              <a:rPr lang="en-GB" sz="1400" dirty="0"/>
              <a:t> Fall 2019, 14</a:t>
            </a:r>
            <a:r>
              <a:rPr lang="en-GB" sz="1400" baseline="30000" dirty="0"/>
              <a:t>th</a:t>
            </a:r>
            <a:r>
              <a:rPr lang="en-GB" sz="1400" dirty="0"/>
              <a:t>-18</a:t>
            </a:r>
            <a:r>
              <a:rPr lang="en-GB" sz="1400" baseline="30000" dirty="0"/>
              <a:t>th</a:t>
            </a:r>
            <a:r>
              <a:rPr lang="en-GB" sz="1400" dirty="0"/>
              <a:t> October at </a:t>
            </a:r>
            <a:r>
              <a:rPr lang="en-GB" sz="1400" dirty="0" err="1"/>
              <a:t>Nikhef</a:t>
            </a:r>
            <a:r>
              <a:rPr lang="en-GB" sz="1400" dirty="0"/>
              <a:t>, Amsterdam</a:t>
            </a:r>
            <a:endParaRPr lang="en-US" sz="1400" dirty="0"/>
          </a:p>
          <a:p>
            <a:r>
              <a:rPr lang="en-US" sz="1400" dirty="0"/>
              <a:t>CHEP 2019, 4</a:t>
            </a:r>
            <a:r>
              <a:rPr lang="en-US" sz="1400" baseline="30000" dirty="0"/>
              <a:t>th</a:t>
            </a:r>
            <a:r>
              <a:rPr lang="en-US" sz="1400" dirty="0"/>
              <a:t> – 8</a:t>
            </a:r>
            <a:r>
              <a:rPr lang="en-US" sz="1400" baseline="30000" dirty="0"/>
              <a:t>th</a:t>
            </a:r>
            <a:r>
              <a:rPr lang="en-US" sz="1400" dirty="0"/>
              <a:t> November 2019, Adelaide, Australia</a:t>
            </a:r>
          </a:p>
          <a:p>
            <a:endParaRPr lang="en-US" sz="1400" dirty="0"/>
          </a:p>
          <a:p>
            <a:r>
              <a:rPr lang="en-US" sz="14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Ian Collier, GDB Introduction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A9B46-65B2-604E-83B0-D286A44F7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WLCG-HSF-OSG Workshop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8531D-19E5-C247-9222-88A348334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4495800" cy="490696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At </a:t>
            </a:r>
            <a:r>
              <a:rPr lang="en-GB" dirty="0" err="1"/>
              <a:t>JLab</a:t>
            </a:r>
            <a:r>
              <a:rPr lang="en-GB" dirty="0"/>
              <a:t> in Newport News, VA</a:t>
            </a:r>
          </a:p>
          <a:p>
            <a:pPr lvl="1"/>
            <a:r>
              <a:rPr lang="en-GB" dirty="0"/>
              <a:t> 18</a:t>
            </a:r>
            <a:r>
              <a:rPr lang="en-GB" baseline="30000" dirty="0"/>
              <a:t>th</a:t>
            </a:r>
            <a:r>
              <a:rPr lang="en-GB" dirty="0"/>
              <a:t> – 22</a:t>
            </a:r>
            <a:r>
              <a:rPr lang="en-GB" baseline="30000" dirty="0"/>
              <a:t>nd</a:t>
            </a:r>
            <a:r>
              <a:rPr lang="en-GB" dirty="0"/>
              <a:t> March 2019</a:t>
            </a:r>
          </a:p>
          <a:p>
            <a:r>
              <a:rPr lang="en-GB" dirty="0"/>
              <a:t>Session conveners in Place</a:t>
            </a:r>
          </a:p>
          <a:p>
            <a:pPr lvl="1"/>
            <a:r>
              <a:rPr lang="en-GB" dirty="0"/>
              <a:t>2 more or less plenary days</a:t>
            </a:r>
          </a:p>
          <a:p>
            <a:pPr lvl="1"/>
            <a:r>
              <a:rPr lang="en-GB" dirty="0"/>
              <a:t>2 days of parallel sessions</a:t>
            </a:r>
          </a:p>
          <a:p>
            <a:pPr lvl="1"/>
            <a:r>
              <a:rPr lang="en-GB" dirty="0"/>
              <a:t>½ day wrap up</a:t>
            </a:r>
          </a:p>
          <a:p>
            <a:r>
              <a:rPr lang="en-GB" dirty="0"/>
              <a:t>Reception on Monday evening, Dinner at Mariner’s Museum on Wednesday</a:t>
            </a:r>
          </a:p>
          <a:p>
            <a:r>
              <a:rPr lang="en-GB" dirty="0"/>
              <a:t>Registration is now open at</a:t>
            </a:r>
          </a:p>
          <a:p>
            <a:pPr lvl="1"/>
            <a:r>
              <a:rPr lang="en-GB" dirty="0">
                <a:hlinkClick r:id="rId2"/>
              </a:rPr>
              <a:t>https://indico.cern.ch/e/how2019</a:t>
            </a:r>
            <a:endParaRPr lang="en-GB" dirty="0"/>
          </a:p>
          <a:p>
            <a:r>
              <a:rPr lang="en-GB" dirty="0"/>
              <a:t>Ride sharing organisation available soon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Also planning a workshop before CHEP 2019 in Adelaide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F4D16-F9A8-954E-974D-1C3BDAC3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5E55B-7A35-3C41-BBE8-0B510329C2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4FFC94-26D6-7F4F-942D-71E6FF77E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834" y="990601"/>
            <a:ext cx="3895165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0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477DE-7F25-EF4D-909A-281B7FA98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B8DD2EE-983A-FF40-A035-DBDD53A32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7" y="0"/>
            <a:ext cx="9144000" cy="68580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A04E8-BB3E-6B47-BB21-C8656A0FB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FCB03-4745-0D44-97BE-807516AA968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02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73DE1-D2E2-0C4B-89F8-27C46CD90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-76200"/>
            <a:ext cx="8737600" cy="1143000"/>
          </a:xfrm>
        </p:spPr>
        <p:txBody>
          <a:bodyPr>
            <a:noAutofit/>
          </a:bodyPr>
          <a:lstStyle/>
          <a:p>
            <a:r>
              <a:rPr lang="en-GB" sz="3600" dirty="0"/>
              <a:t>CERN 2</a:t>
            </a:r>
            <a:r>
              <a:rPr lang="en-GB" sz="2400" dirty="0"/>
              <a:t>nd </a:t>
            </a:r>
            <a:r>
              <a:rPr lang="en-GB" sz="3600" dirty="0"/>
              <a:t>external AFS disconnection test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EDD0A-656E-1547-A954-576B3C790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92365-179C-E74F-9B3D-2D7DD11AAB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E5C486D-68F7-074C-A024-C15AD1B63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5486400" cy="4906963"/>
          </a:xfrm>
        </p:spPr>
        <p:txBody>
          <a:bodyPr>
            <a:normAutofit/>
          </a:bodyPr>
          <a:lstStyle/>
          <a:p>
            <a:pPr fontAlgn="auto"/>
            <a:r>
              <a:rPr lang="en-GB" sz="2400" dirty="0"/>
              <a:t>“FYI”: non-WLCG but </a:t>
            </a:r>
            <a:r>
              <a:rPr lang="en-GB" sz="2400" i="1" dirty="0"/>
              <a:t>might</a:t>
            </a:r>
            <a:r>
              <a:rPr lang="en-GB" sz="2400" dirty="0"/>
              <a:t> affect sites </a:t>
            </a:r>
            <a:endParaRPr lang="en-GB" sz="1100" dirty="0"/>
          </a:p>
          <a:p>
            <a:pPr fontAlgn="auto"/>
            <a:r>
              <a:rPr lang="en-GB" sz="2400" dirty="0"/>
              <a:t>test: cut access to CERN AFS service from non-CERN networks </a:t>
            </a:r>
            <a:endParaRPr lang="en-GB" sz="1100" dirty="0"/>
          </a:p>
          <a:p>
            <a:pPr lvl="1" fontAlgn="auto"/>
            <a:r>
              <a:rPr lang="en-GB" sz="2000" dirty="0"/>
              <a:t>affects eternal use of all CERN AFS areas (</a:t>
            </a:r>
            <a:r>
              <a:rPr lang="en-GB" sz="2000" dirty="0" err="1"/>
              <a:t>homedirectories</a:t>
            </a:r>
            <a:r>
              <a:rPr lang="en-GB" sz="2000" dirty="0"/>
              <a:t>, workspace, project space) </a:t>
            </a:r>
            <a:endParaRPr lang="en-GB" sz="600" dirty="0"/>
          </a:p>
          <a:p>
            <a:pPr lvl="1" fontAlgn="auto"/>
            <a:r>
              <a:rPr lang="en-GB" sz="2000" dirty="0"/>
              <a:t>Goals: flush (still-)unknown AFS dependencies </a:t>
            </a:r>
            <a:endParaRPr lang="en-GB" sz="600" dirty="0"/>
          </a:p>
          <a:p>
            <a:pPr fontAlgn="auto"/>
            <a:r>
              <a:rPr lang="en-GB" sz="2400" dirty="0"/>
              <a:t>Start: Wed April 3rd 2019 09:00 CET </a:t>
            </a:r>
            <a:endParaRPr lang="en-GB" sz="1100" dirty="0"/>
          </a:p>
          <a:p>
            <a:pPr fontAlgn="auto"/>
            <a:r>
              <a:rPr lang="en-GB" sz="2400" dirty="0"/>
              <a:t>Duration: 1 week </a:t>
            </a:r>
            <a:endParaRPr lang="en-GB" sz="1100" dirty="0"/>
          </a:p>
          <a:p>
            <a:pPr fontAlgn="auto"/>
            <a:r>
              <a:rPr lang="en-GB" sz="2400" dirty="0"/>
              <a:t>Details: Announce on ITSSB </a:t>
            </a:r>
            <a:endParaRPr lang="en-GB" sz="1100" dirty="0"/>
          </a:p>
          <a:p>
            <a:pPr fontAlgn="auto"/>
            <a:r>
              <a:rPr lang="en-GB" sz="2400" dirty="0"/>
              <a:t>reaction to single-day test in 2017</a:t>
            </a:r>
            <a:r>
              <a:rPr lang="en-GB" sz="600" dirty="0"/>
              <a:t>( </a:t>
            </a:r>
            <a:r>
              <a:rPr lang="en-GB" sz="600" dirty="0" err="1"/>
              <a:t>TL;DR:“meh</a:t>
            </a:r>
            <a:r>
              <a:rPr lang="en-GB" sz="600" dirty="0"/>
              <a:t>.”) </a:t>
            </a:r>
            <a:endParaRPr lang="en-GB" sz="1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DFDCC08-19C9-804A-86D9-6AC4C8C55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1099533"/>
            <a:ext cx="3238500" cy="508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5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3370</TotalTime>
  <Words>489</Words>
  <Application>Microsoft Macintosh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.SFUIText</vt:lpstr>
      <vt:lpstr>Arial</vt:lpstr>
      <vt:lpstr>Calibri</vt:lpstr>
      <vt:lpstr>Candara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WLCG-HSF-OSG Workshop 2019</vt:lpstr>
      <vt:lpstr>PowerPoint Presentation</vt:lpstr>
      <vt:lpstr>CERN 2nd external AFS disconnection test 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411</cp:revision>
  <cp:lastPrinted>2016-05-11T07:41:18Z</cp:lastPrinted>
  <dcterms:created xsi:type="dcterms:W3CDTF">2009-11-20T09:29:17Z</dcterms:created>
  <dcterms:modified xsi:type="dcterms:W3CDTF">2019-03-13T09:06:32Z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