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89" r:id="rId5"/>
    <p:sldId id="257" r:id="rId6"/>
    <p:sldId id="315" r:id="rId7"/>
    <p:sldId id="260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8" r:id="rId20"/>
    <p:sldId id="305" r:id="rId21"/>
    <p:sldId id="306" r:id="rId22"/>
    <p:sldId id="307" r:id="rId23"/>
    <p:sldId id="309" r:id="rId24"/>
    <p:sldId id="310" r:id="rId25"/>
    <p:sldId id="311" r:id="rId26"/>
    <p:sldId id="312" r:id="rId27"/>
    <p:sldId id="313" r:id="rId28"/>
    <p:sldId id="314" r:id="rId29"/>
    <p:sldId id="316" r:id="rId30"/>
    <p:sldId id="287" r:id="rId31"/>
  </p:sldIdLst>
  <p:sldSz cx="9144000" cy="6858000" type="screen4x3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/>
          <p:cNvPicPr/>
          <p:nvPr/>
        </p:nvPicPr>
        <p:blipFill>
          <a:blip r:embed="rId14"/>
          <a:stretch/>
        </p:blipFill>
        <p:spPr>
          <a:xfrm>
            <a:off x="3312000" y="2181600"/>
            <a:ext cx="2517120" cy="2491920"/>
          </a:xfrm>
          <a:prstGeom prst="rect">
            <a:avLst/>
          </a:prstGeom>
          <a:ln w="1260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4"/>
          <p:cNvPicPr/>
          <p:nvPr/>
        </p:nvPicPr>
        <p:blipFill>
          <a:blip r:embed="rId14"/>
          <a:stretch/>
        </p:blipFill>
        <p:spPr>
          <a:xfrm>
            <a:off x="3312000" y="2181600"/>
            <a:ext cx="2517120" cy="2491920"/>
          </a:xfrm>
          <a:prstGeom prst="rect">
            <a:avLst/>
          </a:prstGeom>
          <a:ln w="12600">
            <a:noFill/>
          </a:ln>
        </p:spPr>
      </p:pic>
      <p:pic>
        <p:nvPicPr>
          <p:cNvPr id="40" name="Image 4"/>
          <p:cNvPicPr/>
          <p:nvPr/>
        </p:nvPicPr>
        <p:blipFill>
          <a:blip r:embed="rId15"/>
          <a:stretch/>
        </p:blipFill>
        <p:spPr>
          <a:xfrm>
            <a:off x="0" y="6157800"/>
            <a:ext cx="9141120" cy="704160"/>
          </a:xfrm>
          <a:prstGeom prst="rect">
            <a:avLst/>
          </a:prstGeom>
          <a:ln w="12600"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 4"/>
          <p:cNvPicPr/>
          <p:nvPr/>
        </p:nvPicPr>
        <p:blipFill>
          <a:blip r:embed="rId14"/>
          <a:stretch/>
        </p:blipFill>
        <p:spPr>
          <a:xfrm>
            <a:off x="3312000" y="2181600"/>
            <a:ext cx="2518920" cy="2493720"/>
          </a:xfrm>
          <a:prstGeom prst="rect">
            <a:avLst/>
          </a:prstGeom>
          <a:ln w="12600">
            <a:noFill/>
          </a:ln>
        </p:spPr>
      </p:pic>
      <p:pic>
        <p:nvPicPr>
          <p:cNvPr id="80" name="Image 4"/>
          <p:cNvPicPr/>
          <p:nvPr/>
        </p:nvPicPr>
        <p:blipFill>
          <a:blip r:embed="rId15"/>
          <a:stretch/>
        </p:blipFill>
        <p:spPr>
          <a:xfrm>
            <a:off x="0" y="6157800"/>
            <a:ext cx="9142920" cy="705960"/>
          </a:xfrm>
          <a:prstGeom prst="rect">
            <a:avLst/>
          </a:prstGeom>
          <a:ln w="12600">
            <a:noFill/>
          </a:ln>
        </p:spPr>
      </p:pic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indico.cern.ch/event/727208/contributions/3444600/attachments/1859800/3056084/IN2P3-190611-XRootD_Server_Status_and_Plans.pdf" TargetMode="External"/><Relationship Id="rId3" Type="http://schemas.openxmlformats.org/officeDocument/2006/relationships/hyperlink" Target="https://indico.cern.ch/event/727208/contributions/3444599/attachments/1859886/3056268/xrdwrkshp_status.pd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indico.cern.ch/event/727208/contributions/3444604/attachments/1859894/3056280/XCache-FeaturesEtc-Lyon-2019.pd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docs.google.com/presentation/d/1fZrFP9U23p9RalIqdA7ivTgiRuKyEQA3kqvIkSS_nmw/edit%23slide=id.p" TargetMode="External"/><Relationship Id="rId3" Type="http://schemas.openxmlformats.org/officeDocument/2006/relationships/hyperlink" Target="https://docs.google.com/presentation/d/1Wt1l5XhUqFN5k27Gc5PmN-2OBEnnveGEu1ky1OzrjC4/edit%23slide=id.p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docs.google.com/presentation/d/1dijMTIyKULNtuDnEYboEwc-V6ct8SIsc0NxzxKoMppQ/edit%23slide=id.p" TargetMode="External"/><Relationship Id="rId3" Type="http://schemas.openxmlformats.org/officeDocument/2006/relationships/hyperlink" Target="https://indico.cern.ch/event/727208/contributions/3444609/attachments/1860136/3056787/XRootD-Workshop-201906.pdf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indico.cern.ch/event/727208/contributions/3444621/attachments/1860746/3058009/XrdHTTP.pdf" TargetMode="External"/><Relationship Id="rId3" Type="http://schemas.openxmlformats.org/officeDocument/2006/relationships/hyperlink" Target="https://indico.cern.ch/event/727208/contributions/3444622/attachments/1860256/3057010/Adding_HTTP_Ingestion_Support_to_XCache.pdf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status and plans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Server: 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2"/>
              </a:rPr>
              <a:t>https://indico.cern.ch/event/727208/contributions/3444600/attachments/1859800/3056084/IN2P3-190611-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2"/>
              </a:rPr>
              <a:t>XRootD_Server_Status_and_Plans.pdf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Client: 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3"/>
              </a:rPr>
              <a:t>https://indico.cern.ch/event/727208/contributions/3444599/attachments/1859886/3056268/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3"/>
              </a:rPr>
              <a:t>xrdwrkshp_status.pdf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66078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XCache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status and plans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Serve data to local clients (origin: remote data source </a:t>
            </a:r>
            <a:r>
              <a:rPr lang="mr-IN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–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usually federation)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Data are read in blocks, prefetching is optional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Store data on disk via write queue</a:t>
            </a:r>
            <a:endParaRPr lang="en-US" sz="240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Purge old files as disk gets full</a:t>
            </a:r>
          </a:p>
          <a:p>
            <a:pPr marL="496800" lvl="1">
              <a:buClr>
                <a:srgbClr val="0055A0"/>
              </a:buClr>
              <a:buSzPct val="80000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Standard </a:t>
            </a:r>
            <a:r>
              <a:rPr lang="en-US" sz="240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client used to access remote server (behaves as </a:t>
            </a:r>
            <a:r>
              <a:rPr lang="en-US" sz="240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xrdcp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also in terms of authentication)</a:t>
            </a:r>
            <a:endParaRPr lang="en-US" sz="2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969660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XCache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status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Minimal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Xcache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setup / configuration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List of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features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and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configuration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options: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</a:t>
            </a:r>
            <a:r>
              <a:rPr lang="en-US" sz="24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fc.blocksize</a:t>
            </a: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(large buffer for whole file streaming </a:t>
            </a:r>
            <a:r>
              <a:rPr lang="en-US" sz="24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vs</a:t>
            </a: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small for vector reads), 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pfc.origin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vs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authenticaction</a:t>
            </a:r>
            <a:endParaRPr lang="en-US" sz="2400" b="0" strike="noStrike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pfc.prefetch</a:t>
            </a: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lang="en-US" sz="24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pfc.ram</a:t>
            </a: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lang="en-US" sz="24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pfc.write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queue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pfc.diskusage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pfc.spaces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pfc.decision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pfc.trace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300936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XCache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status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Serveless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/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client-side caching</a:t>
            </a:r>
            <a:endParaRPr lang="en-US" sz="2400" b="1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Available only through the POSIX interface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Single process only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Minimal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config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/ setup</a:t>
            </a:r>
            <a:endParaRPr lang="en-US" sz="2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464" y="3957889"/>
            <a:ext cx="5848473" cy="106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36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XCache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plans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Monitoring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,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quota based purging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Optimizations (RAM management, block selection for prefetching, etc.)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Efficient running with smaller block sizes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XCache</a:t>
            </a: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clusters (balancing disk usage and staging frequency)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Dealing with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corrupted files</a:t>
            </a:r>
            <a:endParaRPr lang="en-US" sz="24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60493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XCache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status and plans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2"/>
              </a:rPr>
              <a:t>https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2"/>
              </a:rPr>
              <a:t>://indico.cern.ch/event/727208/contributions/3444604/attachments/1859894/3056280/XCache-FeaturesEtc-Lyon-2019.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2"/>
              </a:rPr>
              <a:t>pdf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60493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Delegation and TPC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GSI authentication (verify server cert using known CAs, RFC 2818, SAN, verify client DN using known CAs)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X509 proxy delegation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(server: generate RSA pair, client: sign public key using its X509 proxy +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voms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attributes)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Server side configuration: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120" y="4792813"/>
            <a:ext cx="6827520" cy="91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990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Delegation and TPC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Extend vanilla TPC to WLCG storage ecosystem (X509 proxy delegation)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All storage use redirections to data servers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EOS, DPM &amp; </a:t>
            </a:r>
            <a:r>
              <a:rPr lang="en-US" sz="24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dCache</a:t>
            </a: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add additional AA info in CGI so TPC script must start from head-node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Destination maybe </a:t>
            </a:r>
            <a:r>
              <a:rPr lang="en-US" sz="24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proxy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May choose to write directly to backend storage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770708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Delegation and TPC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020" y="1126840"/>
            <a:ext cx="4000500" cy="503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793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Delegation and TPC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020" y="1126840"/>
            <a:ext cx="4000500" cy="50301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3909060"/>
            <a:ext cx="15367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9750" y="4785360"/>
            <a:ext cx="1485900" cy="927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640" y="1315360"/>
            <a:ext cx="17653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011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5182920" y="6402960"/>
            <a:ext cx="289476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457200" y="2444760"/>
            <a:ext cx="8226000" cy="1942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46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workshop report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CustomShape 3"/>
          <p:cNvSpPr/>
          <p:nvPr/>
        </p:nvSpPr>
        <p:spPr>
          <a:xfrm>
            <a:off x="2969280" y="6408720"/>
            <a:ext cx="213300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10/07/2019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4"/>
          <p:cNvSpPr/>
          <p:nvPr/>
        </p:nvSpPr>
        <p:spPr>
          <a:xfrm>
            <a:off x="8497800" y="6406920"/>
            <a:ext cx="188280" cy="26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5"/>
          <p:cNvSpPr/>
          <p:nvPr/>
        </p:nvSpPr>
        <p:spPr>
          <a:xfrm>
            <a:off x="457200" y="1742760"/>
            <a:ext cx="3653640" cy="60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8" name="Picture 2"/>
          <p:cNvPicPr/>
          <p:nvPr/>
        </p:nvPicPr>
        <p:blipFill>
          <a:blip r:embed="rId2"/>
          <a:stretch/>
        </p:blipFill>
        <p:spPr>
          <a:xfrm>
            <a:off x="6556320" y="4962600"/>
            <a:ext cx="2361600" cy="818280"/>
          </a:xfrm>
          <a:prstGeom prst="rect">
            <a:avLst/>
          </a:prstGeom>
          <a:ln w="12600">
            <a:noFill/>
          </a:ln>
        </p:spPr>
      </p:pic>
    </p:spTree>
    <p:extLst>
      <p:ext uri="{BB962C8B-B14F-4D97-AF65-F5344CB8AC3E}">
        <p14:creationId xmlns:p14="http://schemas.microsoft.com/office/powerpoint/2010/main" val="3852755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Delegation and TPC: status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Two implementations: native (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XRootD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, ECHO, DPM, Storm) and Java for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dCache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EOS is bit different as it has it’s own TPC plug-in (working solution exists)</a:t>
            </a: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42824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Delegation and TPC: status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09184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The coverage phase is completed, 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ntering the phase of early deployment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FTS works with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XRootD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TPC &amp; delegation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2623503"/>
            <a:ext cx="4815840" cy="351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825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Delegation and TPC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09184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Delegation: 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2"/>
              </a:rPr>
              <a:t>https://docs.google.com/presentation/d/1fZrFP9U23p9RalIqdA7ivTgiRuKyEQA3kqvIkSS_nmw/edit#slide=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2"/>
              </a:rPr>
              <a:t>id.p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TPC: 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3"/>
              </a:rPr>
              <a:t>https://docs.google.com/presentation/d/1Wt1l5XhUqFN5k27Gc5PmN-2OBEnnveGEu1ky1OzrjC4/edit#slide=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3"/>
              </a:rPr>
              <a:t>id.p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112085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Experiments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09184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Atlas: centrally managed caches with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kubernetes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, SLATE and k8s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2"/>
              </a:rPr>
              <a:t>https://docs.google.com/presentation/d/1dijMTIyKULNtuDnEYboEwc-V6ct8SIsc0NxzxKoMppQ/edit#slide=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2"/>
              </a:rPr>
              <a:t>id.p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CMS: remote file access latency has big impact on CMS analytics jobs,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XCache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helps with latency hiding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3"/>
              </a:rPr>
              <a:t>https://indico.cern.ch/event/727208/contributions/3444609/attachments/1860136/3056787/XRootD-Workshop-201906.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3"/>
              </a:rPr>
              <a:t>pdf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060759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Experiments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09184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Alice: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11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" y="1930400"/>
            <a:ext cx="7724500" cy="337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10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HTTP ecosystem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09184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XrdHttp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: simplicity (compared to Apache), TPC plug-in, Macaroons authorization support,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SciTokens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authorization support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Port sharing with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XRootD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or vanilla HTTP port (80) through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systemd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socket inheritance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Security extractor plug-ins </a:t>
            </a:r>
            <a:r>
              <a:rPr lang="mr-IN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–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recognize VOMS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HTTPS -&gt; HTTP + security token (used e.g. in DPM)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HTTP ingestion to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XCache</a:t>
            </a: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537919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HTTP ecosystem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09184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XrdHTTP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: 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2"/>
              </a:rPr>
              <a:t>https://indico.cern.ch/event/727208/contributions/3444621/attachments/1860746/3058009/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2"/>
              </a:rPr>
              <a:t>XrdHTTP.pdf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HTTP ingestion to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Xcache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: 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3"/>
              </a:rPr>
              <a:t>https://indico.cern.ch/event/727208/contributions/3444622/attachments/1860256/3057010/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hlinkClick r:id="rId3"/>
              </a:rPr>
              <a:t>Adding_HTTP_Ingestion_Support_to_XCache.pdf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639208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Summary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09184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Overall positive feedback from users on the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XRootD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framework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XRootD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TPC with delegation is production ready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Increasing roll of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XCache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Encryption will be the enabling factor for access token in root/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xroot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protocol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Thanks a lot for participation and feedback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  <a:sym typeface="Wingdings"/>
              </a:rPr>
              <a:t></a:t>
            </a: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479016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r>
              <a:rPr lang="en-US" sz="46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Question?</a:t>
            </a:r>
            <a:endParaRPr lang="en-US" sz="4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5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6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1" strike="noStrike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>
              <a:lnSpc>
                <a:spcPct val="100000"/>
              </a:lnSpc>
            </a:pPr>
            <a:endParaRPr lang="en-US" sz="2400" b="1" strike="noStrike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1950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5182920" y="6402960"/>
            <a:ext cx="2894400" cy="2710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457200" y="233640"/>
            <a:ext cx="8225640" cy="939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Outline</a:t>
            </a:r>
            <a:endParaRPr lang="en-US" sz="4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457200" y="1325520"/>
            <a:ext cx="8225640" cy="412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493920" indent="-4561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61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status and plans</a:t>
            </a:r>
          </a:p>
          <a:p>
            <a:pPr marL="493920" indent="-4561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Xcache</a:t>
            </a:r>
            <a:endParaRPr lang="en-US" sz="3000" b="0" strike="noStrike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61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Delegation &amp; TPC</a:t>
            </a:r>
            <a:endParaRPr lang="en-US" sz="30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61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Experiments</a:t>
            </a:r>
          </a:p>
          <a:p>
            <a:pPr marL="493920" indent="-4561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HTTP ecosystem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4"/>
          <p:cNvSpPr/>
          <p:nvPr/>
        </p:nvSpPr>
        <p:spPr>
          <a:xfrm>
            <a:off x="2969280" y="6408720"/>
            <a:ext cx="2132640" cy="2710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/07/2019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CustomShape 5"/>
          <p:cNvSpPr/>
          <p:nvPr/>
        </p:nvSpPr>
        <p:spPr>
          <a:xfrm>
            <a:off x="8497800" y="6406920"/>
            <a:ext cx="187920" cy="26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workshop overview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France, Lyon, IN2P3 (11-12/06/2019)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~20 registered participants (~5 remote)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1.5 days presentations from users and the </a:t>
            </a:r>
            <a:r>
              <a:rPr lang="en-US" sz="240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team</a:t>
            </a:r>
            <a:endParaRPr lang="en-US" sz="2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068404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status and plans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Current adoption 4.9.x (4.9.1 recommended)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Though many still run 4.8.x (or even older)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The upcoming feature release is 4.10.0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RC5 cut last Friday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To be released tomorrow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On the horizon R5 (Q3 2019)</a:t>
            </a:r>
            <a:endParaRPr lang="en-US" sz="2400" strike="noStrike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/07/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status: 4.9.x highlights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Client: redirections on </a:t>
            </a:r>
            <a:r>
              <a:rPr lang="en-US" sz="240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stateful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operations, </a:t>
            </a:r>
            <a:r>
              <a:rPr lang="en-US" sz="2400" b="1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redirect trace-back</a:t>
            </a:r>
            <a:r>
              <a:rPr lang="en-US" sz="2400" strike="noStrike" spc="-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lang="en-US" sz="2400" spc="-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force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disconnect, ZIP support bug fixes, declarative API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Server: enhancements for containerization,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XCache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ingest via HTTP,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Macaroon support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SAN support</a:t>
            </a: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Client/Server: </a:t>
            </a:r>
            <a:r>
              <a:rPr lang="en-US" sz="2400" b="1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TPC-lite with delegation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vector writes</a:t>
            </a:r>
            <a:endParaRPr lang="en-US" sz="2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94716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status: 4.10.x highlights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Client: retry/redirect policy changes for better </a:t>
            </a:r>
            <a:r>
              <a:rPr lang="en-US" sz="240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metamanager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</a:t>
            </a:r>
            <a:r>
              <a:rPr lang="en-US" sz="240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metalink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utilization, </a:t>
            </a:r>
            <a:r>
              <a:rPr lang="en-US" sz="2400" b="1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chunked response 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</a:t>
            </a:r>
            <a:r>
              <a:rPr lang="en-US" sz="240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dirls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)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Server: multiple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XCache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write back streams, direct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XCache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access, additional clustering options for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XCache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Client/Server: new </a:t>
            </a:r>
            <a:r>
              <a:rPr lang="en-US" sz="2400" b="1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prepare plug-in and interface</a:t>
            </a:r>
            <a:endParaRPr lang="en-US" sz="24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88665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status: R5 highlights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Client: channel level plug-ins, review ABI and public headers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Server: sec entity refactoring, monitoring g-stream (periodic medium level information, JSON/XML), trivialize OFS plug-in wrapping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Client/Server: extended attributes, </a:t>
            </a:r>
            <a:r>
              <a:rPr lang="en-US" sz="2400" b="1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encryption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extended stat</a:t>
            </a:r>
            <a:endParaRPr lang="en-US" sz="2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736666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status: post R5 highlights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Client: RDMA support, dynamic data source selection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Server: recursive delete,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uid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gid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tracking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Client/Server: </a:t>
            </a:r>
            <a:r>
              <a:rPr lang="en-US" sz="2400" b="1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bundled requests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lang="en-US" sz="2400" b="1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verified close</a:t>
            </a:r>
            <a:r>
              <a:rPr lang="en-US" sz="240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lang="en-US" sz="2400" b="1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streaming read</a:t>
            </a:r>
            <a:endParaRPr lang="en-US" sz="24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10/07/2019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026302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4745</TotalTime>
  <Words>1204</Words>
  <Application>Microsoft Macintosh PowerPoint</Application>
  <PresentationFormat>On-screen Show (4:3)</PresentationFormat>
  <Paragraphs>344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Michal Simon</cp:lastModifiedBy>
  <cp:revision>277</cp:revision>
  <dcterms:modified xsi:type="dcterms:W3CDTF">2019-07-10T11:30:52Z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27</vt:i4>
  </property>
</Properties>
</file>