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9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1443">
          <p15:clr>
            <a:srgbClr val="A4A3A4"/>
          </p15:clr>
        </p15:guide>
        <p15:guide id="4" orient="horz" pos="966">
          <p15:clr>
            <a:srgbClr val="A4A3A4"/>
          </p15:clr>
        </p15:guide>
        <p15:guide id="5" orient="horz" pos="1876">
          <p15:clr>
            <a:srgbClr val="A4A3A4"/>
          </p15:clr>
        </p15:guide>
        <p15:guide id="6" orient="horz" pos="3616">
          <p15:clr>
            <a:srgbClr val="A4A3A4"/>
          </p15:clr>
        </p15:guide>
        <p15:guide id="7" pos="2190">
          <p15:clr>
            <a:srgbClr val="A4A3A4"/>
          </p15:clr>
        </p15:guide>
        <p15:guide id="8" pos="2188">
          <p15:clr>
            <a:srgbClr val="A4A3A4"/>
          </p15:clr>
        </p15:guide>
        <p15:guide id="9" pos="5026">
          <p15:clr>
            <a:srgbClr val="A4A3A4"/>
          </p15:clr>
        </p15:guide>
        <p15:guide id="10" pos="2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125"/>
    <a:srgbClr val="F37C23"/>
    <a:srgbClr val="3C5A77"/>
    <a:srgbClr val="BC5F2B"/>
    <a:srgbClr val="32547A"/>
    <a:srgbClr val="B8561A"/>
    <a:srgbClr val="B65A1F"/>
    <a:srgbClr val="5680AB"/>
    <a:srgbClr val="7A7A7A"/>
    <a:srgbClr val="6FA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0" autoAdjust="0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2176" y="168"/>
      </p:cViewPr>
      <p:guideLst>
        <p:guide orient="horz" pos="4204"/>
        <p:guide orient="horz" pos="476"/>
        <p:guide orient="horz" pos="1443"/>
        <p:guide orient="horz" pos="966"/>
        <p:guide orient="horz" pos="1876"/>
        <p:guide orient="horz" pos="3616"/>
        <p:guide pos="2190"/>
        <p:guide pos="2188"/>
        <p:guide pos="5026"/>
        <p:guide pos="2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9/8/19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9/8/19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62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0416"/>
            <a:ext cx="8218488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2696827"/>
            <a:ext cx="8221663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108" y="6038535"/>
            <a:ext cx="2374959" cy="44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462518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4029" y="1207770"/>
            <a:ext cx="8232771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smtClean="0"/>
              <a:t>S. Timm | DUNE@preGDB AuthZ session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1207770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1215721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470059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4696050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710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37"/>
            <a:ext cx="8229600" cy="448765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200">
                <a:solidFill>
                  <a:srgbClr val="3C5A77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839748"/>
            <a:ext cx="8229596" cy="4397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58988"/>
            <a:ext cx="8229600" cy="7019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theme" Target="../theme/theme2.xml"/><Relationship Id="rId9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57200" y="5760720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472239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3082" y="5953373"/>
            <a:ext cx="1370067" cy="578035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5095044" y="240226"/>
            <a:ext cx="3598105" cy="199542"/>
            <a:chOff x="5136243" y="672026"/>
            <a:chExt cx="3598105" cy="199542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6243" y="682088"/>
              <a:ext cx="1690006" cy="1894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47491" y="672026"/>
              <a:ext cx="1886857" cy="189480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108" y="6038535"/>
            <a:ext cx="2374959" cy="4488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892514" cy="170720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 smtClean="0"/>
              <a:t>S. Timm | DUNE@preGDB AuthZ session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357635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430" y="6489520"/>
            <a:ext cx="1414913" cy="2674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dunescience.or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DUNE Authentication Needs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Steven Timm</a:t>
            </a:r>
          </a:p>
          <a:p>
            <a:r>
              <a:rPr lang="en-GB" dirty="0" smtClean="0"/>
              <a:t>10 Sep 2019</a:t>
            </a:r>
          </a:p>
          <a:p>
            <a:r>
              <a:rPr lang="en-GB" dirty="0" smtClean="0"/>
              <a:t>For DUNE Software + Computing</a:t>
            </a:r>
          </a:p>
          <a:p>
            <a:r>
              <a:rPr lang="en-GB" dirty="0" smtClean="0"/>
              <a:t>At WLCG Pre-GDB </a:t>
            </a:r>
            <a:r>
              <a:rPr lang="en-GB" dirty="0" err="1" smtClean="0"/>
              <a:t>AuthZ</a:t>
            </a:r>
            <a:r>
              <a:rPr lang="en-GB" dirty="0" smtClean="0"/>
              <a:t> session</a:t>
            </a:r>
          </a:p>
        </p:txBody>
      </p:sp>
    </p:spTree>
    <p:extLst>
      <p:ext uri="{BB962C8B-B14F-4D97-AF65-F5344CB8AC3E}">
        <p14:creationId xmlns:p14="http://schemas.microsoft.com/office/powerpoint/2010/main" val="174176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DUNE VO Membership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 smtClean="0"/>
              <a:t>Huge amount of work recently done at </a:t>
            </a:r>
            <a:r>
              <a:rPr lang="en-US" dirty="0" err="1" smtClean="0"/>
              <a:t>Fermilab</a:t>
            </a:r>
            <a:r>
              <a:rPr lang="en-US" dirty="0" smtClean="0"/>
              <a:t> to automate collaboration accounts, the FERRY project.</a:t>
            </a:r>
          </a:p>
          <a:p>
            <a:r>
              <a:rPr lang="en-US" dirty="0" smtClean="0"/>
              <a:t>User that wants to join DUNE has to get sign off from institutional board representative</a:t>
            </a:r>
          </a:p>
          <a:p>
            <a:r>
              <a:rPr lang="en-US" dirty="0" smtClean="0"/>
              <a:t>Request for DUNE computing account (and the associated </a:t>
            </a:r>
            <a:r>
              <a:rPr lang="en-US" dirty="0" err="1" smtClean="0"/>
              <a:t>Fermilab</a:t>
            </a:r>
            <a:r>
              <a:rPr lang="en-US" dirty="0" smtClean="0"/>
              <a:t> ID you need to get it) goes through DUNE collaboration office at </a:t>
            </a:r>
            <a:r>
              <a:rPr lang="en-US" dirty="0" err="1" smtClean="0"/>
              <a:t>Fermilab</a:t>
            </a:r>
            <a:endParaRPr lang="en-US" dirty="0" smtClean="0"/>
          </a:p>
          <a:p>
            <a:r>
              <a:rPr lang="en-US" dirty="0" smtClean="0"/>
              <a:t>Once approved all account creation and VO population is automatic.  </a:t>
            </a:r>
          </a:p>
          <a:p>
            <a:r>
              <a:rPr lang="en-US" dirty="0" smtClean="0"/>
              <a:t>Can add extra non </a:t>
            </a:r>
            <a:r>
              <a:rPr lang="en-US" dirty="0" err="1" smtClean="0"/>
              <a:t>CILogon</a:t>
            </a:r>
            <a:r>
              <a:rPr lang="en-US" dirty="0" smtClean="0"/>
              <a:t>-basic certs to your VO entry via a service desk form.</a:t>
            </a:r>
          </a:p>
          <a:p>
            <a:r>
              <a:rPr lang="en-US" dirty="0" smtClean="0"/>
              <a:t>VOMS-Admin interface is still there for now but it’s read-only.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209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of an old Grid guy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All diagrams I’ve seen of Indigo-IAM include an input from CERN HR database as the </a:t>
            </a:r>
            <a:r>
              <a:rPr lang="en-US" smtClean="0"/>
              <a:t>membership </a:t>
            </a:r>
            <a:r>
              <a:rPr lang="en-US" smtClean="0"/>
              <a:t>information.</a:t>
            </a:r>
            <a:endParaRPr lang="en-US" dirty="0" smtClean="0"/>
          </a:p>
          <a:p>
            <a:r>
              <a:rPr lang="en-US" dirty="0" smtClean="0"/>
              <a:t>What happens if our membership comes from FERRY instead.. Is </a:t>
            </a:r>
            <a:r>
              <a:rPr lang="en-US" dirty="0" err="1" smtClean="0"/>
              <a:t>hackery</a:t>
            </a:r>
            <a:r>
              <a:rPr lang="en-US" dirty="0" smtClean="0"/>
              <a:t> necessary?  Can Indigo-IAM function at all without CERN HR DB</a:t>
            </a:r>
            <a:r>
              <a:rPr lang="en-US" dirty="0" smtClean="0"/>
              <a:t>?  Will our European colleagues trust it if we don’t use CERN HR DB?</a:t>
            </a:r>
            <a:endParaRPr lang="en-US" dirty="0" smtClean="0"/>
          </a:p>
          <a:p>
            <a:r>
              <a:rPr lang="en-US" dirty="0" smtClean="0"/>
              <a:t>How do we build a trust relationship of which tokens we trust and which we don’t?  </a:t>
            </a:r>
          </a:p>
          <a:p>
            <a:pPr lvl="1"/>
            <a:r>
              <a:rPr lang="en-US" dirty="0" smtClean="0"/>
              <a:t>The equivalent of CA and CRL files?</a:t>
            </a:r>
          </a:p>
          <a:p>
            <a:pPr lvl="1"/>
            <a:r>
              <a:rPr lang="en-US" dirty="0" smtClean="0"/>
              <a:t>The equivalent of VOMS LSC files?</a:t>
            </a:r>
          </a:p>
          <a:p>
            <a:pPr lvl="1"/>
            <a:r>
              <a:rPr lang="en-US" dirty="0" smtClean="0"/>
              <a:t>How is VO Trust expressed?  How do we distribute all these files everywhere?  Do I have to beg to get the DUNE key on each site?</a:t>
            </a:r>
          </a:p>
          <a:p>
            <a:r>
              <a:rPr lang="en-US" dirty="0" err="1" smtClean="0"/>
              <a:t>dCache</a:t>
            </a:r>
            <a:r>
              <a:rPr lang="en-US" dirty="0" smtClean="0"/>
              <a:t> Macaroons—they sound tasty and are supposed to be compatible but are they really</a:t>
            </a:r>
            <a:r>
              <a:rPr lang="en-US" dirty="0" smtClean="0"/>
              <a:t>?</a:t>
            </a:r>
          </a:p>
          <a:p>
            <a:r>
              <a:rPr lang="en-US" dirty="0" smtClean="0"/>
              <a:t>Token capabilities sound very handy, how can I leverage them to restrict permissions in </a:t>
            </a:r>
            <a:r>
              <a:rPr lang="en-US" dirty="0" err="1" smtClean="0"/>
              <a:t>rucio</a:t>
            </a:r>
            <a:r>
              <a:rPr lang="en-US" dirty="0" smtClean="0"/>
              <a:t> and </a:t>
            </a:r>
            <a:r>
              <a:rPr lang="en-US" dirty="0" err="1" smtClean="0"/>
              <a:t>rucio</a:t>
            </a:r>
            <a:r>
              <a:rPr lang="en-US" dirty="0" smtClean="0"/>
              <a:t>-admin?</a:t>
            </a:r>
            <a:endParaRPr lang="en-US" dirty="0" smtClean="0"/>
          </a:p>
          <a:p>
            <a:r>
              <a:rPr lang="en-US" dirty="0" smtClean="0"/>
              <a:t>How do we define the interim state so I can move data from CERN to </a:t>
            </a:r>
            <a:r>
              <a:rPr lang="en-US" dirty="0" err="1" smtClean="0"/>
              <a:t>Fermilab</a:t>
            </a:r>
            <a:r>
              <a:rPr lang="en-US" dirty="0" smtClean="0"/>
              <a:t> and the rest of the world in the fall of 2021 which is our next beam run?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S. Timm | DUNE@preGDB AuthZ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676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Hats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64" y="1109620"/>
            <a:ext cx="4855221" cy="331773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385" y="3231813"/>
            <a:ext cx="4064995" cy="30059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14041" y="2122156"/>
            <a:ext cx="2823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DUNE Data Management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DUNE VO Security Contact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9142" y="4130211"/>
            <a:ext cx="2280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FERMILAB VOMS service operator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FERMILAB </a:t>
            </a:r>
            <a:r>
              <a:rPr lang="en-US" dirty="0" err="1" smtClean="0">
                <a:solidFill>
                  <a:schemeClr val="bg1"/>
                </a:solidFill>
              </a:rPr>
              <a:t>HEPCloud</a:t>
            </a:r>
            <a:r>
              <a:rPr lang="en-US" dirty="0" smtClean="0">
                <a:solidFill>
                  <a:schemeClr val="bg1"/>
                </a:solidFill>
              </a:rPr>
              <a:t> service operator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4804" y="4427355"/>
            <a:ext cx="4191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comments today given with my DUNE hat,  but informed by my experience in running Grid services at </a:t>
            </a:r>
            <a:r>
              <a:rPr lang="en-US" dirty="0" err="1" smtClean="0"/>
              <a:t>Fermilab</a:t>
            </a:r>
            <a:r>
              <a:rPr lang="en-US" dirty="0" smtClean="0"/>
              <a:t> from 2005-present.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360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 will describe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urrent layout of DUNE distributed computing and storage</a:t>
            </a:r>
          </a:p>
          <a:p>
            <a:pPr lvl="1"/>
            <a:r>
              <a:rPr lang="en-US" dirty="0" smtClean="0"/>
              <a:t>Current authentication/authorization scheme and the problems we currently face.</a:t>
            </a:r>
          </a:p>
          <a:p>
            <a:pPr lvl="1"/>
            <a:r>
              <a:rPr lang="en-US" dirty="0" smtClean="0"/>
              <a:t>Expected evolution and growth of our setup</a:t>
            </a:r>
          </a:p>
          <a:p>
            <a:pPr lvl="1"/>
            <a:r>
              <a:rPr lang="en-US" dirty="0" smtClean="0"/>
              <a:t>Questions I have based on what I’ve seen presented of the suggested technologies to date.</a:t>
            </a:r>
          </a:p>
          <a:p>
            <a:pPr lvl="1"/>
            <a:r>
              <a:rPr lang="en-US" dirty="0" smtClean="0"/>
              <a:t>I will purposely keep to logical descriptions as much as possible</a:t>
            </a:r>
          </a:p>
          <a:p>
            <a:r>
              <a:rPr lang="en-US" dirty="0" smtClean="0"/>
              <a:t>Important caveat:</a:t>
            </a:r>
          </a:p>
          <a:p>
            <a:pPr lvl="1"/>
            <a:r>
              <a:rPr lang="en-US" dirty="0" smtClean="0"/>
              <a:t>DUNE experiment currently does not manage our own </a:t>
            </a:r>
            <a:r>
              <a:rPr lang="en-US" dirty="0" err="1" smtClean="0"/>
              <a:t>AuthN</a:t>
            </a:r>
            <a:r>
              <a:rPr lang="en-US" dirty="0" smtClean="0"/>
              <a:t>/</a:t>
            </a:r>
            <a:r>
              <a:rPr lang="en-US" dirty="0" err="1" smtClean="0"/>
              <a:t>AuthZ</a:t>
            </a:r>
            <a:endParaRPr lang="en-US" dirty="0" smtClean="0"/>
          </a:p>
          <a:p>
            <a:pPr lvl="2"/>
            <a:r>
              <a:rPr lang="en-US" dirty="0" smtClean="0"/>
              <a:t>The fact that I am a DUNE collaborator and also operator of VOMS at </a:t>
            </a:r>
            <a:r>
              <a:rPr lang="en-US" dirty="0" err="1" smtClean="0"/>
              <a:t>Fermilab</a:t>
            </a:r>
            <a:r>
              <a:rPr lang="en-US" dirty="0" smtClean="0"/>
              <a:t> is pure coincidence.</a:t>
            </a:r>
            <a:endParaRPr lang="en-US" dirty="0"/>
          </a:p>
          <a:p>
            <a:pPr lvl="1"/>
            <a:r>
              <a:rPr lang="en-US" dirty="0" smtClean="0"/>
              <a:t>We rely on </a:t>
            </a:r>
            <a:r>
              <a:rPr lang="en-US" dirty="0" err="1" smtClean="0"/>
              <a:t>Fermilab</a:t>
            </a:r>
            <a:r>
              <a:rPr lang="en-US" dirty="0" smtClean="0"/>
              <a:t> site-provided utilities for group membership, certificates, Kerberos, and hope to continue to do so in new regime.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394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DUNE Web Services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ServiceNow</a:t>
            </a:r>
            <a:endParaRPr lang="en-US" dirty="0" smtClean="0"/>
          </a:p>
          <a:p>
            <a:r>
              <a:rPr lang="en-US" dirty="0" err="1" smtClean="0"/>
              <a:t>Wiki.dunescience.org</a:t>
            </a:r>
            <a:r>
              <a:rPr lang="en-US" dirty="0" smtClean="0"/>
              <a:t> (</a:t>
            </a:r>
            <a:r>
              <a:rPr lang="en-US" dirty="0" err="1" smtClean="0"/>
              <a:t>mediawiki</a:t>
            </a:r>
            <a:r>
              <a:rPr lang="en-US" dirty="0" smtClean="0"/>
              <a:t>)</a:t>
            </a:r>
          </a:p>
          <a:p>
            <a:r>
              <a:rPr lang="en-US" dirty="0" smtClean="0">
                <a:hlinkClick r:id="rId2"/>
              </a:rPr>
              <a:t>www.dunescience.org</a:t>
            </a:r>
            <a:r>
              <a:rPr lang="en-US" dirty="0" smtClean="0"/>
              <a:t> (</a:t>
            </a:r>
            <a:r>
              <a:rPr lang="en-US" dirty="0" err="1" smtClean="0"/>
              <a:t>wordpress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Slack.dunescience.com</a:t>
            </a:r>
            <a:endParaRPr lang="en-US" dirty="0" smtClean="0"/>
          </a:p>
          <a:p>
            <a:r>
              <a:rPr lang="en-US" dirty="0" smtClean="0"/>
              <a:t>ZOOM</a:t>
            </a:r>
          </a:p>
          <a:p>
            <a:r>
              <a:rPr lang="en-US" dirty="0" err="1" smtClean="0"/>
              <a:t>Indico</a:t>
            </a:r>
            <a:r>
              <a:rPr lang="en-US" dirty="0" smtClean="0"/>
              <a:t> (</a:t>
            </a:r>
            <a:r>
              <a:rPr lang="en-US" dirty="0" err="1" smtClean="0"/>
              <a:t>cern.ch</a:t>
            </a:r>
            <a:r>
              <a:rPr lang="en-US" dirty="0" smtClean="0"/>
              <a:t> and </a:t>
            </a:r>
            <a:r>
              <a:rPr lang="en-US" dirty="0" err="1" smtClean="0"/>
              <a:t>fnal.gov</a:t>
            </a:r>
            <a:r>
              <a:rPr lang="en-US" dirty="0" smtClean="0"/>
              <a:t>)</a:t>
            </a:r>
          </a:p>
          <a:p>
            <a:r>
              <a:rPr lang="en-US" dirty="0" smtClean="0"/>
              <a:t>EDMS (CERN)</a:t>
            </a:r>
            <a:endParaRPr lang="en-US" dirty="0" smtClean="0"/>
          </a:p>
          <a:p>
            <a:r>
              <a:rPr lang="en-US" dirty="0" err="1" smtClean="0"/>
              <a:t>Cdcvs.fnal.gov</a:t>
            </a:r>
            <a:r>
              <a:rPr lang="en-US" dirty="0" smtClean="0"/>
              <a:t>. (</a:t>
            </a:r>
            <a:r>
              <a:rPr lang="en-US" dirty="0" err="1" smtClean="0"/>
              <a:t>redmine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Github.com</a:t>
            </a:r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US" dirty="0" err="1"/>
              <a:t>Github.com</a:t>
            </a:r>
            <a:endParaRPr lang="en-US" dirty="0"/>
          </a:p>
          <a:p>
            <a:r>
              <a:rPr lang="en-US" dirty="0" err="1"/>
              <a:t>Docs.dunescience.org</a:t>
            </a:r>
            <a:r>
              <a:rPr lang="en-US" dirty="0"/>
              <a:t> (</a:t>
            </a:r>
            <a:r>
              <a:rPr lang="en-US" dirty="0" err="1"/>
              <a:t>docdb</a:t>
            </a:r>
            <a:r>
              <a:rPr lang="en-US" dirty="0"/>
              <a:t>)</a:t>
            </a:r>
          </a:p>
          <a:p>
            <a:r>
              <a:rPr lang="en-US" dirty="0"/>
              <a:t>Dune-</a:t>
            </a:r>
            <a:r>
              <a:rPr lang="en-US" dirty="0" err="1"/>
              <a:t>data.fnal.gov</a:t>
            </a:r>
            <a:endParaRPr lang="en-US" dirty="0"/>
          </a:p>
          <a:p>
            <a:r>
              <a:rPr lang="en-US" dirty="0" err="1"/>
              <a:t>Landscape.fnal.gov</a:t>
            </a:r>
            <a:r>
              <a:rPr lang="en-US" dirty="0"/>
              <a:t> (monitoring)</a:t>
            </a:r>
          </a:p>
          <a:p>
            <a:r>
              <a:rPr lang="en-US" dirty="0"/>
              <a:t>CERN </a:t>
            </a:r>
            <a:r>
              <a:rPr lang="en-US" dirty="0" err="1"/>
              <a:t>Twiki</a:t>
            </a:r>
            <a:r>
              <a:rPr lang="en-US" dirty="0"/>
              <a:t> (</a:t>
            </a:r>
            <a:r>
              <a:rPr lang="en-US" dirty="0" err="1"/>
              <a:t>protodune</a:t>
            </a:r>
            <a:r>
              <a:rPr lang="en-US" dirty="0"/>
              <a:t>)</a:t>
            </a:r>
          </a:p>
          <a:p>
            <a:r>
              <a:rPr lang="en-US" dirty="0" err="1"/>
              <a:t>Cern</a:t>
            </a:r>
            <a:r>
              <a:rPr lang="en-US" dirty="0"/>
              <a:t> E-log (</a:t>
            </a:r>
            <a:r>
              <a:rPr lang="en-US" dirty="0" err="1"/>
              <a:t>protodune</a:t>
            </a:r>
            <a:r>
              <a:rPr lang="en-US" dirty="0"/>
              <a:t>)</a:t>
            </a:r>
          </a:p>
          <a:p>
            <a:r>
              <a:rPr lang="en-US" dirty="0"/>
              <a:t>Collaboration Database</a:t>
            </a:r>
          </a:p>
          <a:p>
            <a:r>
              <a:rPr lang="en-US" dirty="0"/>
              <a:t>ECL Electronic Logbook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394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submission and file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(most of which use certificate </a:t>
            </a:r>
            <a:r>
              <a:rPr lang="en-US" dirty="0" err="1" smtClean="0"/>
              <a:t>auth</a:t>
            </a:r>
            <a:r>
              <a:rPr lang="en-US" dirty="0" smtClean="0"/>
              <a:t> right now)</a:t>
            </a:r>
          </a:p>
          <a:p>
            <a:r>
              <a:rPr lang="en-US" dirty="0" smtClean="0"/>
              <a:t>SAM*</a:t>
            </a:r>
          </a:p>
          <a:p>
            <a:r>
              <a:rPr lang="en-US" dirty="0" err="1" smtClean="0"/>
              <a:t>Jobsub</a:t>
            </a:r>
            <a:r>
              <a:rPr lang="en-US" dirty="0" smtClean="0"/>
              <a:t>*</a:t>
            </a:r>
          </a:p>
          <a:p>
            <a:r>
              <a:rPr lang="en-US" dirty="0" smtClean="0"/>
              <a:t>POMS*</a:t>
            </a:r>
          </a:p>
          <a:p>
            <a:r>
              <a:rPr lang="en-US" dirty="0" err="1" smtClean="0"/>
              <a:t>Rucio</a:t>
            </a:r>
            <a:r>
              <a:rPr lang="en-US" dirty="0" smtClean="0"/>
              <a:t>*</a:t>
            </a:r>
          </a:p>
          <a:p>
            <a:r>
              <a:rPr lang="en-US" dirty="0" err="1" smtClean="0"/>
              <a:t>dCache</a:t>
            </a:r>
            <a:r>
              <a:rPr lang="en-US" dirty="0" smtClean="0"/>
              <a:t>/</a:t>
            </a:r>
            <a:r>
              <a:rPr lang="en-US" dirty="0" err="1" smtClean="0"/>
              <a:t>Enstore</a:t>
            </a:r>
            <a:endParaRPr lang="en-US" dirty="0" smtClean="0"/>
          </a:p>
          <a:p>
            <a:r>
              <a:rPr lang="en-US" dirty="0" smtClean="0"/>
              <a:t>EOS* / Castor* / CTA</a:t>
            </a:r>
          </a:p>
          <a:p>
            <a:r>
              <a:rPr lang="en-US" dirty="0" err="1" smtClean="0"/>
              <a:t>HEPCloud</a:t>
            </a:r>
            <a:endParaRPr lang="en-US" dirty="0" smtClean="0"/>
          </a:p>
          <a:p>
            <a:r>
              <a:rPr lang="en-US" dirty="0" err="1" smtClean="0"/>
              <a:t>GlideinWMS</a:t>
            </a:r>
            <a:endParaRPr lang="en-US" dirty="0" smtClean="0"/>
          </a:p>
          <a:p>
            <a:r>
              <a:rPr lang="en-US" dirty="0" smtClean="0"/>
              <a:t>Fermi FTS, CERN FTS-3</a:t>
            </a:r>
          </a:p>
          <a:p>
            <a:r>
              <a:rPr lang="en-US" dirty="0" smtClean="0"/>
              <a:t>Lots and lots of databases everywhere</a:t>
            </a:r>
          </a:p>
          <a:p>
            <a:r>
              <a:rPr lang="en-US" dirty="0" smtClean="0"/>
              <a:t>DIRAC*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S. Timm | DUNE@preGDB AuthZ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27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 DUNE Dist. Computing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 smtClean="0"/>
              <a:t>DUNE already computes at &gt; 25 compute sites around the world</a:t>
            </a:r>
          </a:p>
          <a:p>
            <a:pPr lvl="1"/>
            <a:r>
              <a:rPr lang="en-US" dirty="0" smtClean="0"/>
              <a:t>All possible grid </a:t>
            </a:r>
            <a:r>
              <a:rPr lang="en-US" dirty="0" err="1" smtClean="0"/>
              <a:t>middlewares</a:t>
            </a:r>
            <a:r>
              <a:rPr lang="en-US" dirty="0" smtClean="0"/>
              <a:t>, all possible </a:t>
            </a:r>
            <a:r>
              <a:rPr lang="en-US" dirty="0" err="1" smtClean="0"/>
              <a:t>docker</a:t>
            </a:r>
            <a:r>
              <a:rPr lang="en-US" dirty="0" smtClean="0"/>
              <a:t>/singularity </a:t>
            </a:r>
            <a:r>
              <a:rPr lang="en-US" dirty="0" err="1" smtClean="0"/>
              <a:t>config</a:t>
            </a:r>
            <a:endParaRPr lang="en-US" dirty="0" smtClean="0"/>
          </a:p>
          <a:p>
            <a:pPr lvl="1"/>
            <a:r>
              <a:rPr lang="en-US" dirty="0" smtClean="0"/>
              <a:t>Global pool unified through </a:t>
            </a:r>
            <a:r>
              <a:rPr lang="en-US" dirty="0" err="1" smtClean="0"/>
              <a:t>GlideinWMS</a:t>
            </a:r>
            <a:r>
              <a:rPr lang="en-US" dirty="0" smtClean="0"/>
              <a:t> following CMS model.</a:t>
            </a:r>
          </a:p>
          <a:p>
            <a:r>
              <a:rPr lang="en-US" dirty="0" smtClean="0"/>
              <a:t>DUNE has 12 storage elements declared in </a:t>
            </a:r>
            <a:r>
              <a:rPr lang="en-US" dirty="0" err="1" smtClean="0"/>
              <a:t>Rucio</a:t>
            </a:r>
            <a:endParaRPr lang="en-US" dirty="0" smtClean="0"/>
          </a:p>
          <a:p>
            <a:pPr lvl="1"/>
            <a:r>
              <a:rPr lang="en-US" dirty="0" smtClean="0"/>
              <a:t>All possible types of SE recognized by the WLCG plus some that aren’t.  (and all types of manual ad-hoc mechanisms for cert DN’s)</a:t>
            </a:r>
          </a:p>
          <a:p>
            <a:pPr lvl="1"/>
            <a:r>
              <a:rPr lang="en-US" dirty="0" smtClean="0"/>
              <a:t>Most can’t 3</a:t>
            </a:r>
            <a:r>
              <a:rPr lang="en-US" baseline="30000" dirty="0" smtClean="0"/>
              <a:t>rd</a:t>
            </a:r>
            <a:r>
              <a:rPr lang="en-US" dirty="0" smtClean="0"/>
              <a:t>-party-transfer between each other even now</a:t>
            </a:r>
          </a:p>
          <a:p>
            <a:pPr lvl="1"/>
            <a:r>
              <a:rPr lang="en-US" dirty="0" smtClean="0"/>
              <a:t>When </a:t>
            </a:r>
            <a:r>
              <a:rPr lang="en-US" dirty="0" err="1" smtClean="0"/>
              <a:t>gridFTP</a:t>
            </a:r>
            <a:r>
              <a:rPr lang="en-US" dirty="0" smtClean="0"/>
              <a:t> goes away we lose our lowest common denominator.</a:t>
            </a:r>
          </a:p>
          <a:p>
            <a:r>
              <a:rPr lang="en-US" dirty="0" smtClean="0"/>
              <a:t>Need to *get* the data flowing in the current regime and then *keep* the data flowing in the post-cert regime.</a:t>
            </a:r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0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DUNE Production </a:t>
            </a:r>
            <a:r>
              <a:rPr lang="en-US" dirty="0" err="1" smtClean="0"/>
              <a:t>AuthN</a:t>
            </a:r>
            <a:r>
              <a:rPr lang="en-US" dirty="0" smtClean="0"/>
              <a:t>/</a:t>
            </a:r>
            <a:r>
              <a:rPr lang="en-US" dirty="0" err="1" smtClean="0"/>
              <a:t>AuthZ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 smtClean="0"/>
              <a:t>DUNE production servers run on IGTF certified </a:t>
            </a:r>
            <a:r>
              <a:rPr lang="en-US" dirty="0" err="1" smtClean="0"/>
              <a:t>InCommon</a:t>
            </a:r>
            <a:r>
              <a:rPr lang="en-US" dirty="0" smtClean="0"/>
              <a:t> certs</a:t>
            </a:r>
          </a:p>
          <a:p>
            <a:r>
              <a:rPr lang="en-US" dirty="0" smtClean="0"/>
              <a:t>DUNE production job submission done with IGTF certified </a:t>
            </a:r>
            <a:r>
              <a:rPr lang="en-US" dirty="0" err="1" smtClean="0"/>
              <a:t>InCommon</a:t>
            </a:r>
            <a:r>
              <a:rPr lang="en-US" dirty="0" smtClean="0"/>
              <a:t> cert</a:t>
            </a:r>
          </a:p>
          <a:p>
            <a:r>
              <a:rPr lang="en-US" dirty="0" smtClean="0"/>
              <a:t>DUNE data movement CERN-&gt;FNAL-&gt;everywhere else done with IGTF certified </a:t>
            </a:r>
            <a:r>
              <a:rPr lang="en-US" dirty="0" err="1" smtClean="0"/>
              <a:t>InCommon</a:t>
            </a:r>
            <a:r>
              <a:rPr lang="en-US" dirty="0" smtClean="0"/>
              <a:t> Cert.</a:t>
            </a:r>
          </a:p>
          <a:p>
            <a:r>
              <a:rPr lang="en-US" dirty="0" smtClean="0"/>
              <a:t>Production jobs can run anywhere, works fine.</a:t>
            </a:r>
          </a:p>
          <a:p>
            <a:r>
              <a:rPr lang="en-US" dirty="0" smtClean="0"/>
              <a:t>Long proxy of service cert is stored in </a:t>
            </a:r>
            <a:r>
              <a:rPr lang="en-US" dirty="0" err="1" smtClean="0"/>
              <a:t>MyProxy</a:t>
            </a:r>
            <a:r>
              <a:rPr lang="en-US" dirty="0" smtClean="0"/>
              <a:t> and shorter-lived delegations used in running Grid jobs.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560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DUNE grid user </a:t>
            </a:r>
            <a:r>
              <a:rPr lang="en-US" dirty="0" err="1" smtClean="0"/>
              <a:t>AuthN</a:t>
            </a:r>
            <a:r>
              <a:rPr lang="en-US" dirty="0" smtClean="0"/>
              <a:t>/</a:t>
            </a:r>
            <a:r>
              <a:rPr lang="en-US" dirty="0" err="1" smtClean="0"/>
              <a:t>AuthZ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Utility called “</a:t>
            </a:r>
            <a:r>
              <a:rPr lang="en-US" dirty="0" err="1" smtClean="0"/>
              <a:t>cigetcert</a:t>
            </a:r>
            <a:r>
              <a:rPr lang="en-US" dirty="0" smtClean="0"/>
              <a:t>” is used to contact </a:t>
            </a:r>
            <a:r>
              <a:rPr lang="en-US" dirty="0" err="1" smtClean="0"/>
              <a:t>CILogon</a:t>
            </a:r>
            <a:r>
              <a:rPr lang="en-US" dirty="0" smtClean="0"/>
              <a:t> on behalf of user and retrieve a certificate.  (also Web UI available)</a:t>
            </a:r>
          </a:p>
          <a:p>
            <a:r>
              <a:rPr lang="en-US" dirty="0" smtClean="0"/>
              <a:t>Can use Fermi Kerberos credential or Fermi single sign on credential to authenticate</a:t>
            </a:r>
          </a:p>
          <a:p>
            <a:r>
              <a:rPr lang="en-US" dirty="0" smtClean="0"/>
              <a:t>Automatically done on behalf of user when they submit a job with </a:t>
            </a:r>
            <a:r>
              <a:rPr lang="en-US" dirty="0" err="1" smtClean="0"/>
              <a:t>jobsub</a:t>
            </a:r>
            <a:r>
              <a:rPr lang="en-US" dirty="0" smtClean="0"/>
              <a:t>.</a:t>
            </a:r>
          </a:p>
          <a:p>
            <a:r>
              <a:rPr lang="en-US" dirty="0" smtClean="0"/>
              <a:t>1-month long cert stored in </a:t>
            </a:r>
            <a:r>
              <a:rPr lang="en-US" dirty="0" err="1" smtClean="0"/>
              <a:t>MyProxy</a:t>
            </a:r>
            <a:endParaRPr lang="en-US" dirty="0" smtClean="0"/>
          </a:p>
          <a:p>
            <a:r>
              <a:rPr lang="en-US" dirty="0" err="1" smtClean="0"/>
              <a:t>Jobsub</a:t>
            </a:r>
            <a:r>
              <a:rPr lang="en-US" dirty="0" smtClean="0"/>
              <a:t> server is only machine that can get </a:t>
            </a:r>
            <a:r>
              <a:rPr lang="en-US" dirty="0" err="1" smtClean="0"/>
              <a:t>myproxy</a:t>
            </a:r>
            <a:r>
              <a:rPr lang="en-US" dirty="0" smtClean="0"/>
              <a:t> delegations of shorter proxies and get them pushed out to running jobs</a:t>
            </a:r>
          </a:p>
          <a:p>
            <a:r>
              <a:rPr lang="en-US" dirty="0" smtClean="0"/>
              <a:t>Most users never have to </a:t>
            </a:r>
            <a:r>
              <a:rPr lang="en-US" dirty="0" err="1" smtClean="0"/>
              <a:t>voms</a:t>
            </a:r>
            <a:r>
              <a:rPr lang="en-US" dirty="0" smtClean="0"/>
              <a:t>-proxy-</a:t>
            </a:r>
            <a:r>
              <a:rPr lang="en-US" dirty="0" err="1" smtClean="0"/>
              <a:t>init</a:t>
            </a:r>
            <a:r>
              <a:rPr lang="en-US" dirty="0" smtClean="0"/>
              <a:t>, </a:t>
            </a:r>
            <a:r>
              <a:rPr lang="en-US" dirty="0" err="1" smtClean="0"/>
              <a:t>openssl</a:t>
            </a:r>
            <a:r>
              <a:rPr lang="en-US" dirty="0" smtClean="0"/>
              <a:t> pkcs12, grid-proxy-</a:t>
            </a:r>
            <a:r>
              <a:rPr lang="en-US" dirty="0" err="1" smtClean="0"/>
              <a:t>init</a:t>
            </a:r>
            <a:r>
              <a:rPr lang="en-US" dirty="0" smtClean="0"/>
              <a:t>, or any of that—certificate is transparent to them</a:t>
            </a:r>
          </a:p>
          <a:p>
            <a:r>
              <a:rPr lang="en-US" dirty="0" smtClean="0"/>
              <a:t>Unfortunately </a:t>
            </a:r>
            <a:r>
              <a:rPr lang="en-US" dirty="0" err="1" smtClean="0"/>
              <a:t>cilogon</a:t>
            </a:r>
            <a:r>
              <a:rPr lang="en-US" dirty="0" smtClean="0"/>
              <a:t>-basic not IGTF classic accredited (see earlier Mine </a:t>
            </a:r>
            <a:r>
              <a:rPr lang="en-US" dirty="0" err="1" smtClean="0"/>
              <a:t>Altunay</a:t>
            </a:r>
            <a:r>
              <a:rPr lang="en-US" dirty="0" smtClean="0"/>
              <a:t> talk).  Previous Kerberos CA (SLCS) was.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27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Current Challenges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 smtClean="0"/>
              <a:t>Initial Fermi ID and renewals taking much longer to process</a:t>
            </a:r>
            <a:endParaRPr lang="en-US" dirty="0"/>
          </a:p>
          <a:p>
            <a:r>
              <a:rPr lang="en-US" dirty="0" smtClean="0"/>
              <a:t>Initial CERN ID always took a long time to process.</a:t>
            </a:r>
          </a:p>
          <a:p>
            <a:r>
              <a:rPr lang="en-US" dirty="0" smtClean="0"/>
              <a:t>It is likely that DUNE will have some collaborators who are </a:t>
            </a:r>
            <a:r>
              <a:rPr lang="en-US" dirty="0" err="1" smtClean="0"/>
              <a:t>unbadgeable</a:t>
            </a:r>
            <a:r>
              <a:rPr lang="en-US" dirty="0" smtClean="0"/>
              <a:t> at </a:t>
            </a:r>
            <a:r>
              <a:rPr lang="en-US" dirty="0" err="1" smtClean="0"/>
              <a:t>Fermilab</a:t>
            </a:r>
            <a:r>
              <a:rPr lang="en-US" dirty="0" smtClean="0"/>
              <a:t> and others who are </a:t>
            </a:r>
            <a:r>
              <a:rPr lang="en-US" dirty="0" err="1" smtClean="0"/>
              <a:t>unbadgeable</a:t>
            </a:r>
            <a:r>
              <a:rPr lang="en-US" dirty="0" smtClean="0"/>
              <a:t> at CERN.</a:t>
            </a:r>
          </a:p>
          <a:p>
            <a:r>
              <a:rPr lang="en-US" dirty="0" smtClean="0"/>
              <a:t>Need ways to:</a:t>
            </a:r>
          </a:p>
          <a:p>
            <a:pPr lvl="1"/>
            <a:r>
              <a:rPr lang="en-US" dirty="0" smtClean="0"/>
              <a:t>1) Make the “How To Join DUNE and Get an ID” page public</a:t>
            </a:r>
          </a:p>
          <a:p>
            <a:pPr lvl="1"/>
            <a:r>
              <a:rPr lang="en-US" dirty="0" smtClean="0"/>
              <a:t>2) Give access to computing technical people who are not necessarily DUNE collaborators—even whose institution may not be part of DUNE.  </a:t>
            </a:r>
          </a:p>
          <a:p>
            <a:pPr lvl="1"/>
            <a:r>
              <a:rPr lang="en-US" dirty="0" smtClean="0"/>
              <a:t>3) Make proxy service for file fetching</a:t>
            </a:r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10 Sep 2019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S. Timm | DUNE@preGDB AuthZ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939279"/>
      </p:ext>
    </p:extLst>
  </p:cSld>
  <p:clrMapOvr>
    <a:masterClrMapping/>
  </p:clrMapOvr>
</p:sld>
</file>

<file path=ppt/theme/theme1.xml><?xml version="1.0" encoding="utf-8"?>
<a:theme xmlns:a="http://schemas.openxmlformats.org/drawingml/2006/main" name="Dune Template_051215">
  <a:themeElements>
    <a:clrScheme name="DUNE">
      <a:dk1>
        <a:srgbClr val="BC5F2B"/>
      </a:dk1>
      <a:lt1>
        <a:sysClr val="window" lastClr="FFFFFF"/>
      </a:lt1>
      <a:dk2>
        <a:srgbClr val="3C5A77"/>
      </a:dk2>
      <a:lt2>
        <a:srgbClr val="F37C23"/>
      </a:lt2>
      <a:accent1>
        <a:srgbClr val="4F81B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unesc_datamgmt" id="{1A0D568B-1A63-2542-A369-D5C1377C54F5}" vid="{013780BD-2E6C-3A45-A756-E0F40A379686}"/>
    </a:ext>
  </a:extLst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unesc_datamgmt" id="{1A0D568B-1A63-2542-A369-D5C1377C54F5}" vid="{2A4FB3C3-913C-0E48-B3C4-C0EF3037C46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dunesc_datamgmt</Template>
  <TotalTime>309</TotalTime>
  <Words>1068</Words>
  <Application>Microsoft Macintosh PowerPoint</Application>
  <PresentationFormat>On-screen Show (4:3)</PresentationFormat>
  <Paragraphs>132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Geneva</vt:lpstr>
      <vt:lpstr>Helvetica</vt:lpstr>
      <vt:lpstr>Lucida Grande</vt:lpstr>
      <vt:lpstr>Arial</vt:lpstr>
      <vt:lpstr>Dune Template_051215</vt:lpstr>
      <vt:lpstr>LBNF Content-Footer Theme</vt:lpstr>
      <vt:lpstr>DUNE Authentication Needs</vt:lpstr>
      <vt:lpstr>My Hats</vt:lpstr>
      <vt:lpstr>Outline</vt:lpstr>
      <vt:lpstr>DUNE Web Services</vt:lpstr>
      <vt:lpstr>Job submission and file services</vt:lpstr>
      <vt:lpstr>State of DUNE Dist. Computing</vt:lpstr>
      <vt:lpstr>DUNE Production AuthN/AuthZ</vt:lpstr>
      <vt:lpstr>DUNE grid user AuthN/AuthZ</vt:lpstr>
      <vt:lpstr>Current Challenges</vt:lpstr>
      <vt:lpstr>DUNE VO Membership</vt:lpstr>
      <vt:lpstr>Questions of an old Grid guy</vt:lpstr>
    </vt:vector>
  </TitlesOfParts>
  <Manager/>
  <Company/>
  <LinksUpToDate>false</LinksUpToDate>
  <SharedDoc>false</SharedDoc>
  <HyperlinkBase/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DUNE Authentication Needs</dc:title>
  <dc:subject/>
  <dc:creator>Steven Timm</dc:creator>
  <cp:keywords/>
  <dc:description>Modified by A. Weber</dc:description>
  <cp:lastModifiedBy>Steven Timm</cp:lastModifiedBy>
  <cp:revision>12</cp:revision>
  <dcterms:created xsi:type="dcterms:W3CDTF">2019-09-06T15:18:37Z</dcterms:created>
  <dcterms:modified xsi:type="dcterms:W3CDTF">2019-09-09T03:29:09Z</dcterms:modified>
  <cp:category/>
</cp:coreProperties>
</file>