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12" r:id="rId1"/>
    <p:sldMasterId id="2147483924" r:id="rId2"/>
    <p:sldMasterId id="2147483950" r:id="rId3"/>
  </p:sldMasterIdLst>
  <p:notesMasterIdLst>
    <p:notesMasterId r:id="rId36"/>
  </p:notesMasterIdLst>
  <p:handoutMasterIdLst>
    <p:handoutMasterId r:id="rId37"/>
  </p:handoutMasterIdLst>
  <p:sldIdLst>
    <p:sldId id="262" r:id="rId4"/>
    <p:sldId id="501" r:id="rId5"/>
    <p:sldId id="414" r:id="rId6"/>
    <p:sldId id="427" r:id="rId7"/>
    <p:sldId id="429" r:id="rId8"/>
    <p:sldId id="428" r:id="rId9"/>
    <p:sldId id="433" r:id="rId10"/>
    <p:sldId id="434" r:id="rId11"/>
    <p:sldId id="461" r:id="rId12"/>
    <p:sldId id="490" r:id="rId13"/>
    <p:sldId id="469" r:id="rId14"/>
    <p:sldId id="466" r:id="rId15"/>
    <p:sldId id="471" r:id="rId16"/>
    <p:sldId id="472" r:id="rId17"/>
    <p:sldId id="494" r:id="rId18"/>
    <p:sldId id="475" r:id="rId19"/>
    <p:sldId id="493" r:id="rId20"/>
    <p:sldId id="492" r:id="rId21"/>
    <p:sldId id="489" r:id="rId22"/>
    <p:sldId id="486" r:id="rId23"/>
    <p:sldId id="487" r:id="rId24"/>
    <p:sldId id="484" r:id="rId25"/>
    <p:sldId id="495" r:id="rId26"/>
    <p:sldId id="497" r:id="rId27"/>
    <p:sldId id="502" r:id="rId28"/>
    <p:sldId id="499" r:id="rId29"/>
    <p:sldId id="504" r:id="rId30"/>
    <p:sldId id="506" r:id="rId31"/>
    <p:sldId id="390" r:id="rId32"/>
    <p:sldId id="387" r:id="rId33"/>
    <p:sldId id="386" r:id="rId34"/>
    <p:sldId id="457" r:id="rId35"/>
  </p:sldIdLst>
  <p:sldSz cx="9144000" cy="6858000" type="screen4x3"/>
  <p:notesSz cx="6742113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32C64B"/>
    <a:srgbClr val="0033CC"/>
    <a:srgbClr val="000099"/>
    <a:srgbClr val="FFFF00"/>
    <a:srgbClr val="CDD7E1"/>
    <a:srgbClr val="CDD7D6"/>
    <a:srgbClr val="FF0066"/>
    <a:srgbClr val="501F74"/>
    <a:srgbClr val="2428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1" autoAdjust="0"/>
    <p:restoredTop sz="99601" autoAdjust="0"/>
  </p:normalViewPr>
  <p:slideViewPr>
    <p:cSldViewPr>
      <p:cViewPr>
        <p:scale>
          <a:sx n="66" d="100"/>
          <a:sy n="66" d="100"/>
        </p:scale>
        <p:origin x="-672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-2261" y="-101"/>
      </p:cViewPr>
      <p:guideLst>
        <p:guide orient="horz" pos="3109"/>
        <p:guide pos="2123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18971" y="1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B5D63-60BE-4C57-A997-92231B26DA3C}" type="datetime2">
              <a:rPr lang="fr-FR" smtClean="0"/>
              <a:pPr/>
              <a:t>mercredi 12 juin 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8971" y="9377317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1B2635-543E-4A9F-B21D-C51ACD2CDC1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8782868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8971" y="1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2D0C1-7A7C-4972-903F-C3749957E117}" type="datetime2">
              <a:rPr lang="fr-FR" smtClean="0"/>
              <a:pPr/>
              <a:t>mercredi 12 juin 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8713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8971" y="9377317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0063EC-8BBD-421C-BFD5-2B87C88F0AD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2534499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43’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D6205-5FA5-4D62-B52E-551FC86F011E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2737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e+e</a:t>
            </a:r>
            <a:r>
              <a:rPr lang="fr-FR" dirty="0" smtClean="0"/>
              <a:t>- production </a:t>
            </a:r>
            <a:r>
              <a:rPr lang="fr-FR" dirty="0" err="1" smtClean="0"/>
              <a:t>is</a:t>
            </a:r>
            <a:r>
              <a:rPr lang="fr-FR" dirty="0" smtClean="0"/>
              <a:t> an </a:t>
            </a:r>
            <a:r>
              <a:rPr lang="fr-FR" dirty="0" err="1" smtClean="0"/>
              <a:t>ideal</a:t>
            </a:r>
            <a:r>
              <a:rPr lang="fr-FR" dirty="0" smtClean="0"/>
              <a:t> probe </a:t>
            </a:r>
            <a:r>
              <a:rPr lang="fr-FR" dirty="0" err="1" smtClean="0"/>
              <a:t>both</a:t>
            </a:r>
            <a:r>
              <a:rPr lang="fr-FR" dirty="0" smtClean="0"/>
              <a:t> for QCD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matter</a:t>
            </a:r>
            <a:r>
              <a:rPr lang="fr-FR" baseline="0" dirty="0" smtClean="0"/>
              <a:t> and hadron </a:t>
            </a:r>
            <a:r>
              <a:rPr lang="fr-FR" baseline="0" dirty="0" err="1" smtClean="0"/>
              <a:t>electromagnetic</a:t>
            </a:r>
            <a:r>
              <a:rPr lang="fr-FR" baseline="0" dirty="0" smtClean="0"/>
              <a:t> structure. At </a:t>
            </a:r>
            <a:r>
              <a:rPr lang="fr-FR" baseline="0" dirty="0" err="1" smtClean="0"/>
              <a:t>low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energies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this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interest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comes</a:t>
            </a:r>
            <a:r>
              <a:rPr lang="fr-FR" baseline="0" dirty="0" smtClean="0"/>
              <a:t> from the existence of </a:t>
            </a:r>
            <a:r>
              <a:rPr lang="fr-FR" baseline="0" dirty="0" err="1" smtClean="0"/>
              <a:t>vector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mesons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have the </a:t>
            </a:r>
            <a:r>
              <a:rPr lang="fr-FR" baseline="0" dirty="0" err="1" smtClean="0"/>
              <a:t>same</a:t>
            </a:r>
            <a:r>
              <a:rPr lang="fr-FR" baseline="0" dirty="0" smtClean="0"/>
              <a:t> quantum </a:t>
            </a:r>
            <a:r>
              <a:rPr lang="fr-FR" baseline="0" dirty="0" err="1" smtClean="0"/>
              <a:t>numbers</a:t>
            </a:r>
            <a:r>
              <a:rPr lang="fr-FR" baseline="0" dirty="0" smtClean="0"/>
              <a:t> as photons and have a </a:t>
            </a:r>
            <a:r>
              <a:rPr lang="fr-FR" baseline="0" dirty="0" err="1" smtClean="0"/>
              <a:t>very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strong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electromagnetic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coupling</a:t>
            </a:r>
            <a:r>
              <a:rPr lang="fr-FR" baseline="0" dirty="0" smtClean="0"/>
              <a:t>, as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measured</a:t>
            </a:r>
            <a:r>
              <a:rPr lang="fr-FR" baseline="0" dirty="0" smtClean="0"/>
              <a:t> in </a:t>
            </a:r>
            <a:r>
              <a:rPr lang="fr-FR" baseline="0" dirty="0" err="1" smtClean="0"/>
              <a:t>e+e</a:t>
            </a:r>
            <a:r>
              <a:rPr lang="fr-FR" baseline="0" dirty="0" smtClean="0"/>
              <a:t>- annihilation at </a:t>
            </a:r>
            <a:r>
              <a:rPr lang="fr-FR" baseline="0" dirty="0" err="1" smtClean="0"/>
              <a:t>low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energies</a:t>
            </a:r>
            <a:r>
              <a:rPr lang="fr-FR" baseline="0" dirty="0" smtClean="0"/>
              <a:t>. The </a:t>
            </a:r>
            <a:r>
              <a:rPr lang="fr-FR" baseline="0" dirty="0" err="1" smtClean="0"/>
              <a:t>study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vector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meson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allow</a:t>
            </a:r>
            <a:r>
              <a:rPr lang="fr-FR" baseline="0" dirty="0" smtClean="0"/>
              <a:t> to </a:t>
            </a:r>
            <a:r>
              <a:rPr lang="fr-FR" baseline="0" dirty="0" err="1" smtClean="0"/>
              <a:t>address</a:t>
            </a:r>
            <a:r>
              <a:rPr lang="fr-FR" baseline="0" dirty="0" smtClean="0"/>
              <a:t> fondamental </a:t>
            </a:r>
            <a:r>
              <a:rPr lang="fr-FR" baseline="0" dirty="0" err="1" smtClean="0"/>
              <a:t>quastions</a:t>
            </a:r>
            <a:r>
              <a:rPr lang="fr-FR" baseline="0" dirty="0" smtClean="0"/>
              <a:t> of QCD. In HI </a:t>
            </a:r>
            <a:r>
              <a:rPr lang="fr-FR" baseline="0" dirty="0" err="1" smtClean="0"/>
              <a:t>reactions</a:t>
            </a:r>
            <a:r>
              <a:rPr lang="fr-FR" baseline="0" dirty="0" smtClean="0"/>
              <a:t>, one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investigate</a:t>
            </a:r>
            <a:r>
              <a:rPr lang="fr-FR" baseline="0" dirty="0" smtClean="0"/>
              <a:t> </a:t>
            </a:r>
            <a:r>
              <a:rPr lang="fr-FR" baseline="0" dirty="0" err="1" smtClean="0"/>
              <a:t>whether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vector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meson</a:t>
            </a:r>
            <a:r>
              <a:rPr lang="fr-FR" baseline="0" dirty="0" smtClean="0"/>
              <a:t> spectral </a:t>
            </a:r>
            <a:r>
              <a:rPr lang="fr-FR" baseline="0" dirty="0" err="1" smtClean="0"/>
              <a:t>functions</a:t>
            </a:r>
            <a:r>
              <a:rPr lang="fr-FR" baseline="0" dirty="0" smtClean="0"/>
              <a:t> are </a:t>
            </a:r>
            <a:r>
              <a:rPr lang="fr-FR" baseline="0" dirty="0" err="1" smtClean="0"/>
              <a:t>modified</a:t>
            </a:r>
            <a:r>
              <a:rPr lang="fr-FR" baseline="0" dirty="0" smtClean="0"/>
              <a:t> in the medium,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a  question </a:t>
            </a:r>
            <a:r>
              <a:rPr lang="fr-FR" baseline="0" dirty="0" err="1" smtClean="0"/>
              <a:t>related</a:t>
            </a:r>
            <a:r>
              <a:rPr lang="fr-FR" baseline="0" dirty="0" smtClean="0"/>
              <a:t> to the </a:t>
            </a:r>
            <a:r>
              <a:rPr lang="fr-FR" baseline="0" dirty="0" err="1" smtClean="0"/>
              <a:t>restoration</a:t>
            </a:r>
            <a:r>
              <a:rPr lang="fr-FR" baseline="0" dirty="0" smtClean="0"/>
              <a:t> of the chiral </a:t>
            </a:r>
            <a:r>
              <a:rPr lang="fr-FR" baseline="0" dirty="0" err="1" smtClean="0"/>
              <a:t>symetry</a:t>
            </a:r>
            <a:r>
              <a:rPr lang="fr-FR" baseline="0" dirty="0" smtClean="0"/>
              <a:t> at high </a:t>
            </a:r>
            <a:r>
              <a:rPr lang="fr-FR" baseline="0" dirty="0" err="1" smtClean="0"/>
              <a:t>baryonic</a:t>
            </a:r>
            <a:r>
              <a:rPr lang="fr-FR" baseline="0" dirty="0" smtClean="0"/>
              <a:t> </a:t>
            </a:r>
            <a:r>
              <a:rPr lang="fr-FR" baseline="0" dirty="0" err="1" smtClean="0"/>
              <a:t>density</a:t>
            </a:r>
            <a:r>
              <a:rPr lang="fr-FR" baseline="0" dirty="0" smtClean="0"/>
              <a:t> and </a:t>
            </a:r>
            <a:r>
              <a:rPr lang="fr-FR" baseline="0" dirty="0" err="1" smtClean="0"/>
              <a:t>temperature</a:t>
            </a:r>
            <a:r>
              <a:rPr lang="fr-FR" baseline="0" dirty="0" smtClean="0"/>
              <a:t>. And </a:t>
            </a:r>
            <a:r>
              <a:rPr lang="fr-FR" baseline="0" dirty="0" err="1" smtClean="0"/>
              <a:t>with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elementary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reactions</a:t>
            </a:r>
            <a:r>
              <a:rPr lang="fr-FR" baseline="0" dirty="0" smtClean="0"/>
              <a:t> the </a:t>
            </a:r>
            <a:r>
              <a:rPr lang="fr-FR" baseline="0" dirty="0" err="1" smtClean="0"/>
              <a:t>role</a:t>
            </a:r>
            <a:r>
              <a:rPr lang="fr-FR" baseline="0" dirty="0" smtClean="0"/>
              <a:t> of </a:t>
            </a:r>
            <a:r>
              <a:rPr lang="fr-FR" baseline="0" dirty="0" err="1" smtClean="0"/>
              <a:t>vector</a:t>
            </a:r>
            <a:r>
              <a:rPr lang="fr-FR" baseline="0" dirty="0" smtClean="0"/>
              <a:t> </a:t>
            </a:r>
            <a:r>
              <a:rPr lang="fr-FR" baseline="0" dirty="0" err="1" smtClean="0"/>
              <a:t>mesons</a:t>
            </a:r>
            <a:r>
              <a:rPr lang="fr-FR" baseline="0" dirty="0" smtClean="0"/>
              <a:t> in hadron </a:t>
            </a:r>
            <a:r>
              <a:rPr lang="fr-FR" baseline="0" dirty="0" err="1" smtClean="0"/>
              <a:t>electromagnetic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couplings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can</a:t>
            </a:r>
            <a:r>
              <a:rPr lang="fr-FR" baseline="0" dirty="0" smtClean="0"/>
              <a:t> </a:t>
            </a:r>
            <a:r>
              <a:rPr lang="fr-FR" baseline="0" dirty="0" err="1" smtClean="0"/>
              <a:t>be</a:t>
            </a:r>
            <a:r>
              <a:rPr lang="fr-FR" baseline="0" dirty="0" smtClean="0"/>
              <a:t> </a:t>
            </a:r>
            <a:r>
              <a:rPr lang="fr-FR" baseline="0" smtClean="0"/>
              <a:t>studied</a:t>
            </a:r>
            <a:r>
              <a:rPr lang="fr-FR" baseline="0" dirty="0" smtClean="0"/>
              <a:t>, </a:t>
            </a:r>
            <a:r>
              <a:rPr lang="fr-FR" baseline="0" dirty="0" err="1" smtClean="0"/>
              <a:t>which</a:t>
            </a:r>
            <a:r>
              <a:rPr lang="fr-FR" baseline="0" dirty="0" smtClean="0"/>
              <a:t> </a:t>
            </a:r>
            <a:r>
              <a:rPr lang="fr-FR" baseline="0" dirty="0" err="1" smtClean="0"/>
              <a:t>is</a:t>
            </a:r>
            <a:r>
              <a:rPr lang="fr-FR" baseline="0" dirty="0" smtClean="0"/>
              <a:t> </a:t>
            </a:r>
            <a:r>
              <a:rPr lang="fr-FR" baseline="0" dirty="0" err="1" smtClean="0"/>
              <a:t>related</a:t>
            </a:r>
            <a:r>
              <a:rPr lang="fr-FR" baseline="0" dirty="0" smtClean="0"/>
              <a:t> to hadron structure and the </a:t>
            </a:r>
            <a:r>
              <a:rPr lang="fr-FR" baseline="0" dirty="0" err="1" smtClean="0"/>
              <a:t>dynamical</a:t>
            </a:r>
            <a:r>
              <a:rPr lang="fr-FR" baseline="0" dirty="0" smtClean="0"/>
              <a:t> </a:t>
            </a:r>
            <a:r>
              <a:rPr lang="fr-FR" baseline="0" dirty="0" err="1" smtClean="0"/>
              <a:t>properties</a:t>
            </a:r>
            <a:r>
              <a:rPr lang="fr-FR" baseline="0" dirty="0" smtClean="0"/>
              <a:t> of QCD. </a:t>
            </a:r>
            <a:endParaRPr lang="en-US" dirty="0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92D0C1-7A7C-4972-903F-C3749957E117}" type="datetime2">
              <a:rPr lang="fr-FR" smtClean="0"/>
              <a:pPr/>
              <a:t>mercredi 12 juin 2019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63EC-8BBD-421C-BFD5-2B87C88F0AD6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557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92D0C1-7A7C-4972-903F-C3749957E117}" type="datetime2">
              <a:rPr lang="fr-FR" smtClean="0"/>
              <a:pPr/>
              <a:t>mercredi 12 juin 2019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63EC-8BBD-421C-BFD5-2B87C88F0AD6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53763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fr-FR" smtClean="0"/>
              <a:t>RAPPEL TITRE PRESENTATION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492D0C1-7A7C-4972-903F-C3749957E117}" type="datetime2">
              <a:rPr lang="fr-FR" smtClean="0"/>
              <a:pPr/>
              <a:t>mercredi 12 juin 2019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0063EC-8BBD-421C-BFD5-2B87C88F0AD6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0297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1D6205-5FA5-4D62-B52E-551FC86F011E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9332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7"/>
          <p:cNvSpPr>
            <a:spLocks noGrp="1" noChangeArrowheads="1"/>
          </p:cNvSpPr>
          <p:nvPr>
            <p:ph type="dt" sz="quarter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13.12.18</a:t>
            </a:r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|  </a:t>
            </a:r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>
            <a:lvl1pPr eaLnBrk="0">
              <a:tabLst>
                <a:tab pos="408964" algn="l"/>
                <a:tab pos="817927" algn="l"/>
              </a:tabLst>
              <a:defRPr sz="2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>
              <a:tabLst>
                <a:tab pos="408964" algn="l"/>
                <a:tab pos="817927" algn="l"/>
              </a:tabLst>
              <a:defRPr sz="2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>
              <a:tabLst>
                <a:tab pos="408964" algn="l"/>
                <a:tab pos="817927" algn="l"/>
              </a:tabLst>
              <a:defRPr sz="2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>
              <a:tabLst>
                <a:tab pos="408964" algn="l"/>
                <a:tab pos="817927" algn="l"/>
              </a:tabLst>
              <a:defRPr sz="2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>
              <a:tabLst>
                <a:tab pos="408964" algn="l"/>
                <a:tab pos="817927" algn="l"/>
              </a:tabLst>
              <a:defRPr sz="2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289040" indent="-208095" defTabSz="408964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08964" algn="l"/>
                <a:tab pos="817927" algn="l"/>
              </a:tabLst>
              <a:defRPr sz="2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705230" indent="-208095" defTabSz="408964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08964" algn="l"/>
                <a:tab pos="817927" algn="l"/>
              </a:tabLst>
              <a:defRPr sz="2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121419" indent="-208095" defTabSz="408964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08964" algn="l"/>
                <a:tab pos="817927" algn="l"/>
              </a:tabLst>
              <a:defRPr sz="2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537608" indent="-208095" defTabSz="408964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08964" algn="l"/>
                <a:tab pos="817927" algn="l"/>
              </a:tabLst>
              <a:defRPr sz="22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defRPr/>
            </a:pPr>
            <a:r>
              <a:rPr lang="de-DE" altLang="en-US" sz="900">
                <a:solidFill>
                  <a:srgbClr val="000000"/>
                </a:solidFill>
                <a:latin typeface="Stafford" charset="0"/>
              </a:rPr>
              <a:t>|  </a:t>
            </a:r>
            <a:fld id="{382E2F5A-9DBA-4C0D-9DDE-9C2FCE3C6636}" type="slidenum">
              <a:rPr lang="de-DE" altLang="en-US" sz="900">
                <a:solidFill>
                  <a:srgbClr val="000000"/>
                </a:solidFill>
                <a:latin typeface="Stafford" charset="0"/>
              </a:rPr>
              <a:pPr eaLnBrk="1">
                <a:defRPr/>
              </a:pPr>
              <a:t>21</a:t>
            </a:fld>
            <a:endParaRPr lang="de-DE" altLang="en-US" sz="900">
              <a:solidFill>
                <a:srgbClr val="000000"/>
              </a:solidFill>
              <a:latin typeface="Stafford" charset="0"/>
            </a:endParaRPr>
          </a:p>
        </p:txBody>
      </p:sp>
      <p:sp>
        <p:nvSpPr>
          <p:cNvPr id="116737" name="Text Box 1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69988" y="996950"/>
            <a:ext cx="4300537" cy="32258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11673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186888" y="4626299"/>
            <a:ext cx="6286220" cy="4533949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425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4460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1665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ide"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POWERPOINTfond_suite (2)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6" name="Image 5" descr="logoipn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-178359" y="-71438"/>
            <a:ext cx="2178591" cy="1357298"/>
          </a:xfrm>
          <a:prstGeom prst="rect">
            <a:avLst/>
          </a:prstGeom>
        </p:spPr>
      </p:pic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2357422" y="1428736"/>
            <a:ext cx="6215106" cy="1143008"/>
          </a:xfrm>
        </p:spPr>
        <p:txBody>
          <a:bodyPr>
            <a:normAutofit/>
          </a:bodyPr>
          <a:lstStyle>
            <a:lvl1pPr>
              <a:buFont typeface="Arial" pitchFamily="34" charset="0"/>
              <a:buNone/>
              <a:defRPr sz="1400" b="0" i="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4"/>
          </p:nvPr>
        </p:nvSpPr>
        <p:spPr>
          <a:xfrm>
            <a:off x="2357422" y="4786322"/>
            <a:ext cx="6143668" cy="1571636"/>
          </a:xfr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 Bold"/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11" name="Titre 10"/>
          <p:cNvSpPr>
            <a:spLocks noGrp="1"/>
          </p:cNvSpPr>
          <p:nvPr>
            <p:ph type="title" hasCustomPrompt="1"/>
          </p:nvPr>
        </p:nvSpPr>
        <p:spPr>
          <a:xfrm>
            <a:off x="2357422" y="285728"/>
            <a:ext cx="6572296" cy="714380"/>
          </a:xfrm>
        </p:spPr>
        <p:txBody>
          <a:bodyPr>
            <a:normAutofit/>
          </a:bodyPr>
          <a:lstStyle>
            <a:lvl1pPr algn="l">
              <a:buFont typeface="Arial" pitchFamily="34" charset="0"/>
              <a:buNone/>
              <a:defRPr sz="1800" b="1" i="0" u="none" strike="noStrike" cap="all" baseline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Arial Bold"/>
              </a:defRPr>
            </a:lvl1pPr>
          </a:lstStyle>
          <a:p>
            <a:r>
              <a:rPr lang="fr-FR" dirty="0" smtClean="0"/>
              <a:t>Rappel titre présentation</a:t>
            </a:r>
            <a:endParaRPr lang="fr-FR" dirty="0"/>
          </a:p>
        </p:txBody>
      </p:sp>
      <p:sp>
        <p:nvSpPr>
          <p:cNvPr id="12" name="Espace réservé du contenu 7"/>
          <p:cNvSpPr>
            <a:spLocks noGrp="1"/>
          </p:cNvSpPr>
          <p:nvPr>
            <p:ph sz="quarter" idx="15"/>
          </p:nvPr>
        </p:nvSpPr>
        <p:spPr>
          <a:xfrm>
            <a:off x="2357422" y="3071810"/>
            <a:ext cx="6143668" cy="1214446"/>
          </a:xfr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5" name="Espace réservé du pied de page 14"/>
          <p:cNvSpPr>
            <a:spLocks noGrp="1"/>
          </p:cNvSpPr>
          <p:nvPr/>
        </p:nvSpPr>
        <p:spPr/>
        <p:txBody>
          <a:bodyPr/>
          <a:lstStyle/>
          <a:p>
            <a:endParaRPr lang="fr-FR"/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2500298" y="785794"/>
            <a:ext cx="6643702" cy="1588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Espace réservé du texte 23"/>
          <p:cNvSpPr>
            <a:spLocks noGrp="1"/>
          </p:cNvSpPr>
          <p:nvPr>
            <p:ph type="body" sz="quarter" idx="17" hasCustomPrompt="1"/>
          </p:nvPr>
        </p:nvSpPr>
        <p:spPr>
          <a:xfrm>
            <a:off x="2357422" y="1071546"/>
            <a:ext cx="3571900" cy="357190"/>
          </a:xfrm>
        </p:spPr>
        <p:txBody>
          <a:bodyPr>
            <a:normAutofit/>
          </a:bodyPr>
          <a:lstStyle>
            <a:lvl1pPr>
              <a:buFontTx/>
              <a:buNone/>
              <a:defRPr sz="1800" b="1" i="0" baseline="0">
                <a:solidFill>
                  <a:srgbClr val="C3004A"/>
                </a:solidFill>
                <a:latin typeface="Arial Bold"/>
              </a:defRPr>
            </a:lvl1pPr>
          </a:lstStyle>
          <a:p>
            <a:pPr lvl="0"/>
            <a:r>
              <a:rPr lang="fr-FR" dirty="0" smtClean="0"/>
              <a:t>Titre principal</a:t>
            </a:r>
            <a:endParaRPr lang="fr-FR" dirty="0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2357422" y="2714620"/>
            <a:ext cx="3571900" cy="357190"/>
          </a:xfr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501F74"/>
                </a:solidFill>
                <a:latin typeface="Arial Bold"/>
              </a:defRPr>
            </a:lvl1pPr>
          </a:lstStyle>
          <a:p>
            <a:pPr lvl="0"/>
            <a:r>
              <a:rPr lang="fr-FR" sz="1800" baseline="0" dirty="0" smtClean="0">
                <a:solidFill>
                  <a:schemeClr val="accent4">
                    <a:lumMod val="75000"/>
                  </a:schemeClr>
                </a:solidFill>
                <a:latin typeface="Arial Bold"/>
              </a:rPr>
              <a:t>Intertitre</a:t>
            </a:r>
            <a:endParaRPr lang="fr-FR" dirty="0"/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9" hasCustomPrompt="1"/>
          </p:nvPr>
        </p:nvSpPr>
        <p:spPr>
          <a:xfrm>
            <a:off x="2357422" y="4429126"/>
            <a:ext cx="3571900" cy="357196"/>
          </a:xfr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AB757F"/>
                </a:solidFill>
                <a:latin typeface="Arial Bold"/>
              </a:defRPr>
            </a:lvl1pPr>
          </a:lstStyle>
          <a:p>
            <a:pPr lvl="0"/>
            <a:r>
              <a:rPr lang="fr-FR" dirty="0" smtClean="0"/>
              <a:t>Titre graphique</a:t>
            </a:r>
            <a:endParaRPr lang="fr-FR" dirty="0"/>
          </a:p>
        </p:txBody>
      </p:sp>
      <p:sp>
        <p:nvSpPr>
          <p:cNvPr id="1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286644" y="492107"/>
            <a:ext cx="1714512" cy="365125"/>
          </a:xfrm>
        </p:spPr>
        <p:txBody>
          <a:bodyPr/>
          <a:lstStyle>
            <a:lvl1pPr>
              <a:defRPr sz="1000" b="0" i="1" baseline="0">
                <a:solidFill>
                  <a:srgbClr val="C3004A"/>
                </a:solidFill>
                <a:latin typeface="Arial Bold"/>
              </a:defRPr>
            </a:lvl1pPr>
          </a:lstStyle>
          <a:p>
            <a:r>
              <a:rPr lang="en-US" smtClean="0"/>
              <a:t>June 12, 2019</a:t>
            </a:r>
            <a:endParaRPr 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72528" y="6500834"/>
            <a:ext cx="571504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7C2CF4-5274-451A-B5B2-DDFF816FA3BB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C3004A"/>
                </a:solidFill>
                <a:effectLst/>
                <a:uLnTx/>
                <a:uFillTx/>
                <a:latin typeface="Arial Bold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‹N°›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C3004A"/>
              </a:solidFill>
              <a:effectLst/>
              <a:uLnTx/>
              <a:uFillTx/>
              <a:latin typeface="Arial Bold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561" y="524215"/>
            <a:ext cx="6789600" cy="751759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560" y="1591368"/>
            <a:ext cx="8553600" cy="2137184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0560" y="3866807"/>
            <a:ext cx="8553600" cy="2138624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0349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June 12,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white">
                    <a:tint val="75000"/>
                  </a:prstClr>
                </a:solidFill>
              </a:rPr>
              <a:t>B. Ramstein,NSTAR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5932-5A4C-4A57-8CB9-AAB746316C79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4066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June 12,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white">
                    <a:tint val="75000"/>
                  </a:prstClr>
                </a:solidFill>
              </a:rPr>
              <a:t>B. Ramstein,NSTAR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5932-5A4C-4A57-8CB9-AAB746316C79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147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June 12,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white">
                    <a:tint val="75000"/>
                  </a:prstClr>
                </a:solidFill>
              </a:rPr>
              <a:t>B. Ramstein,NSTAR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5932-5A4C-4A57-8CB9-AAB746316C79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410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June 12,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white">
                    <a:tint val="75000"/>
                  </a:prstClr>
                </a:solidFill>
              </a:rPr>
              <a:t>B. Ramstein,NSTAR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5932-5A4C-4A57-8CB9-AAB746316C79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1470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June 12,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white">
                    <a:tint val="75000"/>
                  </a:prstClr>
                </a:solidFill>
              </a:rPr>
              <a:t>B. Ramstein,NSTAR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5932-5A4C-4A57-8CB9-AAB746316C79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7631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June 12,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white">
                    <a:tint val="75000"/>
                  </a:prstClr>
                </a:solidFill>
              </a:rPr>
              <a:t>B. Ramstein,NSTAR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5932-5A4C-4A57-8CB9-AAB746316C79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272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45015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June 12,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white">
                    <a:tint val="75000"/>
                  </a:prstClr>
                </a:solidFill>
              </a:rPr>
              <a:t>B. Ramstein,NSTAR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5932-5A4C-4A57-8CB9-AAB746316C79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5213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June 12,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white">
                    <a:tint val="75000"/>
                  </a:prstClr>
                </a:solidFill>
              </a:rPr>
              <a:t>B. Ramstein,NSTAR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5932-5A4C-4A57-8CB9-AAB746316C79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940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June 12,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white">
                    <a:tint val="75000"/>
                  </a:prstClr>
                </a:solidFill>
              </a:rPr>
              <a:t>B. Ramstein,NSTAR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5932-5A4C-4A57-8CB9-AAB746316C79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0044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June 12,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white">
                    <a:tint val="75000"/>
                  </a:prstClr>
                </a:solidFill>
              </a:rPr>
              <a:t>B. Ramstein,NSTAR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5932-5A4C-4A57-8CB9-AAB746316C79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0174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June 12,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white">
                    <a:tint val="75000"/>
                  </a:prstClr>
                </a:solidFill>
              </a:rPr>
              <a:t>B. Ramstein,NSTAR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15932-5A4C-4A57-8CB9-AAB746316C79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34817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June 12,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B. Ramstein,NSTAR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/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1562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June 12,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B. Ramstein,NSTAR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/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9057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June 12,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B. Ramstein,NSTAR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/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1033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June 12,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B. Ramstein,NSTAR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/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37997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June 12,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B. Ramstein,NSTAR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/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820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58551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June 12,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B. Ramstein,NSTAR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/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93757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June 12,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B. Ramstein,NSTAR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/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0196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June 12,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B. Ramstein,NSTAR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/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5097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June 12,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B. Ramstein,NSTAR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/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28267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June 12, 2019</a:t>
            </a:r>
            <a:endParaRPr lang="fr-FR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B. Ramstein,NSTAR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/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274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June 12,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B. Ramstein,NSTAR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/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3146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Vide"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POWERPOINTfond_suite (2)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6" name="Image 5" descr="logoipn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-178359" y="-71438"/>
            <a:ext cx="2178591" cy="1357298"/>
          </a:xfrm>
          <a:prstGeom prst="rect">
            <a:avLst/>
          </a:prstGeom>
        </p:spPr>
      </p:pic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2357422" y="1428736"/>
            <a:ext cx="6215106" cy="1143008"/>
          </a:xfrm>
        </p:spPr>
        <p:txBody>
          <a:bodyPr>
            <a:normAutofit/>
          </a:bodyPr>
          <a:lstStyle>
            <a:lvl1pPr>
              <a:buFont typeface="Arial" pitchFamily="34" charset="0"/>
              <a:buNone/>
              <a:defRPr sz="1400" b="0" i="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0" name="Espace réservé pour une image  9"/>
          <p:cNvSpPr>
            <a:spLocks noGrp="1"/>
          </p:cNvSpPr>
          <p:nvPr>
            <p:ph type="pic" sz="quarter" idx="14"/>
          </p:nvPr>
        </p:nvSpPr>
        <p:spPr>
          <a:xfrm>
            <a:off x="2357422" y="4786322"/>
            <a:ext cx="6143668" cy="1571636"/>
          </a:xfr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 Bold"/>
              </a:defRPr>
            </a:lvl1pPr>
          </a:lstStyle>
          <a:p>
            <a:r>
              <a:rPr lang="fr-FR" smtClean="0"/>
              <a:t>Cliquez sur l'icône pour ajouter une image</a:t>
            </a:r>
            <a:endParaRPr lang="fr-FR" dirty="0"/>
          </a:p>
        </p:txBody>
      </p:sp>
      <p:sp>
        <p:nvSpPr>
          <p:cNvPr id="11" name="Titre 10"/>
          <p:cNvSpPr>
            <a:spLocks noGrp="1"/>
          </p:cNvSpPr>
          <p:nvPr>
            <p:ph type="title" hasCustomPrompt="1"/>
          </p:nvPr>
        </p:nvSpPr>
        <p:spPr>
          <a:xfrm>
            <a:off x="2357422" y="285728"/>
            <a:ext cx="6572296" cy="714380"/>
          </a:xfrm>
        </p:spPr>
        <p:txBody>
          <a:bodyPr>
            <a:normAutofit/>
          </a:bodyPr>
          <a:lstStyle>
            <a:lvl1pPr algn="l">
              <a:buFont typeface="Arial" pitchFamily="34" charset="0"/>
              <a:buNone/>
              <a:defRPr sz="1800" b="1" i="0" u="none" strike="noStrike" cap="all" baseline="0">
                <a:ln w="0" cap="sq">
                  <a:solidFill>
                    <a:schemeClr val="tx1"/>
                  </a:solidFill>
                </a:ln>
                <a:solidFill>
                  <a:srgbClr val="501F74"/>
                </a:solidFill>
                <a:uFill>
                  <a:solidFill>
                    <a:schemeClr val="accent4">
                      <a:lumMod val="60000"/>
                      <a:lumOff val="40000"/>
                    </a:schemeClr>
                  </a:solidFill>
                </a:uFill>
                <a:latin typeface="Arial Bold"/>
              </a:defRPr>
            </a:lvl1pPr>
          </a:lstStyle>
          <a:p>
            <a:r>
              <a:rPr lang="fr-FR" dirty="0" smtClean="0"/>
              <a:t>Rappel titre présentation</a:t>
            </a:r>
            <a:endParaRPr lang="fr-FR" dirty="0"/>
          </a:p>
        </p:txBody>
      </p:sp>
      <p:sp>
        <p:nvSpPr>
          <p:cNvPr id="12" name="Espace réservé du contenu 7"/>
          <p:cNvSpPr>
            <a:spLocks noGrp="1"/>
          </p:cNvSpPr>
          <p:nvPr>
            <p:ph sz="quarter" idx="15"/>
          </p:nvPr>
        </p:nvSpPr>
        <p:spPr>
          <a:xfrm>
            <a:off x="2357422" y="3071810"/>
            <a:ext cx="6143668" cy="1214446"/>
          </a:xfrm>
        </p:spPr>
        <p:txBody>
          <a:bodyPr>
            <a:normAutofit/>
          </a:bodyPr>
          <a:lstStyle>
            <a:lvl1pPr>
              <a:buFontTx/>
              <a:buNone/>
              <a:defRPr sz="1400" baseline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5" name="Espace réservé du pied de page 14"/>
          <p:cNvSpPr>
            <a:spLocks noGrp="1"/>
          </p:cNvSpPr>
          <p:nvPr/>
        </p:nvSpPr>
        <p:spPr/>
        <p:txBody>
          <a:bodyPr/>
          <a:lstStyle/>
          <a:p>
            <a:endParaRPr lang="fr-FR">
              <a:solidFill>
                <a:srgbClr val="000000"/>
              </a:solidFill>
            </a:endParaRPr>
          </a:p>
        </p:txBody>
      </p:sp>
      <p:cxnSp>
        <p:nvCxnSpPr>
          <p:cNvPr id="17" name="Connecteur droit 16"/>
          <p:cNvCxnSpPr/>
          <p:nvPr userDrawn="1"/>
        </p:nvCxnSpPr>
        <p:spPr>
          <a:xfrm>
            <a:off x="2500298" y="785794"/>
            <a:ext cx="6643702" cy="1588"/>
          </a:xfrm>
          <a:prstGeom prst="line">
            <a:avLst/>
          </a:prstGeom>
          <a:ln w="19050">
            <a:solidFill>
              <a:srgbClr val="501F74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4" name="Espace réservé du texte 23"/>
          <p:cNvSpPr>
            <a:spLocks noGrp="1"/>
          </p:cNvSpPr>
          <p:nvPr>
            <p:ph type="body" sz="quarter" idx="17" hasCustomPrompt="1"/>
          </p:nvPr>
        </p:nvSpPr>
        <p:spPr>
          <a:xfrm>
            <a:off x="2357422" y="1071546"/>
            <a:ext cx="3571900" cy="357190"/>
          </a:xfrm>
        </p:spPr>
        <p:txBody>
          <a:bodyPr>
            <a:normAutofit/>
          </a:bodyPr>
          <a:lstStyle>
            <a:lvl1pPr>
              <a:buFontTx/>
              <a:buNone/>
              <a:defRPr sz="1800" b="1" i="0" baseline="0">
                <a:solidFill>
                  <a:srgbClr val="C3004A"/>
                </a:solidFill>
                <a:latin typeface="Arial Bold"/>
              </a:defRPr>
            </a:lvl1pPr>
          </a:lstStyle>
          <a:p>
            <a:pPr lvl="0"/>
            <a:r>
              <a:rPr lang="fr-FR" dirty="0" smtClean="0"/>
              <a:t>Titre principal</a:t>
            </a:r>
            <a:endParaRPr lang="fr-FR" dirty="0"/>
          </a:p>
        </p:txBody>
      </p:sp>
      <p:sp>
        <p:nvSpPr>
          <p:cNvPr id="26" name="Espace réservé du texte 25"/>
          <p:cNvSpPr>
            <a:spLocks noGrp="1"/>
          </p:cNvSpPr>
          <p:nvPr>
            <p:ph type="body" sz="quarter" idx="18" hasCustomPrompt="1"/>
          </p:nvPr>
        </p:nvSpPr>
        <p:spPr>
          <a:xfrm>
            <a:off x="2357422" y="2714620"/>
            <a:ext cx="3571900" cy="357190"/>
          </a:xfr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501F74"/>
                </a:solidFill>
                <a:latin typeface="Arial Bold"/>
              </a:defRPr>
            </a:lvl1pPr>
          </a:lstStyle>
          <a:p>
            <a:pPr lvl="0"/>
            <a:r>
              <a:rPr lang="fr-FR" sz="1800" baseline="0" dirty="0" smtClean="0">
                <a:solidFill>
                  <a:schemeClr val="accent4">
                    <a:lumMod val="75000"/>
                  </a:schemeClr>
                </a:solidFill>
                <a:latin typeface="Arial Bold"/>
              </a:rPr>
              <a:t>Intertitre</a:t>
            </a:r>
            <a:endParaRPr lang="fr-FR" dirty="0"/>
          </a:p>
        </p:txBody>
      </p:sp>
      <p:sp>
        <p:nvSpPr>
          <p:cNvPr id="28" name="Espace réservé du texte 27"/>
          <p:cNvSpPr>
            <a:spLocks noGrp="1"/>
          </p:cNvSpPr>
          <p:nvPr>
            <p:ph type="body" sz="quarter" idx="19" hasCustomPrompt="1"/>
          </p:nvPr>
        </p:nvSpPr>
        <p:spPr>
          <a:xfrm>
            <a:off x="2357422" y="4429126"/>
            <a:ext cx="3571900" cy="357196"/>
          </a:xfrm>
        </p:spPr>
        <p:txBody>
          <a:bodyPr>
            <a:noAutofit/>
          </a:bodyPr>
          <a:lstStyle>
            <a:lvl1pPr>
              <a:buFontTx/>
              <a:buNone/>
              <a:defRPr sz="1800" baseline="0">
                <a:solidFill>
                  <a:srgbClr val="AB757F"/>
                </a:solidFill>
                <a:latin typeface="Arial Bold"/>
              </a:defRPr>
            </a:lvl1pPr>
          </a:lstStyle>
          <a:p>
            <a:pPr lvl="0"/>
            <a:r>
              <a:rPr lang="fr-FR" dirty="0" smtClean="0"/>
              <a:t>Titre graphique</a:t>
            </a:r>
            <a:endParaRPr lang="fr-FR" dirty="0"/>
          </a:p>
        </p:txBody>
      </p:sp>
      <p:sp>
        <p:nvSpPr>
          <p:cNvPr id="1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7286644" y="492107"/>
            <a:ext cx="1714512" cy="365125"/>
          </a:xfrm>
        </p:spPr>
        <p:txBody>
          <a:bodyPr/>
          <a:lstStyle>
            <a:lvl1pPr>
              <a:defRPr sz="1000" b="0" i="1" baseline="0">
                <a:solidFill>
                  <a:srgbClr val="C3004A"/>
                </a:solidFill>
                <a:latin typeface="Arial Bold"/>
              </a:defRPr>
            </a:lvl1pPr>
          </a:lstStyle>
          <a:p>
            <a:r>
              <a:rPr lang="en-US" smtClean="0"/>
              <a:t>June 12, 2019</a:t>
            </a:r>
            <a:endParaRPr lang="fr-FR" dirty="0"/>
          </a:p>
        </p:txBody>
      </p:sp>
      <p:sp>
        <p:nvSpPr>
          <p:cNvPr id="18" name="Espace réservé du numéro de diapositive 4"/>
          <p:cNvSpPr txBox="1">
            <a:spLocks/>
          </p:cNvSpPr>
          <p:nvPr userDrawn="1"/>
        </p:nvSpPr>
        <p:spPr>
          <a:xfrm>
            <a:off x="8572528" y="6500834"/>
            <a:ext cx="571504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>
              <a:defRPr baseline="0">
                <a:solidFill>
                  <a:srgbClr val="C3004A"/>
                </a:solidFill>
                <a:latin typeface="Arial Bold"/>
              </a:defRPr>
            </a:lvl1pPr>
          </a:lstStyle>
          <a:p>
            <a:pPr algn="r">
              <a:defRPr/>
            </a:pPr>
            <a:fld id="{827C2CF4-5274-451A-B5B2-DDFF816FA3BB}" type="slidenum">
              <a:rPr lang="fr-FR" sz="1200" smtClean="0"/>
              <a:pPr algn="r">
                <a:defRPr/>
              </a:pPr>
              <a:t>‹N°›</a:t>
            </a:fld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610356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6379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40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4495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8806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44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8315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B. Ramstein,NSTAR 2019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C2CF4-5274-451A-B5B2-DDFF816FA3BB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8562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898" r:id="rId12"/>
    <p:sldLayoutId id="2147484002" r:id="rId13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June 12,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prstClr val="white">
                    <a:tint val="75000"/>
                  </a:prstClr>
                </a:solidFill>
              </a:rPr>
              <a:t>B. Ramstein,NSTAR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15932-5A4C-4A57-8CB9-AAB746316C79}" type="slidenum">
              <a:rPr lang="fr-FR" smtClean="0">
                <a:solidFill>
                  <a:prstClr val="white">
                    <a:tint val="75000"/>
                  </a:prstClr>
                </a:solidFill>
              </a:rPr>
              <a:pPr/>
              <a:t>‹N°›</a:t>
            </a:fld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2080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June 12,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B. Ramstein,NSTAR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C2CF4-5274-451A-B5B2-DDFF816FA3BB}" type="slidenum">
              <a:rPr lang="fr-FR" smtClean="0">
                <a:solidFill>
                  <a:srgbClr val="000000">
                    <a:tint val="75000"/>
                  </a:srgbClr>
                </a:solidFill>
              </a:rPr>
              <a:pPr/>
              <a:t>‹N°›</a:t>
            </a:fld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3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3952" r:id="rId2"/>
    <p:sldLayoutId id="2147483953" r:id="rId3"/>
    <p:sldLayoutId id="2147483954" r:id="rId4"/>
    <p:sldLayoutId id="2147483955" r:id="rId5"/>
    <p:sldLayoutId id="2147483956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gif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5" Type="http://schemas.openxmlformats.org/officeDocument/2006/relationships/image" Target="../media/image58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hyperlink" Target="http://arxiv.org/abs/arXiv:1503.07763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9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7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98"/>
          <p:cNvGrpSpPr>
            <a:grpSpLocks/>
          </p:cNvGrpSpPr>
          <p:nvPr/>
        </p:nvGrpSpPr>
        <p:grpSpPr bwMode="auto">
          <a:xfrm>
            <a:off x="899592" y="5058887"/>
            <a:ext cx="2016125" cy="1178425"/>
            <a:chOff x="1680" y="1554"/>
            <a:chExt cx="1248" cy="816"/>
          </a:xfrm>
          <a:solidFill>
            <a:srgbClr val="002060"/>
          </a:solidFill>
        </p:grpSpPr>
        <p:sp>
          <p:nvSpPr>
            <p:cNvPr id="47" name="Rectangle 113"/>
            <p:cNvSpPr>
              <a:spLocks noChangeArrowheads="1"/>
            </p:cNvSpPr>
            <p:nvPr/>
          </p:nvSpPr>
          <p:spPr bwMode="auto">
            <a:xfrm>
              <a:off x="1680" y="1554"/>
              <a:ext cx="1248" cy="816"/>
            </a:xfrm>
            <a:prstGeom prst="rect">
              <a:avLst/>
            </a:prstGeom>
            <a:grpFill/>
            <a:ln w="936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44926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Line 99"/>
            <p:cNvSpPr>
              <a:spLocks noChangeShapeType="1"/>
            </p:cNvSpPr>
            <p:nvPr/>
          </p:nvSpPr>
          <p:spPr bwMode="auto">
            <a:xfrm>
              <a:off x="1950" y="1958"/>
              <a:ext cx="389" cy="8"/>
            </a:xfrm>
            <a:prstGeom prst="line">
              <a:avLst/>
            </a:prstGeom>
            <a:grpFill/>
            <a:ln w="1908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44926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AutoShape 100"/>
            <p:cNvSpPr>
              <a:spLocks noChangeArrowheads="1"/>
            </p:cNvSpPr>
            <p:nvPr/>
          </p:nvSpPr>
          <p:spPr bwMode="auto">
            <a:xfrm rot="1800000">
              <a:off x="2337" y="1991"/>
              <a:ext cx="296" cy="92"/>
            </a:xfrm>
            <a:custGeom>
              <a:avLst/>
              <a:gdLst>
                <a:gd name="T0" fmla="*/ 0 w 576"/>
                <a:gd name="T1" fmla="*/ 0 h 224"/>
                <a:gd name="T2" fmla="*/ 1 w 576"/>
                <a:gd name="T3" fmla="*/ 0 h 224"/>
                <a:gd name="T4" fmla="*/ 1 w 576"/>
                <a:gd name="T5" fmla="*/ 0 h 224"/>
                <a:gd name="T6" fmla="*/ 1 w 576"/>
                <a:gd name="T7" fmla="*/ 0 h 224"/>
                <a:gd name="T8" fmla="*/ 1 w 576"/>
                <a:gd name="T9" fmla="*/ 0 h 224"/>
                <a:gd name="T10" fmla="*/ 1 w 576"/>
                <a:gd name="T11" fmla="*/ 0 h 224"/>
                <a:gd name="T12" fmla="*/ 2 w 576"/>
                <a:gd name="T13" fmla="*/ 0 h 224"/>
                <a:gd name="T14" fmla="*/ 2 w 576"/>
                <a:gd name="T15" fmla="*/ 0 h 2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76"/>
                <a:gd name="T25" fmla="*/ 0 h 224"/>
                <a:gd name="T26" fmla="*/ 576 w 576"/>
                <a:gd name="T27" fmla="*/ 224 h 2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76" h="224">
                  <a:moveTo>
                    <a:pt x="0" y="112"/>
                  </a:moveTo>
                  <a:cubicBezTo>
                    <a:pt x="12" y="168"/>
                    <a:pt x="24" y="224"/>
                    <a:pt x="48" y="208"/>
                  </a:cubicBezTo>
                  <a:cubicBezTo>
                    <a:pt x="72" y="192"/>
                    <a:pt x="112" y="16"/>
                    <a:pt x="144" y="16"/>
                  </a:cubicBezTo>
                  <a:cubicBezTo>
                    <a:pt x="176" y="16"/>
                    <a:pt x="208" y="208"/>
                    <a:pt x="240" y="208"/>
                  </a:cubicBezTo>
                  <a:cubicBezTo>
                    <a:pt x="272" y="208"/>
                    <a:pt x="304" y="16"/>
                    <a:pt x="336" y="16"/>
                  </a:cubicBezTo>
                  <a:cubicBezTo>
                    <a:pt x="368" y="16"/>
                    <a:pt x="400" y="208"/>
                    <a:pt x="432" y="208"/>
                  </a:cubicBezTo>
                  <a:cubicBezTo>
                    <a:pt x="464" y="208"/>
                    <a:pt x="504" y="32"/>
                    <a:pt x="528" y="16"/>
                  </a:cubicBezTo>
                  <a:cubicBezTo>
                    <a:pt x="552" y="0"/>
                    <a:pt x="564" y="56"/>
                    <a:pt x="576" y="112"/>
                  </a:cubicBezTo>
                </a:path>
              </a:pathLst>
            </a:custGeom>
            <a:grpFill/>
            <a:ln w="38160">
              <a:solidFill>
                <a:srgbClr val="FF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44926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Line 101"/>
            <p:cNvSpPr>
              <a:spLocks noChangeShapeType="1"/>
            </p:cNvSpPr>
            <p:nvPr/>
          </p:nvSpPr>
          <p:spPr bwMode="auto">
            <a:xfrm flipV="1">
              <a:off x="2349" y="1761"/>
              <a:ext cx="324" cy="208"/>
            </a:xfrm>
            <a:prstGeom prst="line">
              <a:avLst/>
            </a:prstGeom>
            <a:grpFill/>
            <a:ln w="19080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pPr marL="0" marR="0" lvl="0" indent="0" defTabSz="44926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39" name="Line 102"/>
            <p:cNvSpPr>
              <a:spLocks noChangeShapeType="1"/>
            </p:cNvSpPr>
            <p:nvPr/>
          </p:nvSpPr>
          <p:spPr bwMode="auto">
            <a:xfrm>
              <a:off x="2605" y="2103"/>
              <a:ext cx="180" cy="110"/>
            </a:xfrm>
            <a:prstGeom prst="line">
              <a:avLst/>
            </a:prstGeom>
            <a:grpFill/>
            <a:ln w="9360">
              <a:solidFill>
                <a:srgbClr val="FFFFFF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marL="0" marR="0" lvl="0" indent="0" defTabSz="44926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Line 103"/>
            <p:cNvSpPr>
              <a:spLocks noChangeShapeType="1"/>
            </p:cNvSpPr>
            <p:nvPr/>
          </p:nvSpPr>
          <p:spPr bwMode="auto">
            <a:xfrm flipV="1">
              <a:off x="2626" y="1991"/>
              <a:ext cx="200" cy="101"/>
            </a:xfrm>
            <a:prstGeom prst="line">
              <a:avLst/>
            </a:prstGeom>
            <a:grpFill/>
            <a:ln w="9360">
              <a:solidFill>
                <a:srgbClr val="FFFFFF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marL="0" marR="0" lvl="0" indent="0" defTabSz="44926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Text Box 104"/>
            <p:cNvSpPr txBox="1">
              <a:spLocks noChangeArrowheads="1"/>
            </p:cNvSpPr>
            <p:nvPr/>
          </p:nvSpPr>
          <p:spPr bwMode="auto">
            <a:xfrm rot="10800000" flipV="1">
              <a:off x="2108" y="2002"/>
              <a:ext cx="419" cy="2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marL="0" marR="0" lvl="0" indent="0" algn="r" defTabSz="44926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kumimoji="0" 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Symbol" pitchFamily="18" charset="2"/>
                </a:rPr>
                <a:t></a:t>
              </a:r>
              <a:r>
                <a:rPr kumimoji="0" lang="en-US" sz="2000" b="1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FFFF00"/>
                  </a:solidFill>
                  <a:effectLst/>
                  <a:uLnTx/>
                  <a:uFillTx/>
                  <a:latin typeface="Symbol" pitchFamily="18" charset="2"/>
                </a:rPr>
                <a:t></a:t>
              </a:r>
            </a:p>
          </p:txBody>
        </p:sp>
        <p:sp>
          <p:nvSpPr>
            <p:cNvPr id="42" name="Text Box 105"/>
            <p:cNvSpPr txBox="1">
              <a:spLocks noChangeArrowheads="1"/>
            </p:cNvSpPr>
            <p:nvPr/>
          </p:nvSpPr>
          <p:spPr bwMode="auto">
            <a:xfrm>
              <a:off x="2681" y="1785"/>
              <a:ext cx="242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marL="0" marR="0" lvl="0" indent="0" algn="r" defTabSz="44926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e</a:t>
              </a:r>
              <a:r>
                <a:rPr kumimoji="0" lang="en-US" sz="18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+</a:t>
              </a:r>
            </a:p>
          </p:txBody>
        </p:sp>
        <p:sp>
          <p:nvSpPr>
            <p:cNvPr id="43" name="Text Box 106"/>
            <p:cNvSpPr txBox="1">
              <a:spLocks noChangeArrowheads="1"/>
            </p:cNvSpPr>
            <p:nvPr/>
          </p:nvSpPr>
          <p:spPr bwMode="auto">
            <a:xfrm>
              <a:off x="2566" y="2129"/>
              <a:ext cx="221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marL="0" marR="0" lvl="0" indent="0" algn="r" defTabSz="44926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e</a:t>
              </a:r>
              <a:r>
                <a:rPr kumimoji="0" lang="en-US" sz="18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-</a:t>
              </a:r>
            </a:p>
          </p:txBody>
        </p:sp>
        <p:sp>
          <p:nvSpPr>
            <p:cNvPr id="44" name="Oval 110"/>
            <p:cNvSpPr>
              <a:spLocks noChangeArrowheads="1"/>
            </p:cNvSpPr>
            <p:nvPr/>
          </p:nvSpPr>
          <p:spPr bwMode="auto">
            <a:xfrm>
              <a:off x="2304" y="1916"/>
              <a:ext cx="63" cy="86"/>
            </a:xfrm>
            <a:prstGeom prst="ellipse">
              <a:avLst/>
            </a:prstGeom>
            <a:grpFill/>
            <a:ln w="9360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marL="0" marR="0" lvl="0" indent="0" defTabSz="44926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Text Box 111"/>
            <p:cNvSpPr txBox="1">
              <a:spLocks noChangeArrowheads="1"/>
            </p:cNvSpPr>
            <p:nvPr/>
          </p:nvSpPr>
          <p:spPr bwMode="auto">
            <a:xfrm>
              <a:off x="1834" y="1731"/>
              <a:ext cx="217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marL="0" marR="0" lvl="0" indent="0" defTabSz="44926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kumimoji="0" lang="fr-F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R</a:t>
              </a:r>
            </a:p>
          </p:txBody>
        </p:sp>
        <p:sp>
          <p:nvSpPr>
            <p:cNvPr id="46" name="Text Box 112"/>
            <p:cNvSpPr txBox="1">
              <a:spLocks noChangeArrowheads="1"/>
            </p:cNvSpPr>
            <p:nvPr/>
          </p:nvSpPr>
          <p:spPr bwMode="auto">
            <a:xfrm>
              <a:off x="2435" y="1593"/>
              <a:ext cx="217" cy="2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marL="0" marR="0" lvl="0" indent="0" defTabSz="449263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kumimoji="0" lang="fr-F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</a:rPr>
                <a:t>N</a:t>
              </a:r>
            </a:p>
          </p:txBody>
        </p:sp>
      </p:grpSp>
      <p:sp>
        <p:nvSpPr>
          <p:cNvPr id="2" name="ZoneTexte 1"/>
          <p:cNvSpPr txBox="1"/>
          <p:nvPr/>
        </p:nvSpPr>
        <p:spPr>
          <a:xfrm>
            <a:off x="1399346" y="3933056"/>
            <a:ext cx="6668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/>
              <a:t>B. Ramstein (IPN Orsay) for the HADES collaboration</a:t>
            </a:r>
            <a:endParaRPr lang="en-US" sz="2400" dirty="0"/>
          </a:p>
        </p:txBody>
      </p:sp>
      <p:pic>
        <p:nvPicPr>
          <p:cNvPr id="7" name="Picture 9" descr="New_LogoIPN_600p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4644" y="0"/>
            <a:ext cx="1329356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9" descr="IN2P3Filaire-Q_SignV cop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88" y="7196"/>
            <a:ext cx="1301302" cy="724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3" descr="http://www.bibs.u-psud.fr/images/logo_PSUD_n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-27384"/>
            <a:ext cx="1158875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2"/>
          <p:cNvSpPr>
            <a:spLocks noGrp="1"/>
          </p:cNvSpPr>
          <p:nvPr>
            <p:ph type="ctrTitle"/>
          </p:nvPr>
        </p:nvSpPr>
        <p:spPr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en-US" sz="3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Studying time-like electromagnetic baryonic transitions with HADES in pion induced reactions</a:t>
            </a:r>
          </a:p>
        </p:txBody>
      </p:sp>
      <p:grpSp>
        <p:nvGrpSpPr>
          <p:cNvPr id="29" name="Group 11"/>
          <p:cNvGrpSpPr>
            <a:grpSpLocks/>
          </p:cNvGrpSpPr>
          <p:nvPr/>
        </p:nvGrpSpPr>
        <p:grpSpPr bwMode="auto">
          <a:xfrm>
            <a:off x="6588224" y="5058887"/>
            <a:ext cx="2352508" cy="1607186"/>
            <a:chOff x="0" y="0"/>
            <a:chExt cx="2303" cy="1402"/>
          </a:xfrm>
          <a:solidFill>
            <a:srgbClr val="002060"/>
          </a:solidFill>
        </p:grpSpPr>
        <p:sp>
          <p:nvSpPr>
            <p:cNvPr id="31" name="Text Box 13"/>
            <p:cNvSpPr txBox="1">
              <a:spLocks noChangeArrowheads="1"/>
            </p:cNvSpPr>
            <p:nvPr/>
          </p:nvSpPr>
          <p:spPr bwMode="auto">
            <a:xfrm>
              <a:off x="0" y="0"/>
              <a:ext cx="2304" cy="1403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pic>
          <p:nvPicPr>
            <p:cNvPr id="30" name="Picture 1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0"/>
              <a:ext cx="2304" cy="1403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</p:pic>
      </p:grpSp>
      <p:pic>
        <p:nvPicPr>
          <p:cNvPr id="32" name="Picture 9" descr="New_LogoIPN_600p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4644" y="-24555"/>
            <a:ext cx="1329356" cy="836712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</p:pic>
      <p:pic>
        <p:nvPicPr>
          <p:cNvPr id="33" name="Picture 19" descr="IN2P3Filaire-Q_SignV copi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88" y="7196"/>
            <a:ext cx="1301302" cy="724141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</p:pic>
      <p:pic>
        <p:nvPicPr>
          <p:cNvPr id="34" name="Picture 13" descr="http://www.bibs.u-psud.fr/images/logo_PSUD_n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-27384"/>
            <a:ext cx="1158875" cy="677862"/>
          </a:xfrm>
          <a:prstGeom prst="rect">
            <a:avLst/>
          </a:prstGeom>
          <a:solidFill>
            <a:srgbClr val="002060"/>
          </a:solidFill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2658099" y="4456731"/>
            <a:ext cx="3899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NSTAR </a:t>
            </a:r>
            <a:r>
              <a:rPr lang="fr-FR" dirty="0" err="1" smtClean="0"/>
              <a:t>conference</a:t>
            </a:r>
            <a:r>
              <a:rPr lang="fr-FR" dirty="0" smtClean="0"/>
              <a:t>, Bonn, </a:t>
            </a:r>
            <a:r>
              <a:rPr lang="fr-FR" dirty="0" err="1" smtClean="0"/>
              <a:t>June</a:t>
            </a:r>
            <a:r>
              <a:rPr lang="fr-FR" dirty="0" smtClean="0"/>
              <a:t> 12, 2019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Consistent 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0" r="48412"/>
          <a:stretch/>
        </p:blipFill>
        <p:spPr bwMode="auto">
          <a:xfrm>
            <a:off x="46570" y="663065"/>
            <a:ext cx="3949366" cy="3765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3881981" y="908720"/>
            <a:ext cx="526201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Combinatorial Background</a:t>
            </a:r>
            <a:r>
              <a:rPr lang="en-US" dirty="0" smtClean="0"/>
              <a:t>: same-event </a:t>
            </a:r>
            <a:r>
              <a:rPr lang="en-US" dirty="0"/>
              <a:t>like-sign </a:t>
            </a:r>
            <a:r>
              <a:rPr lang="en-US" dirty="0" smtClean="0"/>
              <a:t>pairs </a:t>
            </a:r>
          </a:p>
          <a:p>
            <a:r>
              <a:rPr lang="en-US" dirty="0"/>
              <a:t>Signal = </a:t>
            </a:r>
            <a:r>
              <a:rPr lang="en-US" dirty="0" err="1"/>
              <a:t>N</a:t>
            </a:r>
            <a:r>
              <a:rPr lang="en-US" baseline="-25000" dirty="0" err="1"/>
              <a:t>e+e</a:t>
            </a:r>
            <a:r>
              <a:rPr lang="en-US" baseline="-25000" dirty="0"/>
              <a:t>- </a:t>
            </a:r>
            <a:r>
              <a:rPr lang="en-US" dirty="0"/>
              <a:t>-CB </a:t>
            </a:r>
          </a:p>
          <a:p>
            <a:endParaRPr lang="en-US" dirty="0"/>
          </a:p>
          <a:p>
            <a:r>
              <a:rPr lang="en-US" dirty="0"/>
              <a:t>CB rejection cuts: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Reject tracks with other track segment within 4°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opening </a:t>
            </a:r>
            <a:r>
              <a:rPr lang="en-US" dirty="0"/>
              <a:t>angle &gt; </a:t>
            </a:r>
            <a:r>
              <a:rPr lang="en-US" dirty="0" smtClean="0"/>
              <a:t>9°</a:t>
            </a:r>
            <a:endParaRPr lang="en-US" dirty="0"/>
          </a:p>
          <a:p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7" name="Titre 3"/>
          <p:cNvSpPr txBox="1">
            <a:spLocks/>
          </p:cNvSpPr>
          <p:nvPr/>
        </p:nvSpPr>
        <p:spPr>
          <a:xfrm>
            <a:off x="0" y="-27384"/>
            <a:ext cx="9143999" cy="71438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sz="3200" dirty="0" smtClean="0"/>
              <a:t>               Data </a:t>
            </a:r>
            <a:r>
              <a:rPr lang="fr-FR" sz="3200" dirty="0" err="1" smtClean="0"/>
              <a:t>Analysis</a:t>
            </a:r>
            <a:r>
              <a:rPr lang="fr-FR" sz="3200" dirty="0" smtClean="0"/>
              <a:t>: Signal extraction</a:t>
            </a:r>
            <a:endParaRPr lang="en-US" sz="3200" dirty="0"/>
          </a:p>
        </p:txBody>
      </p:sp>
      <p:sp>
        <p:nvSpPr>
          <p:cNvPr id="8" name="Espace réservé de la date 2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7975F04-8D08-4153-B36A-B4DA899D782F}" type="datetime1">
              <a:rPr lang="en-US" smtClean="0"/>
              <a:pPr/>
              <a:t>6/12/2019</a:t>
            </a:fld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323528" y="4365104"/>
            <a:ext cx="314855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Signal </a:t>
            </a:r>
            <a:r>
              <a:rPr lang="en-US" dirty="0"/>
              <a:t>(M&lt;140 MeV/c</a:t>
            </a:r>
            <a:r>
              <a:rPr lang="en-US" baseline="30000" dirty="0"/>
              <a:t>2</a:t>
            </a:r>
            <a:r>
              <a:rPr lang="en-US" dirty="0"/>
              <a:t>) = </a:t>
            </a:r>
            <a:r>
              <a:rPr lang="en-US" dirty="0" smtClean="0"/>
              <a:t>13138</a:t>
            </a:r>
            <a:endParaRPr lang="en-US" sz="2400" dirty="0"/>
          </a:p>
          <a:p>
            <a:r>
              <a:rPr lang="en-US" dirty="0" smtClean="0"/>
              <a:t>Signal </a:t>
            </a:r>
            <a:r>
              <a:rPr lang="en-US" dirty="0"/>
              <a:t>(M&gt;140 MeV/c</a:t>
            </a:r>
            <a:r>
              <a:rPr lang="en-US" baseline="30000" dirty="0"/>
              <a:t>2</a:t>
            </a:r>
            <a:r>
              <a:rPr lang="en-US" dirty="0"/>
              <a:t>) = </a:t>
            </a:r>
            <a:r>
              <a:rPr lang="en-US" dirty="0" smtClean="0"/>
              <a:t>3300</a:t>
            </a:r>
            <a:endParaRPr lang="en-US" dirty="0"/>
          </a:p>
        </p:txBody>
      </p:sp>
      <p:pic>
        <p:nvPicPr>
          <p:cNvPr id="10" name="Picture 2" descr="C:\Users\ramstein\AppData\Local\Temp\comparison_back_ri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968102"/>
            <a:ext cx="3806072" cy="378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347792" y="5205539"/>
            <a:ext cx="443820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 smtClean="0"/>
              <a:t>Syst</a:t>
            </a:r>
            <a:r>
              <a:rPr lang="fr-FR" dirty="0" smtClean="0"/>
              <a:t>. </a:t>
            </a:r>
            <a:r>
              <a:rPr lang="fr-FR" dirty="0" err="1"/>
              <a:t>e</a:t>
            </a:r>
            <a:r>
              <a:rPr lang="fr-FR" dirty="0" err="1" smtClean="0"/>
              <a:t>rrors</a:t>
            </a:r>
            <a:r>
              <a:rPr lang="fr-FR" dirty="0" smtClean="0"/>
              <a:t> : point-to-point 10-20% </a:t>
            </a:r>
            <a:r>
              <a:rPr lang="fr-FR" dirty="0" err="1" smtClean="0"/>
              <a:t>included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global 20% not </a:t>
            </a:r>
            <a:r>
              <a:rPr lang="fr-FR" dirty="0" err="1" smtClean="0"/>
              <a:t>included</a:t>
            </a:r>
            <a:endParaRPr lang="en-US" dirty="0"/>
          </a:p>
        </p:txBody>
      </p:sp>
      <p:sp>
        <p:nvSpPr>
          <p:cNvPr id="13" name="ZoneTexte 12"/>
          <p:cNvSpPr txBox="1"/>
          <p:nvPr/>
        </p:nvSpPr>
        <p:spPr>
          <a:xfrm>
            <a:off x="5292080" y="2755379"/>
            <a:ext cx="322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Consistent </a:t>
            </a:r>
            <a:r>
              <a:rPr lang="fr-FR" dirty="0" err="1" smtClean="0"/>
              <a:t>efficiency</a:t>
            </a:r>
            <a:r>
              <a:rPr lang="fr-FR" dirty="0" smtClean="0"/>
              <a:t> corrections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135779" y="6012503"/>
            <a:ext cx="4868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Normalization via known </a:t>
            </a:r>
            <a:r>
              <a:rPr lang="en-US" alt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itchFamily="18" charset="2"/>
              </a:rPr>
              <a:t></a:t>
            </a:r>
            <a:r>
              <a:rPr lang="en-US" altLang="en-US" sz="1400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en-US" alt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+ p </a:t>
            </a:r>
            <a:r>
              <a:rPr lang="en-US" alt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elastic cross </a:t>
            </a:r>
            <a:r>
              <a:rPr lang="en-US" altLang="en-US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</a:t>
            </a:r>
            <a:endParaRPr lang="en-US" sz="1400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435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June 12,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317814" y="869359"/>
            <a:ext cx="6702458" cy="92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dirty="0" err="1">
                <a:solidFill>
                  <a:srgbClr val="000000"/>
                </a:solidFill>
                <a:latin typeface="Arial" charset="0"/>
                <a:ea typeface="ＭＳ Ｐゴシック" charset="0"/>
              </a:rPr>
              <a:t>Normalisation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 carbon/polyethylene using </a:t>
            </a:r>
            <a:r>
              <a:rPr lang="en-US" dirty="0">
                <a:solidFill>
                  <a:srgbClr val="000000"/>
                </a:solidFill>
                <a:latin typeface="Symbol" charset="0"/>
                <a:ea typeface="ＭＳ Ｐゴシック" charset="0"/>
                <a:cs typeface="Symbol" charset="0"/>
              </a:rPr>
              <a:t></a:t>
            </a:r>
            <a:r>
              <a:rPr lang="en-US" baseline="30000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-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</a:rPr>
              <a:t>p </a:t>
            </a:r>
            <a:r>
              <a:rPr lang="en-US" dirty="0" smtClean="0">
                <a:solidFill>
                  <a:srgbClr val="000000"/>
                </a:solidFill>
                <a:latin typeface="Arial" charset="0"/>
                <a:ea typeface="ＭＳ Ｐゴシック" charset="0"/>
              </a:rPr>
              <a:t>elastic scattering</a:t>
            </a:r>
            <a:endParaRPr lang="en-US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n-US" dirty="0">
              <a:solidFill>
                <a:srgbClr val="000000"/>
              </a:solidFill>
              <a:latin typeface="Arial" charset="0"/>
              <a:ea typeface="ＭＳ Ｐゴシック" charset="0"/>
            </a:endParaRPr>
          </a:p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dirty="0">
                <a:solidFill>
                  <a:srgbClr val="000000"/>
                </a:solidFill>
                <a:ea typeface="ＭＳ Ｐゴシック" charset="0"/>
              </a:rPr>
              <a:t> 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/>
          <a:srcRect t="4644" r="10827"/>
          <a:stretch/>
        </p:blipFill>
        <p:spPr bwMode="auto">
          <a:xfrm>
            <a:off x="328928" y="2385548"/>
            <a:ext cx="3180755" cy="3157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4283968" y="2780928"/>
            <a:ext cx="4464496" cy="2614647"/>
          </a:xfrm>
          <a:prstGeom prst="rect">
            <a:avLst/>
          </a:prstGeom>
          <a:noFill/>
          <a:ln w="9360" cap="flat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/>
          <a:p>
            <a:pPr marL="6350">
              <a:spcAft>
                <a:spcPts val="1200"/>
              </a:spcAft>
              <a:buClr>
                <a:srgbClr val="094A78"/>
              </a:buClr>
              <a:buFont typeface="Times New Roman" charset="0"/>
              <a:buNone/>
              <a:tabLst>
                <a:tab pos="285750" algn="l"/>
                <a:tab pos="733425" algn="l"/>
                <a:tab pos="1182688" algn="l"/>
                <a:tab pos="1631950" algn="l"/>
                <a:tab pos="2081213" algn="l"/>
                <a:tab pos="2530475" algn="l"/>
                <a:tab pos="2979738" algn="l"/>
                <a:tab pos="3429000" algn="l"/>
                <a:tab pos="3878263" algn="l"/>
                <a:tab pos="4327525" algn="l"/>
                <a:tab pos="4776788" algn="l"/>
                <a:tab pos="5226050" algn="l"/>
                <a:tab pos="5675313" algn="l"/>
                <a:tab pos="6124575" algn="l"/>
                <a:tab pos="6573838" algn="l"/>
                <a:tab pos="7023100" algn="l"/>
                <a:tab pos="7472363" algn="l"/>
                <a:tab pos="7921625" algn="l"/>
                <a:tab pos="8370888" algn="l"/>
                <a:tab pos="8820150" algn="l"/>
                <a:tab pos="9269413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rPr>
              <a:t>Description of interactions with </a:t>
            </a:r>
            <a:r>
              <a:rPr lang="en-US" baseline="30000" dirty="0"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rPr>
              <a:t>12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rPr>
              <a:t>C nuclei</a:t>
            </a:r>
            <a:b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rPr>
            </a:b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rPr>
              <a:t>in CH</a:t>
            </a:r>
            <a:r>
              <a:rPr lang="en-US" baseline="-25000" dirty="0"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rPr>
              <a:t>2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rPr>
              <a:t> target: </a:t>
            </a:r>
          </a:p>
          <a:p>
            <a:pPr marL="292100" indent="-285750">
              <a:spcAft>
                <a:spcPts val="1200"/>
              </a:spcAft>
              <a:buClr>
                <a:srgbClr val="094A78"/>
              </a:buClr>
              <a:buFont typeface="Wingdings" charset="2"/>
              <a:buChar char=""/>
              <a:tabLst>
                <a:tab pos="285750" algn="l"/>
                <a:tab pos="733425" algn="l"/>
                <a:tab pos="1182688" algn="l"/>
                <a:tab pos="1631950" algn="l"/>
                <a:tab pos="2081213" algn="l"/>
                <a:tab pos="2530475" algn="l"/>
                <a:tab pos="2979738" algn="l"/>
                <a:tab pos="3429000" algn="l"/>
                <a:tab pos="3878263" algn="l"/>
                <a:tab pos="4327525" algn="l"/>
                <a:tab pos="4776788" algn="l"/>
                <a:tab pos="5226050" algn="l"/>
                <a:tab pos="5675313" algn="l"/>
                <a:tab pos="6124575" algn="l"/>
                <a:tab pos="6573838" algn="l"/>
                <a:tab pos="7023100" algn="l"/>
                <a:tab pos="7472363" algn="l"/>
                <a:tab pos="7921625" algn="l"/>
                <a:tab pos="8370888" algn="l"/>
                <a:tab pos="8820150" algn="l"/>
                <a:tab pos="9269413" algn="l"/>
              </a:tabLst>
              <a:defRPr/>
            </a:pPr>
            <a:r>
              <a:rPr lang="en-US" dirty="0">
                <a:solidFill>
                  <a:schemeClr val="accent2"/>
                </a:solidFill>
                <a:latin typeface="Arial" charset="0"/>
                <a:ea typeface="ＭＳ Ｐゴシック" charset="0"/>
                <a:cs typeface="Microsoft YaHei" charset="0"/>
              </a:rPr>
              <a:t>Quasi-free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rPr>
              <a:t> participant-spectator model  </a:t>
            </a:r>
            <a:r>
              <a:rPr lang="en-US" i="1" dirty="0"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rPr>
              <a:t>i.e.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rPr>
              <a:t> </a:t>
            </a:r>
            <a:r>
              <a:rPr lang="en-US" baseline="30000" dirty="0"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rPr>
              <a:t>12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rPr>
              <a:t>C = participant off-shell proton + spectator </a:t>
            </a:r>
            <a:r>
              <a:rPr lang="en-US" baseline="30000" dirty="0"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rPr>
              <a:t>11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rPr>
              <a:t>B</a:t>
            </a:r>
          </a:p>
          <a:p>
            <a:pPr marL="292100" indent="-285750">
              <a:buClr>
                <a:srgbClr val="094A78"/>
              </a:buClr>
              <a:buFont typeface="Wingdings" charset="2"/>
              <a:buChar char=""/>
              <a:tabLst>
                <a:tab pos="285750" algn="l"/>
                <a:tab pos="733425" algn="l"/>
                <a:tab pos="1182688" algn="l"/>
                <a:tab pos="1631950" algn="l"/>
                <a:tab pos="2081213" algn="l"/>
                <a:tab pos="2530475" algn="l"/>
                <a:tab pos="2979738" algn="l"/>
                <a:tab pos="3429000" algn="l"/>
                <a:tab pos="3878263" algn="l"/>
                <a:tab pos="4327525" algn="l"/>
                <a:tab pos="4776788" algn="l"/>
                <a:tab pos="5226050" algn="l"/>
                <a:tab pos="5675313" algn="l"/>
                <a:tab pos="6124575" algn="l"/>
                <a:tab pos="6573838" algn="l"/>
                <a:tab pos="7023100" algn="l"/>
                <a:tab pos="7472363" algn="l"/>
                <a:tab pos="7921625" algn="l"/>
                <a:tab pos="8370888" algn="l"/>
                <a:tab pos="8820150" algn="l"/>
                <a:tab pos="9269413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Symbol" charset="0"/>
                <a:ea typeface="ＭＳ Ｐゴシック" charset="0"/>
                <a:cs typeface="Symbol" charset="0"/>
              </a:rPr>
              <a:t></a:t>
            </a:r>
            <a:r>
              <a:rPr lang="en-US" baseline="30000" dirty="0"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rPr>
              <a:t>-</a:t>
            </a:r>
            <a:r>
              <a:rPr lang="en-US" dirty="0"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rPr>
              <a:t> interacts with an off-shell  proton moving with Fermi momentum in the target rest frame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68797"/>
            <a:ext cx="65341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1403648" y="5672574"/>
            <a:ext cx="676875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00"/>
                </a:solidFill>
              </a:rPr>
              <a:t>N.B. </a:t>
            </a:r>
            <a:r>
              <a:rPr lang="fr-FR" dirty="0" err="1" smtClean="0">
                <a:solidFill>
                  <a:srgbClr val="000000"/>
                </a:solidFill>
              </a:rPr>
              <a:t>Measurement</a:t>
            </a:r>
            <a:r>
              <a:rPr lang="fr-FR" dirty="0" smtClean="0">
                <a:solidFill>
                  <a:srgbClr val="000000"/>
                </a:solidFill>
              </a:rPr>
              <a:t> on CH2 </a:t>
            </a:r>
            <a:r>
              <a:rPr lang="fr-FR" dirty="0" err="1" smtClean="0">
                <a:solidFill>
                  <a:srgbClr val="000000"/>
                </a:solidFill>
              </a:rPr>
              <a:t>target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err="1" smtClean="0">
                <a:solidFill>
                  <a:srgbClr val="000000"/>
                </a:solidFill>
              </a:rPr>
              <a:t>provides</a:t>
            </a:r>
            <a:r>
              <a:rPr lang="fr-FR" dirty="0" smtClean="0">
                <a:solidFill>
                  <a:srgbClr val="000000"/>
                </a:solidFill>
              </a:rPr>
              <a:t>  (d</a:t>
            </a:r>
            <a:r>
              <a:rPr lang="fr-FR" dirty="0" smtClean="0">
                <a:solidFill>
                  <a:srgbClr val="000000"/>
                </a:solidFill>
                <a:sym typeface="Symbol"/>
              </a:rPr>
              <a:t>/</a:t>
            </a:r>
            <a:r>
              <a:rPr lang="fr-FR" dirty="0" err="1" smtClean="0">
                <a:solidFill>
                  <a:srgbClr val="000000"/>
                </a:solidFill>
                <a:sym typeface="Symbol"/>
              </a:rPr>
              <a:t>dM</a:t>
            </a:r>
            <a:r>
              <a:rPr lang="fr-FR" dirty="0" smtClean="0">
                <a:solidFill>
                  <a:srgbClr val="000000"/>
                </a:solidFill>
                <a:sym typeface="Symbol"/>
              </a:rPr>
              <a:t>)</a:t>
            </a:r>
            <a:r>
              <a:rPr lang="fr-FR" baseline="-25000" dirty="0" smtClean="0">
                <a:solidFill>
                  <a:srgbClr val="000000"/>
                </a:solidFill>
                <a:sym typeface="Symbol"/>
              </a:rPr>
              <a:t>H</a:t>
            </a:r>
            <a:r>
              <a:rPr lang="fr-FR" dirty="0" smtClean="0">
                <a:solidFill>
                  <a:srgbClr val="000000"/>
                </a:solidFill>
                <a:sym typeface="Symbol"/>
              </a:rPr>
              <a:t>+0.5 </a:t>
            </a:r>
            <a:r>
              <a:rPr lang="fr-FR" dirty="0">
                <a:solidFill>
                  <a:srgbClr val="000000"/>
                </a:solidFill>
              </a:rPr>
              <a:t>(d</a:t>
            </a:r>
            <a:r>
              <a:rPr lang="fr-FR" dirty="0" smtClean="0">
                <a:solidFill>
                  <a:srgbClr val="000000"/>
                </a:solidFill>
                <a:sym typeface="Symbol"/>
              </a:rPr>
              <a:t>/</a:t>
            </a:r>
            <a:r>
              <a:rPr lang="fr-FR" dirty="0" err="1" smtClean="0">
                <a:solidFill>
                  <a:srgbClr val="000000"/>
                </a:solidFill>
                <a:sym typeface="Symbol"/>
              </a:rPr>
              <a:t>dM</a:t>
            </a:r>
            <a:r>
              <a:rPr lang="fr-FR" dirty="0" smtClean="0">
                <a:solidFill>
                  <a:srgbClr val="000000"/>
                </a:solidFill>
                <a:sym typeface="Symbol"/>
              </a:rPr>
              <a:t>)</a:t>
            </a:r>
            <a:r>
              <a:rPr lang="fr-FR" baseline="-25000" dirty="0" smtClean="0">
                <a:solidFill>
                  <a:srgbClr val="000000"/>
                </a:solidFill>
                <a:sym typeface="Symbol"/>
              </a:rPr>
              <a:t>C</a:t>
            </a:r>
            <a:r>
              <a:rPr lang="fr-FR" dirty="0" smtClean="0">
                <a:solidFill>
                  <a:srgbClr val="000000"/>
                </a:solidFill>
                <a:sym typeface="Symbol"/>
              </a:rPr>
              <a:t>                                               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4" name="Titre 3"/>
          <p:cNvSpPr txBox="1">
            <a:spLocks/>
          </p:cNvSpPr>
          <p:nvPr/>
        </p:nvSpPr>
        <p:spPr>
          <a:xfrm>
            <a:off x="0" y="-27384"/>
            <a:ext cx="9144000" cy="71438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fr-FR" dirty="0" smtClean="0">
                <a:solidFill>
                  <a:srgbClr val="434342">
                    <a:satMod val="130000"/>
                  </a:srgbClr>
                </a:solidFill>
              </a:rPr>
              <a:t>                </a:t>
            </a:r>
            <a:r>
              <a:rPr lang="fr-FR" dirty="0" err="1" smtClean="0">
                <a:solidFill>
                  <a:srgbClr val="434342">
                    <a:satMod val="130000"/>
                  </a:srgbClr>
                </a:solidFill>
              </a:rPr>
              <a:t>Carbon</a:t>
            </a:r>
            <a:r>
              <a:rPr lang="fr-FR" dirty="0" smtClean="0">
                <a:solidFill>
                  <a:srgbClr val="434342">
                    <a:satMod val="130000"/>
                  </a:srgbClr>
                </a:solidFill>
              </a:rPr>
              <a:t> contribution</a:t>
            </a:r>
            <a:endParaRPr lang="en-US" dirty="0">
              <a:solidFill>
                <a:srgbClr val="434342">
                  <a:satMod val="130000"/>
                </a:srgbClr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919305" y="2636912"/>
            <a:ext cx="128454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CH2 </a:t>
            </a:r>
            <a:r>
              <a:rPr lang="fr-FR" dirty="0" err="1" smtClean="0"/>
              <a:t>target</a:t>
            </a:r>
            <a:endParaRPr lang="fr-FR" dirty="0" smtClean="0"/>
          </a:p>
          <a:p>
            <a:r>
              <a:rPr lang="fr-FR" dirty="0" smtClean="0">
                <a:solidFill>
                  <a:srgbClr val="FF0000"/>
                </a:solidFill>
              </a:rPr>
              <a:t>C </a:t>
            </a:r>
            <a:r>
              <a:rPr lang="fr-FR" dirty="0" err="1" smtClean="0">
                <a:solidFill>
                  <a:srgbClr val="FF0000"/>
                </a:solidFill>
              </a:rPr>
              <a:t>target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000000">
                    <a:tint val="75000"/>
                  </a:srgbClr>
                </a:solidFill>
              </a:rPr>
              <a:t>B. Ramstein,NSTAR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812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/>
        </p:nvGrpSpPr>
        <p:grpSpPr>
          <a:xfrm>
            <a:off x="5488635" y="782604"/>
            <a:ext cx="3643790" cy="3388731"/>
            <a:chOff x="5948774" y="1494076"/>
            <a:chExt cx="2834065" cy="2655004"/>
          </a:xfrm>
        </p:grpSpPr>
        <p:sp>
          <p:nvSpPr>
            <p:cNvPr id="7" name="Rectangle 6"/>
            <p:cNvSpPr/>
            <p:nvPr/>
          </p:nvSpPr>
          <p:spPr>
            <a:xfrm>
              <a:off x="5948774" y="1637283"/>
              <a:ext cx="2601580" cy="25117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262834" y="1494076"/>
              <a:ext cx="2409864" cy="23579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/>
                </a:rPr>
                <a:t>s(MeV)</a:t>
              </a:r>
              <a:endPara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3447" y="1655952"/>
              <a:ext cx="2095191" cy="2071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ZoneTexte 14"/>
            <p:cNvSpPr txBox="1"/>
            <p:nvPr/>
          </p:nvSpPr>
          <p:spPr>
            <a:xfrm>
              <a:off x="7311042" y="2594521"/>
              <a:ext cx="9941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/>
                </a:rPr>
                <a:t>n</a:t>
              </a:r>
              <a:r>
                <a:rPr lang="en-US" baseline="300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/>
                </a:rPr>
                <a:t>-</a:t>
              </a:r>
              <a:r>
                <a:rPr lang="en-US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/>
                </a:rPr>
                <a:t>p</a:t>
              </a:r>
            </a:p>
          </p:txBody>
        </p:sp>
        <p:cxnSp>
          <p:nvCxnSpPr>
            <p:cNvPr id="16" name="Connecteur droit 15"/>
            <p:cNvCxnSpPr/>
            <p:nvPr/>
          </p:nvCxnSpPr>
          <p:spPr>
            <a:xfrm>
              <a:off x="7182203" y="2500808"/>
              <a:ext cx="0" cy="110226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/>
            <p:cNvSpPr txBox="1"/>
            <p:nvPr/>
          </p:nvSpPr>
          <p:spPr>
            <a:xfrm rot="16200000">
              <a:off x="5762986" y="2470244"/>
              <a:ext cx="74090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/>
                </a:rPr>
                <a:t>(b)</a:t>
              </a:r>
              <a:endPara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6782012" y="3645024"/>
              <a:ext cx="10262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/>
                </a:rPr>
                <a:t>s(MeV)</a:t>
              </a:r>
              <a:endPara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826083" y="2143696"/>
              <a:ext cx="456355" cy="457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7782037" y="2051363"/>
              <a:ext cx="100080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600" dirty="0" err="1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/>
                </a:rPr>
                <a:t>Meson</a:t>
              </a:r>
              <a:r>
                <a:rPr lang="fr-FR" sz="6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/>
                </a:rPr>
                <a:t> </a:t>
              </a:r>
              <a:r>
                <a:rPr lang="fr-FR" sz="6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exchange</a:t>
              </a:r>
              <a:endParaRPr lang="en-US" sz="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32" name="ZoneTexte 31"/>
          <p:cNvSpPr txBox="1"/>
          <p:nvPr/>
        </p:nvSpPr>
        <p:spPr>
          <a:xfrm>
            <a:off x="5004048" y="3933056"/>
            <a:ext cx="3960440" cy="60767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endParaRPr lang="en-US" baseline="300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-2628800" y="6262197"/>
            <a:ext cx="2133600" cy="365125"/>
          </a:xfrm>
        </p:spPr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3" name="Titre 1"/>
          <p:cNvSpPr txBox="1">
            <a:spLocks/>
          </p:cNvSpPr>
          <p:nvPr/>
        </p:nvSpPr>
        <p:spPr>
          <a:xfrm>
            <a:off x="-35043" y="-27384"/>
            <a:ext cx="9203163" cy="864096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Inputs for </a:t>
            </a:r>
            <a:r>
              <a:rPr lang="fr-FR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fr-FR" baseline="300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fr-FR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pXe</a:t>
            </a:r>
            <a:r>
              <a:rPr lang="fr-FR" baseline="300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+</a:t>
            </a:r>
            <a:r>
              <a:rPr lang="fr-FR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e</a:t>
            </a:r>
            <a:r>
              <a:rPr lang="fr-FR" baseline="300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 </a:t>
            </a:r>
            <a:endParaRPr lang="en-US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0" y="1628800"/>
            <a:ext cx="2477370" cy="2210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740066" y="2374925"/>
            <a:ext cx="1160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fr-FR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fr-FR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p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n</a:t>
            </a:r>
            <a:r>
              <a:rPr lang="fr-FR" dirty="0">
                <a:sym typeface="Symbol"/>
              </a:rPr>
              <a:t> </a:t>
            </a:r>
            <a:r>
              <a:rPr lang="fr-FR" baseline="30000" dirty="0">
                <a:sym typeface="Symbol"/>
              </a:rPr>
              <a:t>0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</a:t>
            </a:r>
            <a:r>
              <a:rPr lang="fr-FR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fr-FR" baseline="30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0</a:t>
            </a:r>
            <a:r>
              <a:rPr lang="fr-FR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73325" y="4005064"/>
            <a:ext cx="23471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fr-FR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fr-FR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pn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</a:t>
            </a:r>
            <a:r>
              <a:rPr lang="fr-FR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0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(SAID) </a:t>
            </a:r>
          </a:p>
          <a:p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fr-FR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fr-FR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pn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</a:t>
            </a:r>
            <a:r>
              <a:rPr lang="fr-FR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0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</a:t>
            </a:r>
            <a:r>
              <a:rPr lang="fr-FR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0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(</a:t>
            </a:r>
            <a:r>
              <a:rPr lang="fr-FR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0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fr-FR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0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)</a:t>
            </a:r>
            <a:endParaRPr lang="fr-F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/>
            </a:endParaRPr>
          </a:p>
          <a:p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fr-FR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fr-FR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p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p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</a:t>
            </a:r>
            <a:r>
              <a:rPr lang="fr-FR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fr-FR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0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(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</a:t>
            </a:r>
            <a:r>
              <a:rPr lang="fr-FR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0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fr-FR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0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)</a:t>
            </a:r>
          </a:p>
          <a:p>
            <a:endParaRPr lang="fr-F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029756" y="3933056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input for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en-US" sz="1600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p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*(</a:t>
            </a:r>
            <a:r>
              <a:rPr lang="en-US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e</a:t>
            </a:r>
            <a:r>
              <a:rPr lang="en-US" sz="1600" baseline="30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+</a:t>
            </a:r>
            <a:r>
              <a:rPr lang="en-US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e</a:t>
            </a:r>
            <a:r>
              <a:rPr lang="en-US" sz="16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)n </a:t>
            </a:r>
          </a:p>
          <a:p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“point-like </a:t>
            </a:r>
            <a:r>
              <a:rPr lang="en-US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Dalitz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decay contribution”  </a:t>
            </a: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842" y="1699402"/>
            <a:ext cx="2376264" cy="162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ZoneTexte 28"/>
          <p:cNvSpPr txBox="1"/>
          <p:nvPr/>
        </p:nvSpPr>
        <p:spPr>
          <a:xfrm>
            <a:off x="3131840" y="3440017"/>
            <a:ext cx="20554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/>
              <a:t>Arndt et al </a:t>
            </a:r>
            <a:r>
              <a:rPr lang="en-US" sz="1400" i="1" dirty="0" err="1"/>
              <a:t>Phys.Rev</a:t>
            </a:r>
            <a:r>
              <a:rPr lang="en-US" sz="1400" i="1" dirty="0"/>
              <a:t>. C72 (2005) 045202</a:t>
            </a:r>
            <a:r>
              <a:rPr lang="fr-FR" sz="1400" i="1" dirty="0" smtClean="0"/>
              <a:t> </a:t>
            </a:r>
            <a:endParaRPr lang="en-US" sz="1400" i="1" dirty="0"/>
          </a:p>
        </p:txBody>
      </p:sp>
      <p:sp>
        <p:nvSpPr>
          <p:cNvPr id="30" name="ZoneTexte 29"/>
          <p:cNvSpPr txBox="1"/>
          <p:nvPr/>
        </p:nvSpPr>
        <p:spPr>
          <a:xfrm>
            <a:off x="844471" y="1124744"/>
            <a:ext cx="1085554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fr-FR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0</a:t>
            </a:r>
            <a:r>
              <a:rPr lang="en-US" dirty="0" smtClean="0">
                <a:sym typeface="Symbol"/>
              </a:rPr>
              <a:t></a:t>
            </a:r>
            <a:r>
              <a:rPr lang="en-US" dirty="0" err="1" smtClean="0">
                <a:sym typeface="Symbol"/>
              </a:rPr>
              <a:t>e</a:t>
            </a:r>
            <a:r>
              <a:rPr lang="en-US" baseline="30000" dirty="0" err="1" smtClean="0">
                <a:sym typeface="Symbol"/>
              </a:rPr>
              <a:t>+</a:t>
            </a:r>
            <a:r>
              <a:rPr lang="en-US" dirty="0" err="1" smtClean="0">
                <a:sym typeface="Symbol"/>
              </a:rPr>
              <a:t>e</a:t>
            </a:r>
            <a:r>
              <a:rPr lang="en-US" baseline="30000" dirty="0" smtClean="0">
                <a:sym typeface="Symbol"/>
              </a:rPr>
              <a:t>-</a:t>
            </a:r>
            <a:endParaRPr lang="en-US" baseline="30000" dirty="0"/>
          </a:p>
        </p:txBody>
      </p:sp>
      <p:sp>
        <p:nvSpPr>
          <p:cNvPr id="31" name="ZoneTexte 30"/>
          <p:cNvSpPr txBox="1"/>
          <p:nvPr/>
        </p:nvSpPr>
        <p:spPr>
          <a:xfrm>
            <a:off x="3612297" y="1124744"/>
            <a:ext cx="1000595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</a:t>
            </a:r>
            <a:r>
              <a:rPr lang="en-US" dirty="0" smtClean="0">
                <a:sym typeface="Symbol"/>
              </a:rPr>
              <a:t></a:t>
            </a:r>
            <a:r>
              <a:rPr lang="en-US" dirty="0" err="1" smtClean="0">
                <a:sym typeface="Symbol"/>
              </a:rPr>
              <a:t>e</a:t>
            </a:r>
            <a:r>
              <a:rPr lang="en-US" baseline="30000" dirty="0" err="1" smtClean="0">
                <a:sym typeface="Symbol"/>
              </a:rPr>
              <a:t>+</a:t>
            </a:r>
            <a:r>
              <a:rPr lang="en-US" dirty="0" err="1" smtClean="0">
                <a:sym typeface="Symbol"/>
              </a:rPr>
              <a:t>e</a:t>
            </a:r>
            <a:r>
              <a:rPr lang="en-US" baseline="30000" dirty="0" smtClean="0">
                <a:sym typeface="Symbol"/>
              </a:rPr>
              <a:t>-</a:t>
            </a:r>
            <a:endParaRPr lang="en-US" baseline="30000" dirty="0"/>
          </a:p>
        </p:txBody>
      </p:sp>
      <p:sp>
        <p:nvSpPr>
          <p:cNvPr id="25" name="ZoneTexte 24"/>
          <p:cNvSpPr txBox="1"/>
          <p:nvPr/>
        </p:nvSpPr>
        <p:spPr>
          <a:xfrm>
            <a:off x="6228412" y="1007608"/>
            <a:ext cx="1356462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N*</a:t>
            </a:r>
            <a:r>
              <a:rPr lang="fr-FR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0</a:t>
            </a:r>
            <a:r>
              <a:rPr lang="en-US" dirty="0" smtClean="0">
                <a:sym typeface="Symbol"/>
              </a:rPr>
              <a:t></a:t>
            </a:r>
            <a:r>
              <a:rPr lang="en-US" dirty="0" err="1" smtClean="0">
                <a:sym typeface="Symbol"/>
              </a:rPr>
              <a:t>ne</a:t>
            </a:r>
            <a:r>
              <a:rPr lang="en-US" baseline="30000" dirty="0" err="1" smtClean="0">
                <a:sym typeface="Symbol"/>
              </a:rPr>
              <a:t>+</a:t>
            </a:r>
            <a:r>
              <a:rPr lang="en-US" dirty="0" err="1" smtClean="0">
                <a:sym typeface="Symbol"/>
              </a:rPr>
              <a:t>e</a:t>
            </a:r>
            <a:r>
              <a:rPr lang="en-US" baseline="30000" dirty="0" smtClean="0">
                <a:sym typeface="Symbol"/>
              </a:rPr>
              <a:t>-</a:t>
            </a:r>
            <a:endParaRPr lang="en-US" baseline="30000" dirty="0"/>
          </a:p>
        </p:txBody>
      </p:sp>
      <p:grpSp>
        <p:nvGrpSpPr>
          <p:cNvPr id="22" name="Groupe 21"/>
          <p:cNvGrpSpPr/>
          <p:nvPr/>
        </p:nvGrpSpPr>
        <p:grpSpPr>
          <a:xfrm>
            <a:off x="5500210" y="4589589"/>
            <a:ext cx="3320262" cy="2257665"/>
            <a:chOff x="5500210" y="4589589"/>
            <a:chExt cx="3320262" cy="2257665"/>
          </a:xfrm>
        </p:grpSpPr>
        <p:grpSp>
          <p:nvGrpSpPr>
            <p:cNvPr id="21" name="Groupe 20"/>
            <p:cNvGrpSpPr/>
            <p:nvPr/>
          </p:nvGrpSpPr>
          <p:grpSpPr>
            <a:xfrm>
              <a:off x="5500210" y="4589589"/>
              <a:ext cx="2574738" cy="2257665"/>
              <a:chOff x="5500210" y="4589589"/>
              <a:chExt cx="2574738" cy="2257665"/>
            </a:xfrm>
          </p:grpSpPr>
          <p:pic>
            <p:nvPicPr>
              <p:cNvPr id="33" name="Espace réservé du contenu 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00210" y="4589589"/>
                <a:ext cx="2418440" cy="2245261"/>
              </a:xfrm>
              <a:prstGeom prst="rect">
                <a:avLst/>
              </a:prstGeom>
            </p:spPr>
          </p:pic>
          <p:sp>
            <p:nvSpPr>
              <p:cNvPr id="9" name="ZoneTexte 8"/>
              <p:cNvSpPr txBox="1"/>
              <p:nvPr/>
            </p:nvSpPr>
            <p:spPr>
              <a:xfrm>
                <a:off x="7009976" y="6539477"/>
                <a:ext cx="1064972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fr-FR" sz="1400" dirty="0" err="1" smtClean="0"/>
                  <a:t>M</a:t>
                </a:r>
                <a:r>
                  <a:rPr lang="fr-FR" sz="1400" baseline="-25000" dirty="0" err="1" smtClean="0"/>
                  <a:t>ee</a:t>
                </a:r>
                <a:r>
                  <a:rPr lang="fr-FR" sz="1400" dirty="0" smtClean="0"/>
                  <a:t>(</a:t>
                </a:r>
                <a:r>
                  <a:rPr lang="fr-FR" sz="1400" dirty="0" err="1" smtClean="0"/>
                  <a:t>GeV</a:t>
                </a:r>
                <a:r>
                  <a:rPr lang="fr-FR" sz="1400" dirty="0" smtClean="0"/>
                  <a:t>/c</a:t>
                </a:r>
                <a:r>
                  <a:rPr lang="fr-FR" sz="1400" baseline="30000" dirty="0" smtClean="0"/>
                  <a:t>2</a:t>
                </a:r>
                <a:r>
                  <a:rPr lang="fr-FR" sz="1400" dirty="0" smtClean="0"/>
                  <a:t>)</a:t>
                </a:r>
                <a:endParaRPr lang="en-US" sz="1400" dirty="0"/>
              </a:p>
            </p:txBody>
          </p:sp>
        </p:grpSp>
        <p:sp>
          <p:nvSpPr>
            <p:cNvPr id="34" name="ZoneTexte 33"/>
            <p:cNvSpPr txBox="1"/>
            <p:nvPr/>
          </p:nvSpPr>
          <p:spPr>
            <a:xfrm>
              <a:off x="7464010" y="4787860"/>
              <a:ext cx="1356462" cy="369332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/>
                </a:rPr>
                <a:t>N*</a:t>
              </a:r>
              <a:r>
                <a:rPr lang="fr-FR" baseline="300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  <a:sym typeface="Symbol"/>
                </a:rPr>
                <a:t>0</a:t>
              </a:r>
              <a:r>
                <a:rPr lang="en-US" dirty="0" smtClean="0">
                  <a:sym typeface="Symbol"/>
                </a:rPr>
                <a:t></a:t>
              </a:r>
              <a:r>
                <a:rPr lang="en-US" dirty="0" err="1" smtClean="0">
                  <a:sym typeface="Symbol"/>
                </a:rPr>
                <a:t>ne</a:t>
              </a:r>
              <a:r>
                <a:rPr lang="en-US" baseline="30000" dirty="0" err="1" smtClean="0">
                  <a:sym typeface="Symbol"/>
                </a:rPr>
                <a:t>+</a:t>
              </a:r>
              <a:r>
                <a:rPr lang="en-US" dirty="0" err="1" smtClean="0">
                  <a:sym typeface="Symbol"/>
                </a:rPr>
                <a:t>e</a:t>
              </a:r>
              <a:r>
                <a:rPr lang="en-US" baseline="30000" dirty="0" smtClean="0">
                  <a:sym typeface="Symbol"/>
                </a:rPr>
                <a:t>-</a:t>
              </a:r>
              <a:endParaRPr lang="en-US" baseline="30000" dirty="0"/>
            </a:p>
          </p:txBody>
        </p:sp>
      </p:grpSp>
      <p:sp>
        <p:nvSpPr>
          <p:cNvPr id="35" name="ZoneTexte 34"/>
          <p:cNvSpPr txBox="1"/>
          <p:nvPr/>
        </p:nvSpPr>
        <p:spPr>
          <a:xfrm>
            <a:off x="3411074" y="2527325"/>
            <a:ext cx="11609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fr-FR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fr-FR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p</a:t>
            </a:r>
            <a:r>
              <a:rPr lang="fr-FR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n</a:t>
            </a:r>
            <a:r>
              <a:rPr lang="fr-FR" dirty="0">
                <a:sym typeface="Symbol"/>
              </a:rPr>
              <a:t> </a:t>
            </a:r>
            <a:r>
              <a:rPr lang="fr-FR" dirty="0" smtClean="0">
                <a:sym typeface="Symbol"/>
              </a:rPr>
              <a:t>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</a:t>
            </a:r>
            <a:r>
              <a:rPr lang="fr-FR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fr-FR" baseline="30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0</a:t>
            </a:r>
            <a:r>
              <a:rPr lang="fr-FR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526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4" grpId="0"/>
      <p:bldP spid="29" grpId="0"/>
      <p:bldP spid="31" grpId="0" animBg="1"/>
      <p:bldP spid="25" grpId="0" animBg="1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39059" y="4855035"/>
            <a:ext cx="1648477" cy="892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462741"/>
            <a:ext cx="4532136" cy="323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0728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fr-FR" sz="4000" dirty="0" err="1" smtClean="0"/>
              <a:t>Deviation</a:t>
            </a:r>
            <a:r>
              <a:rPr lang="fr-FR" sz="4000" dirty="0" smtClean="0"/>
              <a:t> from point-</a:t>
            </a:r>
            <a:r>
              <a:rPr lang="fr-FR" sz="4000" dirty="0" err="1" smtClean="0"/>
              <a:t>like</a:t>
            </a:r>
            <a:r>
              <a:rPr lang="fr-FR" sz="4000" dirty="0" smtClean="0"/>
              <a:t> (inclusive production)</a:t>
            </a:r>
            <a:endParaRPr lang="en-US" sz="4000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June 12, 2019</a:t>
            </a:r>
            <a:endParaRPr lang="fr-FR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580112" y="1710100"/>
            <a:ext cx="237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>
              <a:solidFill>
                <a:srgbClr val="000000"/>
              </a:solidFill>
              <a:sym typeface="Symbol"/>
            </a:endParaRPr>
          </a:p>
          <a:p>
            <a:r>
              <a:rPr lang="fr-FR" dirty="0" smtClean="0">
                <a:solidFill>
                  <a:srgbClr val="000000"/>
                </a:solidFill>
                <a:sym typeface="Symbol"/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540840" y="1340768"/>
            <a:ext cx="4425379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0000"/>
                </a:solidFill>
              </a:rPr>
              <a:t>simulated</a:t>
            </a:r>
            <a:r>
              <a:rPr lang="fr-FR" dirty="0" smtClean="0">
                <a:solidFill>
                  <a:srgbClr val="000000"/>
                </a:solidFill>
              </a:rPr>
              <a:t> </a:t>
            </a:r>
            <a:r>
              <a:rPr lang="fr-FR" dirty="0" err="1" smtClean="0">
                <a:solidFill>
                  <a:srgbClr val="000000"/>
                </a:solidFill>
              </a:rPr>
              <a:t>events</a:t>
            </a:r>
            <a:r>
              <a:rPr lang="fr-FR" dirty="0" smtClean="0">
                <a:solidFill>
                  <a:srgbClr val="000000"/>
                </a:solidFill>
              </a:rPr>
              <a:t> in HADES </a:t>
            </a:r>
            <a:r>
              <a:rPr lang="fr-FR" dirty="0" err="1" smtClean="0">
                <a:solidFill>
                  <a:srgbClr val="000000"/>
                </a:solidFill>
              </a:rPr>
              <a:t>acceptance</a:t>
            </a:r>
            <a:endParaRPr lang="fr-FR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0000"/>
                </a:solidFill>
              </a:rPr>
              <a:t>Resolution</a:t>
            </a:r>
            <a:r>
              <a:rPr lang="fr-FR" dirty="0" smtClean="0">
                <a:solidFill>
                  <a:srgbClr val="000000"/>
                </a:solidFill>
              </a:rPr>
              <a:t> </a:t>
            </a:r>
            <a:r>
              <a:rPr lang="fr-FR" dirty="0" err="1" smtClean="0">
                <a:solidFill>
                  <a:srgbClr val="000000"/>
                </a:solidFill>
              </a:rPr>
              <a:t>smearing</a:t>
            </a:r>
            <a:r>
              <a:rPr lang="fr-FR" dirty="0" smtClean="0">
                <a:solidFill>
                  <a:srgbClr val="000000"/>
                </a:solidFill>
              </a:rPr>
              <a:t>  </a:t>
            </a:r>
            <a:endParaRPr lang="fr-FR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00"/>
                </a:solidFill>
              </a:rPr>
              <a:t>pion </a:t>
            </a:r>
            <a:r>
              <a:rPr lang="fr-FR" dirty="0" err="1" smtClean="0">
                <a:solidFill>
                  <a:srgbClr val="000000"/>
                </a:solidFill>
              </a:rPr>
              <a:t>beam</a:t>
            </a:r>
            <a:r>
              <a:rPr lang="fr-FR" dirty="0" smtClean="0">
                <a:solidFill>
                  <a:srgbClr val="000000"/>
                </a:solidFill>
              </a:rPr>
              <a:t> </a:t>
            </a:r>
            <a:r>
              <a:rPr lang="fr-FR" dirty="0" err="1" smtClean="0">
                <a:solidFill>
                  <a:srgbClr val="000000"/>
                </a:solidFill>
              </a:rPr>
              <a:t>momentum</a:t>
            </a:r>
            <a:r>
              <a:rPr lang="fr-FR" dirty="0" smtClean="0">
                <a:solidFill>
                  <a:srgbClr val="000000"/>
                </a:solidFill>
              </a:rPr>
              <a:t> dispersion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0000"/>
                </a:solidFill>
              </a:rPr>
              <a:t>Fermi </a:t>
            </a:r>
            <a:r>
              <a:rPr lang="fr-FR" dirty="0" err="1" smtClean="0">
                <a:solidFill>
                  <a:srgbClr val="000000"/>
                </a:solidFill>
              </a:rPr>
              <a:t>momentum</a:t>
            </a:r>
            <a:r>
              <a:rPr lang="fr-FR" dirty="0" smtClean="0">
                <a:solidFill>
                  <a:srgbClr val="000000"/>
                </a:solidFill>
              </a:rPr>
              <a:t> for interaction </a:t>
            </a:r>
            <a:r>
              <a:rPr lang="fr-FR" dirty="0" err="1" smtClean="0">
                <a:solidFill>
                  <a:srgbClr val="000000"/>
                </a:solidFill>
              </a:rPr>
              <a:t>with</a:t>
            </a:r>
            <a:r>
              <a:rPr lang="fr-FR" dirty="0" smtClean="0">
                <a:solidFill>
                  <a:srgbClr val="000000"/>
                </a:solidFill>
              </a:rPr>
              <a:t> </a:t>
            </a:r>
          </a:p>
          <a:p>
            <a:r>
              <a:rPr lang="fr-FR" dirty="0" err="1" smtClean="0">
                <a:solidFill>
                  <a:srgbClr val="000000"/>
                </a:solidFill>
              </a:rPr>
              <a:t>carbon</a:t>
            </a:r>
            <a:r>
              <a:rPr lang="fr-FR" dirty="0" smtClean="0">
                <a:solidFill>
                  <a:srgbClr val="000000"/>
                </a:solidFill>
              </a:rPr>
              <a:t> </a:t>
            </a:r>
            <a:r>
              <a:rPr lang="fr-FR" dirty="0" err="1" smtClean="0">
                <a:solidFill>
                  <a:srgbClr val="000000"/>
                </a:solidFill>
              </a:rPr>
              <a:t>nuclei</a:t>
            </a:r>
            <a:endParaRPr lang="fr-FR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0000"/>
                </a:solidFill>
              </a:rPr>
              <a:t>Error</a:t>
            </a:r>
            <a:r>
              <a:rPr lang="fr-FR" dirty="0" smtClean="0">
                <a:solidFill>
                  <a:srgbClr val="000000"/>
                </a:solidFill>
              </a:rPr>
              <a:t> bands due to </a:t>
            </a:r>
            <a:r>
              <a:rPr lang="fr-FR" dirty="0" err="1" smtClean="0">
                <a:solidFill>
                  <a:srgbClr val="000000"/>
                </a:solidFill>
              </a:rPr>
              <a:t>uncertainties</a:t>
            </a:r>
            <a:r>
              <a:rPr lang="fr-FR" dirty="0" smtClean="0">
                <a:solidFill>
                  <a:srgbClr val="000000"/>
                </a:solidFill>
              </a:rPr>
              <a:t> in proton</a:t>
            </a:r>
          </a:p>
          <a:p>
            <a:r>
              <a:rPr lang="fr-FR" dirty="0" smtClean="0">
                <a:solidFill>
                  <a:srgbClr val="000000"/>
                </a:solidFill>
              </a:rPr>
              <a:t> and </a:t>
            </a:r>
            <a:r>
              <a:rPr lang="fr-FR" dirty="0" err="1" smtClean="0">
                <a:solidFill>
                  <a:srgbClr val="000000"/>
                </a:solidFill>
              </a:rPr>
              <a:t>carbon</a:t>
            </a:r>
            <a:r>
              <a:rPr lang="fr-FR" dirty="0">
                <a:solidFill>
                  <a:srgbClr val="000000"/>
                </a:solidFill>
              </a:rPr>
              <a:t> </a:t>
            </a:r>
            <a:r>
              <a:rPr lang="fr-FR" dirty="0" smtClean="0">
                <a:solidFill>
                  <a:srgbClr val="000000"/>
                </a:solidFill>
              </a:rPr>
              <a:t>cross sections </a:t>
            </a:r>
          </a:p>
        </p:txBody>
      </p:sp>
      <p:sp>
        <p:nvSpPr>
          <p:cNvPr id="4" name="ZoneTexte 3"/>
          <p:cNvSpPr txBox="1"/>
          <p:nvPr/>
        </p:nvSpPr>
        <p:spPr>
          <a:xfrm rot="19841697">
            <a:off x="446775" y="1481486"/>
            <a:ext cx="1260025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preliminary</a:t>
            </a:r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0726" y="4978042"/>
            <a:ext cx="7210115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dirty="0" err="1" smtClean="0"/>
              <a:t>Effect</a:t>
            </a:r>
            <a:r>
              <a:rPr lang="fr-FR" dirty="0" smtClean="0"/>
              <a:t> of time-</a:t>
            </a:r>
            <a:r>
              <a:rPr lang="fr-FR" dirty="0" err="1" smtClean="0"/>
              <a:t>like</a:t>
            </a:r>
            <a:r>
              <a:rPr lang="fr-FR" dirty="0" smtClean="0"/>
              <a:t> </a:t>
            </a:r>
            <a:r>
              <a:rPr lang="fr-FR" dirty="0" err="1" smtClean="0"/>
              <a:t>form</a:t>
            </a:r>
            <a:r>
              <a:rPr lang="fr-FR" dirty="0" smtClean="0"/>
              <a:t> </a:t>
            </a:r>
            <a:r>
              <a:rPr lang="fr-FR" dirty="0" err="1" smtClean="0"/>
              <a:t>factors</a:t>
            </a:r>
            <a:r>
              <a:rPr lang="fr-FR" dirty="0" smtClean="0"/>
              <a:t> ?</a:t>
            </a:r>
          </a:p>
          <a:p>
            <a:r>
              <a:rPr lang="fr-FR" dirty="0" smtClean="0"/>
              <a:t> (</a:t>
            </a:r>
            <a:r>
              <a:rPr lang="fr-FR" dirty="0" err="1" smtClean="0"/>
              <a:t>equivalent</a:t>
            </a:r>
            <a:r>
              <a:rPr lang="fr-FR" dirty="0" smtClean="0"/>
              <a:t> to an off-</a:t>
            </a:r>
            <a:r>
              <a:rPr lang="fr-FR" dirty="0" err="1" smtClean="0"/>
              <a:t>shell</a:t>
            </a:r>
            <a:r>
              <a:rPr lang="fr-FR" dirty="0" smtClean="0"/>
              <a:t> </a:t>
            </a:r>
            <a:r>
              <a:rPr lang="fr-FR" dirty="0" smtClean="0">
                <a:sym typeface="Symbol"/>
              </a:rPr>
              <a:t> contribution </a:t>
            </a:r>
            <a:r>
              <a:rPr lang="fr-FR" dirty="0" smtClean="0"/>
              <a:t>i</a:t>
            </a:r>
            <a:r>
              <a:rPr lang="fr-FR" dirty="0" smtClean="0">
                <a:sym typeface="Symbol"/>
              </a:rPr>
              <a:t>n the </a:t>
            </a:r>
            <a:r>
              <a:rPr lang="fr-FR" dirty="0" err="1" smtClean="0">
                <a:sym typeface="Symbol"/>
              </a:rPr>
              <a:t>Vector</a:t>
            </a:r>
            <a:r>
              <a:rPr lang="fr-FR" dirty="0" smtClean="0">
                <a:sym typeface="Symbol"/>
              </a:rPr>
              <a:t> Dominance Model)</a:t>
            </a:r>
            <a:r>
              <a:rPr lang="fr-FR" dirty="0" smtClean="0"/>
              <a:t>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355976" y="3646765"/>
            <a:ext cx="470558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/>
              <a:t>Yield</a:t>
            </a:r>
            <a:r>
              <a:rPr lang="fr-FR" dirty="0"/>
              <a:t> </a:t>
            </a:r>
            <a:r>
              <a:rPr lang="fr-FR" dirty="0" err="1"/>
              <a:t>above</a:t>
            </a:r>
            <a:r>
              <a:rPr lang="fr-FR" dirty="0"/>
              <a:t> 300 MeV/c</a:t>
            </a:r>
            <a:r>
              <a:rPr lang="fr-FR" baseline="30000" dirty="0"/>
              <a:t>2</a:t>
            </a:r>
            <a:r>
              <a:rPr lang="fr-FR" dirty="0"/>
              <a:t>  </a:t>
            </a:r>
            <a:r>
              <a:rPr lang="fr-FR" dirty="0" err="1"/>
              <a:t>can</a:t>
            </a:r>
            <a:r>
              <a:rPr lang="fr-FR" dirty="0"/>
              <a:t> not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reproduced</a:t>
            </a:r>
            <a:r>
              <a:rPr lang="fr-FR" dirty="0"/>
              <a:t> </a:t>
            </a:r>
            <a:endParaRPr lang="fr-FR" dirty="0" smtClean="0"/>
          </a:p>
          <a:p>
            <a:r>
              <a:rPr lang="fr-FR" dirty="0" smtClean="0"/>
              <a:t> </a:t>
            </a:r>
            <a:r>
              <a:rPr lang="fr-FR" dirty="0" err="1"/>
              <a:t>with</a:t>
            </a:r>
            <a:r>
              <a:rPr lang="fr-FR" dirty="0"/>
              <a:t> point-</a:t>
            </a:r>
            <a:r>
              <a:rPr lang="fr-FR" dirty="0" err="1"/>
              <a:t>like</a:t>
            </a:r>
            <a:r>
              <a:rPr lang="fr-FR" dirty="0"/>
              <a:t> baryon </a:t>
            </a:r>
            <a:r>
              <a:rPr lang="fr-FR" dirty="0" err="1"/>
              <a:t>Dalitz</a:t>
            </a:r>
            <a:r>
              <a:rPr lang="fr-FR" dirty="0"/>
              <a:t>  </a:t>
            </a:r>
            <a:r>
              <a:rPr lang="fr-FR" dirty="0" err="1" smtClean="0"/>
              <a:t>decay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41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7024315"/>
            <a:ext cx="2133600" cy="365125"/>
          </a:xfrm>
        </p:spPr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ym typeface="Symbol"/>
              </a:rPr>
              <a:t>Off-</a:t>
            </a:r>
            <a:r>
              <a:rPr lang="fr-FR" dirty="0" err="1" smtClean="0">
                <a:sym typeface="Symbol"/>
              </a:rPr>
              <a:t>shell</a:t>
            </a:r>
            <a:r>
              <a:rPr lang="fr-FR" dirty="0" smtClean="0">
                <a:sym typeface="Symbol"/>
              </a:rPr>
              <a:t>  contribution</a:t>
            </a:r>
            <a:endParaRPr lang="en-US" dirty="0"/>
          </a:p>
        </p:txBody>
      </p:sp>
      <p:grpSp>
        <p:nvGrpSpPr>
          <p:cNvPr id="6" name="Groupe 5"/>
          <p:cNvGrpSpPr/>
          <p:nvPr/>
        </p:nvGrpSpPr>
        <p:grpSpPr>
          <a:xfrm>
            <a:off x="148438" y="2299474"/>
            <a:ext cx="3991514" cy="2857718"/>
            <a:chOff x="242477" y="2145548"/>
            <a:chExt cx="2823176" cy="2039505"/>
          </a:xfrm>
        </p:grpSpPr>
        <p:pic>
          <p:nvPicPr>
            <p:cNvPr id="7" name="Obraz 7"/>
            <p:cNvPicPr>
              <a:picLocks noChangeAspect="1"/>
            </p:cNvPicPr>
            <p:nvPr/>
          </p:nvPicPr>
          <p:blipFill rotWithShape="1">
            <a:blip r:embed="rId2"/>
            <a:srcRect t="6817"/>
            <a:stretch/>
          </p:blipFill>
          <p:spPr>
            <a:xfrm>
              <a:off x="242477" y="2145548"/>
              <a:ext cx="2823176" cy="2039505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960488" y="2343231"/>
              <a:ext cx="5825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smtClean="0">
                  <a:solidFill>
                    <a:prstClr val="black"/>
                  </a:solidFill>
                </a:rPr>
                <a:t>PWA</a:t>
              </a:r>
              <a:endParaRPr lang="fr-FR" sz="1600" dirty="0">
                <a:solidFill>
                  <a:prstClr val="black"/>
                </a:solidFill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 rot="1883891">
              <a:off x="1922422" y="2294551"/>
              <a:ext cx="11383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dirty="0" err="1" smtClean="0">
                  <a:solidFill>
                    <a:srgbClr val="297FD5"/>
                  </a:solidFill>
                </a:rPr>
                <a:t>preliminary</a:t>
              </a:r>
              <a:endParaRPr lang="fr-FR" sz="1600" dirty="0">
                <a:solidFill>
                  <a:srgbClr val="297FD5"/>
                </a:solidFill>
              </a:endParaRPr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1165413" y="3235578"/>
            <a:ext cx="473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CC33"/>
                </a:solidFill>
                <a:sym typeface="Symbol"/>
              </a:rPr>
              <a:t>N</a:t>
            </a:r>
            <a:endParaRPr lang="en-US" dirty="0">
              <a:solidFill>
                <a:srgbClr val="33CC33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785446" y="2947546"/>
            <a:ext cx="30131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803049" y="3181720"/>
            <a:ext cx="373325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>
            <a:off x="792088" y="2515498"/>
            <a:ext cx="301317" cy="0"/>
          </a:xfrm>
          <a:prstGeom prst="line">
            <a:avLst/>
          </a:prstGeom>
          <a:ln w="1905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/>
          <p:cNvCxnSpPr/>
          <p:nvPr/>
        </p:nvCxnSpPr>
        <p:spPr>
          <a:xfrm>
            <a:off x="792088" y="2731522"/>
            <a:ext cx="373325" cy="0"/>
          </a:xfrm>
          <a:prstGeom prst="line">
            <a:avLst/>
          </a:prstGeom>
          <a:ln w="19050">
            <a:solidFill>
              <a:srgbClr val="0000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1152128" y="2299474"/>
            <a:ext cx="4299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99"/>
                </a:solidFill>
                <a:sym typeface="Symbol"/>
              </a:rPr>
              <a:t>N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237421" y="2638028"/>
            <a:ext cx="416641" cy="3095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36104" y="2648472"/>
            <a:ext cx="1822087" cy="37108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000099"/>
                </a:solidFill>
                <a:sym typeface="Symbol"/>
              </a:rPr>
              <a:t>N via N(1520)</a:t>
            </a:r>
            <a:endParaRPr lang="en-US" sz="1600" dirty="0">
              <a:solidFill>
                <a:srgbClr val="000099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18" name="ZoneTexte 17"/>
          <p:cNvSpPr txBox="1"/>
          <p:nvPr/>
        </p:nvSpPr>
        <p:spPr>
          <a:xfrm>
            <a:off x="936104" y="2731522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sym typeface="Symbol"/>
              </a:rPr>
              <a:t>    </a:t>
            </a:r>
          </a:p>
          <a:p>
            <a:r>
              <a:rPr lang="fr-FR" sz="1600" dirty="0" smtClean="0">
                <a:solidFill>
                  <a:srgbClr val="FF0000"/>
                </a:solidFill>
              </a:rPr>
              <a:t>    N(1520)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9" name="Connecteur droit 18"/>
          <p:cNvCxnSpPr/>
          <p:nvPr/>
        </p:nvCxnSpPr>
        <p:spPr>
          <a:xfrm>
            <a:off x="792088" y="3451602"/>
            <a:ext cx="301317" cy="0"/>
          </a:xfrm>
          <a:prstGeom prst="line">
            <a:avLst/>
          </a:prstGeom>
          <a:ln w="19050">
            <a:solidFill>
              <a:srgbClr val="33CC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674846" y="1624955"/>
            <a:ext cx="184056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en-US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p</a:t>
            </a:r>
            <a:r>
              <a:rPr lang="en-US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+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en-US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n</a:t>
            </a:r>
          </a:p>
          <a:p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p</a:t>
            </a:r>
            <a:r>
              <a:rPr lang="fr-FR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=690 MeV/c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120477" y="2654577"/>
            <a:ext cx="503355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Bonn-</a:t>
            </a:r>
            <a:r>
              <a:rPr lang="en-US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Gatchina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PWA results (</a:t>
            </a:r>
            <a:r>
              <a:rPr lang="en-US" sz="1600" i="1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I. </a:t>
            </a:r>
            <a:r>
              <a:rPr lang="en-US" sz="1600" i="1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Ciepal’s</a:t>
            </a:r>
            <a:r>
              <a:rPr lang="en-US" sz="1600" i="1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talk)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New </a:t>
            </a:r>
            <a:r>
              <a:rPr lang="en-US" sz="1600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pN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HADES data are crucial to</a:t>
            </a:r>
          </a:p>
          <a:p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        </a:t>
            </a: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extract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the </a:t>
            </a:r>
            <a:r>
              <a:rPr lang="fr-FR" sz="16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 contribution</a:t>
            </a:r>
            <a:endParaRPr lang="en-US" sz="1600" dirty="0" smtClean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en-US" sz="1600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p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n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cross section 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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1.3 </a:t>
            </a:r>
            <a:r>
              <a:rPr lang="en-US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</a:t>
            </a:r>
            <a:endParaRPr 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Dominated by N(1520)D</a:t>
            </a:r>
            <a:r>
              <a:rPr lang="en-US" sz="16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13</a:t>
            </a: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1484883" y="5426059"/>
            <a:ext cx="4933933" cy="646331"/>
          </a:xfrm>
          <a:prstGeom prst="rect">
            <a:avLst/>
          </a:prstGeom>
          <a:noFill/>
          <a:ln w="28575">
            <a:solidFill>
              <a:srgbClr val="33CC33"/>
            </a:solidFill>
          </a:ln>
        </p:spPr>
        <p:txBody>
          <a:bodyPr wrap="square" rtlCol="0">
            <a:spAutoFit/>
          </a:bodyPr>
          <a:lstStyle/>
          <a:p>
            <a:r>
              <a:rPr lang="it-IT" b="1" dirty="0" smtClean="0">
                <a:sym typeface="Symbol"/>
              </a:rPr>
              <a:t>From</a:t>
            </a:r>
            <a:r>
              <a:rPr lang="it-IT" b="1" dirty="0" smtClean="0">
                <a:solidFill>
                  <a:srgbClr val="33CC33"/>
                </a:solidFill>
                <a:sym typeface="Symbol"/>
              </a:rPr>
              <a:t> </a:t>
            </a:r>
            <a:r>
              <a:rPr lang="it-IT" b="1" dirty="0" smtClean="0">
                <a:solidFill>
                  <a:srgbClr val="0070C0"/>
                </a:solidFill>
                <a:sym typeface="Symbol"/>
              </a:rPr>
              <a:t></a:t>
            </a:r>
            <a:r>
              <a:rPr lang="it-IT" b="1" baseline="30000" dirty="0" smtClean="0">
                <a:solidFill>
                  <a:srgbClr val="0070C0"/>
                </a:solidFill>
                <a:sym typeface="Symbol"/>
              </a:rPr>
              <a:t>+</a:t>
            </a:r>
            <a:r>
              <a:rPr lang="it-IT" b="1" dirty="0" smtClean="0">
                <a:solidFill>
                  <a:srgbClr val="0070C0"/>
                </a:solidFill>
                <a:sym typeface="Symbol"/>
              </a:rPr>
              <a:t></a:t>
            </a:r>
            <a:r>
              <a:rPr lang="it-IT" b="1" baseline="30000" dirty="0" smtClean="0">
                <a:solidFill>
                  <a:srgbClr val="0070C0"/>
                </a:solidFill>
                <a:sym typeface="Symbol"/>
              </a:rPr>
              <a:t>-</a:t>
            </a:r>
            <a:r>
              <a:rPr lang="it-IT" b="1" dirty="0" smtClean="0">
                <a:solidFill>
                  <a:srgbClr val="0070C0"/>
                </a:solidFill>
                <a:sym typeface="Symbol"/>
              </a:rPr>
              <a:t> </a:t>
            </a:r>
            <a:r>
              <a:rPr lang="it-IT" b="1" dirty="0">
                <a:solidFill>
                  <a:srgbClr val="33CC33"/>
                </a:solidFill>
                <a:sym typeface="Symbol"/>
              </a:rPr>
              <a:t>to </a:t>
            </a:r>
            <a:r>
              <a:rPr lang="it-IT" b="1" dirty="0" smtClean="0">
                <a:solidFill>
                  <a:srgbClr val="33CC33"/>
                </a:solidFill>
                <a:sym typeface="Symbol"/>
              </a:rPr>
              <a:t>e</a:t>
            </a:r>
            <a:r>
              <a:rPr lang="it-IT" b="1" baseline="30000" dirty="0" smtClean="0">
                <a:solidFill>
                  <a:srgbClr val="33CC33"/>
                </a:solidFill>
                <a:sym typeface="Symbol"/>
              </a:rPr>
              <a:t>+</a:t>
            </a:r>
            <a:r>
              <a:rPr lang="it-IT" b="1" dirty="0" smtClean="0">
                <a:solidFill>
                  <a:srgbClr val="33CC33"/>
                </a:solidFill>
                <a:sym typeface="Symbol"/>
              </a:rPr>
              <a:t>e</a:t>
            </a:r>
            <a:r>
              <a:rPr lang="it-IT" b="1" baseline="30000" dirty="0" smtClean="0">
                <a:solidFill>
                  <a:srgbClr val="33CC33"/>
                </a:solidFill>
                <a:sym typeface="Symbol"/>
              </a:rPr>
              <a:t>-</a:t>
            </a:r>
          </a:p>
          <a:p>
            <a:r>
              <a:rPr lang="it-IT" dirty="0" smtClean="0">
                <a:solidFill>
                  <a:srgbClr val="33CC33"/>
                </a:solidFill>
              </a:rPr>
              <a:t>(d</a:t>
            </a:r>
            <a:r>
              <a:rPr lang="it-IT" dirty="0" smtClean="0">
                <a:solidFill>
                  <a:srgbClr val="33CC33"/>
                </a:solidFill>
                <a:sym typeface="Symbol"/>
              </a:rPr>
              <a:t>/dM</a:t>
            </a:r>
            <a:r>
              <a:rPr lang="it-IT" baseline="-25000" dirty="0" smtClean="0">
                <a:solidFill>
                  <a:srgbClr val="33CC33"/>
                </a:solidFill>
                <a:sym typeface="Symbol"/>
              </a:rPr>
              <a:t>ee</a:t>
            </a:r>
            <a:r>
              <a:rPr lang="it-IT" dirty="0" smtClean="0">
                <a:sym typeface="Symbol"/>
              </a:rPr>
              <a:t>)</a:t>
            </a:r>
            <a:r>
              <a:rPr lang="it-IT" dirty="0" smtClean="0"/>
              <a:t>= </a:t>
            </a:r>
            <a:r>
              <a:rPr lang="it-IT" dirty="0">
                <a:solidFill>
                  <a:srgbClr val="000099"/>
                </a:solidFill>
              </a:rPr>
              <a:t>(d</a:t>
            </a:r>
            <a:r>
              <a:rPr lang="it-IT" dirty="0">
                <a:solidFill>
                  <a:srgbClr val="000099"/>
                </a:solidFill>
                <a:sym typeface="Symbol"/>
              </a:rPr>
              <a:t>/</a:t>
            </a:r>
            <a:r>
              <a:rPr lang="it-IT" dirty="0" smtClean="0">
                <a:solidFill>
                  <a:srgbClr val="000099"/>
                </a:solidFill>
                <a:sym typeface="Symbol"/>
              </a:rPr>
              <a:t>dM</a:t>
            </a:r>
            <a:r>
              <a:rPr lang="it-IT" baseline="-25000" dirty="0" smtClean="0">
                <a:solidFill>
                  <a:srgbClr val="000099"/>
                </a:solidFill>
                <a:sym typeface="Symbol"/>
              </a:rPr>
              <a:t></a:t>
            </a:r>
            <a:r>
              <a:rPr lang="it-IT" dirty="0" smtClean="0">
                <a:solidFill>
                  <a:srgbClr val="000099"/>
                </a:solidFill>
              </a:rPr>
              <a:t> </a:t>
            </a:r>
            <a:r>
              <a:rPr lang="it-IT" dirty="0" smtClean="0"/>
              <a:t>)* BR(M</a:t>
            </a:r>
            <a:r>
              <a:rPr lang="it-IT" baseline="-25000" dirty="0" smtClean="0"/>
              <a:t>ee</a:t>
            </a:r>
            <a:r>
              <a:rPr lang="it-IT" dirty="0" smtClean="0"/>
              <a:t>=M</a:t>
            </a:r>
            <a:r>
              <a:rPr lang="it-IT" baseline="-25000" dirty="0" smtClean="0">
                <a:sym typeface="Symbol"/>
              </a:rPr>
              <a:t></a:t>
            </a:r>
            <a:r>
              <a:rPr lang="it-IT" dirty="0" smtClean="0"/>
              <a:t>) * (M</a:t>
            </a:r>
            <a:r>
              <a:rPr lang="it-IT" baseline="-25000" dirty="0" smtClean="0">
                <a:sym typeface="Symbol"/>
              </a:rPr>
              <a:t></a:t>
            </a:r>
            <a:r>
              <a:rPr lang="it-IT" dirty="0" smtClean="0"/>
              <a:t>/M</a:t>
            </a:r>
            <a:r>
              <a:rPr lang="it-IT" baseline="-25000" dirty="0" smtClean="0"/>
              <a:t>ee</a:t>
            </a:r>
            <a:r>
              <a:rPr lang="it-IT" dirty="0" smtClean="0"/>
              <a:t>)</a:t>
            </a:r>
            <a:r>
              <a:rPr lang="it-IT" baseline="30000" dirty="0" smtClean="0"/>
              <a:t>3</a:t>
            </a:r>
            <a:endParaRPr lang="en-US" baseline="30000" dirty="0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266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143000"/>
            <a:ext cx="5186972" cy="357093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7024315"/>
            <a:ext cx="2133600" cy="365125"/>
          </a:xfrm>
        </p:spPr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Full description of inclusive </a:t>
            </a:r>
            <a:r>
              <a:rPr lang="fr-FR" dirty="0" err="1" smtClean="0"/>
              <a:t>spectrum</a:t>
            </a:r>
            <a:endParaRPr lang="en-US" dirty="0"/>
          </a:p>
        </p:txBody>
      </p:sp>
      <p:sp>
        <p:nvSpPr>
          <p:cNvPr id="21" name="ZoneTexte 20"/>
          <p:cNvSpPr txBox="1"/>
          <p:nvPr/>
        </p:nvSpPr>
        <p:spPr>
          <a:xfrm>
            <a:off x="251520" y="5157192"/>
            <a:ext cx="8355324" cy="830997"/>
          </a:xfrm>
          <a:prstGeom prst="rect">
            <a:avLst/>
          </a:prstGeom>
          <a:solidFill>
            <a:srgbClr val="DEECEF"/>
          </a:solidFill>
        </p:spPr>
        <p:txBody>
          <a:bodyPr wrap="square" rtlCol="0">
            <a:spAutoFit/>
          </a:bodyPr>
          <a:lstStyle/>
          <a:p>
            <a:r>
              <a:rPr lang="fr-FR" sz="1600" dirty="0" err="1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Results</a:t>
            </a:r>
            <a:r>
              <a:rPr lang="fr-FR" sz="1600" dirty="0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inclusive </a:t>
            </a:r>
            <a:r>
              <a:rPr lang="fr-FR" sz="1600" dirty="0" err="1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analysis</a:t>
            </a:r>
            <a:r>
              <a:rPr lang="fr-FR" sz="1600" dirty="0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Good description of the </a:t>
            </a:r>
            <a:r>
              <a:rPr lang="fr-FR" sz="1600" dirty="0" err="1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whole</a:t>
            </a:r>
            <a:r>
              <a:rPr lang="fr-FR" sz="1600" dirty="0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1600" dirty="0" err="1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spectrum</a:t>
            </a:r>
            <a:r>
              <a:rPr lang="fr-FR" sz="1600" dirty="0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1600" dirty="0" err="1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</a:t>
            </a:r>
            <a:r>
              <a:rPr lang="fr-FR" sz="1600" dirty="0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cocktail of </a:t>
            </a:r>
            <a:r>
              <a:rPr lang="fr-FR" sz="1600" dirty="0" err="1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dilepton</a:t>
            </a:r>
            <a:r>
              <a:rPr lang="fr-FR" sz="1600" dirty="0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 invariant mass contribution consistent </a:t>
            </a:r>
            <a:r>
              <a:rPr lang="fr-FR" sz="1600" dirty="0" err="1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with</a:t>
            </a:r>
            <a:r>
              <a:rPr lang="fr-FR" sz="1600" dirty="0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16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VDM</a:t>
            </a:r>
            <a:endParaRPr lang="fr-FR" sz="1600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 rot="19841697">
            <a:off x="6022013" y="2075528"/>
            <a:ext cx="1023165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preliminary</a:t>
            </a:r>
            <a:endParaRPr lang="en-US" sz="1400" dirty="0"/>
          </a:p>
        </p:txBody>
      </p:sp>
      <p:cxnSp>
        <p:nvCxnSpPr>
          <p:cNvPr id="28" name="Connecteur droit avec flèche 27"/>
          <p:cNvCxnSpPr/>
          <p:nvPr/>
        </p:nvCxnSpPr>
        <p:spPr>
          <a:xfrm flipV="1">
            <a:off x="3790036" y="3337828"/>
            <a:ext cx="2743559" cy="261610"/>
          </a:xfrm>
          <a:prstGeom prst="straightConnector1">
            <a:avLst/>
          </a:prstGeom>
          <a:ln w="28575">
            <a:solidFill>
              <a:srgbClr val="33CC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180638" y="1263301"/>
            <a:ext cx="1895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2"/>
                </a:solidFill>
              </a:rPr>
              <a:t>Vector</a:t>
            </a:r>
            <a:r>
              <a:rPr lang="fr-FR" dirty="0" smtClean="0">
                <a:solidFill>
                  <a:schemeClr val="accent2"/>
                </a:solidFill>
              </a:rPr>
              <a:t> dominance</a:t>
            </a:r>
          </a:p>
        </p:txBody>
      </p:sp>
      <p:sp>
        <p:nvSpPr>
          <p:cNvPr id="39" name="Line 99"/>
          <p:cNvSpPr>
            <a:spLocks noChangeShapeType="1"/>
          </p:cNvSpPr>
          <p:nvPr/>
        </p:nvSpPr>
        <p:spPr bwMode="auto">
          <a:xfrm>
            <a:off x="2117384" y="2004883"/>
            <a:ext cx="359995" cy="156843"/>
          </a:xfrm>
          <a:prstGeom prst="line">
            <a:avLst/>
          </a:prstGeom>
          <a:noFill/>
          <a:ln w="1908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1818650" y="1946311"/>
            <a:ext cx="31130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sym typeface="Symbol"/>
              </a:rPr>
              <a:t>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1679454" y="1700808"/>
            <a:ext cx="1668410" cy="1011945"/>
          </a:xfrm>
          <a:prstGeom prst="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660252" y="1683907"/>
            <a:ext cx="1668410" cy="100672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3" name="Group 98"/>
          <p:cNvGrpSpPr>
            <a:grpSpLocks/>
          </p:cNvGrpSpPr>
          <p:nvPr/>
        </p:nvGrpSpPr>
        <p:grpSpPr bwMode="auto">
          <a:xfrm>
            <a:off x="1619672" y="1632633"/>
            <a:ext cx="1749570" cy="1220303"/>
            <a:chOff x="1992" y="1704"/>
            <a:chExt cx="1605" cy="1097"/>
          </a:xfrm>
          <a:noFill/>
        </p:grpSpPr>
        <p:sp>
          <p:nvSpPr>
            <p:cNvPr id="44" name="Rectangle 113"/>
            <p:cNvSpPr>
              <a:spLocks noChangeArrowheads="1"/>
            </p:cNvSpPr>
            <p:nvPr/>
          </p:nvSpPr>
          <p:spPr bwMode="auto">
            <a:xfrm>
              <a:off x="1992" y="1704"/>
              <a:ext cx="1605" cy="1097"/>
            </a:xfrm>
            <a:prstGeom prst="rect">
              <a:avLst/>
            </a:prstGeom>
            <a:grpFill/>
            <a:ln w="936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5" name="AutoShape 100"/>
            <p:cNvSpPr>
              <a:spLocks noChangeArrowheads="1"/>
            </p:cNvSpPr>
            <p:nvPr/>
          </p:nvSpPr>
          <p:spPr bwMode="auto">
            <a:xfrm rot="1800000">
              <a:off x="2743" y="2162"/>
              <a:ext cx="296" cy="92"/>
            </a:xfrm>
            <a:custGeom>
              <a:avLst/>
              <a:gdLst>
                <a:gd name="T0" fmla="*/ 0 w 576"/>
                <a:gd name="T1" fmla="*/ 0 h 224"/>
                <a:gd name="T2" fmla="*/ 1 w 576"/>
                <a:gd name="T3" fmla="*/ 0 h 224"/>
                <a:gd name="T4" fmla="*/ 1 w 576"/>
                <a:gd name="T5" fmla="*/ 0 h 224"/>
                <a:gd name="T6" fmla="*/ 1 w 576"/>
                <a:gd name="T7" fmla="*/ 0 h 224"/>
                <a:gd name="T8" fmla="*/ 1 w 576"/>
                <a:gd name="T9" fmla="*/ 0 h 224"/>
                <a:gd name="T10" fmla="*/ 1 w 576"/>
                <a:gd name="T11" fmla="*/ 0 h 224"/>
                <a:gd name="T12" fmla="*/ 2 w 576"/>
                <a:gd name="T13" fmla="*/ 0 h 224"/>
                <a:gd name="T14" fmla="*/ 2 w 576"/>
                <a:gd name="T15" fmla="*/ 0 h 2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76"/>
                <a:gd name="T25" fmla="*/ 0 h 224"/>
                <a:gd name="T26" fmla="*/ 576 w 576"/>
                <a:gd name="T27" fmla="*/ 224 h 2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76" h="224">
                  <a:moveTo>
                    <a:pt x="0" y="112"/>
                  </a:moveTo>
                  <a:cubicBezTo>
                    <a:pt x="12" y="168"/>
                    <a:pt x="24" y="224"/>
                    <a:pt x="48" y="208"/>
                  </a:cubicBezTo>
                  <a:cubicBezTo>
                    <a:pt x="72" y="192"/>
                    <a:pt x="112" y="16"/>
                    <a:pt x="144" y="16"/>
                  </a:cubicBezTo>
                  <a:cubicBezTo>
                    <a:pt x="176" y="16"/>
                    <a:pt x="208" y="208"/>
                    <a:pt x="240" y="208"/>
                  </a:cubicBezTo>
                  <a:cubicBezTo>
                    <a:pt x="272" y="208"/>
                    <a:pt x="304" y="16"/>
                    <a:pt x="336" y="16"/>
                  </a:cubicBezTo>
                  <a:cubicBezTo>
                    <a:pt x="368" y="16"/>
                    <a:pt x="400" y="208"/>
                    <a:pt x="432" y="208"/>
                  </a:cubicBezTo>
                  <a:cubicBezTo>
                    <a:pt x="464" y="208"/>
                    <a:pt x="504" y="32"/>
                    <a:pt x="528" y="16"/>
                  </a:cubicBezTo>
                  <a:cubicBezTo>
                    <a:pt x="552" y="0"/>
                    <a:pt x="564" y="56"/>
                    <a:pt x="576" y="112"/>
                  </a:cubicBezTo>
                </a:path>
              </a:pathLst>
            </a:custGeom>
            <a:grpFill/>
            <a:ln w="3816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6" name="Line 102"/>
            <p:cNvSpPr>
              <a:spLocks noChangeShapeType="1"/>
            </p:cNvSpPr>
            <p:nvPr/>
          </p:nvSpPr>
          <p:spPr bwMode="auto">
            <a:xfrm>
              <a:off x="3060" y="2292"/>
              <a:ext cx="180" cy="110"/>
            </a:xfrm>
            <a:prstGeom prst="line">
              <a:avLst/>
            </a:prstGeom>
            <a:grpFill/>
            <a:ln w="9360">
              <a:solidFill>
                <a:schemeClr val="bg1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7" name="Line 103"/>
            <p:cNvSpPr>
              <a:spLocks noChangeShapeType="1"/>
            </p:cNvSpPr>
            <p:nvPr/>
          </p:nvSpPr>
          <p:spPr bwMode="auto">
            <a:xfrm flipV="1">
              <a:off x="3032" y="2162"/>
              <a:ext cx="200" cy="101"/>
            </a:xfrm>
            <a:prstGeom prst="line">
              <a:avLst/>
            </a:prstGeom>
            <a:grpFill/>
            <a:ln w="9360">
              <a:solidFill>
                <a:schemeClr val="bg1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48" name="Text Box 104"/>
            <p:cNvSpPr txBox="1">
              <a:spLocks noChangeArrowheads="1"/>
            </p:cNvSpPr>
            <p:nvPr/>
          </p:nvSpPr>
          <p:spPr bwMode="auto">
            <a:xfrm rot="10800000" flipV="1">
              <a:off x="2514" y="2173"/>
              <a:ext cx="419" cy="279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1" dirty="0">
                  <a:solidFill>
                    <a:prstClr val="white"/>
                  </a:solidFill>
                  <a:latin typeface="Symbol" pitchFamily="18" charset="2"/>
                </a:rPr>
                <a:t></a:t>
              </a:r>
              <a:r>
                <a:rPr lang="en-US" sz="2000" b="1" baseline="30000" dirty="0">
                  <a:solidFill>
                    <a:prstClr val="white"/>
                  </a:solidFill>
                  <a:latin typeface="Symbol" pitchFamily="18" charset="2"/>
                </a:rPr>
                <a:t></a:t>
              </a:r>
            </a:p>
          </p:txBody>
        </p:sp>
        <p:sp>
          <p:nvSpPr>
            <p:cNvPr id="49" name="Text Box 105"/>
            <p:cNvSpPr txBox="1">
              <a:spLocks noChangeArrowheads="1"/>
            </p:cNvSpPr>
            <p:nvPr/>
          </p:nvSpPr>
          <p:spPr bwMode="auto">
            <a:xfrm>
              <a:off x="3097" y="1956"/>
              <a:ext cx="232" cy="257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prstClr val="white"/>
                  </a:solidFill>
                </a:rPr>
                <a:t>e</a:t>
              </a:r>
              <a:r>
                <a:rPr lang="en-US" baseline="30000">
                  <a:solidFill>
                    <a:prstClr val="white"/>
                  </a:solidFill>
                </a:rPr>
                <a:t>+</a:t>
              </a:r>
            </a:p>
          </p:txBody>
        </p:sp>
        <p:sp>
          <p:nvSpPr>
            <p:cNvPr id="50" name="Text Box 106"/>
            <p:cNvSpPr txBox="1">
              <a:spLocks noChangeArrowheads="1"/>
            </p:cNvSpPr>
            <p:nvPr/>
          </p:nvSpPr>
          <p:spPr bwMode="auto">
            <a:xfrm>
              <a:off x="2982" y="2352"/>
              <a:ext cx="213" cy="257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dirty="0">
                  <a:solidFill>
                    <a:prstClr val="white"/>
                  </a:solidFill>
                </a:rPr>
                <a:t>e</a:t>
              </a:r>
              <a:r>
                <a:rPr lang="en-US" baseline="30000" dirty="0">
                  <a:solidFill>
                    <a:prstClr val="white"/>
                  </a:solidFill>
                </a:rPr>
                <a:t>-</a:t>
              </a:r>
            </a:p>
          </p:txBody>
        </p:sp>
        <p:sp>
          <p:nvSpPr>
            <p:cNvPr id="51" name="Oval 110"/>
            <p:cNvSpPr>
              <a:spLocks noChangeArrowheads="1"/>
            </p:cNvSpPr>
            <p:nvPr/>
          </p:nvSpPr>
          <p:spPr bwMode="auto">
            <a:xfrm>
              <a:off x="2411" y="1942"/>
              <a:ext cx="63" cy="86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>
                <a:solidFill>
                  <a:prstClr val="white"/>
                </a:solidFill>
              </a:endParaRPr>
            </a:p>
          </p:txBody>
        </p:sp>
      </p:grpSp>
      <p:sp>
        <p:nvSpPr>
          <p:cNvPr id="52" name="Line 99"/>
          <p:cNvSpPr>
            <a:spLocks noChangeShapeType="1"/>
          </p:cNvSpPr>
          <p:nvPr/>
        </p:nvSpPr>
        <p:spPr bwMode="auto">
          <a:xfrm>
            <a:off x="2123728" y="1936708"/>
            <a:ext cx="359995" cy="156843"/>
          </a:xfrm>
          <a:prstGeom prst="line">
            <a:avLst/>
          </a:prstGeom>
          <a:noFill/>
          <a:ln w="1908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1884414" y="1946311"/>
            <a:ext cx="31130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sym typeface="Symbol"/>
              </a:rPr>
              <a:t>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4" name="Oval 110"/>
          <p:cNvSpPr>
            <a:spLocks noChangeArrowheads="1"/>
          </p:cNvSpPr>
          <p:nvPr/>
        </p:nvSpPr>
        <p:spPr bwMode="auto">
          <a:xfrm>
            <a:off x="2484976" y="2081061"/>
            <a:ext cx="70799" cy="45719"/>
          </a:xfrm>
          <a:prstGeom prst="ellipse">
            <a:avLst/>
          </a:prstGeom>
          <a:solidFill>
            <a:schemeClr val="tx1"/>
          </a:solidFill>
          <a:ln w="936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55" name="Line 99"/>
          <p:cNvSpPr>
            <a:spLocks noChangeShapeType="1"/>
          </p:cNvSpPr>
          <p:nvPr/>
        </p:nvSpPr>
        <p:spPr bwMode="auto">
          <a:xfrm>
            <a:off x="2156996" y="1979846"/>
            <a:ext cx="359995" cy="156843"/>
          </a:xfrm>
          <a:prstGeom prst="line">
            <a:avLst/>
          </a:prstGeom>
          <a:noFill/>
          <a:ln w="1908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8231" y="4313821"/>
            <a:ext cx="46601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Simulation bands </a:t>
            </a:r>
            <a:r>
              <a:rPr lang="fr-FR" sz="1400" dirty="0" err="1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take</a:t>
            </a:r>
            <a:r>
              <a:rPr lang="fr-FR" sz="1400" dirty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1400" dirty="0" err="1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into</a:t>
            </a:r>
            <a:r>
              <a:rPr lang="fr-FR" sz="1400" dirty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1400" dirty="0" err="1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account</a:t>
            </a:r>
            <a:r>
              <a:rPr lang="fr-FR" sz="1400" dirty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1400" dirty="0" err="1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uncertainties</a:t>
            </a:r>
            <a:r>
              <a:rPr lang="fr-FR" sz="1400" dirty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fr-FR" sz="1400" dirty="0" smtClean="0">
              <a:solidFill>
                <a:srgbClr val="24285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fr-FR" sz="1400" dirty="0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</a:t>
            </a:r>
            <a:r>
              <a:rPr lang="fr-FR" sz="1400" dirty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proton and </a:t>
            </a:r>
            <a:r>
              <a:rPr lang="fr-FR" sz="1400" dirty="0" err="1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</a:t>
            </a:r>
            <a:r>
              <a:rPr lang="fr-FR" sz="1400" dirty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cross </a:t>
            </a:r>
            <a:r>
              <a:rPr lang="fr-FR" sz="1400" dirty="0" smtClean="0">
                <a:solidFill>
                  <a:srgbClr val="24285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sections</a:t>
            </a:r>
            <a:endParaRPr lang="fr-FR" sz="1400" dirty="0">
              <a:solidFill>
                <a:srgbClr val="24285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5231647" y="1671197"/>
            <a:ext cx="139634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p</a:t>
            </a:r>
            <a:r>
              <a:rPr lang="fr-FR" sz="1600" b="1" baseline="-25000" dirty="0" smtClean="0">
                <a:sym typeface="Symbol"/>
              </a:rPr>
              <a:t></a:t>
            </a:r>
            <a:r>
              <a:rPr lang="fr-FR" sz="1600" b="1" dirty="0" smtClean="0">
                <a:sym typeface="Symbol"/>
              </a:rPr>
              <a:t>=690 MeV/c</a:t>
            </a:r>
            <a:endParaRPr lang="en-US" sz="16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1437896" y="3402909"/>
            <a:ext cx="2376100" cy="369332"/>
          </a:xfrm>
          <a:prstGeom prst="rect">
            <a:avLst/>
          </a:prstGeom>
          <a:noFill/>
          <a:ln w="19050"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Off-</a:t>
            </a:r>
            <a:r>
              <a:rPr lang="fr-FR" dirty="0" err="1" smtClean="0"/>
              <a:t>shell</a:t>
            </a:r>
            <a:r>
              <a:rPr lang="fr-FR" dirty="0" smtClean="0"/>
              <a:t> </a:t>
            </a:r>
            <a:r>
              <a:rPr lang="fr-FR" dirty="0" smtClean="0">
                <a:sym typeface="Symbol"/>
              </a:rPr>
              <a:t> contribution</a:t>
            </a:r>
            <a:endParaRPr lang="en-US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494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61" y="2148770"/>
            <a:ext cx="3146947" cy="3143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093" y="2232791"/>
            <a:ext cx="3396347" cy="3010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Evidence for quasi-free </a:t>
            </a:r>
            <a:r>
              <a:rPr lang="fr-FR" sz="3600" dirty="0" err="1" smtClean="0"/>
              <a:t>process</a:t>
            </a:r>
            <a:endParaRPr lang="en-US" sz="3600" dirty="0"/>
          </a:p>
        </p:txBody>
      </p:sp>
      <p:sp>
        <p:nvSpPr>
          <p:cNvPr id="8" name="ZoneTexte 7"/>
          <p:cNvSpPr txBox="1"/>
          <p:nvPr/>
        </p:nvSpPr>
        <p:spPr>
          <a:xfrm>
            <a:off x="3589708" y="2028827"/>
            <a:ext cx="15463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CH2 </a:t>
            </a:r>
            <a:r>
              <a:rPr lang="fr-FR" dirty="0" err="1" smtClean="0"/>
              <a:t>target</a:t>
            </a:r>
            <a:endParaRPr lang="fr-FR" dirty="0" smtClean="0"/>
          </a:p>
          <a:p>
            <a:r>
              <a:rPr lang="fr-FR" dirty="0" smtClean="0">
                <a:solidFill>
                  <a:srgbClr val="FF0000"/>
                </a:solidFill>
              </a:rPr>
              <a:t>C </a:t>
            </a:r>
            <a:r>
              <a:rPr lang="fr-FR" dirty="0" err="1" smtClean="0">
                <a:solidFill>
                  <a:srgbClr val="FF0000"/>
                </a:solidFill>
              </a:rPr>
              <a:t>target</a:t>
            </a:r>
            <a:endParaRPr lang="fr-FR" dirty="0" smtClean="0">
              <a:solidFill>
                <a:srgbClr val="FF0000"/>
              </a:solidFill>
            </a:endParaRPr>
          </a:p>
          <a:p>
            <a:r>
              <a:rPr lang="fr-FR" dirty="0" smtClean="0">
                <a:solidFill>
                  <a:srgbClr val="0070C0"/>
                </a:solidFill>
              </a:rPr>
              <a:t>H contribution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38503" y="764704"/>
            <a:ext cx="88259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 </a:t>
            </a:r>
            <a:r>
              <a:rPr lang="fr-FR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compared</a:t>
            </a:r>
            <a:r>
              <a:rPr lang="fr-FR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simulation </a:t>
            </a:r>
            <a:r>
              <a:rPr lang="fr-FR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including</a:t>
            </a:r>
            <a:r>
              <a:rPr lang="fr-FR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fr-FR" dirty="0" smtClean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resolution</a:t>
            </a:r>
            <a:r>
              <a:rPr lang="fr-FR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effects</a:t>
            </a:r>
            <a:endParaRPr lang="fr-FR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pion </a:t>
            </a:r>
            <a:r>
              <a:rPr lang="fr-FR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</a:t>
            </a:r>
            <a:r>
              <a:rPr lang="fr-FR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momentum</a:t>
            </a:r>
            <a:r>
              <a:rPr lang="fr-FR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fr-FR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arbon</a:t>
            </a:r>
            <a:r>
              <a:rPr lang="fr-FR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Fermi </a:t>
            </a:r>
            <a:r>
              <a:rPr lang="fr-FR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momentum</a:t>
            </a:r>
            <a:r>
              <a:rPr lang="fr-FR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distribution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69824" y="5291916"/>
            <a:ext cx="24513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33CC33"/>
                </a:solidFill>
              </a:rPr>
              <a:t>Quasi-free </a:t>
            </a:r>
            <a:r>
              <a:rPr lang="el-GR" dirty="0" smtClean="0">
                <a:solidFill>
                  <a:srgbClr val="33CC33"/>
                </a:solidFill>
              </a:rPr>
              <a:t>π</a:t>
            </a:r>
            <a:r>
              <a:rPr lang="fr-FR" baseline="30000" dirty="0">
                <a:solidFill>
                  <a:srgbClr val="33CC33"/>
                </a:solidFill>
              </a:rPr>
              <a:t>-’</a:t>
            </a:r>
            <a:r>
              <a:rPr lang="fr-FR" dirty="0">
                <a:solidFill>
                  <a:srgbClr val="33CC33"/>
                </a:solidFill>
              </a:rPr>
              <a:t>p’</a:t>
            </a:r>
            <a:r>
              <a:rPr lang="fr-FR" dirty="0">
                <a:solidFill>
                  <a:srgbClr val="33CC33"/>
                </a:solidFill>
                <a:sym typeface="Symbol"/>
              </a:rPr>
              <a:t> n </a:t>
            </a:r>
            <a:r>
              <a:rPr lang="fr-FR" dirty="0" err="1">
                <a:solidFill>
                  <a:srgbClr val="33CC33"/>
                </a:solidFill>
                <a:sym typeface="Symbol"/>
              </a:rPr>
              <a:t>e</a:t>
            </a:r>
            <a:r>
              <a:rPr lang="fr-FR" baseline="30000" dirty="0" err="1">
                <a:solidFill>
                  <a:srgbClr val="33CC33"/>
                </a:solidFill>
                <a:sym typeface="Symbol"/>
              </a:rPr>
              <a:t>+</a:t>
            </a:r>
            <a:r>
              <a:rPr lang="fr-FR" dirty="0" err="1">
                <a:solidFill>
                  <a:srgbClr val="33CC33"/>
                </a:solidFill>
                <a:sym typeface="Symbol"/>
              </a:rPr>
              <a:t>e</a:t>
            </a:r>
            <a:r>
              <a:rPr lang="fr-FR" baseline="30000" dirty="0">
                <a:solidFill>
                  <a:srgbClr val="33CC33"/>
                </a:solidFill>
                <a:sym typeface="Symbol"/>
              </a:rPr>
              <a:t>- </a:t>
            </a:r>
            <a:endParaRPr lang="fr-FR" baseline="30000" dirty="0" smtClean="0">
              <a:solidFill>
                <a:srgbClr val="33CC33"/>
              </a:solidFill>
              <a:sym typeface="Symbol"/>
            </a:endParaRPr>
          </a:p>
        </p:txBody>
      </p:sp>
      <p:cxnSp>
        <p:nvCxnSpPr>
          <p:cNvPr id="15" name="Connecteur droit avec flèche 14"/>
          <p:cNvCxnSpPr/>
          <p:nvPr/>
        </p:nvCxnSpPr>
        <p:spPr>
          <a:xfrm flipH="1">
            <a:off x="2757586" y="4152391"/>
            <a:ext cx="41009" cy="90860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V="1">
            <a:off x="1457186" y="4557696"/>
            <a:ext cx="789282" cy="838890"/>
          </a:xfrm>
          <a:prstGeom prst="straightConnector1">
            <a:avLst/>
          </a:prstGeom>
          <a:ln>
            <a:solidFill>
              <a:srgbClr val="33CC3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728593" y="5662989"/>
            <a:ext cx="768681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Carbon</a:t>
            </a:r>
            <a:r>
              <a:rPr lang="fr-FR" dirty="0" smtClean="0"/>
              <a:t> contribution consistent  </a:t>
            </a:r>
            <a:r>
              <a:rPr lang="fr-FR" dirty="0" err="1" smtClean="0"/>
              <a:t>with</a:t>
            </a:r>
            <a:r>
              <a:rPr lang="fr-FR" dirty="0" smtClean="0"/>
              <a:t> a quasi-free </a:t>
            </a:r>
            <a:r>
              <a:rPr lang="fr-FR" dirty="0" err="1" smtClean="0"/>
              <a:t>process</a:t>
            </a:r>
            <a:r>
              <a:rPr lang="fr-FR" dirty="0"/>
              <a:t> </a:t>
            </a:r>
            <a:endParaRPr lang="fr-F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ym typeface="Symbol"/>
              </a:rPr>
              <a:t></a:t>
            </a:r>
            <a:r>
              <a:rPr lang="fr-FR" baseline="30000" dirty="0" smtClean="0">
                <a:sym typeface="Symbol"/>
              </a:rPr>
              <a:t>+</a:t>
            </a:r>
            <a:r>
              <a:rPr lang="fr-FR" dirty="0" smtClean="0">
                <a:sym typeface="Symbol"/>
              </a:rPr>
              <a:t></a:t>
            </a:r>
            <a:r>
              <a:rPr lang="fr-FR" baseline="30000" dirty="0" smtClean="0">
                <a:sym typeface="Symbol"/>
              </a:rPr>
              <a:t>-</a:t>
            </a:r>
            <a:r>
              <a:rPr lang="fr-FR" dirty="0" smtClean="0"/>
              <a:t> production off </a:t>
            </a:r>
            <a:r>
              <a:rPr lang="fr-FR" dirty="0" err="1" smtClean="0"/>
              <a:t>carbon</a:t>
            </a:r>
            <a:r>
              <a:rPr lang="fr-FR" dirty="0" smtClean="0"/>
              <a:t> </a:t>
            </a:r>
            <a:r>
              <a:rPr lang="fr-FR" dirty="0" err="1" smtClean="0"/>
              <a:t>much</a:t>
            </a:r>
            <a:r>
              <a:rPr lang="fr-FR" dirty="0" smtClean="0"/>
              <a:t> </a:t>
            </a:r>
            <a:r>
              <a:rPr lang="fr-FR" dirty="0" err="1" smtClean="0"/>
              <a:t>reduced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respect to </a:t>
            </a:r>
            <a:r>
              <a:rPr lang="fr-FR" dirty="0" err="1" smtClean="0"/>
              <a:t>e</a:t>
            </a:r>
            <a:r>
              <a:rPr lang="fr-FR" baseline="30000" dirty="0" err="1" smtClean="0"/>
              <a:t>+</a:t>
            </a:r>
            <a:r>
              <a:rPr lang="fr-FR" dirty="0" err="1" smtClean="0"/>
              <a:t>e</a:t>
            </a:r>
            <a:r>
              <a:rPr lang="fr-FR" baseline="30000" dirty="0" smtClean="0"/>
              <a:t>-</a:t>
            </a:r>
            <a:r>
              <a:rPr lang="fr-FR" dirty="0" smtClean="0"/>
              <a:t> (absorption)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6948264" y="3017478"/>
            <a:ext cx="1511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0070C0"/>
                </a:solidFill>
              </a:rPr>
              <a:t>π</a:t>
            </a:r>
            <a:r>
              <a:rPr lang="fr-FR" baseline="30000" dirty="0" smtClean="0">
                <a:solidFill>
                  <a:srgbClr val="0070C0"/>
                </a:solidFill>
              </a:rPr>
              <a:t>-</a:t>
            </a:r>
            <a:r>
              <a:rPr lang="fr-FR" dirty="0" smtClean="0">
                <a:solidFill>
                  <a:srgbClr val="0070C0"/>
                </a:solidFill>
              </a:rPr>
              <a:t> p </a:t>
            </a:r>
            <a:r>
              <a:rPr lang="fr-FR" dirty="0" smtClean="0">
                <a:solidFill>
                  <a:srgbClr val="0070C0"/>
                </a:solidFill>
                <a:sym typeface="Symbol"/>
              </a:rPr>
              <a:t> </a:t>
            </a:r>
            <a:r>
              <a:rPr lang="fr-FR" dirty="0">
                <a:solidFill>
                  <a:srgbClr val="0070C0"/>
                </a:solidFill>
                <a:sym typeface="Symbol"/>
              </a:rPr>
              <a:t>n </a:t>
            </a:r>
            <a:r>
              <a:rPr lang="fr-FR" dirty="0" smtClean="0">
                <a:solidFill>
                  <a:srgbClr val="0070C0"/>
                </a:solidFill>
                <a:sym typeface="Symbol"/>
              </a:rPr>
              <a:t></a:t>
            </a:r>
            <a:r>
              <a:rPr lang="fr-FR" baseline="30000" dirty="0" smtClean="0">
                <a:solidFill>
                  <a:srgbClr val="0070C0"/>
                </a:solidFill>
                <a:sym typeface="Symbol"/>
              </a:rPr>
              <a:t>+</a:t>
            </a:r>
            <a:r>
              <a:rPr lang="fr-FR" dirty="0">
                <a:solidFill>
                  <a:srgbClr val="0070C0"/>
                </a:solidFill>
                <a:sym typeface="Symbol"/>
              </a:rPr>
              <a:t> </a:t>
            </a:r>
            <a:r>
              <a:rPr lang="fr-FR" dirty="0" smtClean="0">
                <a:solidFill>
                  <a:srgbClr val="0070C0"/>
                </a:solidFill>
                <a:sym typeface="Symbol"/>
              </a:rPr>
              <a:t></a:t>
            </a:r>
            <a:r>
              <a:rPr lang="fr-FR" baseline="30000" dirty="0" smtClean="0">
                <a:solidFill>
                  <a:srgbClr val="0070C0"/>
                </a:solidFill>
                <a:sym typeface="Symbol"/>
              </a:rPr>
              <a:t>- </a:t>
            </a:r>
            <a:endParaRPr lang="fr-FR" baseline="30000" dirty="0">
              <a:solidFill>
                <a:srgbClr val="0070C0"/>
              </a:solidFill>
              <a:sym typeface="Symbol"/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6834266" y="3386810"/>
            <a:ext cx="618054" cy="40223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2195736" y="3150461"/>
            <a:ext cx="1325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0070C0"/>
                </a:solidFill>
              </a:rPr>
              <a:t>π</a:t>
            </a:r>
            <a:r>
              <a:rPr lang="fr-FR" baseline="30000" dirty="0" smtClean="0">
                <a:solidFill>
                  <a:srgbClr val="0070C0"/>
                </a:solidFill>
              </a:rPr>
              <a:t>-</a:t>
            </a:r>
            <a:r>
              <a:rPr lang="fr-FR" dirty="0" smtClean="0">
                <a:solidFill>
                  <a:srgbClr val="0070C0"/>
                </a:solidFill>
              </a:rPr>
              <a:t>p</a:t>
            </a:r>
            <a:r>
              <a:rPr lang="fr-FR" dirty="0" smtClean="0">
                <a:solidFill>
                  <a:srgbClr val="0070C0"/>
                </a:solidFill>
                <a:sym typeface="Symbol"/>
              </a:rPr>
              <a:t> </a:t>
            </a:r>
            <a:r>
              <a:rPr lang="fr-FR" dirty="0">
                <a:solidFill>
                  <a:srgbClr val="0070C0"/>
                </a:solidFill>
                <a:sym typeface="Symbol"/>
              </a:rPr>
              <a:t>n </a:t>
            </a:r>
            <a:r>
              <a:rPr lang="fr-FR" dirty="0" err="1">
                <a:solidFill>
                  <a:srgbClr val="0070C0"/>
                </a:solidFill>
                <a:sym typeface="Symbol"/>
              </a:rPr>
              <a:t>e</a:t>
            </a:r>
            <a:r>
              <a:rPr lang="fr-FR" baseline="30000" dirty="0" err="1">
                <a:solidFill>
                  <a:srgbClr val="0070C0"/>
                </a:solidFill>
                <a:sym typeface="Symbol"/>
              </a:rPr>
              <a:t>+</a:t>
            </a:r>
            <a:r>
              <a:rPr lang="fr-FR" dirty="0" err="1">
                <a:solidFill>
                  <a:srgbClr val="0070C0"/>
                </a:solidFill>
                <a:sym typeface="Symbol"/>
              </a:rPr>
              <a:t>e</a:t>
            </a:r>
            <a:r>
              <a:rPr lang="fr-FR" baseline="30000" dirty="0">
                <a:solidFill>
                  <a:srgbClr val="0070C0"/>
                </a:solidFill>
                <a:sym typeface="Symbol"/>
              </a:rPr>
              <a:t>-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 flipH="1">
            <a:off x="1907704" y="3519793"/>
            <a:ext cx="504056" cy="7622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7254337" y="3779748"/>
            <a:ext cx="1494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π</a:t>
            </a:r>
            <a:r>
              <a:rPr lang="fr-FR" baseline="30000" dirty="0">
                <a:solidFill>
                  <a:srgbClr val="FF0000"/>
                </a:solidFill>
              </a:rPr>
              <a:t>-’</a:t>
            </a:r>
            <a:r>
              <a:rPr lang="fr-FR" dirty="0">
                <a:solidFill>
                  <a:srgbClr val="FF0000"/>
                </a:solidFill>
              </a:rPr>
              <a:t>p’</a:t>
            </a:r>
            <a:r>
              <a:rPr lang="fr-FR" dirty="0">
                <a:solidFill>
                  <a:srgbClr val="FF0000"/>
                </a:solidFill>
                <a:sym typeface="Symbol"/>
              </a:rPr>
              <a:t> n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</a:t>
            </a:r>
            <a:r>
              <a:rPr lang="fr-FR" baseline="30000" dirty="0" smtClean="0">
                <a:solidFill>
                  <a:srgbClr val="FF0000"/>
                </a:solidFill>
                <a:sym typeface="Symbol"/>
              </a:rPr>
              <a:t>+</a:t>
            </a:r>
            <a:r>
              <a:rPr lang="fr-FR" dirty="0">
                <a:solidFill>
                  <a:srgbClr val="FF0000"/>
                </a:solidFill>
                <a:sym typeface="Symbol"/>
              </a:rPr>
              <a:t> 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</a:t>
            </a:r>
            <a:r>
              <a:rPr lang="fr-FR" baseline="30000" dirty="0" smtClean="0">
                <a:solidFill>
                  <a:srgbClr val="FF0000"/>
                </a:solidFill>
                <a:sym typeface="Symbol"/>
              </a:rPr>
              <a:t>- </a:t>
            </a:r>
            <a:endParaRPr lang="fr-FR" baseline="30000" dirty="0">
              <a:solidFill>
                <a:srgbClr val="FF0000"/>
              </a:solidFill>
              <a:sym typeface="Symbol"/>
            </a:endParaRPr>
          </a:p>
        </p:txBody>
      </p:sp>
      <p:cxnSp>
        <p:nvCxnSpPr>
          <p:cNvPr id="20" name="Connecteur droit avec flèche 19"/>
          <p:cNvCxnSpPr/>
          <p:nvPr/>
        </p:nvCxnSpPr>
        <p:spPr>
          <a:xfrm flipH="1">
            <a:off x="6948264" y="4149080"/>
            <a:ext cx="648072" cy="3246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2034650" y="2802414"/>
            <a:ext cx="156972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M</a:t>
            </a:r>
            <a:r>
              <a:rPr lang="fr-FR" sz="1600" baseline="-25000" dirty="0" err="1" smtClean="0"/>
              <a:t>ee</a:t>
            </a:r>
            <a:r>
              <a:rPr lang="fr-FR" sz="1600" dirty="0" smtClean="0"/>
              <a:t>&gt;120 MeV/c</a:t>
            </a:r>
            <a:r>
              <a:rPr lang="fr-FR" sz="1600" baseline="30000" dirty="0" smtClean="0"/>
              <a:t>2</a:t>
            </a:r>
            <a:endParaRPr lang="en-US" sz="1600" baseline="30000" dirty="0"/>
          </a:p>
        </p:txBody>
      </p:sp>
      <p:sp>
        <p:nvSpPr>
          <p:cNvPr id="22" name="ZoneTexte 21"/>
          <p:cNvSpPr txBox="1"/>
          <p:nvPr/>
        </p:nvSpPr>
        <p:spPr>
          <a:xfrm rot="19841697">
            <a:off x="5500577" y="2571020"/>
            <a:ext cx="1023165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preliminary</a:t>
            </a:r>
            <a:endParaRPr lang="en-US" sz="1400" dirty="0"/>
          </a:p>
        </p:txBody>
      </p:sp>
      <p:sp>
        <p:nvSpPr>
          <p:cNvPr id="23" name="ZoneTexte 22"/>
          <p:cNvSpPr txBox="1"/>
          <p:nvPr/>
        </p:nvSpPr>
        <p:spPr>
          <a:xfrm rot="2448776">
            <a:off x="2587876" y="2316428"/>
            <a:ext cx="1023165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preliminary</a:t>
            </a:r>
            <a:endParaRPr lang="en-US" sz="1400" dirty="0"/>
          </a:p>
        </p:txBody>
      </p:sp>
      <p:sp>
        <p:nvSpPr>
          <p:cNvPr id="4" name="Rectangle 3"/>
          <p:cNvSpPr/>
          <p:nvPr/>
        </p:nvSpPr>
        <p:spPr>
          <a:xfrm>
            <a:off x="1232916" y="2651892"/>
            <a:ext cx="1178844" cy="153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ZoneTexte 23"/>
          <p:cNvSpPr txBox="1"/>
          <p:nvPr/>
        </p:nvSpPr>
        <p:spPr>
          <a:xfrm>
            <a:off x="1169048" y="2564904"/>
            <a:ext cx="12427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p</a:t>
            </a:r>
            <a:r>
              <a:rPr lang="fr-FR" sz="1400" b="1" baseline="-25000" dirty="0" smtClean="0">
                <a:sym typeface="Symbol"/>
              </a:rPr>
              <a:t></a:t>
            </a:r>
            <a:r>
              <a:rPr lang="fr-FR" sz="1400" b="1" dirty="0" smtClean="0">
                <a:sym typeface="Symbol"/>
              </a:rPr>
              <a:t>=690 MeV/c</a:t>
            </a:r>
            <a:endParaRPr lang="en-US" sz="1400" b="1" dirty="0"/>
          </a:p>
        </p:txBody>
      </p:sp>
      <p:sp>
        <p:nvSpPr>
          <p:cNvPr id="25" name="ZoneTexte 24"/>
          <p:cNvSpPr txBox="1"/>
          <p:nvPr/>
        </p:nvSpPr>
        <p:spPr>
          <a:xfrm>
            <a:off x="6857680" y="2672295"/>
            <a:ext cx="124271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p</a:t>
            </a:r>
            <a:r>
              <a:rPr lang="fr-FR" sz="1400" b="1" baseline="-25000" dirty="0" smtClean="0">
                <a:sym typeface="Symbol"/>
              </a:rPr>
              <a:t></a:t>
            </a:r>
            <a:r>
              <a:rPr lang="fr-FR" sz="1400" b="1" dirty="0" smtClean="0">
                <a:sym typeface="Symbol"/>
              </a:rPr>
              <a:t>=690 MeV/c</a:t>
            </a:r>
            <a:endParaRPr lang="en-US" sz="1400" b="1" dirty="0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560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841432" y="5157192"/>
            <a:ext cx="7525905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Good description of </a:t>
            </a:r>
            <a:r>
              <a:rPr lang="fr-FR" dirty="0" err="1" smtClean="0"/>
              <a:t>missing</a:t>
            </a:r>
            <a:r>
              <a:rPr lang="fr-FR" dirty="0" smtClean="0"/>
              <a:t> mass </a:t>
            </a:r>
            <a:r>
              <a:rPr lang="fr-FR" dirty="0" err="1" smtClean="0"/>
              <a:t>spectrum</a:t>
            </a:r>
            <a:r>
              <a:rPr lang="fr-FR" dirty="0" smtClean="0"/>
              <a:t> by the simulation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Rejection of </a:t>
            </a:r>
            <a:r>
              <a:rPr lang="fr-FR" dirty="0" smtClean="0">
                <a:sym typeface="Symbol"/>
              </a:rPr>
              <a:t> contribution</a:t>
            </a:r>
            <a:r>
              <a:rPr lang="fr-FR" dirty="0">
                <a:solidFill>
                  <a:schemeClr val="accent2"/>
                </a:solidFill>
                <a:sym typeface="Symbol"/>
              </a:rPr>
              <a:t> </a:t>
            </a:r>
            <a:r>
              <a:rPr lang="fr-FR" dirty="0" smtClean="0">
                <a:solidFill>
                  <a:schemeClr val="accent2"/>
                </a:solidFill>
                <a:sym typeface="Symbol"/>
              </a:rPr>
              <a:t> </a:t>
            </a:r>
          </a:p>
          <a:p>
            <a:r>
              <a:rPr lang="fr-FR" dirty="0" smtClean="0">
                <a:sym typeface="Symbol"/>
              </a:rPr>
              <a:t>   </a:t>
            </a:r>
            <a:r>
              <a:rPr lang="fr-FR" dirty="0" err="1" smtClean="0">
                <a:sym typeface="Symbol"/>
              </a:rPr>
              <a:t>selection</a:t>
            </a:r>
            <a:r>
              <a:rPr lang="fr-FR" dirty="0" smtClean="0">
                <a:sym typeface="Symbol"/>
              </a:rPr>
              <a:t> of </a:t>
            </a:r>
            <a:r>
              <a:rPr lang="fr-FR" b="1" dirty="0" smtClean="0">
                <a:solidFill>
                  <a:schemeClr val="accent2"/>
                </a:solidFill>
                <a:sym typeface="Symbol"/>
              </a:rPr>
              <a:t>q</a:t>
            </a:r>
            <a:r>
              <a:rPr lang="fr-FR" b="1" dirty="0" smtClean="0">
                <a:solidFill>
                  <a:schemeClr val="accent2"/>
                </a:solidFill>
              </a:rPr>
              <a:t>uasi-free </a:t>
            </a:r>
            <a:r>
              <a:rPr lang="fr-FR" b="1" dirty="0">
                <a:solidFill>
                  <a:schemeClr val="accent2"/>
                </a:solidFill>
              </a:rPr>
              <a:t>exclusive </a:t>
            </a:r>
            <a:r>
              <a:rPr lang="fr-FR" b="1" dirty="0" err="1" smtClean="0">
                <a:solidFill>
                  <a:schemeClr val="accent2"/>
                </a:solidFill>
              </a:rPr>
              <a:t>process</a:t>
            </a:r>
            <a:r>
              <a:rPr lang="fr-FR" b="1" dirty="0" smtClean="0">
                <a:solidFill>
                  <a:schemeClr val="accent2"/>
                </a:solidFill>
              </a:rPr>
              <a:t> </a:t>
            </a:r>
            <a:r>
              <a:rPr lang="el-GR" b="1" dirty="0" smtClean="0">
                <a:solidFill>
                  <a:schemeClr val="accent2"/>
                </a:solidFill>
              </a:rPr>
              <a:t>π</a:t>
            </a:r>
            <a:r>
              <a:rPr lang="fr-FR" b="1" baseline="30000" dirty="0">
                <a:solidFill>
                  <a:schemeClr val="accent2"/>
                </a:solidFill>
              </a:rPr>
              <a:t>-’</a:t>
            </a:r>
            <a:r>
              <a:rPr lang="fr-FR" b="1" dirty="0">
                <a:solidFill>
                  <a:schemeClr val="accent2"/>
                </a:solidFill>
              </a:rPr>
              <a:t>p’</a:t>
            </a:r>
            <a:r>
              <a:rPr lang="fr-FR" b="1" dirty="0">
                <a:solidFill>
                  <a:schemeClr val="accent2"/>
                </a:solidFill>
                <a:sym typeface="Symbol"/>
              </a:rPr>
              <a:t> n </a:t>
            </a:r>
            <a:r>
              <a:rPr lang="fr-FR" b="1" dirty="0" err="1">
                <a:solidFill>
                  <a:schemeClr val="accent2"/>
                </a:solidFill>
                <a:sym typeface="Symbol"/>
              </a:rPr>
              <a:t>e</a:t>
            </a:r>
            <a:r>
              <a:rPr lang="fr-FR" b="1" baseline="30000" dirty="0" err="1">
                <a:solidFill>
                  <a:schemeClr val="accent2"/>
                </a:solidFill>
                <a:sym typeface="Symbol"/>
              </a:rPr>
              <a:t>+</a:t>
            </a:r>
            <a:r>
              <a:rPr lang="fr-FR" b="1" dirty="0" err="1">
                <a:solidFill>
                  <a:schemeClr val="accent2"/>
                </a:solidFill>
                <a:sym typeface="Symbol"/>
              </a:rPr>
              <a:t>e</a:t>
            </a:r>
            <a:r>
              <a:rPr lang="fr-FR" b="1" baseline="30000" dirty="0">
                <a:solidFill>
                  <a:schemeClr val="accent2"/>
                </a:solidFill>
                <a:sym typeface="Symbol"/>
              </a:rPr>
              <a:t>-</a:t>
            </a:r>
            <a:r>
              <a:rPr lang="fr-FR" baseline="30000" dirty="0">
                <a:solidFill>
                  <a:schemeClr val="accent2"/>
                </a:solidFill>
                <a:sym typeface="Symbol"/>
              </a:rPr>
              <a:t> </a:t>
            </a:r>
            <a:r>
              <a:rPr lang="fr-FR" dirty="0" smtClean="0">
                <a:solidFill>
                  <a:schemeClr val="accent2"/>
                </a:solidFill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using</a:t>
            </a:r>
            <a:r>
              <a:rPr lang="fr-FR" dirty="0" smtClean="0">
                <a:sym typeface="Symbol"/>
              </a:rPr>
              <a:t>  </a:t>
            </a:r>
            <a:r>
              <a:rPr lang="fr-FR" dirty="0" err="1" smtClean="0">
                <a:sym typeface="Symbol"/>
              </a:rPr>
              <a:t>missing</a:t>
            </a:r>
            <a:r>
              <a:rPr lang="fr-FR" dirty="0" smtClean="0">
                <a:sym typeface="Symbol"/>
              </a:rPr>
              <a:t> mass</a:t>
            </a:r>
            <a:endParaRPr lang="fr-FR" dirty="0" smtClean="0"/>
          </a:p>
        </p:txBody>
      </p:sp>
      <p:sp>
        <p:nvSpPr>
          <p:cNvPr id="19" name="ZoneTexte 18"/>
          <p:cNvSpPr txBox="1"/>
          <p:nvPr/>
        </p:nvSpPr>
        <p:spPr>
          <a:xfrm>
            <a:off x="0" y="764704"/>
            <a:ext cx="88259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Data </a:t>
            </a:r>
            <a:r>
              <a:rPr lang="fr-FR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compared</a:t>
            </a:r>
            <a:r>
              <a:rPr lang="fr-FR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simulation </a:t>
            </a:r>
            <a:r>
              <a:rPr lang="fr-FR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including</a:t>
            </a:r>
            <a:r>
              <a:rPr lang="fr-FR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fr-FR" dirty="0" smtClean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resolution</a:t>
            </a:r>
            <a:r>
              <a:rPr lang="fr-FR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effects</a:t>
            </a:r>
            <a:endParaRPr lang="fr-FR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pion </a:t>
            </a:r>
            <a:r>
              <a:rPr lang="fr-FR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beam</a:t>
            </a:r>
            <a:r>
              <a:rPr lang="fr-FR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momentum</a:t>
            </a:r>
            <a:r>
              <a:rPr lang="fr-FR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  <a:r>
              <a:rPr lang="fr-FR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arbon</a:t>
            </a:r>
            <a:r>
              <a:rPr lang="fr-FR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Fermi </a:t>
            </a:r>
            <a:r>
              <a:rPr lang="fr-FR" dirty="0" err="1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momentum</a:t>
            </a:r>
            <a:endParaRPr lang="fr-FR" dirty="0" smtClean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 err="1" smtClean="0"/>
              <a:t>Selection</a:t>
            </a:r>
            <a:r>
              <a:rPr lang="fr-FR" sz="3600" dirty="0" smtClean="0"/>
              <a:t> of exclusive </a:t>
            </a:r>
            <a:r>
              <a:rPr lang="fr-FR" sz="3600" dirty="0" err="1" smtClean="0"/>
              <a:t>e</a:t>
            </a:r>
            <a:r>
              <a:rPr lang="fr-FR" sz="3600" baseline="30000" dirty="0" err="1" smtClean="0"/>
              <a:t>+</a:t>
            </a:r>
            <a:r>
              <a:rPr lang="fr-FR" sz="3600" dirty="0" err="1" smtClean="0"/>
              <a:t>e</a:t>
            </a:r>
            <a:r>
              <a:rPr lang="fr-FR" sz="3600" baseline="30000" dirty="0" smtClean="0"/>
              <a:t>-</a:t>
            </a:r>
            <a:r>
              <a:rPr lang="fr-FR" sz="3600" dirty="0" smtClean="0"/>
              <a:t> production</a:t>
            </a:r>
            <a:endParaRPr lang="en-US" sz="3600" dirty="0"/>
          </a:p>
        </p:txBody>
      </p:sp>
      <p:grpSp>
        <p:nvGrpSpPr>
          <p:cNvPr id="8" name="Groupe 7"/>
          <p:cNvGrpSpPr/>
          <p:nvPr/>
        </p:nvGrpSpPr>
        <p:grpSpPr>
          <a:xfrm>
            <a:off x="1403648" y="600860"/>
            <a:ext cx="7768980" cy="4164934"/>
            <a:chOff x="1403648" y="600860"/>
            <a:chExt cx="7768980" cy="4164934"/>
          </a:xfrm>
        </p:grpSpPr>
        <p:grpSp>
          <p:nvGrpSpPr>
            <p:cNvPr id="12" name="Groupe 11"/>
            <p:cNvGrpSpPr/>
            <p:nvPr/>
          </p:nvGrpSpPr>
          <p:grpSpPr>
            <a:xfrm>
              <a:off x="4569015" y="600860"/>
              <a:ext cx="4603613" cy="3772569"/>
              <a:chOff x="241233" y="1580295"/>
              <a:chExt cx="3740943" cy="3410368"/>
            </a:xfrm>
          </p:grpSpPr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1233" y="1580295"/>
                <a:ext cx="3740943" cy="3410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0" name="Connecteur droit 19"/>
              <p:cNvCxnSpPr/>
              <p:nvPr/>
            </p:nvCxnSpPr>
            <p:spPr>
              <a:xfrm>
                <a:off x="1313142" y="3285479"/>
                <a:ext cx="0" cy="113416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/>
            </p:nvCxnSpPr>
            <p:spPr>
              <a:xfrm>
                <a:off x="1785399" y="3264659"/>
                <a:ext cx="0" cy="122413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Rectangle 21"/>
            <p:cNvSpPr/>
            <p:nvPr/>
          </p:nvSpPr>
          <p:spPr>
            <a:xfrm>
              <a:off x="1403648" y="2571776"/>
              <a:ext cx="282160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dirty="0" smtClean="0"/>
                <a:t>Quasi-free exclusive </a:t>
              </a:r>
              <a:r>
                <a:rPr lang="fr-FR" dirty="0" err="1" smtClean="0"/>
                <a:t>process</a:t>
              </a:r>
              <a:endParaRPr lang="fr-FR" dirty="0" smtClean="0"/>
            </a:p>
            <a:p>
              <a:r>
                <a:rPr lang="el-GR" dirty="0" smtClean="0"/>
                <a:t>π</a:t>
              </a:r>
              <a:r>
                <a:rPr lang="fr-FR" baseline="30000" dirty="0"/>
                <a:t>-’</a:t>
              </a:r>
              <a:r>
                <a:rPr lang="fr-FR" dirty="0"/>
                <a:t>p’</a:t>
              </a:r>
              <a:r>
                <a:rPr lang="fr-FR" dirty="0">
                  <a:sym typeface="Symbol"/>
                </a:rPr>
                <a:t> n </a:t>
              </a:r>
              <a:r>
                <a:rPr lang="fr-FR" dirty="0" err="1">
                  <a:sym typeface="Symbol"/>
                </a:rPr>
                <a:t>e</a:t>
              </a:r>
              <a:r>
                <a:rPr lang="fr-FR" baseline="30000" dirty="0" err="1">
                  <a:sym typeface="Symbol"/>
                </a:rPr>
                <a:t>+</a:t>
              </a:r>
              <a:r>
                <a:rPr lang="fr-FR" dirty="0" err="1">
                  <a:sym typeface="Symbol"/>
                </a:rPr>
                <a:t>e</a:t>
              </a:r>
              <a:r>
                <a:rPr lang="fr-FR" baseline="30000" dirty="0">
                  <a:sym typeface="Symbol"/>
                </a:rPr>
                <a:t>- </a:t>
              </a:r>
              <a:r>
                <a:rPr lang="fr-FR" dirty="0" smtClean="0">
                  <a:sym typeface="Symbol"/>
                </a:rPr>
                <a:t>(1500 </a:t>
              </a:r>
              <a:r>
                <a:rPr lang="fr-FR" dirty="0" err="1" smtClean="0">
                  <a:sym typeface="Symbol"/>
                </a:rPr>
                <a:t>events</a:t>
              </a:r>
              <a:r>
                <a:rPr lang="fr-FR" dirty="0" smtClean="0">
                  <a:sym typeface="Symbol"/>
                </a:rPr>
                <a:t>)</a:t>
              </a:r>
              <a:endParaRPr lang="fr-FR" dirty="0">
                <a:sym typeface="Symbol"/>
              </a:endParaRPr>
            </a:p>
          </p:txBody>
        </p:sp>
        <p:cxnSp>
          <p:nvCxnSpPr>
            <p:cNvPr id="23" name="Connecteur droit avec flèche 22"/>
            <p:cNvCxnSpPr/>
            <p:nvPr/>
          </p:nvCxnSpPr>
          <p:spPr>
            <a:xfrm flipV="1">
              <a:off x="4412992" y="2549666"/>
              <a:ext cx="1748083" cy="17263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ZoneTexte 2"/>
            <p:cNvSpPr txBox="1"/>
            <p:nvPr/>
          </p:nvSpPr>
          <p:spPr>
            <a:xfrm>
              <a:off x="5732820" y="4396462"/>
              <a:ext cx="24375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Dominated</a:t>
              </a:r>
              <a:r>
                <a:rPr lang="fr-FR" dirty="0" smtClean="0"/>
                <a:t> by </a:t>
              </a:r>
              <a:r>
                <a:rPr lang="fr-FR" dirty="0" smtClean="0">
                  <a:sym typeface="Symbol"/>
                </a:rPr>
                <a:t></a:t>
              </a:r>
              <a:r>
                <a:rPr lang="fr-FR" dirty="0" err="1" smtClean="0">
                  <a:sym typeface="Symbol"/>
                </a:rPr>
                <a:t>e</a:t>
              </a:r>
              <a:r>
                <a:rPr lang="fr-FR" baseline="30000" dirty="0" err="1" smtClean="0">
                  <a:sym typeface="Symbol"/>
                </a:rPr>
                <a:t>+</a:t>
              </a:r>
              <a:r>
                <a:rPr lang="fr-FR" dirty="0" err="1" smtClean="0">
                  <a:sym typeface="Symbol"/>
                </a:rPr>
                <a:t>e</a:t>
              </a:r>
              <a:r>
                <a:rPr lang="fr-FR" baseline="30000" dirty="0" smtClean="0">
                  <a:sym typeface="Symbol"/>
                </a:rPr>
                <a:t>-</a:t>
              </a:r>
              <a:endParaRPr lang="en-US" baseline="30000" dirty="0"/>
            </a:p>
          </p:txBody>
        </p:sp>
        <p:cxnSp>
          <p:nvCxnSpPr>
            <p:cNvPr id="6" name="Connecteur droit avec flèche 5"/>
            <p:cNvCxnSpPr/>
            <p:nvPr/>
          </p:nvCxnSpPr>
          <p:spPr>
            <a:xfrm flipV="1">
              <a:off x="7114110" y="3473486"/>
              <a:ext cx="199792" cy="99368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/>
            <p:cNvSpPr txBox="1"/>
            <p:nvPr/>
          </p:nvSpPr>
          <p:spPr>
            <a:xfrm rot="1869966">
              <a:off x="8115030" y="980978"/>
              <a:ext cx="1023165" cy="307777"/>
            </a:xfrm>
            <a:prstGeom prst="rect">
              <a:avLst/>
            </a:prstGeom>
            <a:solidFill>
              <a:schemeClr val="bg2"/>
            </a:solidFill>
          </p:spPr>
          <p:txBody>
            <a:bodyPr wrap="none" rtlCol="0">
              <a:spAutoFit/>
            </a:bodyPr>
            <a:lstStyle/>
            <a:p>
              <a:r>
                <a:rPr lang="fr-FR" sz="1400" dirty="0" err="1" smtClean="0"/>
                <a:t>preliminary</a:t>
              </a:r>
              <a:endParaRPr lang="en-US" sz="1400" dirty="0"/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6161075" y="1172441"/>
              <a:ext cx="1396344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p</a:t>
              </a:r>
              <a:r>
                <a:rPr lang="fr-FR" sz="1600" b="1" baseline="-25000" dirty="0" smtClean="0">
                  <a:sym typeface="Symbol"/>
                </a:rPr>
                <a:t></a:t>
              </a:r>
              <a:r>
                <a:rPr lang="fr-FR" sz="1600" b="1" dirty="0" smtClean="0">
                  <a:sym typeface="Symbol"/>
                </a:rPr>
                <a:t>=690 MeV/c</a:t>
              </a:r>
              <a:endParaRPr lang="en-US" sz="1600" b="1" dirty="0"/>
            </a:p>
          </p:txBody>
        </p:sp>
      </p:grp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4345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3949" y="1382196"/>
            <a:ext cx="4523935" cy="280221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2319"/>
            <a:ext cx="4176463" cy="2898161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22" name="ZoneTexte 21"/>
          <p:cNvSpPr txBox="1"/>
          <p:nvPr/>
        </p:nvSpPr>
        <p:spPr>
          <a:xfrm>
            <a:off x="1403507" y="1034542"/>
            <a:ext cx="2345252" cy="307777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prstClr val="black"/>
                </a:solidFill>
              </a:rPr>
              <a:t>0.9 &lt; </a:t>
            </a:r>
            <a:r>
              <a:rPr lang="fr-FR" sz="1400" dirty="0" err="1" smtClean="0">
                <a:solidFill>
                  <a:prstClr val="black"/>
                </a:solidFill>
              </a:rPr>
              <a:t>M</a:t>
            </a:r>
            <a:r>
              <a:rPr lang="fr-FR" sz="1400" baseline="30000" dirty="0" err="1" smtClean="0">
                <a:solidFill>
                  <a:prstClr val="black"/>
                </a:solidFill>
              </a:rPr>
              <a:t>miss</a:t>
            </a:r>
            <a:r>
              <a:rPr lang="fr-FR" sz="1400" dirty="0" smtClean="0">
                <a:solidFill>
                  <a:prstClr val="black"/>
                </a:solidFill>
              </a:rPr>
              <a:t> &lt; 1.03 </a:t>
            </a:r>
            <a:r>
              <a:rPr lang="fr-FR" sz="1400" dirty="0" err="1" smtClean="0">
                <a:solidFill>
                  <a:prstClr val="black"/>
                </a:solidFill>
              </a:rPr>
              <a:t>GeV</a:t>
            </a:r>
            <a:r>
              <a:rPr lang="fr-FR" sz="1400" dirty="0" smtClean="0">
                <a:solidFill>
                  <a:prstClr val="black"/>
                </a:solidFill>
              </a:rPr>
              <a:t>/c</a:t>
            </a:r>
            <a:r>
              <a:rPr lang="fr-FR" sz="1400" baseline="30000" dirty="0" smtClean="0">
                <a:solidFill>
                  <a:prstClr val="black"/>
                </a:solidFill>
              </a:rPr>
              <a:t>2</a:t>
            </a:r>
            <a:endParaRPr lang="fr-FR" sz="1400" baseline="30000" dirty="0">
              <a:solidFill>
                <a:prstClr val="black"/>
              </a:solidFill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126468" y="4509120"/>
            <a:ext cx="8838020" cy="923330"/>
          </a:xfrm>
          <a:prstGeom prst="rect">
            <a:avLst/>
          </a:prstGeom>
          <a:solidFill>
            <a:srgbClr val="DEECE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242852"/>
                </a:solidFill>
              </a:rPr>
              <a:t>Deviation</a:t>
            </a:r>
            <a:r>
              <a:rPr lang="fr-FR" dirty="0" smtClean="0">
                <a:solidFill>
                  <a:srgbClr val="242852"/>
                </a:solidFill>
              </a:rPr>
              <a:t> from point-</a:t>
            </a:r>
            <a:r>
              <a:rPr lang="fr-FR" dirty="0" err="1" smtClean="0">
                <a:solidFill>
                  <a:srgbClr val="242852"/>
                </a:solidFill>
              </a:rPr>
              <a:t>like</a:t>
            </a:r>
            <a:r>
              <a:rPr lang="fr-FR" dirty="0" smtClean="0">
                <a:solidFill>
                  <a:srgbClr val="242852"/>
                </a:solidFill>
              </a:rPr>
              <a:t> </a:t>
            </a:r>
            <a:r>
              <a:rPr lang="fr-FR" dirty="0" err="1" smtClean="0">
                <a:solidFill>
                  <a:srgbClr val="242852"/>
                </a:solidFill>
              </a:rPr>
              <a:t>behavior</a:t>
            </a:r>
            <a:r>
              <a:rPr lang="fr-FR" dirty="0" smtClean="0">
                <a:solidFill>
                  <a:srgbClr val="242852"/>
                </a:solidFill>
              </a:rPr>
              <a:t>  </a:t>
            </a:r>
            <a:r>
              <a:rPr lang="fr-FR" dirty="0" err="1" smtClean="0">
                <a:solidFill>
                  <a:srgbClr val="242852"/>
                </a:solidFill>
              </a:rPr>
              <a:t>strongly</a:t>
            </a:r>
            <a:r>
              <a:rPr lang="fr-FR" dirty="0" smtClean="0">
                <a:solidFill>
                  <a:srgbClr val="242852"/>
                </a:solidFill>
              </a:rPr>
              <a:t> </a:t>
            </a:r>
            <a:r>
              <a:rPr lang="fr-FR" dirty="0" err="1" smtClean="0">
                <a:solidFill>
                  <a:srgbClr val="242852"/>
                </a:solidFill>
              </a:rPr>
              <a:t>enhanced</a:t>
            </a:r>
            <a:r>
              <a:rPr lang="fr-FR" dirty="0" smtClean="0">
                <a:solidFill>
                  <a:srgbClr val="242852"/>
                </a:solidFill>
              </a:rPr>
              <a:t>  for the exclusive </a:t>
            </a:r>
            <a:r>
              <a:rPr lang="fr-FR" dirty="0" err="1" smtClean="0">
                <a:solidFill>
                  <a:srgbClr val="242852"/>
                </a:solidFill>
              </a:rPr>
              <a:t>channel</a:t>
            </a:r>
            <a:endParaRPr lang="fr-FR" dirty="0" smtClean="0">
              <a:solidFill>
                <a:srgbClr val="24285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242852"/>
                </a:solidFill>
              </a:rPr>
              <a:t>Direct </a:t>
            </a:r>
            <a:r>
              <a:rPr lang="fr-FR" dirty="0" err="1" smtClean="0">
                <a:solidFill>
                  <a:srgbClr val="242852"/>
                </a:solidFill>
              </a:rPr>
              <a:t>evidence</a:t>
            </a:r>
            <a:r>
              <a:rPr lang="fr-FR" dirty="0" smtClean="0">
                <a:solidFill>
                  <a:srgbClr val="242852"/>
                </a:solidFill>
              </a:rPr>
              <a:t> for off-</a:t>
            </a:r>
            <a:r>
              <a:rPr lang="fr-FR" dirty="0" err="1" smtClean="0">
                <a:solidFill>
                  <a:srgbClr val="242852"/>
                </a:solidFill>
              </a:rPr>
              <a:t>shell</a:t>
            </a:r>
            <a:r>
              <a:rPr lang="fr-FR" dirty="0" smtClean="0">
                <a:solidFill>
                  <a:srgbClr val="242852"/>
                </a:solidFill>
              </a:rPr>
              <a:t> </a:t>
            </a:r>
            <a:r>
              <a:rPr lang="fr-FR" dirty="0" smtClean="0">
                <a:solidFill>
                  <a:srgbClr val="242852"/>
                </a:solidFill>
                <a:sym typeface="Symbol"/>
              </a:rPr>
              <a:t></a:t>
            </a:r>
            <a:r>
              <a:rPr lang="fr-FR" dirty="0" smtClean="0">
                <a:solidFill>
                  <a:srgbClr val="242852"/>
                </a:solidFill>
              </a:rPr>
              <a:t> contribution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242852"/>
                </a:solidFill>
              </a:rPr>
              <a:t>Consistent </a:t>
            </a:r>
            <a:r>
              <a:rPr lang="fr-FR" dirty="0" err="1" smtClean="0">
                <a:solidFill>
                  <a:srgbClr val="242852"/>
                </a:solidFill>
              </a:rPr>
              <a:t>with</a:t>
            </a:r>
            <a:r>
              <a:rPr lang="fr-FR" dirty="0" smtClean="0">
                <a:solidFill>
                  <a:srgbClr val="242852"/>
                </a:solidFill>
              </a:rPr>
              <a:t>  PWA (</a:t>
            </a:r>
            <a:r>
              <a:rPr lang="fr-FR" dirty="0" smtClean="0">
                <a:solidFill>
                  <a:srgbClr val="242852"/>
                </a:solidFill>
                <a:sym typeface="Symbol"/>
              </a:rPr>
              <a:t> )</a:t>
            </a:r>
            <a:endParaRPr lang="fr-FR" dirty="0">
              <a:solidFill>
                <a:srgbClr val="242852"/>
              </a:solidFill>
            </a:endParaRPr>
          </a:p>
        </p:txBody>
      </p:sp>
      <p:sp>
        <p:nvSpPr>
          <p:cNvPr id="18" name="Line 99"/>
          <p:cNvSpPr>
            <a:spLocks noChangeShapeType="1"/>
          </p:cNvSpPr>
          <p:nvPr/>
        </p:nvSpPr>
        <p:spPr bwMode="auto">
          <a:xfrm>
            <a:off x="7496606" y="5965323"/>
            <a:ext cx="359995" cy="156843"/>
          </a:xfrm>
          <a:prstGeom prst="line">
            <a:avLst/>
          </a:prstGeom>
          <a:noFill/>
          <a:ln w="1908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7197872" y="5906751"/>
            <a:ext cx="31130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sym typeface="Symbol"/>
              </a:rPr>
              <a:t>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058676" y="5661248"/>
            <a:ext cx="1668410" cy="1011945"/>
          </a:xfrm>
          <a:prstGeom prst="rect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039474" y="5644347"/>
            <a:ext cx="1668410" cy="100672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98"/>
          <p:cNvGrpSpPr>
            <a:grpSpLocks/>
          </p:cNvGrpSpPr>
          <p:nvPr/>
        </p:nvGrpSpPr>
        <p:grpSpPr bwMode="auto">
          <a:xfrm>
            <a:off x="6998894" y="5593073"/>
            <a:ext cx="1749570" cy="1220303"/>
            <a:chOff x="1992" y="1704"/>
            <a:chExt cx="1605" cy="1097"/>
          </a:xfrm>
          <a:noFill/>
        </p:grpSpPr>
        <p:sp>
          <p:nvSpPr>
            <p:cNvPr id="25" name="Rectangle 113"/>
            <p:cNvSpPr>
              <a:spLocks noChangeArrowheads="1"/>
            </p:cNvSpPr>
            <p:nvPr/>
          </p:nvSpPr>
          <p:spPr bwMode="auto">
            <a:xfrm>
              <a:off x="1992" y="1704"/>
              <a:ext cx="1605" cy="1097"/>
            </a:xfrm>
            <a:prstGeom prst="rect">
              <a:avLst/>
            </a:prstGeom>
            <a:grpFill/>
            <a:ln w="936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8" name="AutoShape 100"/>
            <p:cNvSpPr>
              <a:spLocks noChangeArrowheads="1"/>
            </p:cNvSpPr>
            <p:nvPr/>
          </p:nvSpPr>
          <p:spPr bwMode="auto">
            <a:xfrm rot="1800000">
              <a:off x="2743" y="2162"/>
              <a:ext cx="296" cy="92"/>
            </a:xfrm>
            <a:custGeom>
              <a:avLst/>
              <a:gdLst>
                <a:gd name="T0" fmla="*/ 0 w 576"/>
                <a:gd name="T1" fmla="*/ 0 h 224"/>
                <a:gd name="T2" fmla="*/ 1 w 576"/>
                <a:gd name="T3" fmla="*/ 0 h 224"/>
                <a:gd name="T4" fmla="*/ 1 w 576"/>
                <a:gd name="T5" fmla="*/ 0 h 224"/>
                <a:gd name="T6" fmla="*/ 1 w 576"/>
                <a:gd name="T7" fmla="*/ 0 h 224"/>
                <a:gd name="T8" fmla="*/ 1 w 576"/>
                <a:gd name="T9" fmla="*/ 0 h 224"/>
                <a:gd name="T10" fmla="*/ 1 w 576"/>
                <a:gd name="T11" fmla="*/ 0 h 224"/>
                <a:gd name="T12" fmla="*/ 2 w 576"/>
                <a:gd name="T13" fmla="*/ 0 h 224"/>
                <a:gd name="T14" fmla="*/ 2 w 576"/>
                <a:gd name="T15" fmla="*/ 0 h 2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76"/>
                <a:gd name="T25" fmla="*/ 0 h 224"/>
                <a:gd name="T26" fmla="*/ 576 w 576"/>
                <a:gd name="T27" fmla="*/ 224 h 2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76" h="224">
                  <a:moveTo>
                    <a:pt x="0" y="112"/>
                  </a:moveTo>
                  <a:cubicBezTo>
                    <a:pt x="12" y="168"/>
                    <a:pt x="24" y="224"/>
                    <a:pt x="48" y="208"/>
                  </a:cubicBezTo>
                  <a:cubicBezTo>
                    <a:pt x="72" y="192"/>
                    <a:pt x="112" y="16"/>
                    <a:pt x="144" y="16"/>
                  </a:cubicBezTo>
                  <a:cubicBezTo>
                    <a:pt x="176" y="16"/>
                    <a:pt x="208" y="208"/>
                    <a:pt x="240" y="208"/>
                  </a:cubicBezTo>
                  <a:cubicBezTo>
                    <a:pt x="272" y="208"/>
                    <a:pt x="304" y="16"/>
                    <a:pt x="336" y="16"/>
                  </a:cubicBezTo>
                  <a:cubicBezTo>
                    <a:pt x="368" y="16"/>
                    <a:pt x="400" y="208"/>
                    <a:pt x="432" y="208"/>
                  </a:cubicBezTo>
                  <a:cubicBezTo>
                    <a:pt x="464" y="208"/>
                    <a:pt x="504" y="32"/>
                    <a:pt x="528" y="16"/>
                  </a:cubicBezTo>
                  <a:cubicBezTo>
                    <a:pt x="552" y="0"/>
                    <a:pt x="564" y="56"/>
                    <a:pt x="576" y="112"/>
                  </a:cubicBezTo>
                </a:path>
              </a:pathLst>
            </a:custGeom>
            <a:grpFill/>
            <a:ln w="3816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29" name="Line 102"/>
            <p:cNvSpPr>
              <a:spLocks noChangeShapeType="1"/>
            </p:cNvSpPr>
            <p:nvPr/>
          </p:nvSpPr>
          <p:spPr bwMode="auto">
            <a:xfrm>
              <a:off x="3060" y="2292"/>
              <a:ext cx="180" cy="110"/>
            </a:xfrm>
            <a:prstGeom prst="line">
              <a:avLst/>
            </a:prstGeom>
            <a:grpFill/>
            <a:ln w="9360">
              <a:solidFill>
                <a:schemeClr val="bg1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0" name="Line 103"/>
            <p:cNvSpPr>
              <a:spLocks noChangeShapeType="1"/>
            </p:cNvSpPr>
            <p:nvPr/>
          </p:nvSpPr>
          <p:spPr bwMode="auto">
            <a:xfrm flipV="1">
              <a:off x="3032" y="2162"/>
              <a:ext cx="200" cy="101"/>
            </a:xfrm>
            <a:prstGeom prst="line">
              <a:avLst/>
            </a:prstGeom>
            <a:grpFill/>
            <a:ln w="9360">
              <a:solidFill>
                <a:schemeClr val="bg1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>
                <a:solidFill>
                  <a:prstClr val="white"/>
                </a:solidFill>
              </a:endParaRPr>
            </a:p>
          </p:txBody>
        </p:sp>
        <p:sp>
          <p:nvSpPr>
            <p:cNvPr id="31" name="Text Box 104"/>
            <p:cNvSpPr txBox="1">
              <a:spLocks noChangeArrowheads="1"/>
            </p:cNvSpPr>
            <p:nvPr/>
          </p:nvSpPr>
          <p:spPr bwMode="auto">
            <a:xfrm rot="10800000" flipV="1">
              <a:off x="2514" y="2173"/>
              <a:ext cx="419" cy="279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1" dirty="0">
                  <a:solidFill>
                    <a:prstClr val="white"/>
                  </a:solidFill>
                  <a:latin typeface="Symbol" pitchFamily="18" charset="2"/>
                </a:rPr>
                <a:t></a:t>
              </a:r>
              <a:r>
                <a:rPr lang="en-US" sz="2000" b="1" baseline="30000" dirty="0">
                  <a:solidFill>
                    <a:prstClr val="white"/>
                  </a:solidFill>
                  <a:latin typeface="Symbol" pitchFamily="18" charset="2"/>
                </a:rPr>
                <a:t></a:t>
              </a:r>
            </a:p>
          </p:txBody>
        </p:sp>
        <p:sp>
          <p:nvSpPr>
            <p:cNvPr id="32" name="Text Box 105"/>
            <p:cNvSpPr txBox="1">
              <a:spLocks noChangeArrowheads="1"/>
            </p:cNvSpPr>
            <p:nvPr/>
          </p:nvSpPr>
          <p:spPr bwMode="auto">
            <a:xfrm>
              <a:off x="3097" y="1956"/>
              <a:ext cx="232" cy="257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solidFill>
                    <a:prstClr val="white"/>
                  </a:solidFill>
                </a:rPr>
                <a:t>e</a:t>
              </a:r>
              <a:r>
                <a:rPr lang="en-US" baseline="30000">
                  <a:solidFill>
                    <a:prstClr val="white"/>
                  </a:solidFill>
                </a:rPr>
                <a:t>+</a:t>
              </a:r>
            </a:p>
          </p:txBody>
        </p:sp>
        <p:sp>
          <p:nvSpPr>
            <p:cNvPr id="33" name="Text Box 106"/>
            <p:cNvSpPr txBox="1">
              <a:spLocks noChangeArrowheads="1"/>
            </p:cNvSpPr>
            <p:nvPr/>
          </p:nvSpPr>
          <p:spPr bwMode="auto">
            <a:xfrm>
              <a:off x="2982" y="2352"/>
              <a:ext cx="213" cy="257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dirty="0">
                  <a:solidFill>
                    <a:prstClr val="white"/>
                  </a:solidFill>
                </a:rPr>
                <a:t>e</a:t>
              </a:r>
              <a:r>
                <a:rPr lang="en-US" baseline="30000" dirty="0">
                  <a:solidFill>
                    <a:prstClr val="white"/>
                  </a:solidFill>
                </a:rPr>
                <a:t>-</a:t>
              </a:r>
            </a:p>
          </p:txBody>
        </p:sp>
        <p:sp>
          <p:nvSpPr>
            <p:cNvPr id="34" name="Oval 110"/>
            <p:cNvSpPr>
              <a:spLocks noChangeArrowheads="1"/>
            </p:cNvSpPr>
            <p:nvPr/>
          </p:nvSpPr>
          <p:spPr bwMode="auto">
            <a:xfrm>
              <a:off x="2411" y="1942"/>
              <a:ext cx="63" cy="86"/>
            </a:xfrm>
            <a:prstGeom prst="ellipse">
              <a:avLst/>
            </a:prstGeom>
            <a:solidFill>
              <a:schemeClr val="bg1"/>
            </a:solidFill>
            <a:ln w="9360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>
                <a:solidFill>
                  <a:prstClr val="white"/>
                </a:solidFill>
              </a:endParaRPr>
            </a:p>
          </p:txBody>
        </p:sp>
      </p:grpSp>
      <p:sp>
        <p:nvSpPr>
          <p:cNvPr id="35" name="Line 99"/>
          <p:cNvSpPr>
            <a:spLocks noChangeShapeType="1"/>
          </p:cNvSpPr>
          <p:nvPr/>
        </p:nvSpPr>
        <p:spPr bwMode="auto">
          <a:xfrm>
            <a:off x="7502950" y="5897148"/>
            <a:ext cx="359995" cy="156843"/>
          </a:xfrm>
          <a:prstGeom prst="line">
            <a:avLst/>
          </a:prstGeom>
          <a:noFill/>
          <a:ln w="1908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7263636" y="5906751"/>
            <a:ext cx="31130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sym typeface="Symbol"/>
              </a:rPr>
              <a:t>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7" name="Oval 110"/>
          <p:cNvSpPr>
            <a:spLocks noChangeArrowheads="1"/>
          </p:cNvSpPr>
          <p:nvPr/>
        </p:nvSpPr>
        <p:spPr bwMode="auto">
          <a:xfrm>
            <a:off x="7864198" y="6041501"/>
            <a:ext cx="70799" cy="45719"/>
          </a:xfrm>
          <a:prstGeom prst="ellipse">
            <a:avLst/>
          </a:prstGeom>
          <a:solidFill>
            <a:schemeClr val="tx1"/>
          </a:solidFill>
          <a:ln w="936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38" name="Line 99"/>
          <p:cNvSpPr>
            <a:spLocks noChangeShapeType="1"/>
          </p:cNvSpPr>
          <p:nvPr/>
        </p:nvSpPr>
        <p:spPr bwMode="auto">
          <a:xfrm>
            <a:off x="7536218" y="5940286"/>
            <a:ext cx="359995" cy="156843"/>
          </a:xfrm>
          <a:prstGeom prst="line">
            <a:avLst/>
          </a:prstGeom>
          <a:noFill/>
          <a:ln w="1908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84346" y="3947991"/>
            <a:ext cx="2460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« point-</a:t>
            </a:r>
            <a:r>
              <a:rPr lang="fr-FR" b="1" dirty="0" err="1" smtClean="0">
                <a:solidFill>
                  <a:srgbClr val="FF0000"/>
                </a:solidFill>
              </a:rPr>
              <a:t>like</a:t>
            </a:r>
            <a:r>
              <a:rPr lang="fr-FR" b="1" dirty="0" smtClean="0">
                <a:solidFill>
                  <a:srgbClr val="FF0000"/>
                </a:solidFill>
              </a:rPr>
              <a:t> » </a:t>
            </a:r>
            <a:r>
              <a:rPr lang="fr-FR" b="1" dirty="0" err="1" smtClean="0">
                <a:solidFill>
                  <a:srgbClr val="FF0000"/>
                </a:solidFill>
              </a:rPr>
              <a:t>reference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3" name="Connecteur droit avec flèche 12"/>
          <p:cNvCxnSpPr/>
          <p:nvPr/>
        </p:nvCxnSpPr>
        <p:spPr>
          <a:xfrm flipV="1">
            <a:off x="2383427" y="3573016"/>
            <a:ext cx="525584" cy="42063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4759691" y="1175846"/>
            <a:ext cx="2860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Ratio to point-</a:t>
            </a:r>
            <a:r>
              <a:rPr lang="fr-FR" b="1" dirty="0" err="1" smtClean="0">
                <a:solidFill>
                  <a:srgbClr val="FF0000"/>
                </a:solidFill>
              </a:rPr>
              <a:t>like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reference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0" y="14840"/>
            <a:ext cx="9112276" cy="86377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 err="1">
                <a:solidFill>
                  <a:schemeClr val="tx1"/>
                </a:solidFill>
              </a:rPr>
              <a:t>Deviation</a:t>
            </a:r>
            <a:r>
              <a:rPr lang="fr-FR" sz="3200" dirty="0">
                <a:solidFill>
                  <a:schemeClr val="tx1"/>
                </a:solidFill>
              </a:rPr>
              <a:t> from point-</a:t>
            </a:r>
            <a:r>
              <a:rPr lang="fr-FR" sz="3200" dirty="0" err="1">
                <a:solidFill>
                  <a:schemeClr val="tx1"/>
                </a:solidFill>
              </a:rPr>
              <a:t>like</a:t>
            </a:r>
            <a:r>
              <a:rPr lang="fr-FR" sz="3200" dirty="0">
                <a:solidFill>
                  <a:schemeClr val="tx1"/>
                </a:solidFill>
              </a:rPr>
              <a:t> (exclusive production)</a:t>
            </a:r>
          </a:p>
        </p:txBody>
      </p:sp>
      <p:sp>
        <p:nvSpPr>
          <p:cNvPr id="39" name="ZoneTexte 38"/>
          <p:cNvSpPr txBox="1"/>
          <p:nvPr/>
        </p:nvSpPr>
        <p:spPr>
          <a:xfrm rot="19116544">
            <a:off x="6042344" y="2166531"/>
            <a:ext cx="1023165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preliminary</a:t>
            </a:r>
            <a:endParaRPr lang="en-US" sz="1400" dirty="0"/>
          </a:p>
        </p:txBody>
      </p:sp>
      <p:sp>
        <p:nvSpPr>
          <p:cNvPr id="41" name="ZoneTexte 40"/>
          <p:cNvSpPr txBox="1"/>
          <p:nvPr/>
        </p:nvSpPr>
        <p:spPr>
          <a:xfrm rot="19841697">
            <a:off x="1203228" y="2252916"/>
            <a:ext cx="1023165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preliminary</a:t>
            </a:r>
            <a:endParaRPr lang="en-US" sz="1400" dirty="0"/>
          </a:p>
        </p:txBody>
      </p:sp>
      <p:sp>
        <p:nvSpPr>
          <p:cNvPr id="42" name="ZoneTexte 41"/>
          <p:cNvSpPr txBox="1"/>
          <p:nvPr/>
        </p:nvSpPr>
        <p:spPr>
          <a:xfrm>
            <a:off x="5203204" y="1868321"/>
            <a:ext cx="124271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p</a:t>
            </a:r>
            <a:r>
              <a:rPr lang="fr-FR" sz="1400" b="1" baseline="-25000" dirty="0" smtClean="0">
                <a:sym typeface="Symbol"/>
              </a:rPr>
              <a:t></a:t>
            </a:r>
            <a:r>
              <a:rPr lang="fr-FR" sz="1400" b="1" dirty="0" smtClean="0">
                <a:sym typeface="Symbol"/>
              </a:rPr>
              <a:t>=690 MeV/c</a:t>
            </a:r>
            <a:endParaRPr lang="en-US" sz="1400" b="1" dirty="0"/>
          </a:p>
        </p:txBody>
      </p:sp>
      <p:sp>
        <p:nvSpPr>
          <p:cNvPr id="5" name="Rectangle 4"/>
          <p:cNvSpPr/>
          <p:nvPr/>
        </p:nvSpPr>
        <p:spPr>
          <a:xfrm>
            <a:off x="1543678" y="1772816"/>
            <a:ext cx="1228122" cy="2493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ZoneTexte 43"/>
          <p:cNvSpPr txBox="1"/>
          <p:nvPr/>
        </p:nvSpPr>
        <p:spPr>
          <a:xfrm>
            <a:off x="1403507" y="1772816"/>
            <a:ext cx="12427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p</a:t>
            </a:r>
            <a:r>
              <a:rPr lang="fr-FR" sz="1400" b="1" baseline="-25000" dirty="0" smtClean="0">
                <a:sym typeface="Symbol"/>
              </a:rPr>
              <a:t></a:t>
            </a:r>
            <a:r>
              <a:rPr lang="fr-FR" sz="1400" b="1" dirty="0" smtClean="0">
                <a:sym typeface="Symbol"/>
              </a:rPr>
              <a:t>=690 MeV/c</a:t>
            </a:r>
            <a:endParaRPr lang="en-US" sz="1400" b="1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413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  <a:solidFill>
            <a:schemeClr val="bg2"/>
          </a:solidFill>
        </p:spPr>
        <p:txBody>
          <a:bodyPr/>
          <a:lstStyle/>
          <a:p>
            <a:r>
              <a:rPr lang="fr-FR" dirty="0" err="1" smtClean="0"/>
              <a:t>Implementing</a:t>
            </a:r>
            <a:r>
              <a:rPr lang="fr-FR" dirty="0" smtClean="0"/>
              <a:t> </a:t>
            </a:r>
            <a:r>
              <a:rPr lang="fr-FR" dirty="0" err="1" smtClean="0"/>
              <a:t>form</a:t>
            </a:r>
            <a:r>
              <a:rPr lang="fr-FR" dirty="0" smtClean="0"/>
              <a:t> factor </a:t>
            </a:r>
            <a:r>
              <a:rPr lang="fr-FR" dirty="0" err="1" smtClean="0"/>
              <a:t>models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251520" y="1268760"/>
            <a:ext cx="50173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G. </a:t>
            </a:r>
            <a:r>
              <a:rPr lang="en-US" sz="1600" dirty="0" err="1"/>
              <a:t>Ramalho</a:t>
            </a:r>
            <a:r>
              <a:rPr lang="en-US" sz="1600" dirty="0"/>
              <a:t> and M. T. </a:t>
            </a:r>
            <a:r>
              <a:rPr lang="en-US" sz="1600" dirty="0" smtClean="0"/>
              <a:t>Pena</a:t>
            </a:r>
            <a:r>
              <a:rPr lang="en-US" sz="1600" dirty="0"/>
              <a:t>, Phys. Rev. D95, 014003 (2017)</a:t>
            </a: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84331"/>
            <a:ext cx="292417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220522" y="1620645"/>
            <a:ext cx="4135454" cy="64633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Quark </a:t>
            </a:r>
            <a:r>
              <a:rPr lang="fr-FR" dirty="0" err="1" smtClean="0"/>
              <a:t>core</a:t>
            </a:r>
            <a:r>
              <a:rPr lang="fr-FR" dirty="0" smtClean="0"/>
              <a:t> contribution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Q</a:t>
            </a:r>
            <a:r>
              <a:rPr lang="fr-FR" dirty="0" smtClean="0"/>
              <a:t>uark </a:t>
            </a:r>
            <a:r>
              <a:rPr lang="fr-FR" dirty="0" err="1" smtClean="0"/>
              <a:t>form</a:t>
            </a:r>
            <a:r>
              <a:rPr lang="fr-FR" dirty="0" smtClean="0"/>
              <a:t> </a:t>
            </a:r>
            <a:r>
              <a:rPr lang="fr-FR" dirty="0" err="1" smtClean="0"/>
              <a:t>factors</a:t>
            </a:r>
            <a:r>
              <a:rPr lang="fr-FR" dirty="0" smtClean="0"/>
              <a:t> </a:t>
            </a:r>
            <a:r>
              <a:rPr lang="fr-FR" dirty="0" err="1" smtClean="0"/>
              <a:t>inspired</a:t>
            </a:r>
            <a:r>
              <a:rPr lang="fr-FR" dirty="0" smtClean="0"/>
              <a:t> by VDM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>
            <a:off x="1043608" y="2348880"/>
            <a:ext cx="360040" cy="493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4189090" y="2134090"/>
            <a:ext cx="4788596" cy="92333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Meson</a:t>
            </a:r>
            <a:r>
              <a:rPr lang="fr-FR" dirty="0" smtClean="0"/>
              <a:t> cloud contribution: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Based</a:t>
            </a:r>
            <a:r>
              <a:rPr lang="fr-FR" dirty="0" smtClean="0"/>
              <a:t> on pion </a:t>
            </a:r>
            <a:r>
              <a:rPr lang="fr-FR" dirty="0" err="1" smtClean="0"/>
              <a:t>electromagnetic</a:t>
            </a:r>
            <a:r>
              <a:rPr lang="fr-FR" dirty="0" smtClean="0"/>
              <a:t> </a:t>
            </a:r>
            <a:r>
              <a:rPr lang="fr-FR" dirty="0" err="1" smtClean="0"/>
              <a:t>form</a:t>
            </a:r>
            <a:r>
              <a:rPr lang="fr-FR" dirty="0" smtClean="0"/>
              <a:t> factor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</a:t>
            </a:r>
            <a:r>
              <a:rPr lang="fr-FR" dirty="0" smtClean="0"/>
              <a:t>ominant contribution in the time </a:t>
            </a:r>
            <a:r>
              <a:rPr lang="fr-FR" dirty="0" err="1" smtClean="0"/>
              <a:t>like</a:t>
            </a:r>
            <a:r>
              <a:rPr lang="fr-FR" dirty="0" smtClean="0"/>
              <a:t> </a:t>
            </a:r>
            <a:r>
              <a:rPr lang="fr-FR" dirty="0" err="1" smtClean="0"/>
              <a:t>region</a:t>
            </a:r>
            <a:endParaRPr lang="en-US" dirty="0"/>
          </a:p>
        </p:txBody>
      </p:sp>
      <p:cxnSp>
        <p:nvCxnSpPr>
          <p:cNvPr id="18" name="Connecteur droit avec flèche 17"/>
          <p:cNvCxnSpPr/>
          <p:nvPr/>
        </p:nvCxnSpPr>
        <p:spPr>
          <a:xfrm flipH="1">
            <a:off x="3411078" y="2698614"/>
            <a:ext cx="656866" cy="2379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28805" y="3608970"/>
            <a:ext cx="3932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Parameters</a:t>
            </a:r>
            <a:r>
              <a:rPr lang="fr-FR" dirty="0" smtClean="0"/>
              <a:t> of the model </a:t>
            </a:r>
            <a:r>
              <a:rPr lang="fr-FR" dirty="0" err="1" smtClean="0"/>
              <a:t>fitted</a:t>
            </a:r>
            <a:r>
              <a:rPr lang="fr-FR" dirty="0" smtClean="0"/>
              <a:t> to</a:t>
            </a:r>
          </a:p>
          <a:p>
            <a:r>
              <a:rPr lang="fr-FR" dirty="0" smtClean="0"/>
              <a:t> </a:t>
            </a:r>
            <a:r>
              <a:rPr lang="fr-FR" dirty="0" err="1" smtClean="0"/>
              <a:t>space-like</a:t>
            </a:r>
            <a:r>
              <a:rPr lang="fr-FR" dirty="0" smtClean="0"/>
              <a:t> data  (</a:t>
            </a:r>
            <a:r>
              <a:rPr lang="fr-FR" dirty="0" err="1" smtClean="0"/>
              <a:t>see</a:t>
            </a:r>
            <a:r>
              <a:rPr lang="fr-FR" dirty="0" smtClean="0"/>
              <a:t> G. </a:t>
            </a:r>
            <a:r>
              <a:rPr lang="fr-FR" dirty="0" err="1" smtClean="0"/>
              <a:t>Ramalho’s</a:t>
            </a:r>
            <a:r>
              <a:rPr lang="fr-FR" dirty="0" smtClean="0"/>
              <a:t> talk))</a:t>
            </a:r>
            <a:endParaRPr lang="en-US" dirty="0"/>
          </a:p>
        </p:txBody>
      </p:sp>
      <p:sp>
        <p:nvSpPr>
          <p:cNvPr id="13" name="ZoneTexte 12"/>
          <p:cNvSpPr txBox="1"/>
          <p:nvPr/>
        </p:nvSpPr>
        <p:spPr>
          <a:xfrm>
            <a:off x="5403051" y="1172651"/>
            <a:ext cx="3574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Model for p-N(1520)</a:t>
            </a:r>
            <a:r>
              <a:rPr lang="fr-FR" baseline="30000" dirty="0" smtClean="0">
                <a:solidFill>
                  <a:srgbClr val="FF0000"/>
                </a:solidFill>
              </a:rPr>
              <a:t>+</a:t>
            </a:r>
            <a:r>
              <a:rPr lang="fr-FR" dirty="0" smtClean="0">
                <a:solidFill>
                  <a:srgbClr val="FF0000"/>
                </a:solidFill>
              </a:rPr>
              <a:t> time-</a:t>
            </a:r>
            <a:r>
              <a:rPr lang="fr-FR" dirty="0" err="1" smtClean="0">
                <a:solidFill>
                  <a:srgbClr val="FF0000"/>
                </a:solidFill>
              </a:rPr>
              <a:t>like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 smtClean="0">
                <a:solidFill>
                  <a:srgbClr val="FF0000"/>
                </a:solidFill>
              </a:rPr>
              <a:t>form</a:t>
            </a:r>
            <a:r>
              <a:rPr lang="fr-FR" dirty="0" smtClean="0">
                <a:solidFill>
                  <a:srgbClr val="FF0000"/>
                </a:solidFill>
              </a:rPr>
              <a:t> factor  </a:t>
            </a:r>
            <a:r>
              <a:rPr lang="fr-FR" dirty="0" err="1" smtClean="0">
                <a:solidFill>
                  <a:srgbClr val="FF0000"/>
                </a:solidFill>
              </a:rPr>
              <a:t>updated</a:t>
            </a:r>
            <a:r>
              <a:rPr lang="fr-FR" dirty="0" smtClean="0">
                <a:solidFill>
                  <a:srgbClr val="FF0000"/>
                </a:solidFill>
              </a:rPr>
              <a:t>  for  </a:t>
            </a:r>
            <a:r>
              <a:rPr lang="fr-FR" dirty="0">
                <a:solidFill>
                  <a:srgbClr val="FF0000"/>
                </a:solidFill>
              </a:rPr>
              <a:t>n-N(1520)</a:t>
            </a:r>
            <a:r>
              <a:rPr lang="fr-FR" baseline="30000" dirty="0">
                <a:solidFill>
                  <a:srgbClr val="FF0000"/>
                </a:solidFill>
              </a:rPr>
              <a:t>0</a:t>
            </a:r>
            <a:r>
              <a:rPr lang="fr-FR" dirty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033274" y="3212976"/>
            <a:ext cx="3944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Excess</a:t>
            </a:r>
            <a:r>
              <a:rPr lang="fr-FR" dirty="0" smtClean="0"/>
              <a:t> to point-</a:t>
            </a:r>
            <a:r>
              <a:rPr lang="fr-FR" dirty="0" err="1" smtClean="0"/>
              <a:t>like</a:t>
            </a:r>
            <a:r>
              <a:rPr lang="fr-FR" dirty="0" smtClean="0"/>
              <a:t> (d</a:t>
            </a:r>
            <a:r>
              <a:rPr lang="fr-FR" dirty="0" smtClean="0">
                <a:sym typeface="Symbol"/>
              </a:rPr>
              <a:t>/</a:t>
            </a:r>
            <a:r>
              <a:rPr lang="fr-FR" dirty="0" err="1" smtClean="0">
                <a:sym typeface="Symbol"/>
              </a:rPr>
              <a:t>dM</a:t>
            </a:r>
            <a:r>
              <a:rPr lang="fr-FR" dirty="0" smtClean="0">
                <a:sym typeface="Symbol"/>
              </a:rPr>
              <a:t>)/(point-</a:t>
            </a:r>
            <a:r>
              <a:rPr lang="fr-FR" dirty="0" err="1" smtClean="0">
                <a:sym typeface="Symbol"/>
              </a:rPr>
              <a:t>like</a:t>
            </a:r>
            <a:r>
              <a:rPr lang="fr-FR" dirty="0" smtClean="0">
                <a:sym typeface="Symbol"/>
              </a:rPr>
              <a:t>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73031" y="4725144"/>
                <a:ext cx="3757632" cy="1083374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lvl="0" defTabSz="685800">
                  <a:spcBef>
                    <a:spcPct val="20000"/>
                  </a:spcBef>
                  <a:buClr>
                    <a:srgbClr val="005AA0"/>
                  </a:buClr>
                  <a:buSzPct val="85000"/>
                </a:pPr>
                <a:r>
                  <a:rPr lang="fr-FR" sz="1400" dirty="0" err="1" smtClean="0">
                    <a:solidFill>
                      <a:srgbClr val="292934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Two</a:t>
                </a:r>
                <a:r>
                  <a:rPr lang="fr-FR" sz="1400" dirty="0" smtClean="0">
                    <a:solidFill>
                      <a:srgbClr val="292934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consistent </a:t>
                </a:r>
                <a:r>
                  <a:rPr lang="fr-FR" sz="1400" dirty="0" err="1" smtClean="0">
                    <a:solidFill>
                      <a:srgbClr val="292934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approaches</a:t>
                </a:r>
                <a:r>
                  <a:rPr lang="fr-FR" sz="1400" dirty="0" smtClean="0">
                    <a:solidFill>
                      <a:srgbClr val="292934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:</a:t>
                </a:r>
                <a:endParaRPr lang="fr-FR" sz="1400" dirty="0">
                  <a:solidFill>
                    <a:srgbClr val="29293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marL="342900" lvl="1" indent="-137160" defTabSz="685800">
                  <a:spcBef>
                    <a:spcPct val="20000"/>
                  </a:spcBef>
                  <a:buClr>
                    <a:srgbClr val="005AA0"/>
                  </a:buClr>
                  <a:buSzPct val="85000"/>
                  <a:buFont typeface="Symbol" pitchFamily="2" charset="2"/>
                  <a:buChar char="-"/>
                </a:pPr>
                <a:r>
                  <a:rPr lang="fr-FR" sz="1400" dirty="0" err="1">
                    <a:solidFill>
                      <a:schemeClr val="accent2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Vector</a:t>
                </a:r>
                <a:r>
                  <a:rPr lang="fr-FR" sz="1400" dirty="0">
                    <a:solidFill>
                      <a:schemeClr val="accent2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Dominance </a:t>
                </a:r>
                <a:r>
                  <a:rPr lang="fr-FR" sz="1400" dirty="0">
                    <a:solidFill>
                      <a:srgbClr val="292934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(</a:t>
                </a:r>
                <a14:m>
                  <m:oMath xmlns:m="http://schemas.openxmlformats.org/officeDocument/2006/math">
                    <m:r>
                      <a:rPr lang="de-DE" sz="1400" i="1">
                        <a:solidFill>
                          <a:srgbClr val="292934"/>
                        </a:solidFill>
                        <a:latin typeface="Cambria Math"/>
                        <a:ea typeface="Cambria Math" panose="02040503050406030204" pitchFamily="18" charset="0"/>
                      </a:rPr>
                      <m:t>𝜌</m:t>
                    </m:r>
                    <m:r>
                      <a:rPr lang="de-DE" sz="1400" i="1">
                        <a:solidFill>
                          <a:srgbClr val="292934"/>
                        </a:solidFill>
                        <a:latin typeface="Cambria Math"/>
                        <a:ea typeface="Cambria Math" panose="02040503050406030204" pitchFamily="18" charset="0"/>
                      </a:rPr>
                      <m:t>⟶</m:t>
                    </m:r>
                    <m:sSup>
                      <m:sSupPr>
                        <m:ctrlPr>
                          <a:rPr lang="de-DE" sz="1400" i="1">
                            <a:solidFill>
                              <a:srgbClr val="29293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400" i="1">
                            <a:solidFill>
                              <a:srgbClr val="29293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sz="1400" i="1">
                            <a:solidFill>
                              <a:srgbClr val="29293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de-DE" sz="1400" i="1">
                            <a:solidFill>
                              <a:srgbClr val="29293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400" i="1">
                            <a:solidFill>
                              <a:srgbClr val="29293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sz="1400" i="1">
                            <a:solidFill>
                              <a:srgbClr val="29293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de-DE" sz="1400" i="1">
                        <a:solidFill>
                          <a:srgbClr val="292934"/>
                        </a:solidFill>
                        <a:latin typeface="Cambria Math"/>
                        <a:ea typeface="Cambria Math" panose="02040503050406030204" pitchFamily="18" charset="0"/>
                      </a:rPr>
                      <m:t> , </m:t>
                    </m:r>
                    <m:sSup>
                      <m:sSupPr>
                        <m:ctrlPr>
                          <a:rPr lang="de-DE" sz="1400" i="1">
                            <a:solidFill>
                              <a:srgbClr val="29293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400" i="1">
                            <a:solidFill>
                              <a:srgbClr val="29293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1400" i="1">
                            <a:solidFill>
                              <a:srgbClr val="29293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de-DE" sz="1400" i="1">
                            <a:solidFill>
                              <a:srgbClr val="29293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400" i="1">
                            <a:solidFill>
                              <a:srgbClr val="29293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1400" i="1">
                            <a:solidFill>
                              <a:srgbClr val="292934"/>
                            </a:solidFill>
                            <a:latin typeface="Cambria Math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fr-FR" sz="1400" dirty="0">
                    <a:solidFill>
                      <a:srgbClr val="292934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  <a:sym typeface="Symbol"/>
                  </a:rPr>
                  <a:t>)</a:t>
                </a:r>
              </a:p>
              <a:p>
                <a:pPr marL="342900" lvl="1" indent="-137160" defTabSz="685800">
                  <a:spcBef>
                    <a:spcPct val="20000"/>
                  </a:spcBef>
                  <a:buClr>
                    <a:srgbClr val="005AA0"/>
                  </a:buClr>
                  <a:buSzPct val="85000"/>
                  <a:buFont typeface="Symbol" pitchFamily="2" charset="2"/>
                  <a:buChar char="-"/>
                </a:pPr>
                <a:r>
                  <a:rPr lang="fr-FR" sz="1400" dirty="0">
                    <a:solidFill>
                      <a:schemeClr val="accent2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Time </a:t>
                </a:r>
                <a:r>
                  <a:rPr lang="fr-FR" sz="1400" dirty="0" err="1">
                    <a:solidFill>
                      <a:schemeClr val="accent2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like</a:t>
                </a:r>
                <a:r>
                  <a:rPr lang="fr-FR" sz="1400" dirty="0">
                    <a:solidFill>
                      <a:schemeClr val="accent2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fr-FR" sz="1400" dirty="0" err="1">
                    <a:solidFill>
                      <a:schemeClr val="accent2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form</a:t>
                </a:r>
                <a:r>
                  <a:rPr lang="fr-FR" sz="1400" dirty="0">
                    <a:solidFill>
                      <a:schemeClr val="accent2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factor </a:t>
                </a:r>
                <a:r>
                  <a:rPr lang="fr-FR" sz="1400" dirty="0" err="1">
                    <a:solidFill>
                      <a:schemeClr val="accent2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models</a:t>
                </a:r>
                <a:r>
                  <a:rPr lang="fr-FR" sz="1400" dirty="0">
                    <a:solidFill>
                      <a:schemeClr val="accent2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fr-FR" sz="1400" dirty="0" err="1">
                    <a:solidFill>
                      <a:srgbClr val="292934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with</a:t>
                </a:r>
                <a:r>
                  <a:rPr lang="fr-FR" sz="1400" dirty="0">
                    <a:solidFill>
                      <a:srgbClr val="292934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endParaRPr lang="fr-FR" sz="1400" dirty="0" smtClean="0">
                  <a:solidFill>
                    <a:srgbClr val="29293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  <a:p>
                <a:pPr marL="205740" lvl="1" defTabSz="685800">
                  <a:spcBef>
                    <a:spcPct val="20000"/>
                  </a:spcBef>
                  <a:buClr>
                    <a:srgbClr val="005AA0"/>
                  </a:buClr>
                  <a:buSzPct val="85000"/>
                </a:pPr>
                <a:r>
                  <a:rPr lang="fr-FR" sz="1400" dirty="0" smtClean="0">
                    <a:solidFill>
                      <a:srgbClr val="292934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dominant </a:t>
                </a:r>
                <a:r>
                  <a:rPr lang="fr-FR" sz="1400" dirty="0" err="1">
                    <a:solidFill>
                      <a:srgbClr val="292934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meson</a:t>
                </a:r>
                <a:r>
                  <a:rPr lang="fr-FR" sz="1400" dirty="0">
                    <a:solidFill>
                      <a:srgbClr val="292934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cloud contribution</a:t>
                </a:r>
                <a:endParaRPr lang="en-US" sz="1400" dirty="0">
                  <a:solidFill>
                    <a:srgbClr val="292934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31" y="4725144"/>
                <a:ext cx="3757632" cy="1083374"/>
              </a:xfrm>
              <a:prstGeom prst="rect">
                <a:avLst/>
              </a:prstGeom>
              <a:blipFill rotWithShape="1">
                <a:blip r:embed="rId3"/>
                <a:stretch>
                  <a:fillRect l="-487" t="-562" b="-44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316" y="3608970"/>
            <a:ext cx="4860370" cy="3010609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 rot="19841697">
            <a:off x="6491310" y="4019746"/>
            <a:ext cx="1023165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preliminary</a:t>
            </a:r>
            <a:endParaRPr lang="en-US" sz="1400" dirty="0"/>
          </a:p>
        </p:txBody>
      </p:sp>
      <p:sp>
        <p:nvSpPr>
          <p:cNvPr id="17" name="ZoneTexte 16"/>
          <p:cNvSpPr txBox="1"/>
          <p:nvPr/>
        </p:nvSpPr>
        <p:spPr>
          <a:xfrm>
            <a:off x="5183983" y="4173634"/>
            <a:ext cx="124271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b="1" dirty="0" smtClean="0"/>
              <a:t>p</a:t>
            </a:r>
            <a:r>
              <a:rPr lang="fr-FR" sz="1400" b="1" baseline="-25000" dirty="0" smtClean="0">
                <a:sym typeface="Symbol"/>
              </a:rPr>
              <a:t></a:t>
            </a:r>
            <a:r>
              <a:rPr lang="fr-FR" sz="1400" b="1" dirty="0" smtClean="0">
                <a:sym typeface="Symbol"/>
              </a:rPr>
              <a:t>=690 MeV/c</a:t>
            </a:r>
            <a:endParaRPr lang="en-US" sz="1400" b="1" dirty="0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621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79695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Outline</a:t>
            </a:r>
            <a:endParaRPr lang="fr-FR" dirty="0">
              <a:solidFill>
                <a:schemeClr val="tx2"/>
              </a:solidFill>
            </a:endParaRPr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23528" y="980728"/>
            <a:ext cx="8820472" cy="561662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lnSpc>
                <a:spcPct val="80000"/>
              </a:lnSpc>
              <a:spcBef>
                <a:spcPts val="500"/>
              </a:spcBef>
              <a:buClr>
                <a:schemeClr val="accent4"/>
              </a:buClr>
              <a:buSzPct val="90000"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fr-FR" sz="20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  <a:p>
            <a:pPr marL="342900" indent="-341313">
              <a:lnSpc>
                <a:spcPct val="80000"/>
              </a:lnSpc>
              <a:spcBef>
                <a:spcPts val="500"/>
              </a:spcBef>
              <a:buClr>
                <a:schemeClr val="tx1"/>
              </a:buClr>
              <a:buSzPct val="144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fr-FR" sz="2000" b="1" dirty="0" smtClean="0">
                <a:ea typeface="+mn-ea"/>
              </a:rPr>
              <a:t> Introduction </a:t>
            </a:r>
            <a:endParaRPr lang="fr-FR" sz="2000" b="1" dirty="0" smtClean="0">
              <a:solidFill>
                <a:schemeClr val="tx2"/>
              </a:solidFill>
              <a:ea typeface="+mn-ea"/>
            </a:endParaRPr>
          </a:p>
          <a:p>
            <a:pPr marL="342900" indent="-341313">
              <a:lnSpc>
                <a:spcPct val="80000"/>
              </a:lnSpc>
              <a:spcBef>
                <a:spcPts val="500"/>
              </a:spcBef>
              <a:buClr>
                <a:schemeClr val="tx1"/>
              </a:buClr>
              <a:buSzPct val="144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fr-FR" sz="2000" b="1" dirty="0" smtClean="0">
                <a:solidFill>
                  <a:schemeClr val="tx2"/>
                </a:solidFill>
                <a:ea typeface="+mn-ea"/>
              </a:rPr>
              <a:t>       General motivations of the HADES </a:t>
            </a:r>
            <a:r>
              <a:rPr lang="fr-FR" sz="2000" b="1" dirty="0" err="1" smtClean="0">
                <a:solidFill>
                  <a:schemeClr val="tx2"/>
                </a:solidFill>
                <a:ea typeface="+mn-ea"/>
              </a:rPr>
              <a:t>experiment</a:t>
            </a:r>
            <a:endParaRPr lang="fr-FR" sz="2000" b="1" dirty="0" smtClean="0">
              <a:solidFill>
                <a:schemeClr val="tx2"/>
              </a:solidFill>
              <a:ea typeface="+mn-ea"/>
            </a:endParaRPr>
          </a:p>
          <a:p>
            <a:pPr marL="342900" indent="-341313">
              <a:lnSpc>
                <a:spcPct val="80000"/>
              </a:lnSpc>
              <a:spcBef>
                <a:spcPts val="500"/>
              </a:spcBef>
              <a:buClr>
                <a:schemeClr val="tx1"/>
              </a:buClr>
              <a:buSzPct val="144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fr-FR" sz="2000" b="1" dirty="0">
                <a:solidFill>
                  <a:schemeClr val="tx2"/>
                </a:solidFill>
              </a:rPr>
              <a:t> </a:t>
            </a:r>
            <a:r>
              <a:rPr lang="fr-FR" sz="2000" b="1" dirty="0" smtClean="0">
                <a:solidFill>
                  <a:schemeClr val="tx2"/>
                </a:solidFill>
              </a:rPr>
              <a:t>      Access to  time-</a:t>
            </a:r>
            <a:r>
              <a:rPr lang="fr-FR" sz="2000" b="1" dirty="0" err="1" smtClean="0">
                <a:solidFill>
                  <a:schemeClr val="tx2"/>
                </a:solidFill>
              </a:rPr>
              <a:t>like</a:t>
            </a:r>
            <a:r>
              <a:rPr lang="fr-FR" sz="2000" b="1" dirty="0" smtClean="0">
                <a:solidFill>
                  <a:schemeClr val="tx2"/>
                </a:solidFill>
              </a:rPr>
              <a:t> </a:t>
            </a:r>
            <a:r>
              <a:rPr lang="fr-FR" sz="2000" b="1" dirty="0" err="1" smtClean="0">
                <a:solidFill>
                  <a:schemeClr val="tx2"/>
                </a:solidFill>
              </a:rPr>
              <a:t>electromagnetic</a:t>
            </a:r>
            <a:r>
              <a:rPr lang="fr-FR" sz="2000" b="1" dirty="0" smtClean="0">
                <a:solidFill>
                  <a:schemeClr val="tx2"/>
                </a:solidFill>
              </a:rPr>
              <a:t>  baryon transitions </a:t>
            </a:r>
          </a:p>
          <a:p>
            <a:pPr marL="342900" indent="-341313">
              <a:lnSpc>
                <a:spcPct val="80000"/>
              </a:lnSpc>
              <a:spcBef>
                <a:spcPts val="500"/>
              </a:spcBef>
              <a:buClr>
                <a:schemeClr val="tx1"/>
              </a:buClr>
              <a:buSzPct val="144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fr-FR" sz="2000" b="1" dirty="0" smtClean="0">
              <a:ea typeface="+mn-ea"/>
            </a:endParaRPr>
          </a:p>
          <a:p>
            <a:pPr marL="1587">
              <a:lnSpc>
                <a:spcPct val="80000"/>
              </a:lnSpc>
              <a:spcBef>
                <a:spcPts val="500"/>
              </a:spcBef>
              <a:buClr>
                <a:schemeClr val="tx1"/>
              </a:buClr>
              <a:buSzPct val="144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fr-FR" sz="2000" b="1" i="1" dirty="0">
                <a:solidFill>
                  <a:schemeClr val="accent2"/>
                </a:solidFill>
              </a:rPr>
              <a:t> </a:t>
            </a:r>
            <a:r>
              <a:rPr lang="fr-FR" sz="2000" b="1" i="1" dirty="0" smtClean="0">
                <a:solidFill>
                  <a:schemeClr val="accent2"/>
                </a:solidFill>
              </a:rPr>
              <a:t> P. </a:t>
            </a:r>
            <a:r>
              <a:rPr lang="fr-FR" sz="2000" b="1" i="1" dirty="0" err="1" smtClean="0">
                <a:solidFill>
                  <a:schemeClr val="accent2"/>
                </a:solidFill>
              </a:rPr>
              <a:t>Salabura</a:t>
            </a:r>
            <a:r>
              <a:rPr lang="fr-FR" sz="2000" b="1" i="1" dirty="0" smtClean="0">
                <a:solidFill>
                  <a:schemeClr val="accent2"/>
                </a:solidFill>
              </a:rPr>
              <a:t>,   </a:t>
            </a:r>
            <a:r>
              <a:rPr lang="fr-FR" sz="2000" b="1" i="1" dirty="0" err="1" smtClean="0">
                <a:solidFill>
                  <a:schemeClr val="accent2"/>
                </a:solidFill>
              </a:rPr>
              <a:t>plenary</a:t>
            </a:r>
            <a:r>
              <a:rPr lang="fr-FR" sz="2000" b="1" i="1" dirty="0" smtClean="0">
                <a:solidFill>
                  <a:schemeClr val="accent2"/>
                </a:solidFill>
              </a:rPr>
              <a:t> talk, Thursday 13 , 11:15 </a:t>
            </a:r>
            <a:r>
              <a:rPr lang="fr-FR" sz="2000" b="1" i="1" dirty="0" err="1" smtClean="0">
                <a:solidFill>
                  <a:schemeClr val="accent2"/>
                </a:solidFill>
              </a:rPr>
              <a:t>am</a:t>
            </a:r>
            <a:endParaRPr lang="fr-FR" sz="2000" b="1" i="1" dirty="0" smtClean="0">
              <a:solidFill>
                <a:schemeClr val="accent2"/>
              </a:solidFill>
            </a:endParaRPr>
          </a:p>
          <a:p>
            <a:pPr marL="1587">
              <a:lnSpc>
                <a:spcPct val="80000"/>
              </a:lnSpc>
              <a:spcBef>
                <a:spcPts val="500"/>
              </a:spcBef>
              <a:buClr>
                <a:schemeClr val="tx1"/>
              </a:buClr>
              <a:buSzPct val="144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pl-PL" dirty="0"/>
              <a:t>Exploring time like transitions in pp(n),</a:t>
            </a:r>
            <a:r>
              <a:rPr lang="el-GR" dirty="0"/>
              <a:t>π</a:t>
            </a:r>
            <a:r>
              <a:rPr lang="pl-PL" dirty="0"/>
              <a:t>p and AA reactions with HADES</a:t>
            </a:r>
            <a:endParaRPr lang="fr-FR" i="1" dirty="0" smtClean="0"/>
          </a:p>
          <a:p>
            <a:pPr marL="1587">
              <a:lnSpc>
                <a:spcPct val="80000"/>
              </a:lnSpc>
              <a:spcBef>
                <a:spcPts val="500"/>
              </a:spcBef>
              <a:buClr>
                <a:schemeClr val="tx1"/>
              </a:buClr>
              <a:buSzPct val="144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fr-FR" sz="2000" b="1" i="1" dirty="0">
                <a:solidFill>
                  <a:schemeClr val="accent2"/>
                </a:solidFill>
              </a:rPr>
              <a:t> </a:t>
            </a:r>
            <a:r>
              <a:rPr lang="fr-FR" sz="2000" b="1" i="1" dirty="0" smtClean="0">
                <a:solidFill>
                  <a:schemeClr val="accent2"/>
                </a:solidFill>
              </a:rPr>
              <a:t> I. </a:t>
            </a:r>
            <a:r>
              <a:rPr lang="fr-FR" sz="2000" b="1" i="1" dirty="0" err="1" smtClean="0">
                <a:solidFill>
                  <a:schemeClr val="accent2"/>
                </a:solidFill>
              </a:rPr>
              <a:t>Ciepal</a:t>
            </a:r>
            <a:r>
              <a:rPr lang="fr-FR" sz="2000" b="1" i="1" dirty="0" smtClean="0">
                <a:solidFill>
                  <a:schemeClr val="accent2"/>
                </a:solidFill>
              </a:rPr>
              <a:t>, </a:t>
            </a:r>
            <a:r>
              <a:rPr lang="fr-FR" sz="2000" b="1" i="1" dirty="0" err="1" smtClean="0">
                <a:solidFill>
                  <a:schemeClr val="accent2"/>
                </a:solidFill>
              </a:rPr>
              <a:t>parallell</a:t>
            </a:r>
            <a:r>
              <a:rPr lang="fr-FR" sz="2000" b="1" i="1" dirty="0" smtClean="0">
                <a:solidFill>
                  <a:schemeClr val="accent2"/>
                </a:solidFill>
              </a:rPr>
              <a:t> A</a:t>
            </a:r>
            <a:r>
              <a:rPr lang="fr-FR" b="1" dirty="0" smtClean="0">
                <a:solidFill>
                  <a:schemeClr val="accent2"/>
                </a:solidFill>
              </a:rPr>
              <a:t>, </a:t>
            </a:r>
            <a:r>
              <a:rPr lang="en-US" dirty="0"/>
              <a:t>Partial Wave Analysis of HADES Data for Two-Pion Production in Pion-Nucleon Reactions</a:t>
            </a:r>
            <a:endParaRPr lang="fr-FR" b="1" dirty="0" smtClean="0">
              <a:solidFill>
                <a:schemeClr val="accent2"/>
              </a:solidFill>
            </a:endParaRPr>
          </a:p>
          <a:p>
            <a:pPr marL="1587">
              <a:lnSpc>
                <a:spcPct val="80000"/>
              </a:lnSpc>
              <a:spcBef>
                <a:spcPts val="500"/>
              </a:spcBef>
              <a:buClr>
                <a:schemeClr val="tx1"/>
              </a:buClr>
              <a:buSzPct val="144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fr-FR" sz="2000" b="1" i="1" dirty="0">
                <a:solidFill>
                  <a:schemeClr val="accent2"/>
                </a:solidFill>
              </a:rPr>
              <a:t> </a:t>
            </a:r>
            <a:r>
              <a:rPr lang="fr-FR" sz="2000" b="1" i="1" dirty="0" smtClean="0">
                <a:solidFill>
                  <a:schemeClr val="accent2"/>
                </a:solidFill>
              </a:rPr>
              <a:t> A. </a:t>
            </a:r>
            <a:r>
              <a:rPr lang="fr-FR" sz="2000" b="1" i="1" dirty="0" err="1">
                <a:solidFill>
                  <a:schemeClr val="accent2"/>
                </a:solidFill>
              </a:rPr>
              <a:t>B</a:t>
            </a:r>
            <a:r>
              <a:rPr lang="fr-FR" sz="2000" b="1" i="1" dirty="0" err="1" smtClean="0">
                <a:solidFill>
                  <a:schemeClr val="accent2"/>
                </a:solidFill>
              </a:rPr>
              <a:t>elounnas</a:t>
            </a:r>
            <a:r>
              <a:rPr lang="fr-FR" sz="2000" b="1" i="1" dirty="0" smtClean="0">
                <a:solidFill>
                  <a:schemeClr val="accent2"/>
                </a:solidFill>
              </a:rPr>
              <a:t> , </a:t>
            </a:r>
            <a:r>
              <a:rPr lang="fr-FR" sz="2000" b="1" i="1" dirty="0" err="1" smtClean="0">
                <a:solidFill>
                  <a:schemeClr val="accent2"/>
                </a:solidFill>
              </a:rPr>
              <a:t>parallel</a:t>
            </a:r>
            <a:r>
              <a:rPr lang="fr-FR" sz="2000" b="1" i="1" dirty="0" smtClean="0">
                <a:solidFill>
                  <a:schemeClr val="accent2"/>
                </a:solidFill>
              </a:rPr>
              <a:t> B, </a:t>
            </a:r>
            <a:r>
              <a:rPr lang="en-US" dirty="0"/>
              <a:t>Study of baryonic resonances and the ρ meson production </a:t>
            </a:r>
            <a:endParaRPr lang="en-US" dirty="0" smtClean="0"/>
          </a:p>
          <a:p>
            <a:pPr marL="1587">
              <a:lnSpc>
                <a:spcPct val="80000"/>
              </a:lnSpc>
              <a:spcBef>
                <a:spcPts val="500"/>
              </a:spcBef>
              <a:buClr>
                <a:schemeClr val="tx1"/>
              </a:buClr>
              <a:buSzPct val="144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en-US" dirty="0" smtClean="0"/>
              <a:t>in </a:t>
            </a:r>
            <a:r>
              <a:rPr lang="en-US" dirty="0"/>
              <a:t>the reaction pp -&gt; pp π⁺ π⁻ at 3.5 GeV with HADES</a:t>
            </a:r>
            <a:endParaRPr lang="fr-FR" b="1" i="1" dirty="0" smtClean="0">
              <a:solidFill>
                <a:schemeClr val="accent2"/>
              </a:solidFill>
            </a:endParaRPr>
          </a:p>
          <a:p>
            <a:pPr marL="1587">
              <a:lnSpc>
                <a:spcPct val="80000"/>
              </a:lnSpc>
              <a:spcBef>
                <a:spcPts val="500"/>
              </a:spcBef>
              <a:buClr>
                <a:schemeClr val="tx1"/>
              </a:buClr>
              <a:buSzPct val="144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fr-FR" b="1" dirty="0" smtClean="0">
                <a:solidFill>
                  <a:schemeClr val="tx2"/>
                </a:solidFill>
              </a:rPr>
              <a:t> </a:t>
            </a:r>
            <a:endParaRPr lang="fr-FR" sz="2000" b="1" dirty="0" smtClean="0">
              <a:solidFill>
                <a:schemeClr val="accent1"/>
              </a:solidFill>
              <a:ea typeface="+mn-ea"/>
            </a:endParaRPr>
          </a:p>
          <a:p>
            <a:pPr marL="342900" indent="-341313">
              <a:lnSpc>
                <a:spcPct val="80000"/>
              </a:lnSpc>
              <a:spcBef>
                <a:spcPts val="500"/>
              </a:spcBef>
              <a:buClr>
                <a:schemeClr val="tx1"/>
              </a:buClr>
              <a:buSzPct val="144000"/>
              <a:buFont typeface="Wingdings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fr-FR" sz="2000" b="1" dirty="0" smtClean="0">
                <a:solidFill>
                  <a:schemeClr val="accent1"/>
                </a:solidFill>
                <a:ea typeface="+mn-ea"/>
              </a:rPr>
              <a:t> </a:t>
            </a:r>
            <a:r>
              <a:rPr lang="fr-FR" sz="2000" b="1" dirty="0" err="1" smtClean="0"/>
              <a:t>R</a:t>
            </a:r>
            <a:r>
              <a:rPr lang="fr-FR" sz="2000" b="1" dirty="0" err="1" smtClean="0">
                <a:ea typeface="+mn-ea"/>
              </a:rPr>
              <a:t>esults</a:t>
            </a:r>
            <a:r>
              <a:rPr lang="fr-FR" sz="2000" b="1" dirty="0" smtClean="0">
                <a:ea typeface="+mn-ea"/>
              </a:rPr>
              <a:t> from the </a:t>
            </a:r>
            <a:r>
              <a:rPr lang="fr-FR" sz="2000" b="1" dirty="0" err="1" smtClean="0">
                <a:ea typeface="+mn-ea"/>
              </a:rPr>
              <a:t>experiment</a:t>
            </a:r>
            <a:r>
              <a:rPr lang="fr-FR" sz="2000" b="1" dirty="0" smtClean="0">
                <a:ea typeface="+mn-ea"/>
              </a:rPr>
              <a:t> </a:t>
            </a:r>
            <a:r>
              <a:rPr lang="fr-FR" sz="2000" b="1" dirty="0" err="1" smtClean="0">
                <a:ea typeface="+mn-ea"/>
              </a:rPr>
              <a:t>with</a:t>
            </a:r>
            <a:r>
              <a:rPr lang="fr-FR" sz="2000" b="1" dirty="0" smtClean="0">
                <a:ea typeface="+mn-ea"/>
              </a:rPr>
              <a:t> the GSI pion </a:t>
            </a:r>
            <a:r>
              <a:rPr lang="fr-FR" sz="2000" b="1" dirty="0" err="1" smtClean="0">
                <a:ea typeface="+mn-ea"/>
              </a:rPr>
              <a:t>beam</a:t>
            </a:r>
            <a:r>
              <a:rPr lang="fr-FR" sz="2000" b="1" dirty="0"/>
              <a:t> </a:t>
            </a:r>
            <a:r>
              <a:rPr lang="fr-FR" sz="2000" b="1" dirty="0" smtClean="0"/>
              <a:t>in the second </a:t>
            </a:r>
            <a:r>
              <a:rPr lang="fr-FR" sz="2000" b="1" dirty="0" err="1" smtClean="0"/>
              <a:t>resonance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region</a:t>
            </a:r>
            <a:endParaRPr lang="fr-FR" sz="2000" b="1" dirty="0" smtClean="0"/>
          </a:p>
          <a:p>
            <a:pPr marL="1587">
              <a:lnSpc>
                <a:spcPct val="80000"/>
              </a:lnSpc>
              <a:spcBef>
                <a:spcPts val="500"/>
              </a:spcBef>
              <a:buClr>
                <a:schemeClr val="tx1"/>
              </a:buClr>
              <a:buSzPct val="144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fr-FR" sz="2000" b="1" dirty="0" smtClean="0">
              <a:solidFill>
                <a:schemeClr val="tx2"/>
              </a:solidFill>
            </a:endParaRPr>
          </a:p>
          <a:p>
            <a:pPr marL="344487" indent="-342900">
              <a:lnSpc>
                <a:spcPct val="80000"/>
              </a:lnSpc>
              <a:spcBef>
                <a:spcPts val="500"/>
              </a:spcBef>
              <a:buClr>
                <a:schemeClr val="tx1"/>
              </a:buClr>
              <a:buSzPct val="144000"/>
              <a:buFont typeface="Wingdings" panose="05000000000000000000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fr-FR" sz="2000" b="1" dirty="0" smtClean="0"/>
              <a:t> Prospects for future : </a:t>
            </a:r>
            <a:r>
              <a:rPr lang="fr-FR" sz="2000" b="1" dirty="0" err="1" smtClean="0"/>
              <a:t>higher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energies</a:t>
            </a:r>
            <a:r>
              <a:rPr lang="fr-FR" sz="2000" b="1" dirty="0" smtClean="0"/>
              <a:t>, </a:t>
            </a:r>
            <a:r>
              <a:rPr lang="fr-FR" sz="2000" b="1" dirty="0" err="1" smtClean="0"/>
              <a:t>hyperon</a:t>
            </a:r>
            <a:r>
              <a:rPr lang="fr-FR" sz="2000" b="1" dirty="0" smtClean="0"/>
              <a:t> transitions</a:t>
            </a:r>
          </a:p>
          <a:p>
            <a:pPr marL="1587">
              <a:lnSpc>
                <a:spcPct val="80000"/>
              </a:lnSpc>
              <a:spcBef>
                <a:spcPts val="500"/>
              </a:spcBef>
              <a:buClr>
                <a:schemeClr val="tx1"/>
              </a:buClr>
              <a:buSzPct val="144000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fr-FR" sz="2000" b="1" dirty="0"/>
          </a:p>
          <a:p>
            <a:pPr marL="344487" indent="-342900">
              <a:lnSpc>
                <a:spcPct val="80000"/>
              </a:lnSpc>
              <a:spcBef>
                <a:spcPts val="500"/>
              </a:spcBef>
              <a:buClr>
                <a:schemeClr val="tx1"/>
              </a:buClr>
              <a:buSzPct val="144000"/>
              <a:buFont typeface="Wingdings" panose="05000000000000000000" pitchFamily="2" charset="2"/>
              <a:buChar char="q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r>
              <a:rPr lang="fr-FR" sz="2000" b="1" dirty="0" smtClean="0">
                <a:ea typeface="+mn-ea"/>
              </a:rPr>
              <a:t> Conclusions</a:t>
            </a:r>
            <a:endParaRPr lang="fr-FR" sz="2000" b="1" dirty="0">
              <a:ea typeface="+mn-ea"/>
            </a:endParaRPr>
          </a:p>
          <a:p>
            <a:pPr marL="342900" indent="-341313">
              <a:lnSpc>
                <a:spcPct val="80000"/>
              </a:lnSpc>
              <a:spcBef>
                <a:spcPts val="500"/>
              </a:spcBef>
              <a:buClr>
                <a:schemeClr val="accent4"/>
              </a:buClr>
              <a:buSzPct val="144000"/>
              <a:buFont typeface="Wingdings" charset="2"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  <a:defRPr/>
            </a:pPr>
            <a:endParaRPr lang="fr-FR" sz="2000" b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ea typeface="+mn-ea"/>
            </a:endParaRPr>
          </a:p>
        </p:txBody>
      </p:sp>
      <p:grpSp>
        <p:nvGrpSpPr>
          <p:cNvPr id="10" name="Group 11"/>
          <p:cNvGrpSpPr>
            <a:grpSpLocks/>
          </p:cNvGrpSpPr>
          <p:nvPr/>
        </p:nvGrpSpPr>
        <p:grpSpPr bwMode="auto">
          <a:xfrm>
            <a:off x="7236297" y="-27733"/>
            <a:ext cx="1908532" cy="1369457"/>
            <a:chOff x="0" y="-29"/>
            <a:chExt cx="2304" cy="1432"/>
          </a:xfrm>
        </p:grpSpPr>
        <p:pic>
          <p:nvPicPr>
            <p:cNvPr id="12" name="Picture 1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2304" cy="14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13" name="Text Box 13"/>
            <p:cNvSpPr txBox="1">
              <a:spLocks noChangeArrowheads="1"/>
            </p:cNvSpPr>
            <p:nvPr/>
          </p:nvSpPr>
          <p:spPr bwMode="auto">
            <a:xfrm>
              <a:off x="0" y="-29"/>
              <a:ext cx="2304" cy="14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5" name="Group 98"/>
          <p:cNvGrpSpPr>
            <a:grpSpLocks/>
          </p:cNvGrpSpPr>
          <p:nvPr/>
        </p:nvGrpSpPr>
        <p:grpSpPr bwMode="auto">
          <a:xfrm>
            <a:off x="6948693" y="1481241"/>
            <a:ext cx="2016125" cy="1201531"/>
            <a:chOff x="1680" y="1554"/>
            <a:chExt cx="1248" cy="832"/>
          </a:xfrm>
        </p:grpSpPr>
        <p:sp>
          <p:nvSpPr>
            <p:cNvPr id="16" name="Line 99"/>
            <p:cNvSpPr>
              <a:spLocks noChangeShapeType="1"/>
            </p:cNvSpPr>
            <p:nvPr/>
          </p:nvSpPr>
          <p:spPr bwMode="auto">
            <a:xfrm>
              <a:off x="1950" y="1958"/>
              <a:ext cx="389" cy="8"/>
            </a:xfrm>
            <a:prstGeom prst="line">
              <a:avLst/>
            </a:prstGeom>
            <a:noFill/>
            <a:ln w="1908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  <p:sp>
          <p:nvSpPr>
            <p:cNvPr id="17" name="AutoShape 100"/>
            <p:cNvSpPr>
              <a:spLocks noChangeArrowheads="1"/>
            </p:cNvSpPr>
            <p:nvPr/>
          </p:nvSpPr>
          <p:spPr bwMode="auto">
            <a:xfrm rot="1800000">
              <a:off x="2337" y="1991"/>
              <a:ext cx="296" cy="92"/>
            </a:xfrm>
            <a:custGeom>
              <a:avLst/>
              <a:gdLst>
                <a:gd name="T0" fmla="*/ 0 w 576"/>
                <a:gd name="T1" fmla="*/ 0 h 224"/>
                <a:gd name="T2" fmla="*/ 1 w 576"/>
                <a:gd name="T3" fmla="*/ 0 h 224"/>
                <a:gd name="T4" fmla="*/ 1 w 576"/>
                <a:gd name="T5" fmla="*/ 0 h 224"/>
                <a:gd name="T6" fmla="*/ 1 w 576"/>
                <a:gd name="T7" fmla="*/ 0 h 224"/>
                <a:gd name="T8" fmla="*/ 1 w 576"/>
                <a:gd name="T9" fmla="*/ 0 h 224"/>
                <a:gd name="T10" fmla="*/ 1 w 576"/>
                <a:gd name="T11" fmla="*/ 0 h 224"/>
                <a:gd name="T12" fmla="*/ 2 w 576"/>
                <a:gd name="T13" fmla="*/ 0 h 224"/>
                <a:gd name="T14" fmla="*/ 2 w 576"/>
                <a:gd name="T15" fmla="*/ 0 h 2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76"/>
                <a:gd name="T25" fmla="*/ 0 h 224"/>
                <a:gd name="T26" fmla="*/ 576 w 576"/>
                <a:gd name="T27" fmla="*/ 224 h 2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76" h="224">
                  <a:moveTo>
                    <a:pt x="0" y="112"/>
                  </a:moveTo>
                  <a:cubicBezTo>
                    <a:pt x="12" y="168"/>
                    <a:pt x="24" y="224"/>
                    <a:pt x="48" y="208"/>
                  </a:cubicBezTo>
                  <a:cubicBezTo>
                    <a:pt x="72" y="192"/>
                    <a:pt x="112" y="16"/>
                    <a:pt x="144" y="16"/>
                  </a:cubicBezTo>
                  <a:cubicBezTo>
                    <a:pt x="176" y="16"/>
                    <a:pt x="208" y="208"/>
                    <a:pt x="240" y="208"/>
                  </a:cubicBezTo>
                  <a:cubicBezTo>
                    <a:pt x="272" y="208"/>
                    <a:pt x="304" y="16"/>
                    <a:pt x="336" y="16"/>
                  </a:cubicBezTo>
                  <a:cubicBezTo>
                    <a:pt x="368" y="16"/>
                    <a:pt x="400" y="208"/>
                    <a:pt x="432" y="208"/>
                  </a:cubicBezTo>
                  <a:cubicBezTo>
                    <a:pt x="464" y="208"/>
                    <a:pt x="504" y="32"/>
                    <a:pt x="528" y="16"/>
                  </a:cubicBezTo>
                  <a:cubicBezTo>
                    <a:pt x="552" y="0"/>
                    <a:pt x="564" y="56"/>
                    <a:pt x="576" y="112"/>
                  </a:cubicBezTo>
                </a:path>
              </a:pathLst>
            </a:custGeom>
            <a:noFill/>
            <a:ln w="381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  <p:sp>
          <p:nvSpPr>
            <p:cNvPr id="18" name="Line 101"/>
            <p:cNvSpPr>
              <a:spLocks noChangeShapeType="1"/>
            </p:cNvSpPr>
            <p:nvPr/>
          </p:nvSpPr>
          <p:spPr bwMode="auto">
            <a:xfrm flipV="1">
              <a:off x="2349" y="1761"/>
              <a:ext cx="324" cy="208"/>
            </a:xfrm>
            <a:prstGeom prst="line">
              <a:avLst/>
            </a:prstGeom>
            <a:noFill/>
            <a:ln w="1908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  <p:sp>
          <p:nvSpPr>
            <p:cNvPr id="19" name="Line 102"/>
            <p:cNvSpPr>
              <a:spLocks noChangeShapeType="1"/>
            </p:cNvSpPr>
            <p:nvPr/>
          </p:nvSpPr>
          <p:spPr bwMode="auto">
            <a:xfrm>
              <a:off x="2605" y="2103"/>
              <a:ext cx="180" cy="110"/>
            </a:xfrm>
            <a:prstGeom prst="line">
              <a:avLst/>
            </a:prstGeom>
            <a:noFill/>
            <a:ln w="9360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  <p:sp>
          <p:nvSpPr>
            <p:cNvPr id="20" name="Line 103"/>
            <p:cNvSpPr>
              <a:spLocks noChangeShapeType="1"/>
            </p:cNvSpPr>
            <p:nvPr/>
          </p:nvSpPr>
          <p:spPr bwMode="auto">
            <a:xfrm flipV="1">
              <a:off x="2626" y="1991"/>
              <a:ext cx="200" cy="101"/>
            </a:xfrm>
            <a:prstGeom prst="line">
              <a:avLst/>
            </a:prstGeom>
            <a:noFill/>
            <a:ln w="9360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  <p:sp>
          <p:nvSpPr>
            <p:cNvPr id="21" name="Text Box 104"/>
            <p:cNvSpPr txBox="1">
              <a:spLocks noChangeArrowheads="1"/>
            </p:cNvSpPr>
            <p:nvPr/>
          </p:nvSpPr>
          <p:spPr bwMode="auto">
            <a:xfrm rot="10800000" flipV="1">
              <a:off x="2108" y="2002"/>
              <a:ext cx="419" cy="2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1" dirty="0">
                  <a:latin typeface="Symbol" pitchFamily="18" charset="2"/>
                </a:rPr>
                <a:t></a:t>
              </a:r>
              <a:r>
                <a:rPr lang="en-US" sz="2000" b="1" baseline="30000" dirty="0">
                  <a:latin typeface="Symbol" pitchFamily="18" charset="2"/>
                </a:rPr>
                <a:t></a:t>
              </a:r>
            </a:p>
          </p:txBody>
        </p:sp>
        <p:sp>
          <p:nvSpPr>
            <p:cNvPr id="22" name="Text Box 105"/>
            <p:cNvSpPr txBox="1">
              <a:spLocks noChangeArrowheads="1"/>
            </p:cNvSpPr>
            <p:nvPr/>
          </p:nvSpPr>
          <p:spPr bwMode="auto">
            <a:xfrm>
              <a:off x="2691" y="1785"/>
              <a:ext cx="232" cy="2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/>
                <a:t>e</a:t>
              </a:r>
              <a:r>
                <a:rPr lang="en-US" baseline="30000"/>
                <a:t>+</a:t>
              </a:r>
            </a:p>
          </p:txBody>
        </p:sp>
        <p:sp>
          <p:nvSpPr>
            <p:cNvPr id="23" name="Text Box 106"/>
            <p:cNvSpPr txBox="1">
              <a:spLocks noChangeArrowheads="1"/>
            </p:cNvSpPr>
            <p:nvPr/>
          </p:nvSpPr>
          <p:spPr bwMode="auto">
            <a:xfrm>
              <a:off x="2574" y="2129"/>
              <a:ext cx="213" cy="2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dirty="0"/>
                <a:t>e</a:t>
              </a:r>
              <a:r>
                <a:rPr lang="en-US" baseline="30000" dirty="0"/>
                <a:t>-</a:t>
              </a:r>
            </a:p>
          </p:txBody>
        </p:sp>
        <p:sp>
          <p:nvSpPr>
            <p:cNvPr id="24" name="Oval 110"/>
            <p:cNvSpPr>
              <a:spLocks noChangeArrowheads="1"/>
            </p:cNvSpPr>
            <p:nvPr/>
          </p:nvSpPr>
          <p:spPr bwMode="auto">
            <a:xfrm>
              <a:off x="2304" y="1916"/>
              <a:ext cx="63" cy="86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  <p:sp>
          <p:nvSpPr>
            <p:cNvPr id="25" name="Text Box 111"/>
            <p:cNvSpPr txBox="1">
              <a:spLocks noChangeArrowheads="1"/>
            </p:cNvSpPr>
            <p:nvPr/>
          </p:nvSpPr>
          <p:spPr bwMode="auto">
            <a:xfrm>
              <a:off x="1834" y="1731"/>
              <a:ext cx="190" cy="2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dirty="0"/>
                <a:t>R</a:t>
              </a:r>
            </a:p>
          </p:txBody>
        </p:sp>
        <p:sp>
          <p:nvSpPr>
            <p:cNvPr id="26" name="Text Box 112"/>
            <p:cNvSpPr txBox="1">
              <a:spLocks noChangeArrowheads="1"/>
            </p:cNvSpPr>
            <p:nvPr/>
          </p:nvSpPr>
          <p:spPr bwMode="auto">
            <a:xfrm>
              <a:off x="2435" y="1593"/>
              <a:ext cx="205" cy="2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fr-FR" dirty="0"/>
                <a:t>N</a:t>
              </a:r>
            </a:p>
          </p:txBody>
        </p:sp>
        <p:sp>
          <p:nvSpPr>
            <p:cNvPr id="27" name="Rectangle 113"/>
            <p:cNvSpPr>
              <a:spLocks noChangeArrowheads="1"/>
            </p:cNvSpPr>
            <p:nvPr/>
          </p:nvSpPr>
          <p:spPr bwMode="auto">
            <a:xfrm>
              <a:off x="1680" y="1554"/>
              <a:ext cx="1248" cy="816"/>
            </a:xfrm>
            <a:prstGeom prst="rect">
              <a:avLst/>
            </a:prstGeom>
            <a:noFill/>
            <a:ln w="936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</p:grp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291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008112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fr-FR" sz="3200" dirty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fr-FR" sz="32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lectron </a:t>
            </a:r>
            <a:r>
              <a:rPr lang="fr-FR" sz="32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angular</a:t>
            </a:r>
            <a:r>
              <a:rPr lang="fr-FR" sz="32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distributions: </a:t>
            </a:r>
            <a:br>
              <a:rPr lang="fr-FR" sz="32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32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spin </a:t>
            </a:r>
            <a:r>
              <a:rPr lang="fr-FR" sz="32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density</a:t>
            </a:r>
            <a:r>
              <a:rPr lang="fr-FR" sz="32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matrix</a:t>
            </a:r>
            <a:endParaRPr lang="en-US" sz="3200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5706" y="1406216"/>
            <a:ext cx="4118781" cy="1302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8600" y="2127930"/>
            <a:ext cx="4237827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Spin </a:t>
            </a:r>
            <a:r>
              <a:rPr lang="fr-FR" dirty="0" err="1" smtClean="0">
                <a:solidFill>
                  <a:srgbClr val="FF0000"/>
                </a:solidFill>
              </a:rPr>
              <a:t>density</a:t>
            </a:r>
            <a:r>
              <a:rPr lang="fr-FR" dirty="0" smtClean="0">
                <a:solidFill>
                  <a:srgbClr val="FF0000"/>
                </a:solidFill>
              </a:rPr>
              <a:t> matrix </a:t>
            </a:r>
            <a:r>
              <a:rPr lang="fr-FR" dirty="0" err="1" smtClean="0">
                <a:solidFill>
                  <a:srgbClr val="FF0000"/>
                </a:solidFill>
              </a:rPr>
              <a:t>formalism</a:t>
            </a:r>
            <a:r>
              <a:rPr lang="fr-FR" dirty="0" smtClean="0">
                <a:solidFill>
                  <a:srgbClr val="FF0000"/>
                </a:solidFill>
              </a:rPr>
              <a:t>: </a:t>
            </a:r>
          </a:p>
          <a:p>
            <a:r>
              <a:rPr lang="fr-FR" sz="1600" i="1" dirty="0" err="1" smtClean="0"/>
              <a:t>E.Speranza</a:t>
            </a:r>
            <a:r>
              <a:rPr lang="fr-FR" sz="1600" i="1" dirty="0" smtClean="0"/>
              <a:t> et al.  </a:t>
            </a:r>
            <a:r>
              <a:rPr lang="en-US" sz="1600" i="1" dirty="0" err="1"/>
              <a:t>Phys.Lett</a:t>
            </a:r>
            <a:r>
              <a:rPr lang="en-US" sz="1600" i="1" dirty="0"/>
              <a:t>. B764 (2017) </a:t>
            </a:r>
            <a:r>
              <a:rPr lang="en-US" sz="1600" i="1" dirty="0" smtClean="0"/>
              <a:t>282-288</a:t>
            </a:r>
          </a:p>
          <a:p>
            <a:r>
              <a:rPr lang="fr-FR" sz="1600" i="1" dirty="0" smtClean="0"/>
              <a:t>A. </a:t>
            </a:r>
            <a:r>
              <a:rPr lang="fr-FR" sz="1600" i="1" dirty="0" err="1" smtClean="0"/>
              <a:t>Sarantsev</a:t>
            </a:r>
            <a:r>
              <a:rPr lang="fr-FR" sz="1600" i="1" dirty="0" smtClean="0"/>
              <a:t> (ECT* meeting, May2017)</a:t>
            </a:r>
            <a:endParaRPr lang="en-US" sz="1600" i="1" dirty="0"/>
          </a:p>
          <a:p>
            <a:r>
              <a:rPr lang="fr-FR" sz="1600" dirty="0" smtClean="0"/>
              <a:t> </a:t>
            </a:r>
          </a:p>
          <a:p>
            <a:endParaRPr lang="fr-FR" dirty="0" smtClean="0"/>
          </a:p>
          <a:p>
            <a:endParaRPr lang="fr-FR" dirty="0" smtClean="0"/>
          </a:p>
        </p:txBody>
      </p:sp>
      <p:grpSp>
        <p:nvGrpSpPr>
          <p:cNvPr id="19" name="Groupe 18"/>
          <p:cNvGrpSpPr/>
          <p:nvPr/>
        </p:nvGrpSpPr>
        <p:grpSpPr>
          <a:xfrm>
            <a:off x="395536" y="1268760"/>
            <a:ext cx="4392488" cy="828675"/>
            <a:chOff x="5305329" y="4501357"/>
            <a:chExt cx="3981995" cy="828675"/>
          </a:xfrm>
        </p:grpSpPr>
        <p:sp>
          <p:nvSpPr>
            <p:cNvPr id="18" name="Rectangle 17"/>
            <p:cNvSpPr/>
            <p:nvPr/>
          </p:nvSpPr>
          <p:spPr>
            <a:xfrm>
              <a:off x="5305329" y="4501357"/>
              <a:ext cx="3981995" cy="82867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6654494" y="4676366"/>
              <a:ext cx="26328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2400" dirty="0">
                <a:solidFill>
                  <a:schemeClr val="bg1"/>
                </a:solidFill>
              </a:endParaRPr>
            </a:p>
          </p:txBody>
        </p:sp>
        <p:pic>
          <p:nvPicPr>
            <p:cNvPr id="819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72240" y="4501357"/>
              <a:ext cx="1743075" cy="828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523072" y="1367357"/>
                <a:ext cx="2643569" cy="5709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fr-FR" sz="2000" b="0" i="1" baseline="3000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3</m:t>
                        </m:r>
                        <m:r>
                          <a:rPr lang="en-US" sz="2000" i="1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</m:t>
                        </m:r>
                      </m:num>
                      <m:den>
                        <m:r>
                          <a:rPr lang="fr-FR" sz="20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𝑑𝑀</m:t>
                        </m:r>
                        <m:r>
                          <a:rPr lang="fr-FR" sz="2000" b="0" i="1" baseline="-25000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𝑒𝑒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</m:t>
                        </m:r>
                        <m:r>
                          <a:rPr lang="fr-FR" sz="2000" i="1" baseline="-25000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</m:t>
                        </m:r>
                        <m:r>
                          <a:rPr lang="fr-FR" sz="2000" b="0" i="1" baseline="-25000" smtClean="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∗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𝑑</m:t>
                        </m:r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</m:t>
                        </m:r>
                        <m:r>
                          <a:rPr lang="fr-FR" sz="2000" i="1" baseline="-25000">
                            <a:solidFill>
                              <a:schemeClr val="tx1"/>
                            </a:solidFill>
                            <a:latin typeface="Cambria Math"/>
                            <a:sym typeface="Symbol"/>
                          </a:rPr>
                          <m:t>𝑒</m:t>
                        </m:r>
                      </m:den>
                    </m:f>
                  </m:oMath>
                </a14:m>
                <a:r>
                  <a:rPr lang="en-US" sz="2000" dirty="0" smtClean="0">
                    <a:solidFill>
                      <a:schemeClr val="tx1"/>
                    </a:solidFill>
                    <a:sym typeface="Symbol"/>
                  </a:rPr>
                  <a:t> </a:t>
                </a:r>
                <a:r>
                  <a:rPr lang="fr-FR" sz="2000" dirty="0">
                    <a:solidFill>
                      <a:schemeClr val="tx1"/>
                    </a:solidFill>
                  </a:rPr>
                  <a:t> |</a:t>
                </a:r>
                <a:r>
                  <a:rPr lang="fr-FR" sz="2000" dirty="0" smtClean="0">
                    <a:solidFill>
                      <a:schemeClr val="tx1"/>
                    </a:solidFill>
                  </a:rPr>
                  <a:t>A|</a:t>
                </a:r>
                <a:r>
                  <a:rPr lang="fr-FR" sz="2000" baseline="30000" dirty="0" smtClean="0">
                    <a:solidFill>
                      <a:schemeClr val="tx1"/>
                    </a:solidFill>
                  </a:rPr>
                  <a:t>2 </a:t>
                </a:r>
                <a:r>
                  <a:rPr lang="fr-FR" sz="2000" dirty="0" smtClean="0">
                    <a:solidFill>
                      <a:schemeClr val="tx1"/>
                    </a:solidFill>
                  </a:rPr>
                  <a:t>=</a:t>
                </a:r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072" y="1367357"/>
                <a:ext cx="2643569" cy="570926"/>
              </a:xfrm>
              <a:prstGeom prst="rect">
                <a:avLst/>
              </a:prstGeom>
              <a:blipFill rotWithShape="1">
                <a:blip r:embed="rId5"/>
                <a:stretch>
                  <a:fillRect b="-2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e 12"/>
          <p:cNvGrpSpPr/>
          <p:nvPr/>
        </p:nvGrpSpPr>
        <p:grpSpPr>
          <a:xfrm>
            <a:off x="188679" y="3468741"/>
            <a:ext cx="8775808" cy="576064"/>
            <a:chOff x="107504" y="4941168"/>
            <a:chExt cx="8108101" cy="576064"/>
          </a:xfrm>
        </p:grpSpPr>
        <p:sp>
          <p:nvSpPr>
            <p:cNvPr id="12" name="Rectangle 11"/>
            <p:cNvSpPr/>
            <p:nvPr/>
          </p:nvSpPr>
          <p:spPr>
            <a:xfrm>
              <a:off x="188680" y="4941168"/>
              <a:ext cx="8026925" cy="57606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4941168"/>
              <a:ext cx="8108101" cy="57606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14" name="Rectangle 13"/>
          <p:cNvSpPr/>
          <p:nvPr/>
        </p:nvSpPr>
        <p:spPr>
          <a:xfrm>
            <a:off x="2699792" y="3468741"/>
            <a:ext cx="432048" cy="59908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8279236" y="3528701"/>
            <a:ext cx="541236" cy="5709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6280272" y="3514133"/>
            <a:ext cx="523976" cy="54608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ZoneTexte 14"/>
          <p:cNvSpPr txBox="1"/>
          <p:nvPr/>
        </p:nvSpPr>
        <p:spPr>
          <a:xfrm>
            <a:off x="164581" y="4460919"/>
            <a:ext cx="78238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 </a:t>
            </a:r>
            <a:r>
              <a:rPr lang="fr-FR" dirty="0" err="1" smtClean="0"/>
              <a:t>independent</a:t>
            </a:r>
            <a:r>
              <a:rPr lang="fr-FR" dirty="0" smtClean="0"/>
              <a:t>  </a:t>
            </a:r>
            <a:r>
              <a:rPr lang="fr-FR" dirty="0" err="1" smtClean="0">
                <a:solidFill>
                  <a:schemeClr val="accent2"/>
                </a:solidFill>
              </a:rPr>
              <a:t>density</a:t>
            </a:r>
            <a:r>
              <a:rPr lang="fr-FR" dirty="0" smtClean="0">
                <a:solidFill>
                  <a:schemeClr val="accent2"/>
                </a:solidFill>
              </a:rPr>
              <a:t> matrix </a:t>
            </a:r>
            <a:r>
              <a:rPr lang="fr-FR" dirty="0" err="1" smtClean="0">
                <a:solidFill>
                  <a:schemeClr val="accent2"/>
                </a:solidFill>
              </a:rPr>
              <a:t>elements</a:t>
            </a:r>
            <a:r>
              <a:rPr lang="fr-FR" dirty="0"/>
              <a:t>:</a:t>
            </a:r>
            <a:r>
              <a:rPr lang="fr-FR" dirty="0" smtClean="0"/>
              <a:t> </a:t>
            </a:r>
            <a:r>
              <a:rPr lang="fr-FR" dirty="0">
                <a:sym typeface="Symbol"/>
              </a:rPr>
              <a:t></a:t>
            </a:r>
            <a:r>
              <a:rPr lang="fr-FR" baseline="-25000" dirty="0">
                <a:sym typeface="Symbol"/>
              </a:rPr>
              <a:t>11 </a:t>
            </a:r>
            <a:r>
              <a:rPr lang="fr-FR" baseline="-25000" dirty="0" smtClean="0">
                <a:sym typeface="Symbol"/>
              </a:rPr>
              <a:t>, </a:t>
            </a:r>
            <a:r>
              <a:rPr lang="fr-FR" dirty="0" smtClean="0">
                <a:sym typeface="Symbol"/>
              </a:rPr>
              <a:t></a:t>
            </a:r>
            <a:r>
              <a:rPr lang="fr-FR" baseline="-25000" dirty="0" smtClean="0">
                <a:sym typeface="Symbol"/>
              </a:rPr>
              <a:t>10,</a:t>
            </a:r>
            <a:r>
              <a:rPr lang="fr-FR" dirty="0" smtClean="0">
                <a:sym typeface="Symbol"/>
              </a:rPr>
              <a:t> </a:t>
            </a:r>
            <a:r>
              <a:rPr lang="fr-FR" dirty="0">
                <a:sym typeface="Symbol"/>
              </a:rPr>
              <a:t></a:t>
            </a:r>
            <a:r>
              <a:rPr lang="fr-FR" baseline="-25000" dirty="0" smtClean="0">
                <a:sym typeface="Symbol"/>
              </a:rPr>
              <a:t>1-1 </a:t>
            </a:r>
            <a:r>
              <a:rPr lang="fr-FR" dirty="0" smtClean="0">
                <a:sym typeface="Symbol"/>
              </a:rPr>
              <a:t>  </a:t>
            </a:r>
            <a:r>
              <a:rPr lang="fr-FR" dirty="0" err="1" smtClean="0">
                <a:solidFill>
                  <a:schemeClr val="accent2"/>
                </a:solidFill>
                <a:sym typeface="Symbol"/>
              </a:rPr>
              <a:t>d</a:t>
            </a:r>
            <a:r>
              <a:rPr lang="fr-FR" dirty="0" err="1" smtClean="0">
                <a:solidFill>
                  <a:schemeClr val="accent2"/>
                </a:solidFill>
              </a:rPr>
              <a:t>epending</a:t>
            </a:r>
            <a:r>
              <a:rPr lang="fr-FR" dirty="0" smtClean="0">
                <a:solidFill>
                  <a:schemeClr val="accent2"/>
                </a:solidFill>
              </a:rPr>
              <a:t> on  </a:t>
            </a:r>
            <a:r>
              <a:rPr lang="fr-FR" dirty="0" err="1" smtClean="0">
                <a:solidFill>
                  <a:schemeClr val="accent2"/>
                </a:solidFill>
              </a:rPr>
              <a:t>M</a:t>
            </a:r>
            <a:r>
              <a:rPr lang="fr-FR" baseline="-25000" dirty="0" err="1" smtClean="0">
                <a:solidFill>
                  <a:schemeClr val="accent2"/>
                </a:solidFill>
              </a:rPr>
              <a:t>ee</a:t>
            </a:r>
            <a:r>
              <a:rPr lang="fr-FR" dirty="0" smtClean="0">
                <a:solidFill>
                  <a:schemeClr val="accent2"/>
                </a:solidFill>
              </a:rPr>
              <a:t> and </a:t>
            </a:r>
            <a:r>
              <a:rPr lang="fr-FR" dirty="0" smtClean="0">
                <a:solidFill>
                  <a:schemeClr val="accent2"/>
                </a:solidFill>
                <a:sym typeface="Symbol"/>
              </a:rPr>
              <a:t></a:t>
            </a:r>
            <a:r>
              <a:rPr lang="fr-FR" baseline="-25000" dirty="0" smtClean="0">
                <a:solidFill>
                  <a:schemeClr val="accent2"/>
                </a:solidFill>
                <a:sym typeface="Symbol"/>
              </a:rPr>
              <a:t></a:t>
            </a:r>
            <a:endParaRPr lang="fr-FR" dirty="0">
              <a:solidFill>
                <a:schemeClr val="accent2"/>
              </a:solidFill>
              <a:sym typeface="Symbo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ym typeface="Symbol"/>
              </a:rPr>
              <a:t>Depend</a:t>
            </a:r>
            <a:r>
              <a:rPr lang="fr-FR" dirty="0" smtClean="0">
                <a:sym typeface="Symbol"/>
              </a:rPr>
              <a:t> on the spin and </a:t>
            </a:r>
            <a:r>
              <a:rPr lang="fr-FR" dirty="0" err="1" smtClean="0">
                <a:sym typeface="Symbol"/>
              </a:rPr>
              <a:t>parity</a:t>
            </a:r>
            <a:r>
              <a:rPr lang="fr-FR" dirty="0" smtClean="0">
                <a:sym typeface="Symbol"/>
              </a:rPr>
              <a:t> of the transition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ym typeface="Symbol"/>
              </a:rPr>
              <a:t>con</a:t>
            </a:r>
            <a:r>
              <a:rPr lang="fr-FR" dirty="0" err="1" smtClean="0"/>
              <a:t>tain</a:t>
            </a:r>
            <a:r>
              <a:rPr lang="fr-FR" dirty="0" smtClean="0"/>
              <a:t> information on </a:t>
            </a:r>
            <a:r>
              <a:rPr lang="fr-FR" dirty="0" err="1" smtClean="0"/>
              <a:t>electromagnetic</a:t>
            </a:r>
            <a:r>
              <a:rPr lang="fr-FR" dirty="0" smtClean="0"/>
              <a:t> structure </a:t>
            </a:r>
          </a:p>
          <a:p>
            <a:r>
              <a:rPr lang="fr-FR" dirty="0" smtClean="0"/>
              <a:t>            </a:t>
            </a:r>
            <a:r>
              <a:rPr lang="fr-FR" dirty="0" err="1" smtClean="0"/>
              <a:t>e.g</a:t>
            </a:r>
            <a:r>
              <a:rPr lang="fr-FR" dirty="0" smtClean="0"/>
              <a:t>. pure transverse (E/M): </a:t>
            </a:r>
            <a:r>
              <a:rPr lang="fr-FR" dirty="0">
                <a:sym typeface="Symbol"/>
              </a:rPr>
              <a:t></a:t>
            </a:r>
            <a:r>
              <a:rPr lang="fr-FR" baseline="-25000" dirty="0">
                <a:sym typeface="Symbol"/>
              </a:rPr>
              <a:t>11 </a:t>
            </a:r>
            <a:r>
              <a:rPr lang="fr-FR" dirty="0" smtClean="0">
                <a:sym typeface="Symbol"/>
              </a:rPr>
              <a:t>=1/2</a:t>
            </a:r>
            <a:r>
              <a:rPr lang="fr-FR" baseline="-25000" dirty="0" smtClean="0">
                <a:sym typeface="Symbol"/>
              </a:rPr>
              <a:t>,  </a:t>
            </a:r>
            <a:r>
              <a:rPr lang="fr-FR" dirty="0">
                <a:sym typeface="Symbol"/>
              </a:rPr>
              <a:t></a:t>
            </a:r>
            <a:r>
              <a:rPr lang="fr-FR" baseline="-25000" dirty="0">
                <a:sym typeface="Symbol"/>
              </a:rPr>
              <a:t>10 </a:t>
            </a:r>
            <a:r>
              <a:rPr lang="fr-FR" baseline="-25000" dirty="0" smtClean="0">
                <a:sym typeface="Symbol"/>
              </a:rPr>
              <a:t> </a:t>
            </a:r>
            <a:r>
              <a:rPr lang="fr-FR" dirty="0" smtClean="0">
                <a:sym typeface="Symbol"/>
              </a:rPr>
              <a:t> =0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/>
              <a:t>Related</a:t>
            </a:r>
            <a:r>
              <a:rPr lang="fr-FR" dirty="0" smtClean="0"/>
              <a:t> to 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helicity</a:t>
            </a:r>
            <a:r>
              <a:rPr lang="fr-FR" dirty="0" smtClean="0">
                <a:solidFill>
                  <a:schemeClr val="accent2"/>
                </a:solidFill>
              </a:rPr>
              <a:t> amplitudes or </a:t>
            </a:r>
            <a:r>
              <a:rPr lang="fr-FR" dirty="0" err="1" smtClean="0">
                <a:solidFill>
                  <a:schemeClr val="accent2"/>
                </a:solidFill>
              </a:rPr>
              <a:t>electromagntic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form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factors</a:t>
            </a:r>
            <a:endParaRPr lang="fr-FR" dirty="0" smtClean="0">
              <a:solidFill>
                <a:schemeClr val="accent2"/>
              </a:solidFill>
            </a:endParaRPr>
          </a:p>
        </p:txBody>
      </p:sp>
      <p:cxnSp>
        <p:nvCxnSpPr>
          <p:cNvPr id="21" name="Connecteur droit avec flèche 20"/>
          <p:cNvCxnSpPr>
            <a:endCxn id="14" idx="2"/>
          </p:cNvCxnSpPr>
          <p:nvPr/>
        </p:nvCxnSpPr>
        <p:spPr>
          <a:xfrm flipV="1">
            <a:off x="2853768" y="4067821"/>
            <a:ext cx="62048" cy="37615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/>
          <p:nvPr/>
        </p:nvCxnSpPr>
        <p:spPr>
          <a:xfrm flipV="1">
            <a:off x="6444208" y="4144993"/>
            <a:ext cx="0" cy="37615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V="1">
            <a:off x="7668344" y="4267413"/>
            <a:ext cx="576064" cy="25373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592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32560" y="1229882"/>
            <a:ext cx="9144000" cy="1118998"/>
          </a:xfrm>
        </p:spPr>
        <p:txBody>
          <a:bodyPr>
            <a:normAutofit fontScale="85000" lnSpcReduction="10000"/>
          </a:bodyPr>
          <a:lstStyle/>
          <a:p>
            <a:pPr marL="0" indent="0">
              <a:buClr>
                <a:srgbClr val="094A78"/>
              </a:buClr>
              <a:buNone/>
              <a:tabLst>
                <a:tab pos="319685" algn="l"/>
                <a:tab pos="599049" algn="l"/>
                <a:tab pos="1006575" algn="l"/>
                <a:tab pos="1414101" algn="l"/>
                <a:tab pos="1821627" algn="l"/>
                <a:tab pos="2229153" algn="l"/>
                <a:tab pos="2636679" algn="l"/>
                <a:tab pos="3044205" algn="l"/>
                <a:tab pos="3451731" algn="l"/>
                <a:tab pos="3859257" algn="l"/>
                <a:tab pos="4266783" algn="l"/>
                <a:tab pos="4674309" algn="l"/>
                <a:tab pos="5081835" algn="l"/>
                <a:tab pos="5489361" algn="l"/>
                <a:tab pos="5896887" algn="l"/>
                <a:tab pos="6304413" algn="l"/>
                <a:tab pos="6711939" algn="l"/>
                <a:tab pos="7119465" algn="l"/>
                <a:tab pos="7526992" algn="l"/>
                <a:tab pos="7934517" algn="l"/>
                <a:tab pos="8342044" algn="l"/>
              </a:tabLst>
              <a:defRPr/>
            </a:pPr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Similar procedure as Bonn-Gatchina PWA (collaboration with A. Sarantsev)</a:t>
            </a:r>
          </a:p>
          <a:p>
            <a:pPr marL="319685" indent="-319685">
              <a:buClr>
                <a:srgbClr val="094A78"/>
              </a:buClr>
              <a:buFont typeface="Wingdings" charset="2"/>
              <a:buChar char=""/>
              <a:tabLst>
                <a:tab pos="319685" algn="l"/>
                <a:tab pos="599049" algn="l"/>
                <a:tab pos="1006575" algn="l"/>
                <a:tab pos="1414101" algn="l"/>
                <a:tab pos="1821627" algn="l"/>
                <a:tab pos="2229153" algn="l"/>
                <a:tab pos="2636679" algn="l"/>
                <a:tab pos="3044205" algn="l"/>
                <a:tab pos="3451731" algn="l"/>
                <a:tab pos="3859257" algn="l"/>
                <a:tab pos="4266783" algn="l"/>
                <a:tab pos="4674309" algn="l"/>
                <a:tab pos="5081835" algn="l"/>
                <a:tab pos="5489361" algn="l"/>
                <a:tab pos="5896887" algn="l"/>
                <a:tab pos="6304413" algn="l"/>
                <a:tab pos="6711939" algn="l"/>
                <a:tab pos="7119465" algn="l"/>
                <a:tab pos="7526992" algn="l"/>
                <a:tab pos="7934517" algn="l"/>
                <a:tab pos="8342044" algn="l"/>
              </a:tabLst>
              <a:defRPr/>
            </a:pP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Monte Carlo includes acceptance and efficiency of the </a:t>
            </a:r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detector</a:t>
            </a:r>
          </a:p>
          <a:p>
            <a:pPr marL="319685" indent="-319685">
              <a:buClr>
                <a:srgbClr val="094A78"/>
              </a:buClr>
              <a:buFont typeface="Wingdings" charset="2"/>
              <a:buChar char=""/>
              <a:tabLst>
                <a:tab pos="319685" algn="l"/>
                <a:tab pos="599049" algn="l"/>
                <a:tab pos="1006575" algn="l"/>
                <a:tab pos="1414101" algn="l"/>
                <a:tab pos="1821627" algn="l"/>
                <a:tab pos="2229153" algn="l"/>
                <a:tab pos="2636679" algn="l"/>
                <a:tab pos="3044205" algn="l"/>
                <a:tab pos="3451731" algn="l"/>
                <a:tab pos="3859257" algn="l"/>
                <a:tab pos="4266783" algn="l"/>
                <a:tab pos="4674309" algn="l"/>
                <a:tab pos="5081835" algn="l"/>
                <a:tab pos="5489361" algn="l"/>
                <a:tab pos="5896887" algn="l"/>
                <a:tab pos="6304413" algn="l"/>
                <a:tab pos="6711939" algn="l"/>
                <a:tab pos="7119465" algn="l"/>
                <a:tab pos="7526992" algn="l"/>
                <a:tab pos="7934517" algn="l"/>
                <a:tab pos="8342044" algn="l"/>
              </a:tabLst>
              <a:defRPr/>
            </a:pPr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estimation of the coefficients is performed </a:t>
            </a:r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via  a </a:t>
            </a:r>
            <a:r>
              <a:rPr lang="it-IT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log-likelihood event-by-event </a:t>
            </a:r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approach</a:t>
            </a:r>
          </a:p>
          <a:p>
            <a:pPr marL="319685" indent="-319685">
              <a:buClr>
                <a:srgbClr val="094A78"/>
              </a:buClr>
              <a:buFont typeface="Wingdings" charset="2"/>
              <a:buChar char=""/>
              <a:tabLst>
                <a:tab pos="319685" algn="l"/>
                <a:tab pos="599049" algn="l"/>
                <a:tab pos="1006575" algn="l"/>
                <a:tab pos="1414101" algn="l"/>
                <a:tab pos="1821627" algn="l"/>
                <a:tab pos="2229153" algn="l"/>
                <a:tab pos="2636679" algn="l"/>
                <a:tab pos="3044205" algn="l"/>
                <a:tab pos="3451731" algn="l"/>
                <a:tab pos="3859257" algn="l"/>
                <a:tab pos="4266783" algn="l"/>
                <a:tab pos="4674309" algn="l"/>
                <a:tab pos="5081835" algn="l"/>
                <a:tab pos="5489361" algn="l"/>
                <a:tab pos="5896887" algn="l"/>
                <a:tab pos="6304413" algn="l"/>
                <a:tab pos="6711939" algn="l"/>
                <a:tab pos="7119465" algn="l"/>
                <a:tab pos="7526992" algn="l"/>
                <a:tab pos="7934517" algn="l"/>
                <a:tab pos="8342044" algn="l"/>
              </a:tabLst>
              <a:defRPr/>
            </a:pPr>
            <a:r>
              <a:rPr lang="it-IT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bins in cos </a:t>
            </a:r>
            <a:r>
              <a:rPr lang="fr-FR" alt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itchFamily="18" charset="2"/>
              </a:rPr>
              <a:t></a:t>
            </a:r>
            <a:r>
              <a:rPr lang="fr-FR" altLang="en-US" sz="1600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</a:t>
            </a:r>
            <a:endParaRPr lang="it-IT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8371" name="Text Box 3"/>
          <p:cNvSpPr txBox="1">
            <a:spLocks noChangeArrowheads="1"/>
          </p:cNvSpPr>
          <p:nvPr/>
        </p:nvSpPr>
        <p:spPr bwMode="auto">
          <a:xfrm>
            <a:off x="582871" y="4369420"/>
            <a:ext cx="8556480" cy="2106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pPr>
              <a:buFont typeface="Times New Roman" charset="0"/>
              <a:buNone/>
              <a:defRPr/>
            </a:pPr>
            <a:endParaRPr lang="en-US">
              <a:latin typeface="Arial" charset="0"/>
              <a:ea typeface="ＭＳ Ｐゴシック" charset="0"/>
              <a:cs typeface="Microsoft YaHei" charset="0"/>
            </a:endParaRPr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5030" y="3735753"/>
            <a:ext cx="3036960" cy="2710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41270" y="3770317"/>
            <a:ext cx="3036960" cy="2710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3910" y="3768876"/>
            <a:ext cx="3036960" cy="2710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1854390" y="3212976"/>
            <a:ext cx="6150954" cy="260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40820" rIns="81639" bIns="4082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>
              <a:buClrTx/>
              <a:buFontTx/>
              <a:buNone/>
              <a:defRPr/>
            </a:pPr>
            <a:r>
              <a:rPr lang="it-IT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weighted Monte Carlo events compared to the data</a:t>
            </a:r>
          </a:p>
        </p:txBody>
      </p:sp>
      <p:sp>
        <p:nvSpPr>
          <p:cNvPr id="57353" name="ZoneTexte 2"/>
          <p:cNvSpPr txBox="1">
            <a:spLocks noChangeArrowheads="1"/>
          </p:cNvSpPr>
          <p:nvPr/>
        </p:nvSpPr>
        <p:spPr bwMode="auto">
          <a:xfrm>
            <a:off x="1828471" y="3573016"/>
            <a:ext cx="1120976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/>
          <a:p>
            <a:r>
              <a:rPr lang="fr-FR" altLang="en-US" dirty="0">
                <a:solidFill>
                  <a:schemeClr val="tx1"/>
                </a:solidFill>
              </a:rPr>
              <a:t>cos </a:t>
            </a:r>
            <a:r>
              <a:rPr lang="fr-FR" altLang="en-US" dirty="0" smtClean="0">
                <a:solidFill>
                  <a:schemeClr val="tx1"/>
                </a:solidFill>
                <a:sym typeface="Symbol" pitchFamily="18" charset="2"/>
              </a:rPr>
              <a:t></a:t>
            </a:r>
            <a:r>
              <a:rPr lang="fr-FR" altLang="en-US" baseline="-25000" dirty="0" smtClean="0">
                <a:solidFill>
                  <a:schemeClr val="tx1"/>
                </a:solidFill>
                <a:sym typeface="Symbol"/>
              </a:rPr>
              <a:t></a:t>
            </a:r>
            <a:r>
              <a:rPr lang="fr-FR" altLang="en-US" dirty="0" smtClean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fr-FR" altLang="en-US" dirty="0">
                <a:solidFill>
                  <a:schemeClr val="tx1"/>
                </a:solidFill>
                <a:sym typeface="Symbol" pitchFamily="18" charset="2"/>
              </a:rPr>
              <a:t>&lt;0. 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57354" name="ZoneTexte 10"/>
          <p:cNvSpPr txBox="1">
            <a:spLocks noChangeArrowheads="1"/>
          </p:cNvSpPr>
          <p:nvPr/>
        </p:nvSpPr>
        <p:spPr bwMode="auto">
          <a:xfrm>
            <a:off x="4251991" y="3624861"/>
            <a:ext cx="1513712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/>
          <a:p>
            <a:r>
              <a:rPr lang="fr-FR" altLang="en-US" dirty="0">
                <a:solidFill>
                  <a:schemeClr val="tx1"/>
                </a:solidFill>
              </a:rPr>
              <a:t>0.&lt; cos </a:t>
            </a:r>
            <a:r>
              <a:rPr lang="fr-FR" altLang="en-US" dirty="0" smtClean="0">
                <a:solidFill>
                  <a:schemeClr val="tx1"/>
                </a:solidFill>
                <a:sym typeface="Symbol" pitchFamily="18" charset="2"/>
              </a:rPr>
              <a:t></a:t>
            </a:r>
            <a:r>
              <a:rPr lang="fr-FR" altLang="en-US" baseline="-25000" dirty="0" smtClean="0">
                <a:solidFill>
                  <a:schemeClr val="tx1"/>
                </a:solidFill>
                <a:sym typeface="Symbol"/>
              </a:rPr>
              <a:t></a:t>
            </a:r>
            <a:r>
              <a:rPr lang="fr-FR" altLang="en-US" dirty="0" smtClean="0">
                <a:solidFill>
                  <a:schemeClr val="tx1"/>
                </a:solidFill>
                <a:sym typeface="Symbol" pitchFamily="18" charset="2"/>
              </a:rPr>
              <a:t>&lt;</a:t>
            </a:r>
            <a:r>
              <a:rPr lang="fr-FR" altLang="en-US" dirty="0">
                <a:solidFill>
                  <a:schemeClr val="tx1"/>
                </a:solidFill>
                <a:sym typeface="Symbol" pitchFamily="18" charset="2"/>
              </a:rPr>
              <a:t>0.5 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57355" name="ZoneTexte 11"/>
          <p:cNvSpPr txBox="1">
            <a:spLocks noChangeArrowheads="1"/>
          </p:cNvSpPr>
          <p:nvPr/>
        </p:nvSpPr>
        <p:spPr bwMode="auto">
          <a:xfrm>
            <a:off x="6773430" y="3573016"/>
            <a:ext cx="1686837" cy="360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/>
          <a:p>
            <a:r>
              <a:rPr lang="fr-FR" altLang="en-US" dirty="0">
                <a:solidFill>
                  <a:schemeClr val="tx1"/>
                </a:solidFill>
              </a:rPr>
              <a:t>0.5 &lt; cos </a:t>
            </a:r>
            <a:r>
              <a:rPr lang="fr-FR" altLang="en-US" dirty="0" smtClean="0">
                <a:solidFill>
                  <a:schemeClr val="tx1"/>
                </a:solidFill>
                <a:sym typeface="Symbol" pitchFamily="18" charset="2"/>
              </a:rPr>
              <a:t></a:t>
            </a:r>
            <a:r>
              <a:rPr lang="fr-FR" altLang="en-US" baseline="-25000" dirty="0" smtClean="0">
                <a:solidFill>
                  <a:schemeClr val="tx1"/>
                </a:solidFill>
                <a:sym typeface="Symbol"/>
              </a:rPr>
              <a:t></a:t>
            </a:r>
            <a:r>
              <a:rPr lang="fr-FR" altLang="en-US" dirty="0" smtClean="0">
                <a:solidFill>
                  <a:schemeClr val="tx1"/>
                </a:solidFill>
                <a:sym typeface="Symbol" pitchFamily="18" charset="2"/>
              </a:rPr>
              <a:t> </a:t>
            </a:r>
            <a:r>
              <a:rPr lang="fr-FR" altLang="en-US" dirty="0">
                <a:solidFill>
                  <a:schemeClr val="tx1"/>
                </a:solidFill>
                <a:sym typeface="Symbol" pitchFamily="18" charset="2"/>
              </a:rPr>
              <a:t>&lt; 1. </a:t>
            </a:r>
            <a:endParaRPr lang="en-US" altLang="en-US" dirty="0">
              <a:solidFill>
                <a:schemeClr val="tx1"/>
              </a:solidFill>
            </a:endParaRPr>
          </a:p>
        </p:txBody>
      </p:sp>
      <p:sp>
        <p:nvSpPr>
          <p:cNvPr id="57356" name="ZoneTexte 3"/>
          <p:cNvSpPr txBox="1">
            <a:spLocks noChangeArrowheads="1"/>
          </p:cNvSpPr>
          <p:nvPr/>
        </p:nvSpPr>
        <p:spPr bwMode="auto">
          <a:xfrm>
            <a:off x="1883190" y="4002181"/>
            <a:ext cx="1337895" cy="6377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/>
          <a:p>
            <a:r>
              <a:rPr lang="fr-FR" altLang="en-US">
                <a:solidFill>
                  <a:schemeClr val="tx1"/>
                </a:solidFill>
              </a:rPr>
              <a:t>Data</a:t>
            </a:r>
          </a:p>
          <a:p>
            <a:r>
              <a:rPr lang="fr-FR" altLang="en-US">
                <a:solidFill>
                  <a:srgbClr val="FF0000"/>
                </a:solidFill>
              </a:rPr>
              <a:t>Monte Carlo</a:t>
            </a:r>
            <a:endParaRPr lang="en-US" altLang="en-US">
              <a:solidFill>
                <a:srgbClr val="FF0000"/>
              </a:solidFill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4"/>
          <a:srcRect l="42200" t="35694" r="51188" b="48475"/>
          <a:stretch/>
        </p:blipFill>
        <p:spPr bwMode="auto">
          <a:xfrm>
            <a:off x="1672950" y="4114501"/>
            <a:ext cx="146880" cy="31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cxnSp>
        <p:nvCxnSpPr>
          <p:cNvPr id="6" name="Connecteur droit 5"/>
          <p:cNvCxnSpPr/>
          <p:nvPr/>
        </p:nvCxnSpPr>
        <p:spPr bwMode="auto">
          <a:xfrm>
            <a:off x="1672950" y="4536466"/>
            <a:ext cx="18144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7359" name="ZoneTexte 16"/>
          <p:cNvSpPr txBox="1">
            <a:spLocks noChangeArrowheads="1"/>
          </p:cNvSpPr>
          <p:nvPr/>
        </p:nvSpPr>
        <p:spPr bwMode="auto">
          <a:xfrm>
            <a:off x="4372950" y="4002181"/>
            <a:ext cx="1337895" cy="6377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/>
          <a:p>
            <a:r>
              <a:rPr lang="fr-FR" altLang="en-US">
                <a:solidFill>
                  <a:schemeClr val="tx1"/>
                </a:solidFill>
              </a:rPr>
              <a:t>Data</a:t>
            </a:r>
          </a:p>
          <a:p>
            <a:r>
              <a:rPr lang="fr-FR" altLang="en-US">
                <a:solidFill>
                  <a:srgbClr val="FF0000"/>
                </a:solidFill>
              </a:rPr>
              <a:t>Monte Carlo</a:t>
            </a:r>
            <a:endParaRPr lang="en-US" altLang="en-US">
              <a:solidFill>
                <a:srgbClr val="FF0000"/>
              </a:solidFill>
            </a:endParaRP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 rotWithShape="1">
          <a:blip r:embed="rId4"/>
          <a:srcRect l="42200" t="35694" r="51188" b="48475"/>
          <a:stretch/>
        </p:blipFill>
        <p:spPr bwMode="auto">
          <a:xfrm>
            <a:off x="4162711" y="4002181"/>
            <a:ext cx="146880" cy="312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cxnSp>
        <p:nvCxnSpPr>
          <p:cNvPr id="19" name="Connecteur droit 18"/>
          <p:cNvCxnSpPr/>
          <p:nvPr/>
        </p:nvCxnSpPr>
        <p:spPr bwMode="auto">
          <a:xfrm>
            <a:off x="4162711" y="4393902"/>
            <a:ext cx="18144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7362" name="ZoneTexte 19"/>
          <p:cNvSpPr txBox="1">
            <a:spLocks noChangeArrowheads="1"/>
          </p:cNvSpPr>
          <p:nvPr/>
        </p:nvSpPr>
        <p:spPr bwMode="auto">
          <a:xfrm>
            <a:off x="7049910" y="4023784"/>
            <a:ext cx="1337895" cy="6377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/>
          <a:p>
            <a:r>
              <a:rPr lang="fr-FR" altLang="en-US">
                <a:solidFill>
                  <a:schemeClr val="tx1"/>
                </a:solidFill>
              </a:rPr>
              <a:t>Data</a:t>
            </a:r>
          </a:p>
          <a:p>
            <a:r>
              <a:rPr lang="fr-FR" altLang="en-US">
                <a:solidFill>
                  <a:srgbClr val="FF0000"/>
                </a:solidFill>
              </a:rPr>
              <a:t>Monte Carlo</a:t>
            </a:r>
            <a:endParaRPr lang="en-US" altLang="en-US">
              <a:solidFill>
                <a:srgbClr val="FF0000"/>
              </a:solidFill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 rotWithShape="1">
          <a:blip r:embed="rId4"/>
          <a:srcRect l="42200" t="35694" r="51188" b="48475"/>
          <a:stretch/>
        </p:blipFill>
        <p:spPr bwMode="auto">
          <a:xfrm>
            <a:off x="6839670" y="4023784"/>
            <a:ext cx="146880" cy="31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cxnSp>
        <p:nvCxnSpPr>
          <p:cNvPr id="22" name="Connecteur droit 21"/>
          <p:cNvCxnSpPr/>
          <p:nvPr/>
        </p:nvCxnSpPr>
        <p:spPr bwMode="auto">
          <a:xfrm>
            <a:off x="6839670" y="4416944"/>
            <a:ext cx="181440" cy="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3" name="Titre 5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008112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fr-FR" sz="32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electron</a:t>
            </a:r>
            <a:r>
              <a:rPr lang="fr-FR" sz="32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32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angular</a:t>
            </a:r>
            <a:r>
              <a:rPr lang="fr-FR" sz="32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distributions: </a:t>
            </a:r>
            <a:br>
              <a:rPr lang="fr-FR" sz="32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32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fit </a:t>
            </a:r>
            <a:r>
              <a:rPr lang="fr-FR" sz="32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results</a:t>
            </a:r>
            <a:r>
              <a:rPr lang="fr-FR" sz="32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HADES </a:t>
            </a:r>
            <a:r>
              <a:rPr lang="fr-FR" sz="32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acceptance</a:t>
            </a:r>
            <a:endParaRPr lang="en-US" sz="3200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71" y="4077548"/>
            <a:ext cx="762000" cy="53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55454" y="2318308"/>
            <a:ext cx="50592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Quasi-free exclusive </a:t>
            </a:r>
            <a:r>
              <a:rPr lang="fr-FR" dirty="0" err="1"/>
              <a:t>process</a:t>
            </a:r>
            <a:endParaRPr lang="fr-FR" dirty="0"/>
          </a:p>
          <a:p>
            <a:r>
              <a:rPr lang="el-GR" dirty="0"/>
              <a:t>π</a:t>
            </a:r>
            <a:r>
              <a:rPr lang="fr-FR" baseline="30000" dirty="0"/>
              <a:t>-’</a:t>
            </a:r>
            <a:r>
              <a:rPr lang="fr-FR" dirty="0"/>
              <a:t>p’</a:t>
            </a:r>
            <a:r>
              <a:rPr lang="fr-FR" dirty="0">
                <a:sym typeface="Symbol"/>
              </a:rPr>
              <a:t> n </a:t>
            </a:r>
            <a:r>
              <a:rPr lang="fr-FR" dirty="0" err="1" smtClean="0">
                <a:sym typeface="Symbol"/>
              </a:rPr>
              <a:t>e</a:t>
            </a:r>
            <a:r>
              <a:rPr lang="fr-FR" baseline="30000" dirty="0" err="1" smtClean="0">
                <a:sym typeface="Symbol"/>
              </a:rPr>
              <a:t>+</a:t>
            </a:r>
            <a:r>
              <a:rPr lang="fr-FR" dirty="0" err="1" smtClean="0">
                <a:sym typeface="Symbol"/>
              </a:rPr>
              <a:t>e</a:t>
            </a:r>
            <a:r>
              <a:rPr lang="fr-FR" baseline="30000" dirty="0" smtClean="0">
                <a:sym typeface="Symbol"/>
              </a:rPr>
              <a:t>-  </a:t>
            </a:r>
            <a:r>
              <a:rPr lang="fr-FR" dirty="0" smtClean="0">
                <a:sym typeface="Symbol"/>
              </a:rPr>
              <a:t>s=1.49 </a:t>
            </a:r>
            <a:r>
              <a:rPr lang="fr-FR" dirty="0" err="1" smtClean="0">
                <a:sym typeface="Symbol"/>
              </a:rPr>
              <a:t>GeV</a:t>
            </a:r>
            <a:r>
              <a:rPr lang="fr-FR" dirty="0" smtClean="0">
                <a:sym typeface="Symbol"/>
              </a:rPr>
              <a:t>/c</a:t>
            </a:r>
            <a:r>
              <a:rPr lang="fr-FR" baseline="30000" dirty="0" smtClean="0">
                <a:sym typeface="Symbol"/>
              </a:rPr>
              <a:t>2</a:t>
            </a:r>
          </a:p>
          <a:p>
            <a:r>
              <a:rPr lang="fr-FR" dirty="0" err="1" smtClean="0">
                <a:sym typeface="Symbol"/>
              </a:rPr>
              <a:t>M</a:t>
            </a:r>
            <a:r>
              <a:rPr lang="fr-FR" baseline="-25000" dirty="0" err="1" smtClean="0">
                <a:sym typeface="Symbol"/>
              </a:rPr>
              <a:t>ee</a:t>
            </a:r>
            <a:r>
              <a:rPr lang="fr-FR" dirty="0" smtClean="0">
                <a:sym typeface="Symbol"/>
              </a:rPr>
              <a:t> &gt; 300 MeV/c</a:t>
            </a:r>
            <a:r>
              <a:rPr lang="fr-FR" baseline="30000" dirty="0" smtClean="0">
                <a:sym typeface="Symbol"/>
              </a:rPr>
              <a:t>2</a:t>
            </a:r>
            <a:endParaRPr lang="en-US" baseline="30000" dirty="0"/>
          </a:p>
        </p:txBody>
      </p:sp>
      <p:sp>
        <p:nvSpPr>
          <p:cNvPr id="32" name="Line 99"/>
          <p:cNvSpPr>
            <a:spLocks noChangeShapeType="1"/>
          </p:cNvSpPr>
          <p:nvPr/>
        </p:nvSpPr>
        <p:spPr bwMode="auto">
          <a:xfrm>
            <a:off x="5912430" y="2436931"/>
            <a:ext cx="359995" cy="156843"/>
          </a:xfrm>
          <a:prstGeom prst="line">
            <a:avLst/>
          </a:prstGeom>
          <a:noFill/>
          <a:ln w="1908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5613696" y="2378359"/>
            <a:ext cx="31130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white"/>
                </a:solidFill>
                <a:sym typeface="Symbol"/>
              </a:rPr>
              <a:t>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474500" y="2132856"/>
            <a:ext cx="1668410" cy="101194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455298" y="2115955"/>
            <a:ext cx="1668410" cy="10067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98"/>
          <p:cNvGrpSpPr>
            <a:grpSpLocks/>
          </p:cNvGrpSpPr>
          <p:nvPr/>
        </p:nvGrpSpPr>
        <p:grpSpPr bwMode="auto">
          <a:xfrm>
            <a:off x="5414718" y="2064681"/>
            <a:ext cx="1749570" cy="1220303"/>
            <a:chOff x="1992" y="1704"/>
            <a:chExt cx="1605" cy="1097"/>
          </a:xfrm>
          <a:noFill/>
        </p:grpSpPr>
        <p:sp>
          <p:nvSpPr>
            <p:cNvPr id="37" name="Rectangle 113"/>
            <p:cNvSpPr>
              <a:spLocks noChangeArrowheads="1"/>
            </p:cNvSpPr>
            <p:nvPr/>
          </p:nvSpPr>
          <p:spPr bwMode="auto">
            <a:xfrm>
              <a:off x="1992" y="1704"/>
              <a:ext cx="1605" cy="1097"/>
            </a:xfrm>
            <a:prstGeom prst="rect">
              <a:avLst/>
            </a:prstGeom>
            <a:grpFill/>
            <a:ln w="936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  <p:sp>
          <p:nvSpPr>
            <p:cNvPr id="38" name="AutoShape 100"/>
            <p:cNvSpPr>
              <a:spLocks noChangeArrowheads="1"/>
            </p:cNvSpPr>
            <p:nvPr/>
          </p:nvSpPr>
          <p:spPr bwMode="auto">
            <a:xfrm rot="1800000">
              <a:off x="2743" y="2162"/>
              <a:ext cx="296" cy="92"/>
            </a:xfrm>
            <a:custGeom>
              <a:avLst/>
              <a:gdLst>
                <a:gd name="T0" fmla="*/ 0 w 576"/>
                <a:gd name="T1" fmla="*/ 0 h 224"/>
                <a:gd name="T2" fmla="*/ 1 w 576"/>
                <a:gd name="T3" fmla="*/ 0 h 224"/>
                <a:gd name="T4" fmla="*/ 1 w 576"/>
                <a:gd name="T5" fmla="*/ 0 h 224"/>
                <a:gd name="T6" fmla="*/ 1 w 576"/>
                <a:gd name="T7" fmla="*/ 0 h 224"/>
                <a:gd name="T8" fmla="*/ 1 w 576"/>
                <a:gd name="T9" fmla="*/ 0 h 224"/>
                <a:gd name="T10" fmla="*/ 1 w 576"/>
                <a:gd name="T11" fmla="*/ 0 h 224"/>
                <a:gd name="T12" fmla="*/ 2 w 576"/>
                <a:gd name="T13" fmla="*/ 0 h 224"/>
                <a:gd name="T14" fmla="*/ 2 w 576"/>
                <a:gd name="T15" fmla="*/ 0 h 2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76"/>
                <a:gd name="T25" fmla="*/ 0 h 224"/>
                <a:gd name="T26" fmla="*/ 576 w 576"/>
                <a:gd name="T27" fmla="*/ 224 h 2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76" h="224">
                  <a:moveTo>
                    <a:pt x="0" y="112"/>
                  </a:moveTo>
                  <a:cubicBezTo>
                    <a:pt x="12" y="168"/>
                    <a:pt x="24" y="224"/>
                    <a:pt x="48" y="208"/>
                  </a:cubicBezTo>
                  <a:cubicBezTo>
                    <a:pt x="72" y="192"/>
                    <a:pt x="112" y="16"/>
                    <a:pt x="144" y="16"/>
                  </a:cubicBezTo>
                  <a:cubicBezTo>
                    <a:pt x="176" y="16"/>
                    <a:pt x="208" y="208"/>
                    <a:pt x="240" y="208"/>
                  </a:cubicBezTo>
                  <a:cubicBezTo>
                    <a:pt x="272" y="208"/>
                    <a:pt x="304" y="16"/>
                    <a:pt x="336" y="16"/>
                  </a:cubicBezTo>
                  <a:cubicBezTo>
                    <a:pt x="368" y="16"/>
                    <a:pt x="400" y="208"/>
                    <a:pt x="432" y="208"/>
                  </a:cubicBezTo>
                  <a:cubicBezTo>
                    <a:pt x="464" y="208"/>
                    <a:pt x="504" y="32"/>
                    <a:pt x="528" y="16"/>
                  </a:cubicBezTo>
                  <a:cubicBezTo>
                    <a:pt x="552" y="0"/>
                    <a:pt x="564" y="56"/>
                    <a:pt x="576" y="112"/>
                  </a:cubicBezTo>
                </a:path>
              </a:pathLst>
            </a:custGeom>
            <a:grpFill/>
            <a:ln w="381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  <p:sp>
          <p:nvSpPr>
            <p:cNvPr id="39" name="Line 102"/>
            <p:cNvSpPr>
              <a:spLocks noChangeShapeType="1"/>
            </p:cNvSpPr>
            <p:nvPr/>
          </p:nvSpPr>
          <p:spPr bwMode="auto">
            <a:xfrm>
              <a:off x="3049" y="2282"/>
              <a:ext cx="432" cy="227"/>
            </a:xfrm>
            <a:prstGeom prst="line">
              <a:avLst/>
            </a:prstGeom>
            <a:grpFill/>
            <a:ln w="9360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  <p:sp>
          <p:nvSpPr>
            <p:cNvPr id="40" name="Line 103"/>
            <p:cNvSpPr>
              <a:spLocks noChangeShapeType="1"/>
            </p:cNvSpPr>
            <p:nvPr/>
          </p:nvSpPr>
          <p:spPr bwMode="auto">
            <a:xfrm flipV="1">
              <a:off x="3060" y="2038"/>
              <a:ext cx="500" cy="200"/>
            </a:xfrm>
            <a:prstGeom prst="line">
              <a:avLst/>
            </a:prstGeom>
            <a:grpFill/>
            <a:ln w="9360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  <p:sp>
          <p:nvSpPr>
            <p:cNvPr id="41" name="Text Box 104"/>
            <p:cNvSpPr txBox="1">
              <a:spLocks noChangeArrowheads="1"/>
            </p:cNvSpPr>
            <p:nvPr/>
          </p:nvSpPr>
          <p:spPr bwMode="auto">
            <a:xfrm rot="10800000" flipV="1">
              <a:off x="2514" y="2132"/>
              <a:ext cx="419" cy="362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1" dirty="0">
                  <a:latin typeface="Symbol" pitchFamily="18" charset="2"/>
                </a:rPr>
                <a:t></a:t>
              </a:r>
              <a:r>
                <a:rPr lang="en-US" sz="2000" b="1" baseline="30000" dirty="0">
                  <a:latin typeface="Symbol" pitchFamily="18" charset="2"/>
                </a:rPr>
                <a:t></a:t>
              </a:r>
            </a:p>
          </p:txBody>
        </p:sp>
        <p:sp>
          <p:nvSpPr>
            <p:cNvPr id="42" name="Text Box 105"/>
            <p:cNvSpPr txBox="1">
              <a:spLocks noChangeArrowheads="1"/>
            </p:cNvSpPr>
            <p:nvPr/>
          </p:nvSpPr>
          <p:spPr bwMode="auto">
            <a:xfrm>
              <a:off x="3188" y="1765"/>
              <a:ext cx="343" cy="334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dirty="0"/>
                <a:t>e</a:t>
              </a:r>
              <a:r>
                <a:rPr lang="en-US" baseline="30000" dirty="0"/>
                <a:t>+</a:t>
              </a:r>
            </a:p>
          </p:txBody>
        </p:sp>
        <p:sp>
          <p:nvSpPr>
            <p:cNvPr id="43" name="Text Box 106"/>
            <p:cNvSpPr txBox="1">
              <a:spLocks noChangeArrowheads="1"/>
            </p:cNvSpPr>
            <p:nvPr/>
          </p:nvSpPr>
          <p:spPr bwMode="auto">
            <a:xfrm>
              <a:off x="3018" y="2352"/>
              <a:ext cx="315" cy="334"/>
            </a:xfrm>
            <a:prstGeom prst="rect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dirty="0"/>
                <a:t>e</a:t>
              </a:r>
              <a:r>
                <a:rPr lang="en-US" baseline="30000" dirty="0"/>
                <a:t>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594883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pic>
        <p:nvPicPr>
          <p:cNvPr id="4" name="Obraz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983" y="2841305"/>
            <a:ext cx="4088651" cy="2819943"/>
          </a:xfrm>
          <a:prstGeom prst="rect">
            <a:avLst/>
          </a:prstGeom>
        </p:spPr>
      </p:pic>
      <p:pic>
        <p:nvPicPr>
          <p:cNvPr id="5" name="Obraz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8114" y="2939092"/>
            <a:ext cx="3630310" cy="2794164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288064" y="1052736"/>
            <a:ext cx="8761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HADES data points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</a:t>
            </a:r>
            <a:r>
              <a:rPr lang="fr-FR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11 , 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</a:t>
            </a:r>
            <a:r>
              <a:rPr lang="fr-FR" baseline="-25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10,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</a:t>
            </a:r>
            <a:r>
              <a:rPr lang="fr-FR" baseline="-25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1-1 </a:t>
            </a:r>
            <a:r>
              <a:rPr lang="fr-FR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extracted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for 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quasi-free 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fr-FR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’p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’</a:t>
            </a:r>
            <a:r>
              <a:rPr lang="fr-FR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ne</a:t>
            </a:r>
            <a:r>
              <a:rPr lang="fr-FR" baseline="30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+</a:t>
            </a:r>
            <a:r>
              <a:rPr lang="fr-FR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e</a:t>
            </a:r>
            <a:r>
              <a:rPr lang="fr-FR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</a:t>
            </a:r>
            <a:endParaRPr lang="fr-F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/>
            </a:endParaRPr>
          </a:p>
          <a:p>
            <a:r>
              <a:rPr lang="fr-F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i</a:t>
            </a:r>
            <a:r>
              <a:rPr lang="fr-F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n </a:t>
            </a:r>
            <a:r>
              <a:rPr lang="it-IT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 </a:t>
            </a:r>
            <a:r>
              <a:rPr lang="it-IT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bins in cos </a:t>
            </a:r>
            <a:r>
              <a:rPr lang="fr-FR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itchFamily="18" charset="2"/>
              </a:rPr>
              <a:t></a:t>
            </a:r>
            <a:r>
              <a:rPr lang="fr-FR" alt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</a:t>
            </a:r>
            <a:endParaRPr lang="it-IT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88064" y="2089823"/>
            <a:ext cx="4059701" cy="5847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Compared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to spin </a:t>
            </a: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density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coefficients</a:t>
            </a:r>
          </a:p>
          <a:p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</a:t>
            </a:r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 (Bonn-Gatchina PWA) </a:t>
            </a:r>
            <a:endParaRPr 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itre 5"/>
          <p:cNvSpPr txBox="1">
            <a:spLocks/>
          </p:cNvSpPr>
          <p:nvPr/>
        </p:nvSpPr>
        <p:spPr>
          <a:xfrm>
            <a:off x="0" y="-27384"/>
            <a:ext cx="9144000" cy="1008112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2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electron</a:t>
            </a:r>
            <a:r>
              <a:rPr lang="fr-FR" sz="32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32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angular</a:t>
            </a:r>
            <a:r>
              <a:rPr lang="fr-FR" sz="32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distributions: </a:t>
            </a:r>
            <a:br>
              <a:rPr lang="fr-FR" sz="32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32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spin </a:t>
            </a:r>
            <a:r>
              <a:rPr lang="fr-FR" sz="3200" dirty="0" err="1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density</a:t>
            </a:r>
            <a:r>
              <a:rPr lang="fr-FR" sz="32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coefficients</a:t>
            </a:r>
            <a:endParaRPr lang="en-US" sz="3200" dirty="0">
              <a:solidFill>
                <a:schemeClr val="tx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4895505" y="1720492"/>
            <a:ext cx="4081567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Compared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to spin </a:t>
            </a: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density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coefficients</a:t>
            </a:r>
          </a:p>
          <a:p>
            <a:r>
              <a:rPr lang="fr-FR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c</a:t>
            </a: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orresponding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to VDM </a:t>
            </a: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form</a:t>
            </a:r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</a:t>
            </a:r>
            <a:r>
              <a:rPr lang="fr-FR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factors</a:t>
            </a:r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</a:t>
            </a:r>
            <a:endParaRPr lang="fr-F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/>
            </a:endParaRPr>
          </a:p>
          <a:p>
            <a:r>
              <a:rPr lang="fr-F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for  </a:t>
            </a:r>
            <a:r>
              <a:rPr lang="fr-F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N(1520) </a:t>
            </a:r>
            <a:r>
              <a:rPr lang="fr-FR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ne</a:t>
            </a:r>
            <a:r>
              <a:rPr lang="fr-FR" sz="1600" baseline="30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+</a:t>
            </a:r>
            <a:r>
              <a:rPr lang="fr-FR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e</a:t>
            </a:r>
            <a:r>
              <a:rPr lang="fr-FR" sz="1600" baseline="30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fr-FR"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</a:t>
            </a:r>
            <a:r>
              <a:rPr lang="fr-FR" sz="16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 </a:t>
            </a:r>
            <a:endParaRPr lang="fr-F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Symbol"/>
            </a:endParaRPr>
          </a:p>
          <a:p>
            <a:r>
              <a:rPr lang="fr-FR" sz="1600" i="1" dirty="0" err="1" smtClean="0"/>
              <a:t>E.Speranza</a:t>
            </a:r>
            <a:r>
              <a:rPr lang="fr-FR" sz="1600" i="1" dirty="0" smtClean="0"/>
              <a:t> </a:t>
            </a:r>
            <a:r>
              <a:rPr lang="fr-FR" sz="1600" i="1" dirty="0"/>
              <a:t>et al.  </a:t>
            </a:r>
            <a:r>
              <a:rPr lang="en-US" sz="1600" i="1" dirty="0" err="1"/>
              <a:t>Phys.Lett</a:t>
            </a:r>
            <a:r>
              <a:rPr lang="en-US" sz="1600" i="1" dirty="0"/>
              <a:t>. B764 (2017) </a:t>
            </a:r>
            <a:r>
              <a:rPr lang="en-US" sz="1600" i="1" dirty="0" smtClean="0"/>
              <a:t>282</a:t>
            </a:r>
          </a:p>
          <a:p>
            <a:r>
              <a:rPr lang="fr-FR" sz="1600" i="1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D. </a:t>
            </a:r>
            <a:r>
              <a:rPr lang="fr-FR" sz="1600" i="1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Nitt’s</a:t>
            </a:r>
            <a:r>
              <a:rPr lang="fr-FR" sz="1600" i="1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talk  (</a:t>
            </a:r>
            <a:r>
              <a:rPr lang="fr-FR" sz="1600" i="1" dirty="0" err="1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Wednesday</a:t>
            </a:r>
            <a:r>
              <a:rPr lang="fr-FR" sz="1600" i="1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12, 18:00)</a:t>
            </a:r>
            <a:endParaRPr lang="en-US" sz="1600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345937" y="5733256"/>
            <a:ext cx="6902467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Dominant </a:t>
            </a:r>
            <a:r>
              <a:rPr lang="fr-FR" dirty="0" err="1" smtClean="0"/>
              <a:t>e</a:t>
            </a:r>
            <a:r>
              <a:rPr lang="fr-FR" baseline="30000" dirty="0" err="1" smtClean="0"/>
              <a:t>+</a:t>
            </a:r>
            <a:r>
              <a:rPr lang="fr-FR" dirty="0" err="1" smtClean="0"/>
              <a:t>e</a:t>
            </a:r>
            <a:r>
              <a:rPr lang="fr-FR" baseline="30000" dirty="0" smtClean="0"/>
              <a:t>-</a:t>
            </a:r>
            <a:r>
              <a:rPr lang="fr-FR" dirty="0" smtClean="0"/>
              <a:t> production from N(1520) </a:t>
            </a:r>
            <a:r>
              <a:rPr lang="fr-FR" dirty="0" err="1" smtClean="0"/>
              <a:t>Dalitz</a:t>
            </a:r>
            <a:r>
              <a:rPr lang="fr-FR" dirty="0" smtClean="0"/>
              <a:t> </a:t>
            </a:r>
            <a:r>
              <a:rPr lang="fr-FR" dirty="0" err="1" smtClean="0"/>
              <a:t>decay</a:t>
            </a:r>
            <a:r>
              <a:rPr lang="fr-FR" dirty="0" smtClean="0"/>
              <a:t> via an off-</a:t>
            </a:r>
            <a:r>
              <a:rPr lang="fr-FR" dirty="0" err="1" smtClean="0"/>
              <a:t>shell</a:t>
            </a:r>
            <a:r>
              <a:rPr lang="fr-FR" dirty="0" smtClean="0"/>
              <a:t> </a:t>
            </a:r>
            <a:r>
              <a:rPr lang="fr-FR" dirty="0" smtClean="0">
                <a:sym typeface="Symbol"/>
              </a:rPr>
              <a:t> </a:t>
            </a:r>
          </a:p>
        </p:txBody>
      </p:sp>
      <p:sp>
        <p:nvSpPr>
          <p:cNvPr id="10" name="ZoneTexte 9"/>
          <p:cNvSpPr txBox="1"/>
          <p:nvPr/>
        </p:nvSpPr>
        <p:spPr>
          <a:xfrm rot="2101466">
            <a:off x="3553158" y="2844689"/>
            <a:ext cx="1023165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preliminary</a:t>
            </a:r>
            <a:endParaRPr lang="en-US" sz="1400" dirty="0"/>
          </a:p>
        </p:txBody>
      </p:sp>
      <p:sp>
        <p:nvSpPr>
          <p:cNvPr id="11" name="ZoneTexte 10"/>
          <p:cNvSpPr txBox="1"/>
          <p:nvPr/>
        </p:nvSpPr>
        <p:spPr>
          <a:xfrm rot="1391334">
            <a:off x="7759618" y="3391262"/>
            <a:ext cx="1023165" cy="307777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FR" sz="1400" dirty="0" err="1" smtClean="0"/>
              <a:t>preliminary</a:t>
            </a:r>
            <a:endParaRPr lang="en-US" sz="1400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2843" y="5877272"/>
            <a:ext cx="1387115" cy="750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cteur droit 6"/>
          <p:cNvCxnSpPr/>
          <p:nvPr/>
        </p:nvCxnSpPr>
        <p:spPr>
          <a:xfrm>
            <a:off x="539552" y="3476084"/>
            <a:ext cx="3600400" cy="0"/>
          </a:xfrm>
          <a:prstGeom prst="line">
            <a:avLst/>
          </a:prstGeom>
          <a:ln w="19050">
            <a:solidFill>
              <a:srgbClr val="FF0000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536994" y="4005064"/>
            <a:ext cx="3600400" cy="0"/>
          </a:xfrm>
          <a:prstGeom prst="line">
            <a:avLst/>
          </a:prstGeom>
          <a:ln w="19050">
            <a:solidFill>
              <a:srgbClr val="33CC33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83568" y="3140968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539552" y="3645024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33CC33"/>
                </a:solidFill>
              </a:rPr>
              <a:t>T</a:t>
            </a:r>
            <a:endParaRPr lang="en-US" dirty="0">
              <a:solidFill>
                <a:srgbClr val="33CC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634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0" y="-243408"/>
            <a:ext cx="9144000" cy="819472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4000" dirty="0" smtClean="0">
              <a:solidFill>
                <a:schemeClr val="tx2"/>
              </a:solidFill>
            </a:endParaRPr>
          </a:p>
          <a:p>
            <a:r>
              <a:rPr lang="en-US" sz="4000" dirty="0" smtClean="0">
                <a:solidFill>
                  <a:schemeClr val="tx2"/>
                </a:solidFill>
              </a:rPr>
              <a:t>HADES upgrade</a:t>
            </a:r>
            <a:br>
              <a:rPr lang="en-US" sz="4000" dirty="0" smtClean="0">
                <a:solidFill>
                  <a:schemeClr val="tx2"/>
                </a:solidFill>
              </a:rPr>
            </a:br>
            <a:endParaRPr lang="en-US" sz="4000" dirty="0"/>
          </a:p>
        </p:txBody>
      </p:sp>
      <p:sp>
        <p:nvSpPr>
          <p:cNvPr id="6" name="Espace réservé de la date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06E084-98FB-4235-B255-4375ADFE871E}" type="datetime1">
              <a:rPr lang="en-US" smtClean="0"/>
              <a:pPr/>
              <a:t>6/12/2019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xmlns:lc="http://schemas.openxmlformats.org/drawingml/2006/lockedCanvas" id="{7FD0E9DF-1E26-544A-8DEB-0304DE8F2D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0634"/>
          <a:stretch/>
        </p:blipFill>
        <p:spPr>
          <a:xfrm>
            <a:off x="2911996" y="2194015"/>
            <a:ext cx="5271972" cy="3792984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6300192" y="5157192"/>
            <a:ext cx="2376264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1400" dirty="0" err="1" smtClean="0"/>
              <a:t>Forward</a:t>
            </a:r>
            <a:r>
              <a:rPr lang="fr-FR" sz="1400" dirty="0" smtClean="0"/>
              <a:t> detector (0.5-6.5°)</a:t>
            </a:r>
          </a:p>
          <a:p>
            <a:r>
              <a:rPr lang="fr-FR" sz="1400" dirty="0" err="1" smtClean="0"/>
              <a:t>Straws</a:t>
            </a:r>
            <a:r>
              <a:rPr lang="fr-FR" sz="1400" dirty="0" smtClean="0"/>
              <a:t> + RPC TOF </a:t>
            </a:r>
          </a:p>
          <a:p>
            <a:r>
              <a:rPr lang="fr-FR" sz="1400" dirty="0" smtClean="0"/>
              <a:t>(coll. </a:t>
            </a:r>
            <a:r>
              <a:rPr lang="fr-FR" sz="1400" dirty="0" err="1" smtClean="0"/>
              <a:t>with</a:t>
            </a:r>
            <a:r>
              <a:rPr lang="fr-FR" sz="1400" dirty="0" smtClean="0"/>
              <a:t> </a:t>
            </a:r>
            <a:r>
              <a:rPr lang="fr-FR" sz="1400" dirty="0" smtClean="0">
                <a:solidFill>
                  <a:srgbClr val="FF0000"/>
                </a:solidFill>
              </a:rPr>
              <a:t>PANDA</a:t>
            </a:r>
            <a:r>
              <a:rPr lang="fr-FR" sz="1400" dirty="0" smtClean="0"/>
              <a:t>@FAIR)</a:t>
            </a:r>
            <a:r>
              <a:rPr lang="fr-FR" sz="1400" dirty="0" smtClean="0">
                <a:solidFill>
                  <a:schemeClr val="bg1"/>
                </a:solidFill>
              </a:rPr>
              <a:t>)</a:t>
            </a:r>
          </a:p>
          <a:p>
            <a:r>
              <a:rPr lang="fr-FR" sz="1400" dirty="0" smtClean="0">
                <a:solidFill>
                  <a:srgbClr val="FF0000"/>
                </a:solidFill>
                <a:sym typeface="Symbol"/>
              </a:rPr>
              <a:t>(x)~150 m    </a:t>
            </a:r>
            <a:r>
              <a:rPr lang="fr-FR" sz="1400" dirty="0">
                <a:solidFill>
                  <a:srgbClr val="FF0000"/>
                </a:solidFill>
                <a:sym typeface="Symbol"/>
              </a:rPr>
              <a:t></a:t>
            </a:r>
            <a:r>
              <a:rPr lang="fr-FR" sz="1400" dirty="0" smtClean="0">
                <a:solidFill>
                  <a:srgbClr val="FF0000"/>
                </a:solidFill>
                <a:sym typeface="Symbol"/>
              </a:rPr>
              <a:t>(TOF)~70 </a:t>
            </a:r>
            <a:r>
              <a:rPr lang="fr-FR" sz="1400" dirty="0" err="1" smtClean="0">
                <a:solidFill>
                  <a:srgbClr val="FF0000"/>
                </a:solidFill>
                <a:sym typeface="Symbol"/>
              </a:rPr>
              <a:t>ps</a:t>
            </a:r>
            <a:r>
              <a:rPr lang="fr-FR" sz="1400" dirty="0" smtClean="0">
                <a:solidFill>
                  <a:srgbClr val="FF0000"/>
                </a:solidFill>
                <a:sym typeface="Symbol"/>
              </a:rPr>
              <a:t> 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79512" y="3555013"/>
            <a:ext cx="2157578" cy="95410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New RICH photon detector</a:t>
            </a:r>
          </a:p>
          <a:p>
            <a:r>
              <a:rPr lang="fr-FR" sz="1400" dirty="0" smtClean="0"/>
              <a:t>&amp; </a:t>
            </a:r>
            <a:r>
              <a:rPr lang="fr-FR" sz="1400" dirty="0" err="1" smtClean="0"/>
              <a:t>read</a:t>
            </a:r>
            <a:r>
              <a:rPr lang="fr-FR" sz="1400" dirty="0" smtClean="0"/>
              <a:t>-out</a:t>
            </a:r>
          </a:p>
          <a:p>
            <a:r>
              <a:rPr lang="fr-FR" sz="1400" dirty="0" smtClean="0"/>
              <a:t>(coll. </a:t>
            </a:r>
            <a:r>
              <a:rPr lang="fr-FR" sz="1400" dirty="0" err="1" smtClean="0"/>
              <a:t>with</a:t>
            </a:r>
            <a:r>
              <a:rPr lang="fr-FR" sz="1400" dirty="0" smtClean="0"/>
              <a:t> </a:t>
            </a:r>
            <a:r>
              <a:rPr lang="fr-FR" sz="1400" dirty="0" smtClean="0">
                <a:solidFill>
                  <a:srgbClr val="FF0000"/>
                </a:solidFill>
              </a:rPr>
              <a:t>CBM</a:t>
            </a:r>
            <a:r>
              <a:rPr lang="fr-FR" sz="1400" dirty="0" smtClean="0"/>
              <a:t>@FAIR)</a:t>
            </a:r>
          </a:p>
          <a:p>
            <a:r>
              <a:rPr lang="fr-FR" sz="1400" dirty="0" smtClean="0">
                <a:solidFill>
                  <a:srgbClr val="FF0000"/>
                </a:solidFill>
              </a:rPr>
              <a:t>Gain in </a:t>
            </a:r>
            <a:r>
              <a:rPr lang="fr-FR" sz="1400" dirty="0" err="1" smtClean="0">
                <a:solidFill>
                  <a:srgbClr val="FF0000"/>
                </a:solidFill>
              </a:rPr>
              <a:t>e</a:t>
            </a:r>
            <a:r>
              <a:rPr lang="fr-FR" sz="1400" baseline="30000" dirty="0" err="1" smtClean="0">
                <a:solidFill>
                  <a:srgbClr val="FF0000"/>
                </a:solidFill>
              </a:rPr>
              <a:t>+</a:t>
            </a:r>
            <a:r>
              <a:rPr lang="fr-FR" sz="1400" dirty="0" err="1" smtClean="0">
                <a:solidFill>
                  <a:srgbClr val="FF0000"/>
                </a:solidFill>
              </a:rPr>
              <a:t>e</a:t>
            </a:r>
            <a:r>
              <a:rPr lang="fr-FR" sz="1400" baseline="30000" dirty="0" smtClean="0">
                <a:solidFill>
                  <a:srgbClr val="FF0000"/>
                </a:solidFill>
              </a:rPr>
              <a:t>-</a:t>
            </a:r>
            <a:r>
              <a:rPr lang="fr-FR" sz="1400" dirty="0" smtClean="0">
                <a:solidFill>
                  <a:srgbClr val="FF0000"/>
                </a:solidFill>
              </a:rPr>
              <a:t> </a:t>
            </a:r>
            <a:r>
              <a:rPr lang="fr-FR" sz="1400" dirty="0" err="1" smtClean="0">
                <a:solidFill>
                  <a:srgbClr val="FF0000"/>
                </a:solidFill>
              </a:rPr>
              <a:t>efficiency</a:t>
            </a:r>
            <a:r>
              <a:rPr lang="fr-FR" sz="1400" dirty="0" smtClean="0">
                <a:solidFill>
                  <a:srgbClr val="FF0000"/>
                </a:solidFill>
              </a:rPr>
              <a:t> x5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831258" y="851475"/>
            <a:ext cx="1760675" cy="73866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1400" dirty="0" smtClean="0"/>
              <a:t>New ECAL (lead glass)</a:t>
            </a:r>
          </a:p>
          <a:p>
            <a:r>
              <a:rPr lang="fr-FR" sz="1400" dirty="0" smtClean="0">
                <a:sym typeface="Symbol"/>
              </a:rPr>
              <a:t>  E</a:t>
            </a:r>
            <a:r>
              <a:rPr lang="fr-FR" sz="1400" dirty="0" smtClean="0"/>
              <a:t>/E ~5%</a:t>
            </a:r>
          </a:p>
          <a:p>
            <a:r>
              <a:rPr lang="fr-FR" sz="1400" dirty="0" smtClean="0">
                <a:sym typeface="Symbol"/>
              </a:rPr>
              <a:t> and e</a:t>
            </a:r>
            <a:r>
              <a:rPr lang="fr-FR" sz="1400" baseline="30000" dirty="0" smtClean="0">
                <a:sym typeface="Symbol"/>
              </a:rPr>
              <a:t>+</a:t>
            </a:r>
            <a:r>
              <a:rPr lang="fr-FR" sz="1400" dirty="0" smtClean="0">
                <a:sym typeface="Symbol"/>
              </a:rPr>
              <a:t>/e</a:t>
            </a:r>
            <a:r>
              <a:rPr lang="fr-FR" sz="1400" baseline="30000" dirty="0" smtClean="0">
                <a:sym typeface="Symbol"/>
              </a:rPr>
              <a:t>-</a:t>
            </a:r>
            <a:r>
              <a:rPr lang="fr-FR" sz="1400" dirty="0" smtClean="0">
                <a:sym typeface="Symbol"/>
              </a:rPr>
              <a:t> </a:t>
            </a:r>
            <a:r>
              <a:rPr lang="fr-FR" sz="1400" dirty="0" err="1" smtClean="0">
                <a:sym typeface="Symbol"/>
              </a:rPr>
              <a:t>detection</a:t>
            </a:r>
            <a:endParaRPr lang="fr-FR" sz="1400" dirty="0" smtClean="0"/>
          </a:p>
        </p:txBody>
      </p:sp>
      <p:pic>
        <p:nvPicPr>
          <p:cNvPr id="13" name="Google Shape;471;p71">
            <a:extLst>
              <a:ext uri="{FF2B5EF4-FFF2-40B4-BE49-F238E27FC236}">
                <a16:creationId xmlns="" xmlns:a16="http://schemas.microsoft.com/office/drawing/2014/main" id="{B49EA198-A8B1-C241-A05B-2DD41C2E10A1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76256" y="851475"/>
            <a:ext cx="1810544" cy="1515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6">
            <a:extLst>
              <a:ext uri="{FF2B5EF4-FFF2-40B4-BE49-F238E27FC236}">
                <a16:creationId xmlns="" xmlns:a16="http://schemas.microsoft.com/office/drawing/2014/main" id="{880B2CCB-CCC5-FC4D-938E-ECD57834FBC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02" y="1752004"/>
            <a:ext cx="2433396" cy="1608156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125902" y="4640868"/>
            <a:ext cx="3160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>
                <a:solidFill>
                  <a:schemeClr val="accent2"/>
                </a:solidFill>
              </a:rPr>
              <a:t>used</a:t>
            </a:r>
            <a:r>
              <a:rPr lang="fr-FR" i="1" dirty="0" smtClean="0">
                <a:solidFill>
                  <a:schemeClr val="accent2"/>
                </a:solidFill>
              </a:rPr>
              <a:t> in </a:t>
            </a:r>
            <a:r>
              <a:rPr lang="fr-FR" i="1" dirty="0" err="1" smtClean="0">
                <a:solidFill>
                  <a:schemeClr val="accent2"/>
                </a:solidFill>
              </a:rPr>
              <a:t>Au+Au</a:t>
            </a:r>
            <a:r>
              <a:rPr lang="fr-FR" i="1" dirty="0" smtClean="0">
                <a:solidFill>
                  <a:schemeClr val="accent2"/>
                </a:solidFill>
              </a:rPr>
              <a:t> </a:t>
            </a:r>
            <a:r>
              <a:rPr lang="fr-FR" i="1" dirty="0" err="1" smtClean="0">
                <a:solidFill>
                  <a:schemeClr val="accent2"/>
                </a:solidFill>
              </a:rPr>
              <a:t>exp</a:t>
            </a:r>
            <a:r>
              <a:rPr lang="fr-FR" i="1" dirty="0" smtClean="0">
                <a:solidFill>
                  <a:schemeClr val="accent2"/>
                </a:solidFill>
              </a:rPr>
              <a:t>. March 2019</a:t>
            </a:r>
            <a:endParaRPr lang="en-US" i="1" dirty="0">
              <a:solidFill>
                <a:schemeClr val="accent2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430939" y="1629883"/>
            <a:ext cx="3160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>
                <a:solidFill>
                  <a:schemeClr val="accent2"/>
                </a:solidFill>
              </a:rPr>
              <a:t>used</a:t>
            </a:r>
            <a:r>
              <a:rPr lang="fr-FR" i="1" dirty="0" smtClean="0">
                <a:solidFill>
                  <a:schemeClr val="accent2"/>
                </a:solidFill>
              </a:rPr>
              <a:t> in </a:t>
            </a:r>
            <a:r>
              <a:rPr lang="fr-FR" i="1" dirty="0" err="1" smtClean="0">
                <a:solidFill>
                  <a:schemeClr val="accent2"/>
                </a:solidFill>
              </a:rPr>
              <a:t>Au+Au</a:t>
            </a:r>
            <a:r>
              <a:rPr lang="fr-FR" i="1" dirty="0" smtClean="0">
                <a:solidFill>
                  <a:schemeClr val="accent2"/>
                </a:solidFill>
              </a:rPr>
              <a:t> </a:t>
            </a:r>
            <a:r>
              <a:rPr lang="fr-FR" i="1" dirty="0" err="1" smtClean="0">
                <a:solidFill>
                  <a:schemeClr val="accent2"/>
                </a:solidFill>
              </a:rPr>
              <a:t>exp</a:t>
            </a:r>
            <a:r>
              <a:rPr lang="fr-FR" i="1" dirty="0" smtClean="0">
                <a:solidFill>
                  <a:schemeClr val="accent2"/>
                </a:solidFill>
              </a:rPr>
              <a:t>. March 2019</a:t>
            </a:r>
            <a:endParaRPr lang="en-US" i="1" dirty="0">
              <a:solidFill>
                <a:schemeClr val="accent2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5148064" y="6171684"/>
            <a:ext cx="3132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>
                <a:solidFill>
                  <a:schemeClr val="accent2"/>
                </a:solidFill>
              </a:rPr>
              <a:t>To </a:t>
            </a:r>
            <a:r>
              <a:rPr lang="fr-FR" i="1" dirty="0" err="1" smtClean="0">
                <a:solidFill>
                  <a:schemeClr val="accent2"/>
                </a:solidFill>
              </a:rPr>
              <a:t>be</a:t>
            </a:r>
            <a:r>
              <a:rPr lang="fr-FR" i="1" dirty="0" smtClean="0">
                <a:solidFill>
                  <a:schemeClr val="accent2"/>
                </a:solidFill>
              </a:rPr>
              <a:t> </a:t>
            </a:r>
            <a:r>
              <a:rPr lang="fr-FR" i="1" dirty="0" err="1" smtClean="0">
                <a:solidFill>
                  <a:schemeClr val="accent2"/>
                </a:solidFill>
              </a:rPr>
              <a:t>installed</a:t>
            </a:r>
            <a:r>
              <a:rPr lang="fr-FR" i="1" dirty="0" smtClean="0">
                <a:solidFill>
                  <a:schemeClr val="accent2"/>
                </a:solidFill>
              </a:rPr>
              <a:t> </a:t>
            </a:r>
            <a:r>
              <a:rPr lang="fr-FR" i="1" dirty="0" err="1" smtClean="0">
                <a:solidFill>
                  <a:schemeClr val="accent2"/>
                </a:solidFill>
              </a:rPr>
              <a:t>before</a:t>
            </a:r>
            <a:r>
              <a:rPr lang="fr-FR" i="1" dirty="0" smtClean="0">
                <a:solidFill>
                  <a:schemeClr val="accent2"/>
                </a:solidFill>
              </a:rPr>
              <a:t> end 2019</a:t>
            </a:r>
            <a:endParaRPr lang="en-US" i="1" dirty="0">
              <a:solidFill>
                <a:schemeClr val="accent2"/>
              </a:solidFill>
            </a:endParaRPr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6736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fr-FR" dirty="0" smtClean="0">
                <a:solidFill>
                  <a:schemeClr val="tx2"/>
                </a:solidFill>
              </a:rPr>
              <a:t>Future plans: </a:t>
            </a:r>
            <a:r>
              <a:rPr lang="fr-FR" dirty="0" err="1" smtClean="0">
                <a:solidFill>
                  <a:schemeClr val="tx2"/>
                </a:solidFill>
              </a:rPr>
              <a:t>third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resonance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region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107504" y="1196752"/>
            <a:ext cx="7620291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 smtClean="0"/>
              <a:t>Exp</a:t>
            </a:r>
            <a:r>
              <a:rPr lang="fr-FR" dirty="0" smtClean="0"/>
              <a:t>. </a:t>
            </a:r>
            <a:r>
              <a:rPr lang="fr-FR" dirty="0" err="1"/>
              <a:t>p</a:t>
            </a:r>
            <a:r>
              <a:rPr lang="fr-FR" dirty="0" err="1" smtClean="0"/>
              <a:t>roposal</a:t>
            </a:r>
            <a:r>
              <a:rPr lang="fr-FR" dirty="0" smtClean="0"/>
              <a:t> at GSI/SIS18 : explore the </a:t>
            </a:r>
            <a:r>
              <a:rPr lang="fr-FR" dirty="0" err="1" smtClean="0">
                <a:solidFill>
                  <a:schemeClr val="accent2"/>
                </a:solidFill>
              </a:rPr>
              <a:t>third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resonance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region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smtClean="0"/>
              <a:t>(</a:t>
            </a:r>
            <a:r>
              <a:rPr lang="fr-FR" dirty="0" smtClean="0">
                <a:sym typeface="Symbol"/>
              </a:rPr>
              <a:t>s~1.7 </a:t>
            </a:r>
            <a:r>
              <a:rPr lang="fr-FR" dirty="0" err="1" smtClean="0">
                <a:sym typeface="Symbol"/>
              </a:rPr>
              <a:t>GeV</a:t>
            </a:r>
            <a:r>
              <a:rPr lang="fr-FR" dirty="0" smtClean="0">
                <a:sym typeface="Symbol"/>
              </a:rPr>
              <a:t>/c</a:t>
            </a:r>
            <a:r>
              <a:rPr lang="fr-FR" baseline="30000" dirty="0" smtClean="0">
                <a:sym typeface="Symbol"/>
              </a:rPr>
              <a:t>2</a:t>
            </a:r>
            <a:r>
              <a:rPr lang="fr-FR" dirty="0" smtClean="0">
                <a:sym typeface="Symbol"/>
              </a:rPr>
              <a:t>)</a:t>
            </a:r>
          </a:p>
          <a:p>
            <a:r>
              <a:rPr lang="fr-FR" dirty="0" err="1">
                <a:sym typeface="Symbol"/>
              </a:rPr>
              <a:t>c</a:t>
            </a:r>
            <a:r>
              <a:rPr lang="fr-FR" dirty="0" err="1" smtClean="0">
                <a:sym typeface="Symbol"/>
              </a:rPr>
              <a:t>hannels</a:t>
            </a:r>
            <a:r>
              <a:rPr lang="fr-FR" dirty="0" smtClean="0">
                <a:sym typeface="Symbol"/>
              </a:rPr>
              <a:t>: </a:t>
            </a:r>
            <a:r>
              <a:rPr lang="fr-FR" dirty="0">
                <a:solidFill>
                  <a:schemeClr val="accent2"/>
                </a:solidFill>
                <a:sym typeface="Symbol"/>
              </a:rPr>
              <a:t></a:t>
            </a:r>
            <a:r>
              <a:rPr lang="fr-FR" baseline="30000" dirty="0">
                <a:solidFill>
                  <a:schemeClr val="accent2"/>
                </a:solidFill>
                <a:sym typeface="Symbol"/>
              </a:rPr>
              <a:t>-</a:t>
            </a:r>
            <a:r>
              <a:rPr lang="fr-FR" dirty="0">
                <a:solidFill>
                  <a:schemeClr val="accent2"/>
                </a:solidFill>
                <a:sym typeface="Symbol"/>
              </a:rPr>
              <a:t>p </a:t>
            </a:r>
            <a:r>
              <a:rPr lang="fr-FR" dirty="0" err="1" smtClean="0">
                <a:solidFill>
                  <a:schemeClr val="accent2"/>
                </a:solidFill>
                <a:sym typeface="Symbol"/>
              </a:rPr>
              <a:t>ne</a:t>
            </a:r>
            <a:r>
              <a:rPr lang="fr-FR" baseline="30000" dirty="0" err="1" smtClean="0">
                <a:solidFill>
                  <a:schemeClr val="accent2"/>
                </a:solidFill>
                <a:sym typeface="Symbol"/>
              </a:rPr>
              <a:t>+</a:t>
            </a:r>
            <a:r>
              <a:rPr lang="fr-FR" dirty="0" err="1" smtClean="0">
                <a:solidFill>
                  <a:schemeClr val="accent2"/>
                </a:solidFill>
                <a:sym typeface="Symbol"/>
              </a:rPr>
              <a:t>e</a:t>
            </a:r>
            <a:r>
              <a:rPr lang="fr-FR" baseline="30000" dirty="0" smtClean="0">
                <a:solidFill>
                  <a:schemeClr val="accent2"/>
                </a:solidFill>
                <a:sym typeface="Symbol"/>
              </a:rPr>
              <a:t>- </a:t>
            </a:r>
            <a:r>
              <a:rPr lang="fr-FR" dirty="0" smtClean="0">
                <a:solidFill>
                  <a:schemeClr val="accent2"/>
                </a:solidFill>
                <a:sym typeface="Symbol"/>
              </a:rPr>
              <a:t>, </a:t>
            </a:r>
            <a:r>
              <a:rPr lang="fr-FR" baseline="30000" dirty="0">
                <a:solidFill>
                  <a:schemeClr val="accent2"/>
                </a:solidFill>
                <a:sym typeface="Symbol"/>
              </a:rPr>
              <a:t>-</a:t>
            </a:r>
            <a:r>
              <a:rPr lang="fr-FR" dirty="0">
                <a:solidFill>
                  <a:schemeClr val="accent2"/>
                </a:solidFill>
                <a:sym typeface="Symbol"/>
              </a:rPr>
              <a:t>p </a:t>
            </a:r>
            <a:r>
              <a:rPr lang="fr-FR" dirty="0" smtClean="0">
                <a:solidFill>
                  <a:schemeClr val="accent2"/>
                </a:solidFill>
                <a:sym typeface="Symbol"/>
              </a:rPr>
              <a:t>N, </a:t>
            </a:r>
            <a:r>
              <a:rPr lang="fr-FR" dirty="0">
                <a:solidFill>
                  <a:schemeClr val="accent2"/>
                </a:solidFill>
                <a:sym typeface="Symbol"/>
              </a:rPr>
              <a:t>n, n</a:t>
            </a:r>
            <a:r>
              <a:rPr lang="fr-FR" dirty="0">
                <a:solidFill>
                  <a:schemeClr val="accent2"/>
                </a:solidFill>
              </a:rPr>
              <a:t> , K</a:t>
            </a:r>
            <a:r>
              <a:rPr lang="fr-FR" baseline="30000" dirty="0">
                <a:solidFill>
                  <a:schemeClr val="accent2"/>
                </a:solidFill>
              </a:rPr>
              <a:t>0</a:t>
            </a:r>
            <a:r>
              <a:rPr lang="fr-FR" dirty="0">
                <a:solidFill>
                  <a:schemeClr val="accent2"/>
                </a:solidFill>
                <a:sym typeface="Symbol"/>
              </a:rPr>
              <a:t>, K,….+photons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</a:p>
          <a:p>
            <a:r>
              <a:rPr lang="fr-FR" dirty="0">
                <a:solidFill>
                  <a:schemeClr val="accent2"/>
                </a:solidFill>
              </a:rPr>
              <a:t> </a:t>
            </a:r>
            <a:r>
              <a:rPr lang="fr-FR" dirty="0" smtClean="0">
                <a:solidFill>
                  <a:schemeClr val="accent2"/>
                </a:solidFill>
              </a:rPr>
              <a:t>   (new </a:t>
            </a:r>
            <a:r>
              <a:rPr lang="fr-FR" dirty="0" err="1" smtClean="0">
                <a:solidFill>
                  <a:schemeClr val="accent2"/>
                </a:solidFill>
              </a:rPr>
              <a:t>electromagnetic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calorimeter</a:t>
            </a:r>
            <a:r>
              <a:rPr lang="fr-FR" dirty="0" smtClean="0">
                <a:solidFill>
                  <a:schemeClr val="accent2"/>
                </a:solidFill>
              </a:rPr>
              <a:t>)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395536" y="2708920"/>
            <a:ext cx="2231214" cy="2126407"/>
            <a:chOff x="458765" y="4365104"/>
            <a:chExt cx="2231214" cy="2126407"/>
          </a:xfrm>
          <a:solidFill>
            <a:schemeClr val="bg1"/>
          </a:solidFill>
        </p:grpSpPr>
        <p:sp>
          <p:nvSpPr>
            <p:cNvPr id="8" name="Rectangle 7"/>
            <p:cNvSpPr/>
            <p:nvPr/>
          </p:nvSpPr>
          <p:spPr>
            <a:xfrm>
              <a:off x="458765" y="4365104"/>
              <a:ext cx="2231214" cy="2117115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9" name="Groupe 8"/>
            <p:cNvGrpSpPr/>
            <p:nvPr/>
          </p:nvGrpSpPr>
          <p:grpSpPr>
            <a:xfrm>
              <a:off x="458765" y="4365104"/>
              <a:ext cx="2231214" cy="2126407"/>
              <a:chOff x="107504" y="1963167"/>
              <a:chExt cx="3657600" cy="3144322"/>
            </a:xfrm>
            <a:grpFill/>
          </p:grpSpPr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07504" y="1963167"/>
                <a:ext cx="3657600" cy="287496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1" name="Łącznik prosty ze strzałką 20"/>
              <p:cNvCxnSpPr>
                <a:cxnSpLocks noChangeShapeType="1"/>
              </p:cNvCxnSpPr>
              <p:nvPr/>
            </p:nvCxnSpPr>
            <p:spPr bwMode="auto">
              <a:xfrm>
                <a:off x="2125217" y="2417192"/>
                <a:ext cx="315912" cy="128587"/>
              </a:xfrm>
              <a:prstGeom prst="straightConnector1">
                <a:avLst/>
              </a:prstGeom>
              <a:grp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</p:cxnSp>
          <p:cxnSp>
            <p:nvCxnSpPr>
              <p:cNvPr id="12" name="Łącznik prosty ze strzałką 22"/>
              <p:cNvCxnSpPr>
                <a:cxnSpLocks noChangeShapeType="1"/>
              </p:cNvCxnSpPr>
              <p:nvPr/>
            </p:nvCxnSpPr>
            <p:spPr bwMode="auto">
              <a:xfrm flipV="1">
                <a:off x="2144267" y="2590229"/>
                <a:ext cx="314325" cy="193675"/>
              </a:xfrm>
              <a:prstGeom prst="straightConnector1">
                <a:avLst/>
              </a:prstGeom>
              <a:grpFill/>
              <a:ln w="9525" algn="ctr">
                <a:solidFill>
                  <a:srgbClr val="FFFFFF"/>
                </a:solidFill>
                <a:round/>
                <a:headEnd/>
                <a:tailEnd/>
              </a:ln>
            </p:spPr>
          </p:cxnSp>
          <p:cxnSp>
            <p:nvCxnSpPr>
              <p:cNvPr id="13" name="Connecteur droit avec flèche 12"/>
              <p:cNvCxnSpPr/>
              <p:nvPr/>
            </p:nvCxnSpPr>
            <p:spPr>
              <a:xfrm rot="5400000" flipH="1" flipV="1">
                <a:off x="1517204" y="4495229"/>
                <a:ext cx="228600" cy="0"/>
              </a:xfrm>
              <a:prstGeom prst="straightConnector1">
                <a:avLst/>
              </a:prstGeom>
              <a:grpFill/>
              <a:ln w="9525" cap="flat" cmpd="sng" algn="ctr">
                <a:solidFill>
                  <a:srgbClr val="3366FF">
                    <a:shade val="95000"/>
                    <a:satMod val="105000"/>
                  </a:srgbClr>
                </a:solidFill>
                <a:prstDash val="solid"/>
                <a:tailEnd type="arrow"/>
              </a:ln>
              <a:effectLst/>
            </p:spPr>
          </p:cxnSp>
          <p:sp>
            <p:nvSpPr>
              <p:cNvPr id="14" name="ZoneTexte 30"/>
              <p:cNvSpPr txBox="1">
                <a:spLocks noChangeArrowheads="1"/>
              </p:cNvSpPr>
              <p:nvPr/>
            </p:nvSpPr>
            <p:spPr bwMode="auto">
              <a:xfrm>
                <a:off x="2164903" y="4547617"/>
                <a:ext cx="609600" cy="54613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l-GR" kern="0" dirty="0" smtClean="0">
                    <a:solidFill>
                      <a:srgbClr val="000099"/>
                    </a:solidFill>
                  </a:rPr>
                  <a:t>ω</a:t>
                </a:r>
                <a:endParaRPr lang="fr-FR" kern="0" dirty="0" smtClean="0">
                  <a:solidFill>
                    <a:srgbClr val="000099"/>
                  </a:solidFill>
                </a:endParaRPr>
              </a:p>
            </p:txBody>
          </p:sp>
          <p:sp>
            <p:nvSpPr>
              <p:cNvPr id="15" name="ZoneTexte 31"/>
              <p:cNvSpPr txBox="1">
                <a:spLocks noChangeArrowheads="1"/>
              </p:cNvSpPr>
              <p:nvPr/>
            </p:nvSpPr>
            <p:spPr bwMode="auto">
              <a:xfrm>
                <a:off x="1379089" y="4561357"/>
                <a:ext cx="457200" cy="54613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l-GR" kern="0" dirty="0" smtClean="0">
                    <a:solidFill>
                      <a:srgbClr val="000080"/>
                    </a:solidFill>
                  </a:rPr>
                  <a:t>η</a:t>
                </a:r>
                <a:endParaRPr lang="fr-FR" kern="0" dirty="0" smtClean="0">
                  <a:solidFill>
                    <a:srgbClr val="000080"/>
                  </a:solidFill>
                </a:endParaRPr>
              </a:p>
            </p:txBody>
          </p:sp>
          <p:cxnSp>
            <p:nvCxnSpPr>
              <p:cNvPr id="16" name="Connecteur droit avec flèche 15"/>
              <p:cNvCxnSpPr/>
              <p:nvPr/>
            </p:nvCxnSpPr>
            <p:spPr>
              <a:xfrm rot="16200000" flipV="1">
                <a:off x="2217291" y="4480942"/>
                <a:ext cx="201613" cy="1588"/>
              </a:xfrm>
              <a:prstGeom prst="straightConnector1">
                <a:avLst/>
              </a:prstGeom>
              <a:grpFill/>
              <a:ln w="9525" cap="flat" cmpd="sng" algn="ctr">
                <a:solidFill>
                  <a:srgbClr val="3366FF">
                    <a:shade val="95000"/>
                    <a:satMod val="105000"/>
                  </a:srgbClr>
                </a:solidFill>
                <a:prstDash val="solid"/>
                <a:tailEnd type="arrow"/>
              </a:ln>
              <a:effectLst/>
            </p:spPr>
          </p:cxnSp>
        </p:grpSp>
      </p:grpSp>
      <p:cxnSp>
        <p:nvCxnSpPr>
          <p:cNvPr id="17" name="Connecteur droit avec flèche 16"/>
          <p:cNvCxnSpPr/>
          <p:nvPr/>
        </p:nvCxnSpPr>
        <p:spPr>
          <a:xfrm>
            <a:off x="1254103" y="3169851"/>
            <a:ext cx="997247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80"/>
          <a:stretch/>
        </p:blipFill>
        <p:spPr bwMode="auto">
          <a:xfrm>
            <a:off x="3563267" y="2564904"/>
            <a:ext cx="5257205" cy="291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ZoneTexte 17"/>
          <p:cNvSpPr txBox="1"/>
          <p:nvPr/>
        </p:nvSpPr>
        <p:spPr>
          <a:xfrm>
            <a:off x="179512" y="5805264"/>
            <a:ext cx="4504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Possibly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 2019: </a:t>
            </a:r>
            <a:r>
              <a:rPr lang="fr-FR" dirty="0">
                <a:sym typeface="Symbol"/>
              </a:rPr>
              <a:t>s~2 </a:t>
            </a:r>
            <a:r>
              <a:rPr lang="fr-FR" dirty="0" err="1">
                <a:sym typeface="Symbol"/>
              </a:rPr>
              <a:t>GeV</a:t>
            </a:r>
            <a:r>
              <a:rPr lang="fr-FR" dirty="0">
                <a:sym typeface="Symbol"/>
              </a:rPr>
              <a:t>/c</a:t>
            </a:r>
            <a:r>
              <a:rPr lang="fr-FR" baseline="30000" dirty="0">
                <a:sym typeface="Symbol"/>
              </a:rPr>
              <a:t>2</a:t>
            </a:r>
            <a:r>
              <a:rPr lang="fr-FR" dirty="0">
                <a:sym typeface="Symbol"/>
              </a:rPr>
              <a:t> </a:t>
            </a:r>
            <a:r>
              <a:rPr lang="fr-FR" dirty="0" smtClean="0">
                <a:sym typeface="Symbol"/>
              </a:rPr>
              <a:t></a:t>
            </a:r>
            <a:r>
              <a:rPr lang="fr-FR" dirty="0">
                <a:sym typeface="Symbol"/>
              </a:rPr>
              <a:t>((1405),…) </a:t>
            </a:r>
            <a:endParaRPr lang="en-US" dirty="0"/>
          </a:p>
          <a:p>
            <a:endParaRPr lang="en-US" dirty="0"/>
          </a:p>
        </p:txBody>
      </p:sp>
      <p:sp>
        <p:nvSpPr>
          <p:cNvPr id="20" name="ZoneTexte 19"/>
          <p:cNvSpPr txBox="1"/>
          <p:nvPr/>
        </p:nvSpPr>
        <p:spPr>
          <a:xfrm>
            <a:off x="5741614" y="5569495"/>
            <a:ext cx="9220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Cos </a:t>
            </a:r>
            <a:r>
              <a:rPr lang="fr-FR" sz="1400" dirty="0" smtClean="0">
                <a:sym typeface="Symbol"/>
              </a:rPr>
              <a:t></a:t>
            </a:r>
            <a:r>
              <a:rPr lang="fr-FR" sz="1400" baseline="-25000" dirty="0" smtClean="0">
                <a:sym typeface="Symbol"/>
              </a:rPr>
              <a:t>*</a:t>
            </a:r>
            <a:r>
              <a:rPr lang="fr-FR" sz="1400" dirty="0" smtClean="0">
                <a:sym typeface="Symbol"/>
              </a:rPr>
              <a:t> </a:t>
            </a:r>
            <a:r>
              <a:rPr lang="fr-FR" sz="1400" baseline="30000" dirty="0" smtClean="0">
                <a:sym typeface="Symbol"/>
              </a:rPr>
              <a:t>CM </a:t>
            </a:r>
            <a:endParaRPr lang="en-US" sz="1400" dirty="0"/>
          </a:p>
        </p:txBody>
      </p:sp>
      <p:sp>
        <p:nvSpPr>
          <p:cNvPr id="19" name="ZoneTexte 18"/>
          <p:cNvSpPr txBox="1"/>
          <p:nvPr/>
        </p:nvSpPr>
        <p:spPr>
          <a:xfrm>
            <a:off x="5148064" y="2204864"/>
            <a:ext cx="3578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Expected</a:t>
            </a:r>
            <a:r>
              <a:rPr lang="fr-FR" dirty="0" smtClean="0"/>
              <a:t> </a:t>
            </a:r>
            <a:r>
              <a:rPr lang="fr-FR" dirty="0" err="1" smtClean="0"/>
              <a:t>sensitivity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10</a:t>
            </a:r>
            <a:r>
              <a:rPr lang="fr-FR" baseline="30000" dirty="0" smtClean="0"/>
              <a:t>4</a:t>
            </a:r>
            <a:r>
              <a:rPr lang="fr-FR" dirty="0" smtClean="0"/>
              <a:t> </a:t>
            </a:r>
            <a:r>
              <a:rPr lang="fr-FR" dirty="0" err="1" smtClean="0"/>
              <a:t>events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3917649" y="5477341"/>
            <a:ext cx="4686799" cy="921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2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6914125" y="1741167"/>
            <a:ext cx="2194379" cy="18530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-36512" y="-27384"/>
            <a:ext cx="9180512" cy="864096"/>
          </a:xfrm>
          <a:solidFill>
            <a:schemeClr val="bg2"/>
          </a:solidFill>
          <a:ln>
            <a:noFill/>
          </a:ln>
        </p:spPr>
        <p:txBody>
          <a:bodyPr>
            <a:normAutofit/>
          </a:bodyPr>
          <a:lstStyle/>
          <a:p>
            <a:r>
              <a:rPr lang="fr-FR" sz="3600" dirty="0" smtClean="0">
                <a:solidFill>
                  <a:schemeClr val="tx2"/>
                </a:solidFill>
              </a:rPr>
              <a:t>Future  plans : </a:t>
            </a:r>
            <a:r>
              <a:rPr lang="fr-FR" sz="3600" dirty="0" err="1" smtClean="0">
                <a:solidFill>
                  <a:schemeClr val="tx2"/>
                </a:solidFill>
              </a:rPr>
              <a:t>hyperon</a:t>
            </a:r>
            <a:r>
              <a:rPr lang="fr-FR" sz="3600" dirty="0" smtClean="0">
                <a:solidFill>
                  <a:schemeClr val="tx2"/>
                </a:solidFill>
              </a:rPr>
              <a:t> </a:t>
            </a:r>
            <a:r>
              <a:rPr lang="fr-FR" sz="3600" dirty="0" err="1" smtClean="0">
                <a:solidFill>
                  <a:schemeClr val="tx2"/>
                </a:solidFill>
              </a:rPr>
              <a:t>Dalitz</a:t>
            </a:r>
            <a:r>
              <a:rPr lang="fr-FR" sz="3600" dirty="0" smtClean="0">
                <a:solidFill>
                  <a:schemeClr val="tx2"/>
                </a:solidFill>
              </a:rPr>
              <a:t> </a:t>
            </a:r>
            <a:r>
              <a:rPr lang="fr-FR" sz="3600" dirty="0" err="1" smtClean="0">
                <a:solidFill>
                  <a:schemeClr val="tx2"/>
                </a:solidFill>
              </a:rPr>
              <a:t>decays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04235"/>
            <a:ext cx="2133600" cy="365125"/>
          </a:xfrm>
          <a:noFill/>
        </p:spPr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June 12, 2019</a:t>
            </a:r>
            <a:endParaRPr lang="fr-FR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-36512" y="1379948"/>
            <a:ext cx="91805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</a:rPr>
              <a:t>Hyperons  are narrow  (</a:t>
            </a:r>
            <a:r>
              <a:rPr lang="en-US" dirty="0" smtClean="0">
                <a:latin typeface="+mn-lt"/>
                <a:sym typeface="Symbol"/>
              </a:rPr>
              <a:t>=15-40 MeV</a:t>
            </a:r>
            <a:r>
              <a:rPr lang="en-US" dirty="0">
                <a:latin typeface="+mn-lt"/>
                <a:sym typeface="Symbol"/>
              </a:rPr>
              <a:t>)</a:t>
            </a:r>
            <a:r>
              <a:rPr lang="en-US" dirty="0" smtClean="0">
                <a:latin typeface="+mn-lt"/>
              </a:rPr>
              <a:t> : can be studied in pp, </a:t>
            </a:r>
            <a:r>
              <a:rPr lang="en-US" dirty="0" err="1" smtClean="0">
                <a:latin typeface="+mn-lt"/>
              </a:rPr>
              <a:t>pA</a:t>
            </a:r>
            <a:r>
              <a:rPr lang="en-US" dirty="0" smtClean="0">
                <a:latin typeface="+mn-lt"/>
              </a:rPr>
              <a:t>  with HADES </a:t>
            </a:r>
          </a:p>
          <a:p>
            <a:pPr>
              <a:lnSpc>
                <a:spcPts val="2400"/>
              </a:lnSpc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>
                <a:latin typeface="+mn-lt"/>
              </a:rPr>
              <a:t>(and later pp with PANDA at FAIR </a:t>
            </a:r>
            <a:r>
              <a:rPr lang="en-US" i="1" dirty="0" smtClean="0">
                <a:latin typeface="+mn-lt"/>
              </a:rPr>
              <a:t>see K. </a:t>
            </a:r>
            <a:r>
              <a:rPr lang="en-US" i="1" dirty="0" err="1" smtClean="0">
                <a:latin typeface="+mn-lt"/>
              </a:rPr>
              <a:t>Schönning’s</a:t>
            </a:r>
            <a:r>
              <a:rPr lang="en-US" i="1" dirty="0" smtClean="0">
                <a:latin typeface="+mn-lt"/>
              </a:rPr>
              <a:t> talk</a:t>
            </a:r>
            <a:r>
              <a:rPr lang="en-US" dirty="0" smtClean="0">
                <a:latin typeface="+mn-lt"/>
              </a:rPr>
              <a:t>). </a:t>
            </a: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ts val="2400"/>
              </a:lnSpc>
            </a:pPr>
            <a:r>
              <a:rPr lang="en-US" dirty="0" smtClean="0">
                <a:solidFill>
                  <a:schemeClr val="accent2"/>
                </a:solidFill>
                <a:latin typeface="+mn-lt"/>
              </a:rPr>
              <a:t>Radiative decays of hyperons </a:t>
            </a:r>
            <a:r>
              <a:rPr lang="en-GB" altLang="en-US" dirty="0" smtClean="0">
                <a:solidFill>
                  <a:schemeClr val="accent2"/>
                </a:solidFill>
                <a:latin typeface="+mn-lt"/>
                <a:cs typeface="Arial" panose="020B0604020202020204" pitchFamily="34" charset="0"/>
                <a:sym typeface="Symbol" panose="05050102010706020507" pitchFamily="18" charset="2"/>
              </a:rPr>
              <a:t>Y </a:t>
            </a:r>
            <a:r>
              <a:rPr lang="en-GB" altLang="en-US" dirty="0" smtClean="0">
                <a:solidFill>
                  <a:schemeClr val="accent2"/>
                </a:solidFill>
                <a:latin typeface="+mn-lt"/>
                <a:cs typeface="Arial" panose="020B0604020202020204" pitchFamily="34" charset="0"/>
                <a:sym typeface="Symbol"/>
              </a:rPr>
              <a:t></a:t>
            </a:r>
            <a:endParaRPr lang="en-US" sz="1600" dirty="0">
              <a:solidFill>
                <a:schemeClr val="accent2"/>
              </a:solidFill>
              <a:latin typeface="+mn-lt"/>
            </a:endParaRPr>
          </a:p>
          <a:p>
            <a:pPr marL="342900" indent="-34290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fr-FR" dirty="0" err="1" smtClean="0">
                <a:latin typeface="+mn-lt"/>
              </a:rPr>
              <a:t>Badly</a:t>
            </a:r>
            <a:r>
              <a:rPr lang="fr-FR" dirty="0" smtClean="0">
                <a:latin typeface="+mn-lt"/>
              </a:rPr>
              <a:t> </a:t>
            </a:r>
            <a:r>
              <a:rPr lang="fr-FR" dirty="0" err="1" smtClean="0">
                <a:latin typeface="+mn-lt"/>
              </a:rPr>
              <a:t>known</a:t>
            </a:r>
            <a:endParaRPr lang="fr-FR" dirty="0" smtClean="0">
              <a:latin typeface="+mn-lt"/>
            </a:endParaRPr>
          </a:p>
          <a:p>
            <a:pPr marL="342900" indent="-342900">
              <a:lnSpc>
                <a:spcPts val="2400"/>
              </a:lnSpc>
              <a:buFont typeface="Arial" panose="020B0604020202020204" pitchFamily="34" charset="0"/>
              <a:buChar char="•"/>
            </a:pPr>
            <a:r>
              <a:rPr lang="fr-FR" dirty="0" smtClean="0">
                <a:latin typeface="+mn-lt"/>
              </a:rPr>
              <a:t>High </a:t>
            </a:r>
            <a:r>
              <a:rPr lang="fr-FR" dirty="0" err="1" smtClean="0">
                <a:latin typeface="+mn-lt"/>
              </a:rPr>
              <a:t>sensitivity</a:t>
            </a:r>
            <a:r>
              <a:rPr lang="fr-FR" dirty="0" smtClean="0">
                <a:latin typeface="+mn-lt"/>
              </a:rPr>
              <a:t> to </a:t>
            </a:r>
            <a:r>
              <a:rPr lang="fr-FR" dirty="0" err="1" smtClean="0">
                <a:latin typeface="+mn-lt"/>
              </a:rPr>
              <a:t>internal</a:t>
            </a:r>
            <a:r>
              <a:rPr lang="fr-FR" dirty="0" smtClean="0">
                <a:latin typeface="+mn-lt"/>
              </a:rPr>
              <a:t> structure   (quark </a:t>
            </a:r>
            <a:r>
              <a:rPr lang="fr-FR" dirty="0" err="1" smtClean="0">
                <a:latin typeface="+mn-lt"/>
              </a:rPr>
              <a:t>correlations</a:t>
            </a:r>
            <a:r>
              <a:rPr lang="fr-FR" dirty="0" smtClean="0">
                <a:latin typeface="+mn-lt"/>
              </a:rPr>
              <a:t> )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lnSpc>
                <a:spcPts val="2400"/>
              </a:lnSpc>
            </a:pPr>
            <a:r>
              <a:rPr lang="en-US" dirty="0" err="1" smtClean="0">
                <a:solidFill>
                  <a:schemeClr val="accent2"/>
                </a:solidFill>
                <a:latin typeface="+mn-lt"/>
              </a:rPr>
              <a:t>Dalitz</a:t>
            </a:r>
            <a:r>
              <a:rPr lang="en-US" dirty="0" smtClean="0">
                <a:solidFill>
                  <a:schemeClr val="accent2"/>
                </a:solidFill>
                <a:latin typeface="+mn-lt"/>
              </a:rPr>
              <a:t> decays of hyperons </a:t>
            </a:r>
            <a:r>
              <a:rPr lang="en-GB" altLang="en-US" dirty="0" smtClean="0">
                <a:solidFill>
                  <a:schemeClr val="accent2"/>
                </a:solidFill>
                <a:latin typeface="+mn-lt"/>
                <a:cs typeface="Arial" panose="020B0604020202020204" pitchFamily="34" charset="0"/>
                <a:sym typeface="Symbol" panose="05050102010706020507" pitchFamily="18" charset="2"/>
              </a:rPr>
              <a:t>Y </a:t>
            </a:r>
            <a:r>
              <a:rPr lang="en-GB" altLang="en-US" dirty="0">
                <a:solidFill>
                  <a:schemeClr val="accent2"/>
                </a:solidFill>
                <a:latin typeface="+mn-lt"/>
                <a:cs typeface="Arial" panose="020B0604020202020204" pitchFamily="34" charset="0"/>
                <a:sym typeface="Symbol" panose="05050102010706020507" pitchFamily="18" charset="2"/>
              </a:rPr>
              <a:t> </a:t>
            </a:r>
            <a:r>
              <a:rPr lang="en-GB" altLang="en-US" dirty="0" err="1">
                <a:solidFill>
                  <a:schemeClr val="accent2"/>
                </a:solidFill>
                <a:latin typeface="+mn-lt"/>
                <a:cs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n-GB" altLang="en-US" baseline="30000" dirty="0" err="1">
                <a:solidFill>
                  <a:schemeClr val="accent2"/>
                </a:solidFill>
                <a:latin typeface="+mn-lt"/>
                <a:cs typeface="Arial" panose="020B0604020202020204" pitchFamily="34" charset="0"/>
                <a:sym typeface="Symbol" panose="05050102010706020507" pitchFamily="18" charset="2"/>
              </a:rPr>
              <a:t>+</a:t>
            </a:r>
            <a:r>
              <a:rPr lang="en-GB" altLang="en-US" dirty="0" err="1">
                <a:solidFill>
                  <a:schemeClr val="accent2"/>
                </a:solidFill>
                <a:latin typeface="+mn-lt"/>
                <a:cs typeface="Arial" panose="020B0604020202020204" pitchFamily="34" charset="0"/>
                <a:sym typeface="Symbol" panose="05050102010706020507" pitchFamily="18" charset="2"/>
              </a:rPr>
              <a:t>e</a:t>
            </a:r>
            <a:r>
              <a:rPr lang="en-GB" altLang="en-US" baseline="30000" dirty="0">
                <a:solidFill>
                  <a:schemeClr val="accent2"/>
                </a:solidFill>
                <a:latin typeface="+mn-lt"/>
                <a:cs typeface="Arial" panose="020B0604020202020204" pitchFamily="34" charset="0"/>
                <a:sym typeface="Symbol" panose="05050102010706020507" pitchFamily="18" charset="2"/>
              </a:rPr>
              <a:t>-</a:t>
            </a:r>
            <a:r>
              <a:rPr lang="en-GB" altLang="en-US" dirty="0">
                <a:solidFill>
                  <a:schemeClr val="accent2"/>
                </a:solidFill>
                <a:latin typeface="+mn-lt"/>
                <a:cs typeface="Arial" panose="020B0604020202020204" pitchFamily="34" charset="0"/>
                <a:sym typeface="Symbol" panose="05050102010706020507" pitchFamily="18" charset="2"/>
              </a:rPr>
              <a:t>   (BR~10</a:t>
            </a:r>
            <a:r>
              <a:rPr lang="en-GB" altLang="en-US" baseline="30000" dirty="0">
                <a:solidFill>
                  <a:schemeClr val="accent2"/>
                </a:solidFill>
                <a:latin typeface="+mn-lt"/>
                <a:cs typeface="Arial" panose="020B0604020202020204" pitchFamily="34" charset="0"/>
                <a:sym typeface="Symbol" panose="05050102010706020507" pitchFamily="18" charset="2"/>
              </a:rPr>
              <a:t>-5</a:t>
            </a:r>
            <a:r>
              <a:rPr lang="en-GB" altLang="en-US" dirty="0">
                <a:solidFill>
                  <a:schemeClr val="accent2"/>
                </a:solidFill>
                <a:latin typeface="+mn-lt"/>
                <a:cs typeface="Arial" panose="020B0604020202020204" pitchFamily="34" charset="0"/>
                <a:sym typeface="Symbol" panose="05050102010706020507" pitchFamily="18" charset="2"/>
              </a:rPr>
              <a:t>)</a:t>
            </a:r>
            <a:endParaRPr lang="en-US" dirty="0">
              <a:solidFill>
                <a:schemeClr val="accent2"/>
              </a:solidFill>
              <a:latin typeface="+mn-lt"/>
            </a:endParaRPr>
          </a:p>
          <a:p>
            <a:pPr>
              <a:lnSpc>
                <a:spcPts val="2400"/>
              </a:lnSpc>
            </a:pPr>
            <a:r>
              <a:rPr lang="en-GB" altLang="en-US" dirty="0" smtClean="0">
                <a:latin typeface="+mn-lt"/>
                <a:cs typeface="Arial" panose="020B0604020202020204" pitchFamily="34" charset="0"/>
                <a:sym typeface="Symbol" panose="05050102010706020507" pitchFamily="18" charset="2"/>
              </a:rPr>
              <a:t>No measurement.  </a:t>
            </a:r>
          </a:p>
          <a:p>
            <a:pPr>
              <a:lnSpc>
                <a:spcPts val="2400"/>
              </a:lnSpc>
            </a:pPr>
            <a:r>
              <a:rPr lang="en-GB" altLang="en-US" dirty="0" smtClean="0">
                <a:cs typeface="Arial" panose="020B0604020202020204" pitchFamily="34" charset="0"/>
                <a:sym typeface="Symbol" panose="05050102010706020507" pitchFamily="18" charset="2"/>
              </a:rPr>
              <a:t>Relevance of </a:t>
            </a:r>
            <a:r>
              <a:rPr lang="en-GB" altLang="en-US" dirty="0" smtClean="0">
                <a:latin typeface="+mn-lt"/>
                <a:cs typeface="Arial" panose="020B0604020202020204" pitchFamily="34" charset="0"/>
                <a:sym typeface="Symbol" panose="05050102010706020507" pitchFamily="18" charset="2"/>
              </a:rPr>
              <a:t> Vector Dominance  in the hyperon sector? </a:t>
            </a:r>
            <a:endParaRPr lang="en-GB" altLang="en-US" i="1" dirty="0" smtClean="0">
              <a:solidFill>
                <a:prstClr val="black"/>
              </a:solidFill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624940" y="45921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1200763" y="1577974"/>
            <a:ext cx="280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-</a:t>
            </a:r>
            <a:endParaRPr lang="en-US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870" y="1813175"/>
            <a:ext cx="2620742" cy="2213071"/>
          </a:xfrm>
          <a:prstGeom prst="rect">
            <a:avLst/>
          </a:prstGeom>
          <a:noFill/>
        </p:spPr>
      </p:pic>
      <p:sp>
        <p:nvSpPr>
          <p:cNvPr id="15" name="Rectangle 14"/>
          <p:cNvSpPr/>
          <p:nvPr/>
        </p:nvSpPr>
        <p:spPr>
          <a:xfrm>
            <a:off x="72007" y="4161854"/>
            <a:ext cx="608416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dirty="0" err="1" smtClean="0">
                <a:cs typeface="Arial" pitchFamily="34" charset="0"/>
                <a:sym typeface="Symbol" panose="05050102010706020507" pitchFamily="18" charset="2"/>
              </a:rPr>
              <a:t>e.g</a:t>
            </a:r>
            <a:r>
              <a:rPr lang="fr-FR" dirty="0" smtClean="0">
                <a:cs typeface="Arial" pitchFamily="34" charset="0"/>
                <a:sym typeface="Symbol" panose="05050102010706020507" pitchFamily="18" charset="2"/>
              </a:rPr>
              <a:t>. </a:t>
            </a:r>
            <a:r>
              <a:rPr lang="pl-PL" dirty="0" smtClean="0">
                <a:cs typeface="Arial" pitchFamily="34" charset="0"/>
                <a:sym typeface="Symbol" panose="05050102010706020507" pitchFamily="18" charset="2"/>
              </a:rPr>
              <a:t></a:t>
            </a:r>
            <a:r>
              <a:rPr lang="pl-PL" dirty="0">
                <a:cs typeface="Arial" pitchFamily="34" charset="0"/>
                <a:sym typeface="Symbol" panose="05050102010706020507" pitchFamily="18" charset="2"/>
              </a:rPr>
              <a:t>*(1385)*  is anologue of (1232</a:t>
            </a:r>
            <a:r>
              <a:rPr lang="pl-PL" dirty="0" smtClean="0">
                <a:cs typeface="Arial" pitchFamily="34" charset="0"/>
                <a:sym typeface="Symbol" panose="05050102010706020507" pitchFamily="18" charset="2"/>
              </a:rPr>
              <a:t>)</a:t>
            </a:r>
            <a:r>
              <a:rPr lang="pl-PL" dirty="0">
                <a:cs typeface="Arial" pitchFamily="34" charset="0"/>
                <a:sym typeface="Symbol" panose="05050102010706020507" pitchFamily="18" charset="2"/>
              </a:rPr>
              <a:t>N* transition (measured by HADES) </a:t>
            </a:r>
            <a:r>
              <a:rPr lang="fr-FR" dirty="0" smtClean="0">
                <a:cs typeface="Arial" pitchFamily="34" charset="0"/>
                <a:sym typeface="Symbol" panose="05050102010706020507" pitchFamily="18" charset="2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dirty="0">
                <a:cs typeface="Arial" pitchFamily="34" charset="0"/>
                <a:sym typeface="Symbol" panose="05050102010706020507" pitchFamily="18" charset="2"/>
              </a:rPr>
              <a:t> </a:t>
            </a:r>
            <a:r>
              <a:rPr lang="fr-FR" dirty="0" smtClean="0">
                <a:cs typeface="Arial" pitchFamily="34" charset="0"/>
                <a:sym typeface="Symbol" panose="05050102010706020507" pitchFamily="18" charset="2"/>
              </a:rPr>
              <a:t> </a:t>
            </a:r>
            <a:r>
              <a:rPr lang="fr-FR" dirty="0" err="1" smtClean="0">
                <a:cs typeface="Arial" pitchFamily="34" charset="0"/>
                <a:sym typeface="Symbol" panose="05050102010706020507" pitchFamily="18" charset="2"/>
              </a:rPr>
              <a:t>calculations</a:t>
            </a:r>
            <a:r>
              <a:rPr lang="fr-FR" dirty="0" smtClean="0">
                <a:cs typeface="Arial" pitchFamily="34" charset="0"/>
                <a:sym typeface="Symbol" panose="05050102010706020507" pitchFamily="18" charset="2"/>
              </a:rPr>
              <a:t> C. Granados et al. </a:t>
            </a:r>
            <a:r>
              <a:rPr lang="fr-FR" dirty="0" err="1" smtClean="0">
                <a:cs typeface="Arial" pitchFamily="34" charset="0"/>
                <a:sym typeface="Symbol" panose="05050102010706020507" pitchFamily="18" charset="2"/>
              </a:rPr>
              <a:t>Eur</a:t>
            </a:r>
            <a:r>
              <a:rPr lang="fr-FR" dirty="0" smtClean="0">
                <a:cs typeface="Arial" pitchFamily="34" charset="0"/>
                <a:sym typeface="Symbol" panose="05050102010706020507" pitchFamily="18" charset="2"/>
              </a:rPr>
              <a:t>. Phys. J.A54(2018)1. </a:t>
            </a:r>
            <a:endParaRPr lang="pl-PL" dirty="0">
              <a:cs typeface="Arial" pitchFamily="34" charset="0"/>
              <a:sym typeface="Symbol" panose="05050102010706020507" pitchFamily="18" charset="2"/>
            </a:endParaRP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395536" y="5780924"/>
            <a:ext cx="4864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2"/>
                </a:solidFill>
              </a:rPr>
              <a:t>Expected</a:t>
            </a:r>
            <a:r>
              <a:rPr lang="fr-FR" dirty="0" smtClean="0">
                <a:solidFill>
                  <a:schemeClr val="accent2"/>
                </a:solidFill>
              </a:rPr>
              <a:t> count rate 34 </a:t>
            </a:r>
            <a:r>
              <a:rPr lang="fr-FR" dirty="0" err="1" smtClean="0">
                <a:solidFill>
                  <a:schemeClr val="accent2"/>
                </a:solidFill>
              </a:rPr>
              <a:t>hyperon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Dalitz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decays</a:t>
            </a:r>
            <a:r>
              <a:rPr lang="fr-FR" dirty="0" smtClean="0">
                <a:solidFill>
                  <a:schemeClr val="accent2"/>
                </a:solidFill>
              </a:rPr>
              <a:t>/</a:t>
            </a:r>
            <a:r>
              <a:rPr lang="fr-FR" dirty="0" err="1" smtClean="0">
                <a:solidFill>
                  <a:schemeClr val="accent2"/>
                </a:solidFill>
              </a:rPr>
              <a:t>day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251520" y="5095401"/>
            <a:ext cx="53285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E=4.5 </a:t>
            </a:r>
            <a:r>
              <a:rPr lang="fr-FR" dirty="0" err="1" smtClean="0"/>
              <a:t>GeV</a:t>
            </a:r>
            <a:r>
              <a:rPr lang="fr-FR" dirty="0" smtClean="0"/>
              <a:t> pp</a:t>
            </a:r>
            <a:r>
              <a:rPr lang="fr-FR" dirty="0" smtClean="0">
                <a:sym typeface="Symbol"/>
              </a:rPr>
              <a:t> pp Y   Y=(1520), (1385),  (1405)</a:t>
            </a:r>
          </a:p>
          <a:p>
            <a:r>
              <a:rPr lang="fr-FR" dirty="0">
                <a:sym typeface="Symbol"/>
              </a:rPr>
              <a:t>                               </a:t>
            </a:r>
            <a:r>
              <a:rPr lang="fr-FR" dirty="0" smtClean="0">
                <a:sym typeface="Symbol"/>
              </a:rPr>
              <a:t>    Y</a:t>
            </a:r>
            <a:r>
              <a:rPr lang="fr-FR" dirty="0">
                <a:sym typeface="Symbol"/>
              </a:rPr>
              <a:t></a:t>
            </a:r>
            <a:r>
              <a:rPr lang="fr-FR" dirty="0" err="1">
                <a:sym typeface="Symbol"/>
              </a:rPr>
              <a:t>e</a:t>
            </a:r>
            <a:r>
              <a:rPr lang="fr-FR" baseline="30000" dirty="0" err="1">
                <a:sym typeface="Symbol"/>
              </a:rPr>
              <a:t>+</a:t>
            </a:r>
            <a:r>
              <a:rPr lang="fr-FR" dirty="0" err="1">
                <a:sym typeface="Symbol"/>
              </a:rPr>
              <a:t>e</a:t>
            </a:r>
            <a:r>
              <a:rPr lang="fr-FR" baseline="30000" dirty="0">
                <a:sym typeface="Symbol"/>
              </a:rPr>
              <a:t>-</a:t>
            </a:r>
            <a:r>
              <a:rPr lang="fr-FR" dirty="0">
                <a:sym typeface="Symbol"/>
              </a:rPr>
              <a:t> 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47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0" y="-171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smtClean="0">
                <a:solidFill>
                  <a:schemeClr val="tx2"/>
                </a:solidFill>
              </a:rPr>
              <a:t>Conclusion and </a:t>
            </a:r>
            <a:r>
              <a:rPr lang="fr-FR" sz="3600" dirty="0" err="1" smtClean="0">
                <a:solidFill>
                  <a:schemeClr val="tx2"/>
                </a:solidFill>
              </a:rPr>
              <a:t>outlook</a:t>
            </a:r>
            <a:endParaRPr lang="fr-FR" sz="3600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323528" y="6376243"/>
            <a:ext cx="2133600" cy="365125"/>
          </a:xfrm>
        </p:spPr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18" name="Rectangle 8">
            <a:hlinkClick r:id="rId2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0" name="Rectangle 9">
            <a:hlinkClick r:id="rId2"/>
          </p:cNvPr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1403648" y="971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2" name="Organigramme : Processus 11"/>
          <p:cNvSpPr/>
          <p:nvPr/>
        </p:nvSpPr>
        <p:spPr>
          <a:xfrm>
            <a:off x="272723" y="5229200"/>
            <a:ext cx="4480698" cy="897067"/>
          </a:xfrm>
          <a:prstGeom prst="flowChartProcess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err="1" smtClean="0">
                <a:solidFill>
                  <a:schemeClr val="tx1"/>
                </a:solidFill>
              </a:rPr>
              <a:t>After</a:t>
            </a:r>
            <a:r>
              <a:rPr lang="fr-FR" dirty="0" smtClean="0">
                <a:solidFill>
                  <a:schemeClr val="tx1"/>
                </a:solidFill>
              </a:rPr>
              <a:t>  2025: HADES </a:t>
            </a:r>
            <a:r>
              <a:rPr lang="fr-FR" dirty="0" err="1" smtClean="0">
                <a:solidFill>
                  <a:schemeClr val="tx1"/>
                </a:solidFill>
              </a:rPr>
              <a:t>experiments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at</a:t>
            </a:r>
            <a:r>
              <a:rPr lang="fr-FR" dirty="0" err="1" smtClean="0">
                <a:solidFill>
                  <a:schemeClr val="bg2"/>
                </a:solidFill>
              </a:rPr>
              <a:t>t</a:t>
            </a:r>
            <a:r>
              <a:rPr lang="fr-FR" dirty="0" smtClean="0">
                <a:solidFill>
                  <a:schemeClr val="bg2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FAIR</a:t>
            </a:r>
            <a:r>
              <a:rPr lang="fr-FR" dirty="0" smtClean="0">
                <a:solidFill>
                  <a:schemeClr val="bg2"/>
                </a:solidFill>
              </a:rPr>
              <a:t> </a:t>
            </a:r>
          </a:p>
          <a:p>
            <a:r>
              <a:rPr lang="fr-FR" dirty="0" smtClean="0">
                <a:solidFill>
                  <a:schemeClr val="bg2"/>
                </a:solidFill>
              </a:rPr>
              <a:t>(p and </a:t>
            </a:r>
            <a:r>
              <a:rPr lang="fr-FR" dirty="0" smtClean="0">
                <a:solidFill>
                  <a:schemeClr val="tx1"/>
                </a:solidFill>
              </a:rPr>
              <a:t>ion </a:t>
            </a:r>
            <a:r>
              <a:rPr lang="fr-FR" dirty="0" err="1" smtClean="0">
                <a:solidFill>
                  <a:schemeClr val="tx1"/>
                </a:solidFill>
              </a:rPr>
              <a:t>beams</a:t>
            </a:r>
            <a:r>
              <a:rPr lang="fr-FR" dirty="0" smtClean="0">
                <a:solidFill>
                  <a:schemeClr val="tx1"/>
                </a:solidFill>
              </a:rPr>
              <a:t>, </a:t>
            </a:r>
            <a:r>
              <a:rPr lang="fr-FR" dirty="0" err="1" smtClean="0">
                <a:solidFill>
                  <a:schemeClr val="tx1"/>
                </a:solidFill>
              </a:rPr>
              <a:t>possibly</a:t>
            </a:r>
            <a:r>
              <a:rPr lang="fr-FR" dirty="0" smtClean="0">
                <a:solidFill>
                  <a:schemeClr val="tx1"/>
                </a:solidFill>
              </a:rPr>
              <a:t> pions </a:t>
            </a:r>
            <a:r>
              <a:rPr lang="fr-FR" dirty="0" smtClean="0">
                <a:solidFill>
                  <a:schemeClr val="bg2"/>
                </a:solidFill>
              </a:rPr>
              <a:t>in  future….)</a:t>
            </a:r>
            <a:endParaRPr lang="fr-FR" dirty="0">
              <a:solidFill>
                <a:schemeClr val="bg2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43702" y="821904"/>
            <a:ext cx="8900298" cy="1477328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err="1" smtClean="0">
                <a:sym typeface="Symbol"/>
              </a:rPr>
              <a:t>Pioneering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studies</a:t>
            </a:r>
            <a:r>
              <a:rPr lang="fr-FR" dirty="0" smtClean="0">
                <a:sym typeface="Symbol"/>
              </a:rPr>
              <a:t> for Time-</a:t>
            </a:r>
            <a:r>
              <a:rPr lang="fr-FR" dirty="0" err="1" smtClean="0">
                <a:sym typeface="Symbol"/>
              </a:rPr>
              <a:t>Like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electromagnetic</a:t>
            </a:r>
            <a:r>
              <a:rPr lang="fr-FR" dirty="0" smtClean="0">
                <a:sym typeface="Symbol"/>
              </a:rPr>
              <a:t> baryon </a:t>
            </a:r>
            <a:r>
              <a:rPr lang="fr-FR" dirty="0" smtClean="0">
                <a:sym typeface="Symbol"/>
              </a:rPr>
              <a:t>transitions </a:t>
            </a:r>
            <a:r>
              <a:rPr lang="fr-FR" dirty="0" smtClean="0">
                <a:sym typeface="Symbol"/>
              </a:rPr>
              <a:t>i</a:t>
            </a:r>
            <a:r>
              <a:rPr lang="fr-FR" dirty="0" smtClean="0">
                <a:sym typeface="Symbol"/>
              </a:rPr>
              <a:t>n the second </a:t>
            </a:r>
            <a:r>
              <a:rPr lang="fr-FR" dirty="0" err="1" smtClean="0">
                <a:sym typeface="Symbol"/>
              </a:rPr>
              <a:t>resonance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region</a:t>
            </a:r>
            <a:r>
              <a:rPr lang="fr-FR" dirty="0" smtClean="0">
                <a:sym typeface="Symbol"/>
              </a:rPr>
              <a:t>   </a:t>
            </a:r>
            <a:r>
              <a:rPr lang="fr-FR" dirty="0" err="1" smtClean="0">
                <a:sym typeface="Symbol"/>
              </a:rPr>
              <a:t>with</a:t>
            </a:r>
            <a:r>
              <a:rPr lang="fr-FR" dirty="0" smtClean="0">
                <a:sym typeface="Symbol"/>
              </a:rPr>
              <a:t> HADES and GSI pion </a:t>
            </a:r>
            <a:r>
              <a:rPr lang="fr-FR" dirty="0" err="1" smtClean="0">
                <a:sym typeface="Symbol"/>
              </a:rPr>
              <a:t>beam</a:t>
            </a:r>
            <a:r>
              <a:rPr lang="fr-FR" dirty="0" smtClean="0">
                <a:sym typeface="Symbol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err="1">
                <a:sym typeface="Symbol"/>
              </a:rPr>
              <a:t>e</a:t>
            </a:r>
            <a:r>
              <a:rPr lang="fr-FR" baseline="30000" dirty="0" err="1" smtClean="0">
                <a:sym typeface="Symbol"/>
              </a:rPr>
              <a:t>+</a:t>
            </a:r>
            <a:r>
              <a:rPr lang="fr-FR" dirty="0" err="1" smtClean="0">
                <a:sym typeface="Symbol"/>
              </a:rPr>
              <a:t>e</a:t>
            </a:r>
            <a:r>
              <a:rPr lang="fr-FR" baseline="30000" dirty="0" smtClean="0">
                <a:sym typeface="Symbol"/>
              </a:rPr>
              <a:t>-</a:t>
            </a:r>
            <a:r>
              <a:rPr lang="fr-FR" dirty="0" smtClean="0">
                <a:sym typeface="Symbol"/>
              </a:rPr>
              <a:t> invariant mass  and e+/e- </a:t>
            </a:r>
            <a:r>
              <a:rPr lang="fr-FR" dirty="0" err="1" smtClean="0">
                <a:sym typeface="Symbol"/>
              </a:rPr>
              <a:t>angular</a:t>
            </a:r>
            <a:r>
              <a:rPr lang="fr-FR" dirty="0" smtClean="0">
                <a:sym typeface="Symbol"/>
              </a:rPr>
              <a:t> distributions  are consistent </a:t>
            </a:r>
            <a:r>
              <a:rPr lang="fr-FR" dirty="0" err="1" smtClean="0">
                <a:sym typeface="Symbol"/>
              </a:rPr>
              <a:t>with</a:t>
            </a:r>
            <a:r>
              <a:rPr lang="fr-FR" dirty="0" smtClean="0">
                <a:sym typeface="Symbol"/>
              </a:rPr>
              <a:t> 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dirty="0" smtClean="0">
                <a:solidFill>
                  <a:srgbClr val="FF0000"/>
                </a:solidFill>
                <a:sym typeface="Symbol"/>
              </a:rPr>
              <a:t>dominant N(1520) contribution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fr-FR" dirty="0" smtClean="0">
                <a:solidFill>
                  <a:srgbClr val="FF0000"/>
                </a:solidFill>
                <a:sym typeface="Symbol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sym typeface="Symbol"/>
              </a:rPr>
              <a:t>Vector</a:t>
            </a:r>
            <a:r>
              <a:rPr lang="fr-FR" dirty="0" smtClean="0">
                <a:solidFill>
                  <a:srgbClr val="FF0000"/>
                </a:solidFill>
                <a:sym typeface="Symbol"/>
              </a:rPr>
              <a:t> Dominance Model</a:t>
            </a:r>
            <a:endParaRPr lang="fr-FR" dirty="0" smtClean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47611" y="2646150"/>
            <a:ext cx="8648778" cy="203132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For </a:t>
            </a:r>
            <a:r>
              <a:rPr lang="fr-FR" dirty="0" err="1" smtClean="0"/>
              <a:t>mid-term</a:t>
            </a:r>
            <a:r>
              <a:rPr lang="fr-FR" dirty="0" smtClean="0"/>
              <a:t> future, in </a:t>
            </a:r>
            <a:r>
              <a:rPr lang="fr-FR" dirty="0" err="1" smtClean="0"/>
              <a:t>parallel</a:t>
            </a:r>
            <a:r>
              <a:rPr lang="fr-FR" dirty="0" smtClean="0"/>
              <a:t> to the HADES program on medium </a:t>
            </a:r>
            <a:r>
              <a:rPr lang="fr-FR" dirty="0" err="1" smtClean="0"/>
              <a:t>effects</a:t>
            </a:r>
            <a:r>
              <a:rPr lang="fr-FR" dirty="0" smtClean="0"/>
              <a:t>:</a:t>
            </a:r>
          </a:p>
          <a:p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err="1" smtClean="0"/>
              <a:t>Investigate</a:t>
            </a:r>
            <a:r>
              <a:rPr lang="fr-FR" dirty="0" smtClean="0">
                <a:solidFill>
                  <a:schemeClr val="bg2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heavier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resonances</a:t>
            </a:r>
            <a:r>
              <a:rPr lang="fr-FR" dirty="0">
                <a:solidFill>
                  <a:srgbClr val="FF0000"/>
                </a:solidFill>
              </a:rPr>
              <a:t>  </a:t>
            </a:r>
            <a:r>
              <a:rPr lang="el-GR" dirty="0">
                <a:solidFill>
                  <a:schemeClr val="bg2"/>
                </a:solidFill>
                <a:cs typeface="Arial"/>
              </a:rPr>
              <a:t>Δ</a:t>
            </a:r>
            <a:r>
              <a:rPr lang="fr-FR" dirty="0">
                <a:cs typeface="Arial"/>
              </a:rPr>
              <a:t>(1620), </a:t>
            </a:r>
            <a:r>
              <a:rPr lang="fr-FR" dirty="0"/>
              <a:t>N(1720</a:t>
            </a:r>
            <a:r>
              <a:rPr lang="fr-FR" dirty="0" smtClean="0"/>
              <a:t>),…in </a:t>
            </a:r>
            <a:r>
              <a:rPr lang="fr-FR" dirty="0" err="1"/>
              <a:t>e</a:t>
            </a:r>
            <a:r>
              <a:rPr lang="fr-FR" baseline="30000" dirty="0" err="1"/>
              <a:t>+</a:t>
            </a:r>
            <a:r>
              <a:rPr lang="fr-FR" dirty="0" err="1"/>
              <a:t>e</a:t>
            </a:r>
            <a:r>
              <a:rPr lang="fr-FR" baseline="30000" dirty="0"/>
              <a:t>-</a:t>
            </a:r>
            <a:r>
              <a:rPr lang="fr-FR" dirty="0"/>
              <a:t> </a:t>
            </a:r>
            <a:r>
              <a:rPr lang="fr-FR" dirty="0" err="1"/>
              <a:t>channels</a:t>
            </a:r>
            <a:r>
              <a:rPr lang="fr-FR" dirty="0"/>
              <a:t> and </a:t>
            </a:r>
            <a:r>
              <a:rPr lang="fr-FR" dirty="0" err="1"/>
              <a:t>many</a:t>
            </a:r>
            <a:r>
              <a:rPr lang="fr-FR" dirty="0"/>
              <a:t> </a:t>
            </a:r>
            <a:r>
              <a:rPr lang="fr-FR" dirty="0" err="1"/>
              <a:t>hadronic</a:t>
            </a:r>
            <a:r>
              <a:rPr lang="fr-FR" dirty="0"/>
              <a:t> </a:t>
            </a:r>
            <a:r>
              <a:rPr lang="fr-FR" dirty="0" err="1"/>
              <a:t>channels</a:t>
            </a:r>
            <a:r>
              <a:rPr lang="fr-FR" dirty="0"/>
              <a:t>, </a:t>
            </a:r>
            <a:r>
              <a:rPr lang="fr-FR" dirty="0" smtClean="0"/>
              <a:t>  </a:t>
            </a:r>
            <a:r>
              <a:rPr lang="fr-FR" dirty="0" err="1" smtClean="0"/>
              <a:t>e.g</a:t>
            </a:r>
            <a:r>
              <a:rPr lang="fr-FR" dirty="0"/>
              <a:t>.  </a:t>
            </a:r>
            <a:r>
              <a:rPr lang="fr-FR" dirty="0">
                <a:sym typeface="Symbol"/>
              </a:rPr>
              <a:t></a:t>
            </a:r>
            <a:r>
              <a:rPr lang="fr-FR" baseline="30000" dirty="0">
                <a:sym typeface="Symbol"/>
              </a:rPr>
              <a:t>-</a:t>
            </a:r>
            <a:r>
              <a:rPr lang="fr-FR" dirty="0">
                <a:sym typeface="Symbol"/>
              </a:rPr>
              <a:t>pn</a:t>
            </a:r>
            <a:r>
              <a:rPr lang="fr-FR" dirty="0"/>
              <a:t> , K</a:t>
            </a:r>
            <a:r>
              <a:rPr lang="fr-FR" baseline="30000" dirty="0"/>
              <a:t>0</a:t>
            </a:r>
            <a:r>
              <a:rPr lang="fr-FR" dirty="0">
                <a:sym typeface="Symbol"/>
              </a:rPr>
              <a:t>, K</a:t>
            </a:r>
            <a:r>
              <a:rPr lang="fr-FR" dirty="0" smtClean="0">
                <a:sym typeface="Symbol"/>
              </a:rPr>
              <a:t>,….</a:t>
            </a:r>
          </a:p>
          <a:p>
            <a:endParaRPr lang="fr-FR" dirty="0">
              <a:sym typeface="Symbol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err="1">
                <a:sym typeface="Symbol"/>
              </a:rPr>
              <a:t>Electromagnetic</a:t>
            </a:r>
            <a:r>
              <a:rPr lang="fr-FR" dirty="0">
                <a:sym typeface="Symbol"/>
              </a:rPr>
              <a:t> </a:t>
            </a:r>
            <a:r>
              <a:rPr lang="fr-FR" dirty="0" err="1">
                <a:sym typeface="Symbol"/>
              </a:rPr>
              <a:t>decays</a:t>
            </a:r>
            <a:r>
              <a:rPr lang="fr-FR" dirty="0">
                <a:sym typeface="Symbol"/>
              </a:rPr>
              <a:t>  </a:t>
            </a:r>
            <a:r>
              <a:rPr lang="fr-FR" dirty="0" smtClean="0">
                <a:sym typeface="Symbol"/>
              </a:rPr>
              <a:t>of</a:t>
            </a:r>
            <a:r>
              <a:rPr lang="fr-FR" dirty="0">
                <a:solidFill>
                  <a:schemeClr val="bg2"/>
                </a:solidFill>
                <a:sym typeface="Symbol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sym typeface="Symbol"/>
              </a:rPr>
              <a:t>hyperons</a:t>
            </a:r>
            <a:r>
              <a:rPr lang="fr-FR" dirty="0" smtClean="0">
                <a:solidFill>
                  <a:schemeClr val="bg2"/>
                </a:solidFill>
                <a:sym typeface="Symbol"/>
              </a:rPr>
              <a:t> </a:t>
            </a:r>
            <a:r>
              <a:rPr lang="fr-FR" dirty="0">
                <a:solidFill>
                  <a:schemeClr val="bg2"/>
                </a:solidFill>
                <a:sym typeface="Symbol"/>
              </a:rPr>
              <a:t> </a:t>
            </a:r>
            <a:r>
              <a:rPr lang="fr-FR" dirty="0" smtClean="0">
                <a:solidFill>
                  <a:schemeClr val="bg2"/>
                </a:solidFill>
                <a:sym typeface="Symbol"/>
              </a:rPr>
              <a:t> </a:t>
            </a:r>
            <a:r>
              <a:rPr lang="fr-FR" dirty="0" smtClean="0">
                <a:sym typeface="Symbol"/>
              </a:rPr>
              <a:t>in pp </a:t>
            </a:r>
            <a:r>
              <a:rPr lang="fr-FR" dirty="0" err="1">
                <a:sym typeface="Symbol"/>
              </a:rPr>
              <a:t>reactions</a:t>
            </a:r>
            <a:r>
              <a:rPr lang="fr-FR" dirty="0">
                <a:sym typeface="Symbol"/>
              </a:rPr>
              <a:t>  : </a:t>
            </a:r>
            <a:r>
              <a:rPr lang="fr-FR" dirty="0" smtClean="0">
                <a:sym typeface="Symbol"/>
              </a:rPr>
              <a:t>Y</a:t>
            </a:r>
            <a:r>
              <a:rPr lang="fr-FR" dirty="0">
                <a:sym typeface="Symbol"/>
              </a:rPr>
              <a:t>,  </a:t>
            </a:r>
            <a:r>
              <a:rPr lang="fr-FR" dirty="0" smtClean="0">
                <a:sym typeface="Symbol"/>
              </a:rPr>
              <a:t>Y</a:t>
            </a:r>
            <a:r>
              <a:rPr lang="fr-FR" dirty="0" err="1" smtClean="0">
                <a:sym typeface="Symbol"/>
              </a:rPr>
              <a:t>e</a:t>
            </a:r>
            <a:r>
              <a:rPr lang="fr-FR" baseline="30000" dirty="0" err="1" smtClean="0">
                <a:sym typeface="Symbol"/>
              </a:rPr>
              <a:t>+</a:t>
            </a:r>
            <a:r>
              <a:rPr lang="fr-FR" dirty="0" err="1" smtClean="0">
                <a:sym typeface="Symbol"/>
              </a:rPr>
              <a:t>e</a:t>
            </a:r>
            <a:r>
              <a:rPr lang="fr-FR" baseline="30000" dirty="0" smtClean="0">
                <a:sym typeface="Symbol"/>
              </a:rPr>
              <a:t>-</a:t>
            </a:r>
            <a:endParaRPr lang="fr-FR" dirty="0"/>
          </a:p>
          <a:p>
            <a:r>
              <a:rPr lang="fr-FR" dirty="0" err="1">
                <a:solidFill>
                  <a:srgbClr val="FF0000"/>
                </a:solidFill>
              </a:rPr>
              <a:t>Higher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acceptance</a:t>
            </a:r>
            <a:r>
              <a:rPr lang="fr-FR" dirty="0">
                <a:solidFill>
                  <a:srgbClr val="FF0000"/>
                </a:solidFill>
              </a:rPr>
              <a:t> </a:t>
            </a:r>
            <a:r>
              <a:rPr lang="fr-FR" dirty="0">
                <a:solidFill>
                  <a:schemeClr val="bg2"/>
                </a:solidFill>
              </a:rPr>
              <a:t>(</a:t>
            </a:r>
            <a:r>
              <a:rPr lang="fr-FR" dirty="0" err="1"/>
              <a:t>Forward</a:t>
            </a:r>
            <a:r>
              <a:rPr lang="fr-FR" dirty="0"/>
              <a:t> </a:t>
            </a:r>
            <a:r>
              <a:rPr lang="fr-FR" dirty="0" smtClean="0"/>
              <a:t>Detector</a:t>
            </a:r>
            <a:r>
              <a:rPr lang="fr-FR" dirty="0">
                <a:solidFill>
                  <a:schemeClr val="accent2"/>
                </a:solidFill>
              </a:rPr>
              <a:t> </a:t>
            </a:r>
            <a:r>
              <a:rPr lang="fr-FR" dirty="0" smtClean="0">
                <a:solidFill>
                  <a:srgbClr val="FF0000"/>
                </a:solidFill>
              </a:rPr>
              <a:t>+ </a:t>
            </a:r>
            <a:r>
              <a:rPr lang="fr-FR" dirty="0" err="1" smtClean="0">
                <a:solidFill>
                  <a:srgbClr val="FF0000"/>
                </a:solidFill>
              </a:rPr>
              <a:t>Electromagnetic</a:t>
            </a:r>
            <a:r>
              <a:rPr lang="fr-FR" dirty="0" smtClean="0">
                <a:solidFill>
                  <a:srgbClr val="FF0000"/>
                </a:solidFill>
              </a:rPr>
              <a:t> </a:t>
            </a:r>
            <a:r>
              <a:rPr lang="fr-FR" dirty="0" err="1">
                <a:solidFill>
                  <a:srgbClr val="FF0000"/>
                </a:solidFill>
              </a:rPr>
              <a:t>Calorimeter</a:t>
            </a:r>
            <a:r>
              <a:rPr lang="fr-FR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1031" name="Picture 7" descr="http://www.fair-center.eu/uploads/pics/FAIR_3DModel_72dpi_Legend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104" y="4813637"/>
            <a:ext cx="3019982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996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354" y="4149080"/>
            <a:ext cx="9144000" cy="1143000"/>
          </a:xfrm>
          <a:solidFill>
            <a:schemeClr val="bg2"/>
          </a:solidFill>
        </p:spPr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32656"/>
            <a:ext cx="7791450" cy="369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663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4" name="ZoneTexte 3"/>
          <p:cNvSpPr txBox="1"/>
          <p:nvPr/>
        </p:nvSpPr>
        <p:spPr>
          <a:xfrm>
            <a:off x="4093967" y="1211267"/>
            <a:ext cx="2143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p</a:t>
            </a:r>
            <a:r>
              <a:rPr lang="fr-FR" dirty="0" err="1" smtClean="0"/>
              <a:t>+p</a:t>
            </a:r>
            <a:r>
              <a:rPr lang="fr-FR" dirty="0" smtClean="0"/>
              <a:t> </a:t>
            </a:r>
            <a:r>
              <a:rPr lang="fr-FR" dirty="0" smtClean="0">
                <a:sym typeface="Symbol"/>
              </a:rPr>
              <a:t>K</a:t>
            </a:r>
            <a:r>
              <a:rPr lang="fr-FR" baseline="30000" dirty="0" smtClean="0">
                <a:sym typeface="Symbol"/>
              </a:rPr>
              <a:t>+</a:t>
            </a:r>
            <a:r>
              <a:rPr lang="fr-FR" dirty="0" smtClean="0">
                <a:sym typeface="Symbol"/>
              </a:rPr>
              <a:t>+(1520)+p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5458958" y="1579715"/>
            <a:ext cx="2281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Symbol"/>
              </a:rPr>
              <a:t> </a:t>
            </a:r>
            <a:r>
              <a:rPr lang="fr-FR" dirty="0">
                <a:sym typeface="Symbol"/>
              </a:rPr>
              <a:t>(1115)+</a:t>
            </a:r>
            <a:r>
              <a:rPr lang="fr-FR" dirty="0" smtClean="0">
                <a:sym typeface="Symbol"/>
              </a:rPr>
              <a:t> (0.85%)</a:t>
            </a:r>
            <a:endParaRPr lang="en-US" dirty="0"/>
          </a:p>
        </p:txBody>
      </p:sp>
      <p:sp>
        <p:nvSpPr>
          <p:cNvPr id="6" name="ZoneTexte 5"/>
          <p:cNvSpPr txBox="1"/>
          <p:nvPr/>
        </p:nvSpPr>
        <p:spPr>
          <a:xfrm>
            <a:off x="5412964" y="1507707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|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4945420" y="1930463"/>
            <a:ext cx="2356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>
                <a:sym typeface="Symbol"/>
              </a:rPr>
              <a:t> </a:t>
            </a:r>
            <a:r>
              <a:rPr lang="fr-FR" dirty="0" smtClean="0">
                <a:sym typeface="Symbol"/>
              </a:rPr>
              <a:t>  </a:t>
            </a:r>
            <a:r>
              <a:rPr lang="fr-FR" dirty="0">
                <a:sym typeface="Symbol"/>
              </a:rPr>
              <a:t>(1115</a:t>
            </a:r>
            <a:r>
              <a:rPr lang="fr-FR" dirty="0" smtClean="0">
                <a:sym typeface="Symbol"/>
              </a:rPr>
              <a:t>)+</a:t>
            </a:r>
            <a:r>
              <a:rPr lang="fr-FR" dirty="0" err="1" smtClean="0">
                <a:sym typeface="Symbol"/>
              </a:rPr>
              <a:t>e</a:t>
            </a:r>
            <a:r>
              <a:rPr lang="fr-FR" baseline="30000" dirty="0" err="1" smtClean="0">
                <a:sym typeface="Symbol"/>
              </a:rPr>
              <a:t>+</a:t>
            </a:r>
            <a:r>
              <a:rPr lang="fr-FR" dirty="0" err="1" smtClean="0">
                <a:sym typeface="Symbol"/>
              </a:rPr>
              <a:t>e</a:t>
            </a:r>
            <a:r>
              <a:rPr lang="fr-FR" baseline="30000" dirty="0" smtClean="0">
                <a:sym typeface="Symbol"/>
              </a:rPr>
              <a:t>-</a:t>
            </a:r>
            <a:r>
              <a:rPr lang="fr-FR" dirty="0" smtClean="0">
                <a:sym typeface="Symbol"/>
              </a:rPr>
              <a:t> (</a:t>
            </a:r>
            <a:r>
              <a:rPr lang="fr-FR" dirty="0">
                <a:sym typeface="Symbol"/>
              </a:rPr>
              <a:t>8 </a:t>
            </a:r>
            <a:r>
              <a:rPr lang="fr-FR" dirty="0" smtClean="0">
                <a:sym typeface="Symbol"/>
              </a:rPr>
              <a:t>10</a:t>
            </a:r>
            <a:r>
              <a:rPr lang="fr-FR" baseline="30000" dirty="0" smtClean="0">
                <a:sym typeface="Symbol"/>
              </a:rPr>
              <a:t>-5</a:t>
            </a:r>
            <a:r>
              <a:rPr lang="fr-FR" dirty="0" smtClean="0">
                <a:sym typeface="Symbol"/>
              </a:rPr>
              <a:t>) </a:t>
            </a:r>
            <a:endParaRPr lang="fr-FR" dirty="0"/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5340956" y="1589007"/>
            <a:ext cx="0" cy="3600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395536" y="1184541"/>
            <a:ext cx="30421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E=4.5 </a:t>
            </a:r>
            <a:r>
              <a:rPr lang="fr-FR" dirty="0" err="1" smtClean="0"/>
              <a:t>GeV</a:t>
            </a:r>
            <a:r>
              <a:rPr lang="fr-FR" dirty="0" smtClean="0"/>
              <a:t> pp</a:t>
            </a:r>
            <a:r>
              <a:rPr lang="fr-FR" dirty="0" smtClean="0">
                <a:sym typeface="Symbol"/>
              </a:rPr>
              <a:t> pp Y</a:t>
            </a:r>
          </a:p>
          <a:p>
            <a:r>
              <a:rPr lang="fr-FR" dirty="0">
                <a:sym typeface="Symbol"/>
              </a:rPr>
              <a:t>                               </a:t>
            </a:r>
            <a:r>
              <a:rPr lang="fr-FR" dirty="0" smtClean="0">
                <a:sym typeface="Symbol"/>
              </a:rPr>
              <a:t>    Y</a:t>
            </a:r>
            <a:r>
              <a:rPr lang="fr-FR" dirty="0">
                <a:sym typeface="Symbol"/>
              </a:rPr>
              <a:t></a:t>
            </a:r>
            <a:r>
              <a:rPr lang="fr-FR" dirty="0" err="1">
                <a:sym typeface="Symbol"/>
              </a:rPr>
              <a:t>e</a:t>
            </a:r>
            <a:r>
              <a:rPr lang="fr-FR" baseline="30000" dirty="0" err="1">
                <a:sym typeface="Symbol"/>
              </a:rPr>
              <a:t>+</a:t>
            </a:r>
            <a:r>
              <a:rPr lang="fr-FR" dirty="0" err="1">
                <a:sym typeface="Symbol"/>
              </a:rPr>
              <a:t>e</a:t>
            </a:r>
            <a:r>
              <a:rPr lang="fr-FR" baseline="30000" dirty="0">
                <a:sym typeface="Symbol"/>
              </a:rPr>
              <a:t>-</a:t>
            </a:r>
            <a:r>
              <a:rPr lang="fr-FR" dirty="0">
                <a:sym typeface="Symbol"/>
              </a:rPr>
              <a:t>  </a:t>
            </a:r>
            <a:endParaRPr lang="en-US" dirty="0"/>
          </a:p>
          <a:p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4229249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ZoneTexte 11"/>
          <p:cNvSpPr txBox="1"/>
          <p:nvPr/>
        </p:nvSpPr>
        <p:spPr>
          <a:xfrm>
            <a:off x="610009" y="2365620"/>
            <a:ext cx="26132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= 10</a:t>
            </a:r>
            <a:r>
              <a:rPr lang="fr-FR" baseline="30000" dirty="0" smtClean="0"/>
              <a:t>8</a:t>
            </a:r>
            <a:r>
              <a:rPr lang="fr-FR" dirty="0" smtClean="0"/>
              <a:t> p/s</a:t>
            </a:r>
          </a:p>
          <a:p>
            <a:r>
              <a:rPr lang="fr-FR" dirty="0" err="1" smtClean="0"/>
              <a:t>Luminosity</a:t>
            </a:r>
            <a:r>
              <a:rPr lang="fr-FR" dirty="0" smtClean="0"/>
              <a:t>= 2 10</a:t>
            </a:r>
            <a:r>
              <a:rPr lang="fr-FR" baseline="30000" dirty="0" smtClean="0"/>
              <a:t>31</a:t>
            </a:r>
            <a:r>
              <a:rPr lang="fr-FR" dirty="0" smtClean="0"/>
              <a:t> cm</a:t>
            </a:r>
            <a:r>
              <a:rPr lang="fr-FR" baseline="30000" dirty="0" smtClean="0"/>
              <a:t>-2</a:t>
            </a:r>
            <a:r>
              <a:rPr lang="fr-FR" dirty="0" smtClean="0"/>
              <a:t>s</a:t>
            </a:r>
            <a:r>
              <a:rPr lang="fr-FR" baseline="30000" dirty="0" smtClean="0"/>
              <a:t>-1</a:t>
            </a:r>
            <a:endParaRPr lang="fr-FR" baseline="30000" dirty="0"/>
          </a:p>
          <a:p>
            <a:r>
              <a:rPr lang="el-GR" dirty="0" smtClean="0"/>
              <a:t>ε</a:t>
            </a:r>
            <a:r>
              <a:rPr lang="fr-FR" dirty="0" smtClean="0"/>
              <a:t>=0.5%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3437698" y="2642619"/>
            <a:ext cx="4864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accent2"/>
                </a:solidFill>
              </a:rPr>
              <a:t>Expected</a:t>
            </a:r>
            <a:r>
              <a:rPr lang="fr-FR" dirty="0" smtClean="0">
                <a:solidFill>
                  <a:schemeClr val="accent2"/>
                </a:solidFill>
              </a:rPr>
              <a:t> count rate 34 </a:t>
            </a:r>
            <a:r>
              <a:rPr lang="fr-FR" dirty="0" err="1" smtClean="0">
                <a:solidFill>
                  <a:schemeClr val="accent2"/>
                </a:solidFill>
              </a:rPr>
              <a:t>hyperon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Dalitz</a:t>
            </a:r>
            <a:r>
              <a:rPr lang="fr-FR" dirty="0" smtClean="0">
                <a:solidFill>
                  <a:schemeClr val="accent2"/>
                </a:solidFill>
              </a:rPr>
              <a:t> </a:t>
            </a:r>
            <a:r>
              <a:rPr lang="fr-FR" dirty="0" err="1" smtClean="0">
                <a:solidFill>
                  <a:schemeClr val="accent2"/>
                </a:solidFill>
              </a:rPr>
              <a:t>decays</a:t>
            </a:r>
            <a:r>
              <a:rPr lang="fr-FR" dirty="0" smtClean="0">
                <a:solidFill>
                  <a:schemeClr val="accent2"/>
                </a:solidFill>
              </a:rPr>
              <a:t>/</a:t>
            </a:r>
            <a:r>
              <a:rPr lang="fr-FR" dirty="0" err="1" smtClean="0">
                <a:solidFill>
                  <a:schemeClr val="accent2"/>
                </a:solidFill>
              </a:rPr>
              <a:t>day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4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fr-FR" dirty="0" smtClean="0"/>
              <a:t>Simulations for </a:t>
            </a:r>
            <a:r>
              <a:rPr lang="fr-FR" dirty="0" err="1" smtClean="0"/>
              <a:t>hyperon</a:t>
            </a:r>
            <a:r>
              <a:rPr lang="fr-FR" dirty="0" smtClean="0"/>
              <a:t> </a:t>
            </a:r>
            <a:r>
              <a:rPr lang="fr-FR" dirty="0" err="1" smtClean="0"/>
              <a:t>Dalitz</a:t>
            </a:r>
            <a:r>
              <a:rPr lang="fr-FR" dirty="0" smtClean="0"/>
              <a:t> </a:t>
            </a:r>
            <a:r>
              <a:rPr lang="fr-FR" dirty="0" err="1" smtClean="0"/>
              <a:t>decays</a:t>
            </a:r>
            <a:endParaRPr lang="en-US" baseline="30000" dirty="0"/>
          </a:p>
        </p:txBody>
      </p:sp>
      <p:sp>
        <p:nvSpPr>
          <p:cNvPr id="16" name="ZoneTexte 15"/>
          <p:cNvSpPr txBox="1"/>
          <p:nvPr/>
        </p:nvSpPr>
        <p:spPr>
          <a:xfrm>
            <a:off x="1691680" y="3284984"/>
            <a:ext cx="2057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ym typeface="Symbol"/>
              </a:rPr>
              <a:t>e</a:t>
            </a:r>
            <a:r>
              <a:rPr lang="en-US" baseline="30000" dirty="0" err="1" smtClean="0">
                <a:sym typeface="Symbol"/>
              </a:rPr>
              <a:t>+</a:t>
            </a:r>
            <a:r>
              <a:rPr lang="en-US" dirty="0" err="1" smtClean="0">
                <a:sym typeface="Symbol"/>
              </a:rPr>
              <a:t>e</a:t>
            </a:r>
            <a:r>
              <a:rPr lang="en-US" baseline="30000" dirty="0" smtClean="0">
                <a:sym typeface="Symbol"/>
              </a:rPr>
              <a:t>-</a:t>
            </a:r>
            <a:r>
              <a:rPr lang="en-US" dirty="0" smtClean="0">
                <a:sym typeface="Symbol"/>
              </a:rPr>
              <a:t> invariant mass </a:t>
            </a:r>
            <a:endParaRPr lang="en-US" dirty="0"/>
          </a:p>
        </p:txBody>
      </p:sp>
      <p:grpSp>
        <p:nvGrpSpPr>
          <p:cNvPr id="18" name="Groupe 17"/>
          <p:cNvGrpSpPr/>
          <p:nvPr/>
        </p:nvGrpSpPr>
        <p:grpSpPr>
          <a:xfrm>
            <a:off x="4561900" y="3275692"/>
            <a:ext cx="4536504" cy="3030082"/>
            <a:chOff x="4561900" y="3275692"/>
            <a:chExt cx="4536504" cy="3030082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1900" y="3654926"/>
              <a:ext cx="4536504" cy="26508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ZoneTexte 14"/>
            <p:cNvSpPr txBox="1"/>
            <p:nvPr/>
          </p:nvSpPr>
          <p:spPr>
            <a:xfrm>
              <a:off x="6156176" y="3275692"/>
              <a:ext cx="22159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ym typeface="Symbol"/>
                </a:rPr>
                <a:t></a:t>
              </a:r>
              <a:r>
                <a:rPr lang="en-US" dirty="0" err="1" smtClean="0">
                  <a:sym typeface="Symbol"/>
                </a:rPr>
                <a:t>e</a:t>
              </a:r>
              <a:r>
                <a:rPr lang="en-US" baseline="30000" dirty="0" err="1" smtClean="0">
                  <a:sym typeface="Symbol"/>
                </a:rPr>
                <a:t>+</a:t>
              </a:r>
              <a:r>
                <a:rPr lang="en-US" dirty="0" err="1" smtClean="0">
                  <a:sym typeface="Symbol"/>
                </a:rPr>
                <a:t>e</a:t>
              </a:r>
              <a:r>
                <a:rPr lang="en-US" baseline="30000" dirty="0" smtClean="0">
                  <a:sym typeface="Symbol"/>
                </a:rPr>
                <a:t>-</a:t>
              </a:r>
              <a:r>
                <a:rPr lang="en-US" dirty="0" smtClean="0">
                  <a:sym typeface="Symbol"/>
                </a:rPr>
                <a:t> invariant mass </a:t>
              </a: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198156" y="3592457"/>
              <a:ext cx="3622316" cy="6246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27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400" y="-27384"/>
            <a:ext cx="9116599" cy="1143000"/>
          </a:xfrm>
          <a:solidFill>
            <a:schemeClr val="bg2"/>
          </a:solidFill>
        </p:spPr>
        <p:txBody>
          <a:bodyPr/>
          <a:lstStyle/>
          <a:p>
            <a:r>
              <a:rPr lang="fr-FR" dirty="0" smtClean="0"/>
              <a:t>More </a:t>
            </a:r>
            <a:r>
              <a:rPr lang="fr-FR" dirty="0" err="1" smtClean="0"/>
              <a:t>models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6" name="ZoneTexte 5"/>
          <p:cNvSpPr txBox="1"/>
          <p:nvPr/>
        </p:nvSpPr>
        <p:spPr>
          <a:xfrm>
            <a:off x="323528" y="1322237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G. </a:t>
            </a:r>
            <a:r>
              <a:rPr lang="en-US" dirty="0" err="1" smtClean="0"/>
              <a:t>Lykasov</a:t>
            </a:r>
            <a:r>
              <a:rPr lang="en-US" dirty="0" smtClean="0"/>
              <a:t>, A. </a:t>
            </a:r>
            <a:r>
              <a:rPr lang="en-US" dirty="0" err="1" smtClean="0"/>
              <a:t>Malakhov</a:t>
            </a:r>
            <a:r>
              <a:rPr lang="en-US" dirty="0" smtClean="0"/>
              <a:t>, A. </a:t>
            </a:r>
            <a:r>
              <a:rPr lang="en-US" dirty="0" err="1" smtClean="0"/>
              <a:t>Ierusalimov</a:t>
            </a:r>
            <a:r>
              <a:rPr lang="en-US" dirty="0" smtClean="0"/>
              <a:t>  , JINR </a:t>
            </a:r>
            <a:r>
              <a:rPr lang="en-US" dirty="0" err="1" smtClean="0"/>
              <a:t>Dubna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67" y="4854475"/>
            <a:ext cx="2203051" cy="145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52" y="2177600"/>
            <a:ext cx="2372866" cy="90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14" y="3307434"/>
            <a:ext cx="2029878" cy="697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827584" y="1772816"/>
            <a:ext cx="726674" cy="369332"/>
          </a:xfrm>
          <a:prstGeom prst="rect">
            <a:avLst/>
          </a:prstGeom>
          <a:noFill/>
          <a:ln>
            <a:solidFill>
              <a:srgbClr val="000099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99"/>
                </a:solidFill>
              </a:rPr>
              <a:t>direct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291288" y="4622370"/>
            <a:ext cx="311304" cy="369332"/>
          </a:xfrm>
          <a:prstGeom prst="rect">
            <a:avLst/>
          </a:prstGeom>
          <a:noFill/>
          <a:ln>
            <a:solidFill>
              <a:srgbClr val="FF0066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66"/>
                </a:solidFill>
                <a:sym typeface="Symbol"/>
              </a:rPr>
              <a:t>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323528" y="40050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w</a:t>
            </a:r>
            <a:r>
              <a:rPr lang="fr-FR" dirty="0" err="1" smtClean="0"/>
              <a:t>ith</a:t>
            </a:r>
            <a:r>
              <a:rPr lang="fr-FR" dirty="0" smtClean="0"/>
              <a:t> </a:t>
            </a:r>
            <a:r>
              <a:rPr lang="fr-FR" dirty="0" err="1" smtClean="0"/>
              <a:t>monople</a:t>
            </a:r>
            <a:r>
              <a:rPr lang="fr-FR" dirty="0" smtClean="0"/>
              <a:t> </a:t>
            </a:r>
            <a:r>
              <a:rPr lang="fr-FR" dirty="0" err="1" smtClean="0"/>
              <a:t>FFs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895" y="1833806"/>
            <a:ext cx="5837163" cy="3899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269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36512" y="-99392"/>
            <a:ext cx="9252520" cy="936104"/>
          </a:xfrm>
          <a:solidFill>
            <a:schemeClr val="bg2"/>
          </a:solidFill>
        </p:spPr>
        <p:txBody>
          <a:bodyPr>
            <a:normAutofit/>
          </a:bodyPr>
          <a:lstStyle/>
          <a:p>
            <a:r>
              <a:rPr lang="fr-FR" sz="3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QCD </a:t>
            </a:r>
            <a:r>
              <a:rPr lang="fr-FR" sz="3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properties</a:t>
            </a:r>
            <a:r>
              <a:rPr lang="fr-FR" sz="3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fr-FR" sz="3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role</a:t>
            </a:r>
            <a:r>
              <a:rPr lang="fr-FR" sz="3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</a:t>
            </a:r>
            <a:r>
              <a:rPr lang="fr-FR" sz="3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fr-FR" sz="3600" baseline="30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fr-FR" sz="3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fr-FR" sz="3600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fr-FR" sz="3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production </a:t>
            </a:r>
            <a:endParaRPr lang="en-US" sz="3600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0" y="889692"/>
            <a:ext cx="9252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r>
              <a:rPr lang="fr-FR" sz="2400" i="1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Studies</a:t>
            </a:r>
            <a:r>
              <a:rPr lang="fr-FR" sz="2400" i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2400" i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</a:t>
            </a:r>
            <a:r>
              <a:rPr lang="fr-FR" sz="2400" i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QCD </a:t>
            </a:r>
            <a:r>
              <a:rPr lang="fr-FR" sz="2400" i="1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matter</a:t>
            </a:r>
            <a:r>
              <a:rPr lang="fr-FR" sz="2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2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and    </a:t>
            </a:r>
            <a:r>
              <a:rPr lang="fr-FR" sz="2400" i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</a:t>
            </a:r>
            <a:r>
              <a:rPr lang="fr-FR" sz="2400" i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adron </a:t>
            </a:r>
            <a:r>
              <a:rPr lang="fr-FR" sz="2400" i="1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electromagnetic</a:t>
            </a:r>
            <a:r>
              <a:rPr lang="fr-FR" sz="2400" i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structure</a:t>
            </a:r>
            <a:endParaRPr lang="en-US" sz="24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4227" y="1382818"/>
            <a:ext cx="3622228" cy="263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8"/>
          <p:cNvGrpSpPr>
            <a:grpSpLocks/>
          </p:cNvGrpSpPr>
          <p:nvPr/>
        </p:nvGrpSpPr>
        <p:grpSpPr bwMode="auto">
          <a:xfrm>
            <a:off x="3728164" y="2019291"/>
            <a:ext cx="1350544" cy="867933"/>
            <a:chOff x="2087" y="1785"/>
            <a:chExt cx="836" cy="601"/>
          </a:xfrm>
        </p:grpSpPr>
        <p:sp>
          <p:nvSpPr>
            <p:cNvPr id="12" name="AutoShape 100"/>
            <p:cNvSpPr>
              <a:spLocks noChangeArrowheads="1"/>
            </p:cNvSpPr>
            <p:nvPr/>
          </p:nvSpPr>
          <p:spPr bwMode="auto">
            <a:xfrm rot="1800000">
              <a:off x="2337" y="1991"/>
              <a:ext cx="296" cy="92"/>
            </a:xfrm>
            <a:custGeom>
              <a:avLst/>
              <a:gdLst>
                <a:gd name="T0" fmla="*/ 0 w 576"/>
                <a:gd name="T1" fmla="*/ 0 h 224"/>
                <a:gd name="T2" fmla="*/ 1 w 576"/>
                <a:gd name="T3" fmla="*/ 0 h 224"/>
                <a:gd name="T4" fmla="*/ 1 w 576"/>
                <a:gd name="T5" fmla="*/ 0 h 224"/>
                <a:gd name="T6" fmla="*/ 1 w 576"/>
                <a:gd name="T7" fmla="*/ 0 h 224"/>
                <a:gd name="T8" fmla="*/ 1 w 576"/>
                <a:gd name="T9" fmla="*/ 0 h 224"/>
                <a:gd name="T10" fmla="*/ 1 w 576"/>
                <a:gd name="T11" fmla="*/ 0 h 224"/>
                <a:gd name="T12" fmla="*/ 2 w 576"/>
                <a:gd name="T13" fmla="*/ 0 h 224"/>
                <a:gd name="T14" fmla="*/ 2 w 576"/>
                <a:gd name="T15" fmla="*/ 0 h 22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576"/>
                <a:gd name="T25" fmla="*/ 0 h 224"/>
                <a:gd name="T26" fmla="*/ 576 w 576"/>
                <a:gd name="T27" fmla="*/ 224 h 22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576" h="224">
                  <a:moveTo>
                    <a:pt x="0" y="112"/>
                  </a:moveTo>
                  <a:cubicBezTo>
                    <a:pt x="12" y="168"/>
                    <a:pt x="24" y="224"/>
                    <a:pt x="48" y="208"/>
                  </a:cubicBezTo>
                  <a:cubicBezTo>
                    <a:pt x="72" y="192"/>
                    <a:pt x="112" y="16"/>
                    <a:pt x="144" y="16"/>
                  </a:cubicBezTo>
                  <a:cubicBezTo>
                    <a:pt x="176" y="16"/>
                    <a:pt x="208" y="208"/>
                    <a:pt x="240" y="208"/>
                  </a:cubicBezTo>
                  <a:cubicBezTo>
                    <a:pt x="272" y="208"/>
                    <a:pt x="304" y="16"/>
                    <a:pt x="336" y="16"/>
                  </a:cubicBezTo>
                  <a:cubicBezTo>
                    <a:pt x="368" y="16"/>
                    <a:pt x="400" y="208"/>
                    <a:pt x="432" y="208"/>
                  </a:cubicBezTo>
                  <a:cubicBezTo>
                    <a:pt x="464" y="208"/>
                    <a:pt x="504" y="32"/>
                    <a:pt x="528" y="16"/>
                  </a:cubicBezTo>
                  <a:cubicBezTo>
                    <a:pt x="552" y="0"/>
                    <a:pt x="564" y="56"/>
                    <a:pt x="576" y="112"/>
                  </a:cubicBezTo>
                </a:path>
              </a:pathLst>
            </a:custGeom>
            <a:noFill/>
            <a:ln w="3816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4" name="Line 102"/>
            <p:cNvSpPr>
              <a:spLocks noChangeShapeType="1"/>
            </p:cNvSpPr>
            <p:nvPr/>
          </p:nvSpPr>
          <p:spPr bwMode="auto">
            <a:xfrm>
              <a:off x="2605" y="2103"/>
              <a:ext cx="180" cy="110"/>
            </a:xfrm>
            <a:prstGeom prst="line">
              <a:avLst/>
            </a:prstGeom>
            <a:noFill/>
            <a:ln w="9360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5" name="Line 103"/>
            <p:cNvSpPr>
              <a:spLocks noChangeShapeType="1"/>
            </p:cNvSpPr>
            <p:nvPr/>
          </p:nvSpPr>
          <p:spPr bwMode="auto">
            <a:xfrm flipV="1">
              <a:off x="2626" y="1991"/>
              <a:ext cx="200" cy="101"/>
            </a:xfrm>
            <a:prstGeom prst="line">
              <a:avLst/>
            </a:prstGeom>
            <a:noFill/>
            <a:ln w="9360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pPr defTabSz="449263" fontAlgn="base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6" name="Text Box 104"/>
            <p:cNvSpPr txBox="1">
              <a:spLocks noChangeArrowheads="1"/>
            </p:cNvSpPr>
            <p:nvPr/>
          </p:nvSpPr>
          <p:spPr bwMode="auto">
            <a:xfrm rot="10800000" flipV="1">
              <a:off x="2087" y="2002"/>
              <a:ext cx="377" cy="27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20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*</a:t>
              </a:r>
              <a:endParaRPr lang="en-US" sz="2000" b="1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7" name="Text Box 105"/>
            <p:cNvSpPr txBox="1">
              <a:spLocks noChangeArrowheads="1"/>
            </p:cNvSpPr>
            <p:nvPr/>
          </p:nvSpPr>
          <p:spPr bwMode="auto">
            <a:xfrm>
              <a:off x="2666" y="1785"/>
              <a:ext cx="257" cy="2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</a:t>
              </a:r>
              <a:r>
                <a:rPr lang="en-US" baseline="3000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+</a:t>
              </a:r>
            </a:p>
          </p:txBody>
        </p:sp>
        <p:sp>
          <p:nvSpPr>
            <p:cNvPr id="18" name="Text Box 106"/>
            <p:cNvSpPr txBox="1">
              <a:spLocks noChangeArrowheads="1"/>
            </p:cNvSpPr>
            <p:nvPr/>
          </p:nvSpPr>
          <p:spPr bwMode="auto">
            <a:xfrm>
              <a:off x="2564" y="2129"/>
              <a:ext cx="223" cy="25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r" defTabSz="449263" fontAlgn="base">
                <a:spcBef>
                  <a:spcPct val="0"/>
                </a:spcBef>
                <a:spcAft>
                  <a:spcPct val="0"/>
                </a:spcAft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</a:t>
              </a:r>
              <a:r>
                <a:rPr lang="en-US" baseline="30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-</a:t>
              </a:r>
            </a:p>
          </p:txBody>
        </p:sp>
      </p:grpSp>
      <p:sp>
        <p:nvSpPr>
          <p:cNvPr id="8" name="ZoneTexte 7"/>
          <p:cNvSpPr txBox="1"/>
          <p:nvPr/>
        </p:nvSpPr>
        <p:spPr>
          <a:xfrm>
            <a:off x="486835" y="4349912"/>
            <a:ext cx="3591892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 </a:t>
            </a:r>
            <a:r>
              <a:rPr lang="fr-FR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vector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meson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spectral </a:t>
            </a:r>
            <a:r>
              <a:rPr lang="fr-FR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functions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 </a:t>
            </a:r>
            <a:r>
              <a:rPr lang="fr-FR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modified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 in medium ?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5" name="Picture 3" descr="Ratio_epem_hadron_eng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474744"/>
            <a:ext cx="3384376" cy="245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Ellipse 8"/>
          <p:cNvSpPr/>
          <p:nvPr/>
        </p:nvSpPr>
        <p:spPr>
          <a:xfrm>
            <a:off x="2947237" y="2852936"/>
            <a:ext cx="762946" cy="757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2875229" y="2348880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HADES</a:t>
            </a:r>
            <a:endParaRPr lang="en-US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6984268" y="2852936"/>
            <a:ext cx="23118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   </a:t>
            </a:r>
            <a:r>
              <a:rPr lang="fr-FR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Vector</a:t>
            </a:r>
            <a:r>
              <a:rPr lang="fr-FR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 </a:t>
            </a:r>
            <a:r>
              <a:rPr lang="fr-FR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mesons</a:t>
            </a:r>
            <a:endParaRPr lang="fr-FR" dirty="0" smtClean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Symbol"/>
            </a:endParaRPr>
          </a:p>
          <a:p>
            <a:r>
              <a:rPr lang="fr-FR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, , </a:t>
            </a:r>
            <a:r>
              <a:rPr lang="fr-FR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e</a:t>
            </a:r>
            <a:r>
              <a:rPr lang="fr-FR" baseline="30000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+</a:t>
            </a:r>
            <a:r>
              <a:rPr lang="fr-FR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e</a:t>
            </a:r>
            <a:r>
              <a:rPr lang="fr-FR" baseline="30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-    </a:t>
            </a:r>
            <a:r>
              <a:rPr lang="fr-FR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</a:t>
            </a:r>
            <a:r>
              <a:rPr lang="fr-FR" baseline="30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fr-FR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=1</a:t>
            </a:r>
            <a:r>
              <a:rPr lang="fr-FR" baseline="30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fr-FR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baseline="300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4874679" y="4366845"/>
            <a:ext cx="4017801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is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</a:t>
            </a:r>
            <a:r>
              <a:rPr lang="fr-FR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role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 </a:t>
            </a:r>
            <a:r>
              <a:rPr lang="fr-FR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vector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mesons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</a:t>
            </a:r>
          </a:p>
          <a:p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adron </a:t>
            </a:r>
            <a:r>
              <a:rPr lang="fr-FR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electromagnetic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couplings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?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827905" y="5805264"/>
            <a:ext cx="3070584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Chiral </a:t>
            </a:r>
            <a:r>
              <a:rPr lang="fr-FR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symmetry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restoration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5296021" y="5795972"/>
            <a:ext cx="3526222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Hadron structure, QCD </a:t>
            </a:r>
            <a:r>
              <a:rPr lang="fr-FR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dynamics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31" name="Connecteur droit avec flèche 30"/>
          <p:cNvCxnSpPr/>
          <p:nvPr/>
        </p:nvCxnSpPr>
        <p:spPr>
          <a:xfrm>
            <a:off x="3877319" y="5949280"/>
            <a:ext cx="138597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>
            <a:off x="2363197" y="5085184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/>
          <p:cNvCxnSpPr/>
          <p:nvPr/>
        </p:nvCxnSpPr>
        <p:spPr>
          <a:xfrm>
            <a:off x="6963762" y="5085184"/>
            <a:ext cx="2050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2947237" y="5363924"/>
            <a:ext cx="2861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smtClean="0"/>
              <a:t>QCD </a:t>
            </a:r>
            <a:r>
              <a:rPr lang="fr-FR" i="1" dirty="0" err="1" smtClean="0"/>
              <a:t>fundamental</a:t>
            </a:r>
            <a:r>
              <a:rPr lang="fr-FR" i="1" dirty="0" smtClean="0"/>
              <a:t> </a:t>
            </a:r>
            <a:r>
              <a:rPr lang="fr-FR" i="1" dirty="0" err="1" smtClean="0"/>
              <a:t>properties</a:t>
            </a:r>
            <a:endParaRPr lang="en-US" i="1" dirty="0"/>
          </a:p>
        </p:txBody>
      </p:sp>
      <p:sp>
        <p:nvSpPr>
          <p:cNvPr id="3" name="Rectangle 2"/>
          <p:cNvSpPr/>
          <p:nvPr/>
        </p:nvSpPr>
        <p:spPr>
          <a:xfrm>
            <a:off x="362037" y="3987559"/>
            <a:ext cx="294343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o-RO" sz="11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T. Galatyuk, </a:t>
            </a:r>
            <a:r>
              <a:rPr lang="ro-RO" sz="11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NPA-D-18-00411 (2018)  </a:t>
            </a:r>
            <a:r>
              <a:rPr lang="ro-RO" sz="11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QM18</a:t>
            </a:r>
            <a:endParaRPr lang="ro-RO" sz="11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436096" y="4005064"/>
            <a:ext cx="352839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J. </a:t>
            </a:r>
            <a:r>
              <a:rPr lang="en-US" sz="1100" dirty="0" err="1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Beringer</a:t>
            </a:r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et al. (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PDG)</a:t>
            </a:r>
            <a:r>
              <a:rPr lang="en-US" sz="1100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Phys. Rev. D </a:t>
            </a:r>
            <a:r>
              <a:rPr lang="en-US" sz="1100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(2012) 010001</a:t>
            </a:r>
            <a:endParaRPr lang="en-US" sz="1100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36" name="Picture 5" descr="resonance"/>
          <p:cNvPicPr>
            <a:picLocks noChangeAspect="1" noChangeArrowheads="1"/>
          </p:cNvPicPr>
          <p:nvPr/>
        </p:nvPicPr>
        <p:blipFill rotWithShape="1">
          <a:blip r:embed="rId5" cstate="print"/>
          <a:srcRect l="50000" t="-7673"/>
          <a:stretch/>
        </p:blipFill>
        <p:spPr bwMode="auto">
          <a:xfrm>
            <a:off x="7350422" y="4998474"/>
            <a:ext cx="965994" cy="806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440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5340" y="3733869"/>
            <a:ext cx="2954448" cy="18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43408"/>
            <a:ext cx="9144000" cy="936104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fr-FR" sz="3200" dirty="0">
                <a:solidFill>
                  <a:schemeClr val="tx2"/>
                </a:solidFill>
              </a:rPr>
              <a:t>M</a:t>
            </a:r>
            <a:r>
              <a:rPr lang="fr-FR" sz="3200" dirty="0" smtClean="0">
                <a:solidFill>
                  <a:schemeClr val="tx2"/>
                </a:solidFill>
              </a:rPr>
              <a:t>odel </a:t>
            </a:r>
            <a:r>
              <a:rPr lang="fr-FR" sz="3200" dirty="0" err="1" smtClean="0">
                <a:solidFill>
                  <a:schemeClr val="tx2"/>
                </a:solidFill>
              </a:rPr>
              <a:t>predictions</a:t>
            </a:r>
            <a:r>
              <a:rPr lang="fr-FR" sz="3200" dirty="0" smtClean="0">
                <a:solidFill>
                  <a:schemeClr val="tx2"/>
                </a:solidFill>
              </a:rPr>
              <a:t> for </a:t>
            </a:r>
            <a:r>
              <a:rPr lang="fr-FR" sz="3200" dirty="0" smtClean="0">
                <a:solidFill>
                  <a:schemeClr val="tx2"/>
                </a:solidFill>
                <a:sym typeface="Symbol"/>
              </a:rPr>
              <a:t></a:t>
            </a:r>
            <a:r>
              <a:rPr lang="fr-FR" sz="3200" baseline="30000" dirty="0" smtClean="0">
                <a:solidFill>
                  <a:schemeClr val="tx2"/>
                </a:solidFill>
                <a:sym typeface="Symbol"/>
              </a:rPr>
              <a:t>-</a:t>
            </a:r>
            <a:r>
              <a:rPr lang="fr-FR" sz="3200" dirty="0" err="1" smtClean="0">
                <a:solidFill>
                  <a:schemeClr val="tx2"/>
                </a:solidFill>
                <a:sym typeface="Symbol"/>
              </a:rPr>
              <a:t>pn</a:t>
            </a:r>
            <a:r>
              <a:rPr lang="fr-FR" sz="3200" dirty="0" err="1" smtClean="0">
                <a:solidFill>
                  <a:schemeClr val="tx2"/>
                </a:solidFill>
              </a:rPr>
              <a:t>e</a:t>
            </a:r>
            <a:r>
              <a:rPr lang="fr-FR" sz="3200" baseline="30000" dirty="0" err="1" smtClean="0">
                <a:solidFill>
                  <a:schemeClr val="tx2"/>
                </a:solidFill>
              </a:rPr>
              <a:t>+</a:t>
            </a:r>
            <a:r>
              <a:rPr lang="fr-FR" sz="3200" dirty="0" err="1" smtClean="0">
                <a:solidFill>
                  <a:schemeClr val="tx2"/>
                </a:solidFill>
              </a:rPr>
              <a:t>e</a:t>
            </a:r>
            <a:r>
              <a:rPr lang="fr-FR" sz="3200" baseline="30000" dirty="0" smtClean="0">
                <a:solidFill>
                  <a:schemeClr val="tx2"/>
                </a:solidFill>
              </a:rPr>
              <a:t>-</a:t>
            </a:r>
            <a:r>
              <a:rPr lang="fr-FR" sz="3200" dirty="0" smtClean="0">
                <a:solidFill>
                  <a:schemeClr val="tx2"/>
                </a:solidFill>
              </a:rPr>
              <a:t> </a:t>
            </a:r>
            <a:r>
              <a:rPr lang="fr-FR" sz="3200" dirty="0" err="1" smtClean="0">
                <a:solidFill>
                  <a:schemeClr val="tx2"/>
                </a:solidFill>
              </a:rPr>
              <a:t>reaction</a:t>
            </a:r>
            <a:endParaRPr lang="en-US" sz="3200" dirty="0">
              <a:solidFill>
                <a:schemeClr val="tx2"/>
              </a:solidFill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129" y="1742336"/>
            <a:ext cx="2588903" cy="190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35496" y="836712"/>
            <a:ext cx="4536504" cy="19082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FF0000"/>
                </a:solidFill>
              </a:rPr>
              <a:t>Lagrangian</a:t>
            </a:r>
            <a:r>
              <a:rPr lang="fr-FR" dirty="0" smtClean="0">
                <a:solidFill>
                  <a:srgbClr val="FF0000"/>
                </a:solidFill>
              </a:rPr>
              <a:t> model </a:t>
            </a:r>
            <a:r>
              <a:rPr lang="fr-FR" dirty="0" smtClean="0"/>
              <a:t>: real </a:t>
            </a:r>
            <a:r>
              <a:rPr lang="el-GR" dirty="0" smtClean="0">
                <a:latin typeface="Times New Roman"/>
                <a:cs typeface="Times New Roman"/>
              </a:rPr>
              <a:t>γ</a:t>
            </a:r>
            <a:r>
              <a:rPr lang="fr-FR" dirty="0" smtClean="0">
                <a:latin typeface="Times New Roman"/>
                <a:cs typeface="Times New Roman"/>
              </a:rPr>
              <a:t> + </a:t>
            </a:r>
            <a:r>
              <a:rPr lang="fr-FR" dirty="0" smtClean="0">
                <a:solidFill>
                  <a:srgbClr val="7030A0"/>
                </a:solidFill>
                <a:latin typeface="Times New Roman"/>
                <a:cs typeface="Times New Roman"/>
              </a:rPr>
              <a:t>VDM </a:t>
            </a:r>
            <a:r>
              <a:rPr lang="fr-FR" dirty="0" err="1" smtClean="0">
                <a:solidFill>
                  <a:srgbClr val="7030A0"/>
                </a:solidFill>
                <a:latin typeface="Times New Roman"/>
                <a:cs typeface="Times New Roman"/>
              </a:rPr>
              <a:t>coupling</a:t>
            </a:r>
            <a:endParaRPr lang="fr-FR" dirty="0" smtClean="0">
              <a:solidFill>
                <a:srgbClr val="7030A0"/>
              </a:solidFill>
              <a:latin typeface="Times New Roman"/>
              <a:cs typeface="Times New Roman"/>
            </a:endParaRPr>
          </a:p>
          <a:p>
            <a:endParaRPr lang="fr-FR" dirty="0" smtClean="0">
              <a:solidFill>
                <a:schemeClr val="tx2"/>
              </a:solidFill>
              <a:latin typeface="Times New Roman"/>
              <a:cs typeface="Times New Roman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Resonant</a:t>
            </a:r>
            <a:r>
              <a:rPr lang="fr-FR" dirty="0" smtClean="0">
                <a:solidFill>
                  <a:schemeClr val="tx2"/>
                </a:solidFill>
                <a:latin typeface="Times New Roman"/>
                <a:cs typeface="Times New Roman"/>
              </a:rPr>
              <a:t>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chemeClr val="tx2"/>
                </a:solidFill>
                <a:latin typeface="Times New Roman"/>
                <a:cs typeface="Times New Roman"/>
              </a:rPr>
              <a:t>Large Born </a:t>
            </a:r>
            <a:r>
              <a:rPr lang="fr-FR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term</a:t>
            </a:r>
            <a:endParaRPr lang="fr-FR" dirty="0" smtClean="0">
              <a:solidFill>
                <a:schemeClr val="tx2"/>
              </a:solidFill>
              <a:latin typeface="Times New Roman"/>
              <a:cs typeface="Times New Roman"/>
            </a:endParaRPr>
          </a:p>
          <a:p>
            <a:endParaRPr lang="fr-FR" i="1" dirty="0" smtClean="0"/>
          </a:p>
          <a:p>
            <a:r>
              <a:rPr lang="fr-FR" sz="1400" i="1" dirty="0" err="1" smtClean="0"/>
              <a:t>Zetenyi</a:t>
            </a:r>
            <a:r>
              <a:rPr lang="fr-FR" sz="1400" i="1" dirty="0" smtClean="0"/>
              <a:t> </a:t>
            </a:r>
            <a:r>
              <a:rPr lang="fr-FR" sz="1400" i="1" dirty="0"/>
              <a:t>and </a:t>
            </a:r>
            <a:r>
              <a:rPr lang="fr-FR" sz="1400" i="1" dirty="0" smtClean="0"/>
              <a:t>Wolf</a:t>
            </a:r>
          </a:p>
          <a:p>
            <a:r>
              <a:rPr lang="fr-FR" sz="1400" i="1" dirty="0" smtClean="0"/>
              <a:t>Phys</a:t>
            </a:r>
            <a:r>
              <a:rPr lang="fr-FR" sz="1400" i="1" dirty="0"/>
              <a:t>. </a:t>
            </a:r>
            <a:r>
              <a:rPr lang="fr-FR" sz="1400" i="1" dirty="0" err="1"/>
              <a:t>Rev</a:t>
            </a:r>
            <a:r>
              <a:rPr lang="fr-FR" sz="1400" i="1" dirty="0"/>
              <a:t>. C 86 (2012) </a:t>
            </a:r>
            <a:r>
              <a:rPr lang="fr-FR" sz="1400" i="1" dirty="0" smtClean="0"/>
              <a:t>065209</a:t>
            </a:r>
            <a:endParaRPr lang="fr-FR" sz="1600" i="1" baseline="30000" dirty="0" smtClean="0"/>
          </a:p>
        </p:txBody>
      </p:sp>
      <p:sp>
        <p:nvSpPr>
          <p:cNvPr id="12" name="ZoneTexte 11"/>
          <p:cNvSpPr txBox="1"/>
          <p:nvPr/>
        </p:nvSpPr>
        <p:spPr>
          <a:xfrm>
            <a:off x="261438" y="3733869"/>
            <a:ext cx="6090000" cy="132343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  <a:cs typeface="Arial" charset="0"/>
              </a:rPr>
              <a:t>s channel model based on </a:t>
            </a:r>
            <a:r>
              <a:rPr lang="el-GR" dirty="0" smtClean="0">
                <a:solidFill>
                  <a:srgbClr val="FF0000"/>
                </a:solidFill>
                <a:latin typeface="Times New Roman"/>
                <a:cs typeface="Times New Roman"/>
              </a:rPr>
              <a:t>ρ</a:t>
            </a:r>
            <a:r>
              <a:rPr lang="fr-FR" dirty="0" smtClean="0">
                <a:solidFill>
                  <a:srgbClr val="FF0000"/>
                </a:solidFill>
                <a:latin typeface="Times New Roman"/>
                <a:cs typeface="Times New Roman"/>
              </a:rPr>
              <a:t>/</a:t>
            </a:r>
            <a:r>
              <a:rPr lang="el-GR" dirty="0" smtClean="0">
                <a:solidFill>
                  <a:srgbClr val="FF0000"/>
                </a:solidFill>
                <a:latin typeface="Times New Roman"/>
                <a:cs typeface="Times New Roman"/>
              </a:rPr>
              <a:t>ω</a:t>
            </a:r>
            <a:r>
              <a:rPr lang="fr-FR" dirty="0" smtClean="0">
                <a:solidFill>
                  <a:srgbClr val="FF0000"/>
                </a:solidFill>
                <a:latin typeface="Times New Roman"/>
                <a:cs typeface="Times New Roman"/>
              </a:rPr>
              <a:t>NN* </a:t>
            </a:r>
            <a:r>
              <a:rPr lang="fr-FR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couplings</a:t>
            </a:r>
            <a:r>
              <a:rPr lang="fr-FR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fr-FR" i="1" dirty="0">
              <a:solidFill>
                <a:schemeClr val="tx2"/>
              </a:solidFill>
              <a:cs typeface="Arial" pitchFamily="34" charset="0"/>
            </a:endParaRPr>
          </a:p>
          <a:p>
            <a:r>
              <a:rPr lang="fr-FR" sz="1400" i="1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1200" i="1" dirty="0">
                <a:latin typeface="Arial" pitchFamily="34" charset="0"/>
                <a:cs typeface="Arial" pitchFamily="34" charset="0"/>
              </a:rPr>
              <a:t>B. Kaempfer , A Titov , R.Reznik </a:t>
            </a:r>
            <a:r>
              <a:rPr lang="en-US" sz="1200" i="1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1200" i="1" dirty="0">
                <a:latin typeface="Arial" pitchFamily="34" charset="0"/>
                <a:cs typeface="Arial" pitchFamily="34" charset="0"/>
              </a:rPr>
              <a:t>NPA</a:t>
            </a:r>
            <a:r>
              <a:rPr lang="fr-FR" sz="1200" i="1" dirty="0">
                <a:latin typeface="Arial" pitchFamily="34" charset="0"/>
                <a:cs typeface="Arial" pitchFamily="34" charset="0"/>
              </a:rPr>
              <a:t> </a:t>
            </a:r>
            <a:r>
              <a:rPr lang="pl-PL" sz="1200" i="1" dirty="0">
                <a:latin typeface="Arial" pitchFamily="34" charset="0"/>
                <a:cs typeface="Arial" pitchFamily="34" charset="0"/>
              </a:rPr>
              <a:t>721(2003)583</a:t>
            </a:r>
            <a:r>
              <a:rPr lang="fr-FR" sz="1200" i="1" dirty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en-GB" sz="1200" i="1" dirty="0" smtClean="0">
                <a:latin typeface="Arial" pitchFamily="34" charset="0"/>
                <a:cs typeface="Arial" pitchFamily="34" charset="0"/>
              </a:rPr>
              <a:t> M</a:t>
            </a:r>
            <a:r>
              <a:rPr lang="en-GB" sz="1200" i="1" dirty="0">
                <a:latin typeface="Arial" pitchFamily="34" charset="0"/>
                <a:cs typeface="Arial" pitchFamily="34" charset="0"/>
              </a:rPr>
              <a:t>. Lutz </a:t>
            </a:r>
            <a:r>
              <a:rPr lang="pl-PL" sz="1200" i="1" dirty="0">
                <a:latin typeface="Arial" pitchFamily="34" charset="0"/>
                <a:cs typeface="Arial" pitchFamily="34" charset="0"/>
              </a:rPr>
              <a:t>, B. Friman, M. S</a:t>
            </a:r>
            <a:r>
              <a:rPr lang="en-US" sz="1200" i="1" dirty="0" err="1">
                <a:latin typeface="Arial" pitchFamily="34" charset="0"/>
                <a:cs typeface="Arial" pitchFamily="34" charset="0"/>
              </a:rPr>
              <a:t>oyeu</a:t>
            </a:r>
            <a:r>
              <a:rPr lang="pl-PL" sz="1200" i="1" dirty="0">
                <a:latin typeface="Arial" pitchFamily="34" charset="0"/>
                <a:cs typeface="Arial" pitchFamily="34" charset="0"/>
              </a:rPr>
              <a:t>r</a:t>
            </a:r>
            <a:r>
              <a:rPr lang="en-GB" sz="1200" i="1" dirty="0">
                <a:latin typeface="Arial" pitchFamily="34" charset="0"/>
                <a:cs typeface="Arial" pitchFamily="34" charset="0"/>
              </a:rPr>
              <a:t> NPA 713 (2003) </a:t>
            </a:r>
            <a:r>
              <a:rPr lang="en-GB" sz="1200" i="1" dirty="0" smtClean="0">
                <a:latin typeface="Arial" pitchFamily="34" charset="0"/>
                <a:cs typeface="Arial" pitchFamily="34" charset="0"/>
              </a:rPr>
              <a:t>97–118</a:t>
            </a:r>
          </a:p>
          <a:p>
            <a:r>
              <a:rPr lang="en-US" dirty="0" smtClean="0">
                <a:solidFill>
                  <a:schemeClr val="tx2"/>
                </a:solidFill>
                <a:cs typeface="Arial" charset="0"/>
              </a:rPr>
              <a:t> Large destructive  interference between </a:t>
            </a:r>
            <a:r>
              <a:rPr lang="en-US" dirty="0" smtClean="0">
                <a:solidFill>
                  <a:schemeClr val="tx2"/>
                </a:solidFill>
                <a:cs typeface="Arial" charset="0"/>
                <a:sym typeface="Symbol"/>
              </a:rPr>
              <a:t> and  contributions</a:t>
            </a:r>
            <a:endParaRPr lang="en-US" dirty="0" smtClean="0">
              <a:solidFill>
                <a:schemeClr val="tx2"/>
              </a:solidFill>
              <a:cs typeface="Arial" charset="0"/>
            </a:endParaRPr>
          </a:p>
          <a:p>
            <a:endParaRPr lang="fr-FR" i="1" dirty="0">
              <a:solidFill>
                <a:schemeClr val="tx2"/>
              </a:solidFill>
              <a:cs typeface="Arial" charset="0"/>
            </a:endParaRP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2859" y="1254655"/>
            <a:ext cx="1845441" cy="47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53320"/>
            <a:ext cx="3619500" cy="762000"/>
          </a:xfrm>
          <a:prstGeom prst="rect">
            <a:avLst/>
          </a:prstGeom>
          <a:noFill/>
          <a:ln w="9525">
            <a:solidFill>
              <a:srgbClr val="501F74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8" name="Connecteur droit avec flèche 7"/>
          <p:cNvCxnSpPr/>
          <p:nvPr/>
        </p:nvCxnSpPr>
        <p:spPr>
          <a:xfrm>
            <a:off x="4129638" y="1594653"/>
            <a:ext cx="298346" cy="5382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3059832" y="1628800"/>
            <a:ext cx="360040" cy="6245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ZoneTexte 17"/>
              <p:cNvSpPr txBox="1"/>
              <p:nvPr/>
            </p:nvSpPr>
            <p:spPr>
              <a:xfrm>
                <a:off x="753111" y="4935482"/>
                <a:ext cx="4613442" cy="7682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/>
                          </a:rPr>
                          <m:t>𝑑</m:t>
                        </m:r>
                        <m:r>
                          <a:rPr lang="en-US" i="1" smtClean="0">
                            <a:latin typeface="Cambria Math"/>
                            <a:sym typeface="Symbol"/>
                          </a:rPr>
                          <m:t></m:t>
                        </m:r>
                      </m:num>
                      <m:den>
                        <m:r>
                          <a:rPr lang="en-US" i="1" smtClean="0">
                            <a:latin typeface="Cambria Math"/>
                          </a:rPr>
                          <m:t>𝑑</m:t>
                        </m:r>
                        <m:r>
                          <a:rPr lang="fr-FR" b="0" i="1" smtClean="0">
                            <a:latin typeface="Cambria Math"/>
                          </a:rPr>
                          <m:t>𝑀</m:t>
                        </m:r>
                        <m:r>
                          <a:rPr lang="fr-FR" b="0" i="1" baseline="-25000" smtClean="0">
                            <a:latin typeface="Cambria Math"/>
                          </a:rPr>
                          <m:t>𝑒𝑒</m:t>
                        </m:r>
                      </m:den>
                    </m:f>
                  </m:oMath>
                </a14:m>
                <a:r>
                  <a:rPr lang="en-US" dirty="0" smtClean="0"/>
                  <a:t> = 0.06 </a:t>
                </a:r>
                <a:r>
                  <a:rPr lang="en-US" dirty="0" smtClean="0">
                    <a:sym typeface="Symbol"/>
                  </a:rPr>
                  <a:t>b/GeV for </a:t>
                </a:r>
                <a:r>
                  <a:rPr lang="en-US" dirty="0" err="1" smtClean="0">
                    <a:sym typeface="Symbol"/>
                  </a:rPr>
                  <a:t>M</a:t>
                </a:r>
                <a:r>
                  <a:rPr lang="en-US" baseline="-25000" dirty="0" err="1" smtClean="0">
                    <a:sym typeface="Symbol"/>
                  </a:rPr>
                  <a:t>ee</a:t>
                </a:r>
                <a:r>
                  <a:rPr lang="en-US" dirty="0" smtClean="0">
                    <a:sym typeface="Symbol"/>
                  </a:rPr>
                  <a:t>=0.5 GeV</a:t>
                </a:r>
              </a:p>
              <a:p>
                <a:r>
                  <a:rPr lang="fr-FR" dirty="0">
                    <a:sym typeface="Symbol"/>
                  </a:rPr>
                  <a:t> </a:t>
                </a:r>
                <a:r>
                  <a:rPr lang="fr-FR" dirty="0" smtClean="0">
                    <a:sym typeface="Symbol"/>
                  </a:rPr>
                  <a:t>about 60 times </a:t>
                </a:r>
                <a:r>
                  <a:rPr lang="fr-FR" dirty="0" err="1" smtClean="0">
                    <a:sym typeface="Symbol"/>
                  </a:rPr>
                  <a:t>smaller</a:t>
                </a:r>
                <a:r>
                  <a:rPr lang="fr-FR" dirty="0" smtClean="0">
                    <a:sym typeface="Symbol"/>
                  </a:rPr>
                  <a:t> </a:t>
                </a:r>
                <a:r>
                  <a:rPr lang="fr-FR" dirty="0" err="1" smtClean="0">
                    <a:sym typeface="Symbol"/>
                  </a:rPr>
                  <a:t>than</a:t>
                </a:r>
                <a:r>
                  <a:rPr lang="fr-FR" dirty="0" smtClean="0">
                    <a:sym typeface="Symbol"/>
                  </a:rPr>
                  <a:t> </a:t>
                </a:r>
                <a:r>
                  <a:rPr lang="fr-FR" dirty="0" err="1" smtClean="0">
                    <a:sym typeface="Symbol"/>
                  </a:rPr>
                  <a:t>our</a:t>
                </a:r>
                <a:r>
                  <a:rPr lang="fr-FR" dirty="0" smtClean="0">
                    <a:sym typeface="Symbol"/>
                  </a:rPr>
                  <a:t> </a:t>
                </a:r>
                <a:r>
                  <a:rPr lang="fr-FR" dirty="0" err="1" smtClean="0">
                    <a:sym typeface="Symbol"/>
                  </a:rPr>
                  <a:t>measurement</a:t>
                </a:r>
                <a:endParaRPr lang="en-US" dirty="0" smtClean="0">
                  <a:sym typeface="Symbol"/>
                </a:endParaRPr>
              </a:p>
            </p:txBody>
          </p:sp>
        </mc:Choice>
        <mc:Fallback xmlns="">
          <p:sp>
            <p:nvSpPr>
              <p:cNvPr id="18" name="ZoneTexte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3111" y="4935482"/>
                <a:ext cx="4613442" cy="768287"/>
              </a:xfrm>
              <a:prstGeom prst="rect">
                <a:avLst/>
              </a:prstGeom>
              <a:blipFill rotWithShape="1">
                <a:blip r:embed="rId6"/>
                <a:stretch>
                  <a:fillRect r="-529" b="-119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980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1143000"/>
          </a:xfrm>
          <a:solidFill>
            <a:schemeClr val="bg2"/>
          </a:solidFill>
        </p:spPr>
        <p:txBody>
          <a:bodyPr>
            <a:normAutofit fontScale="90000"/>
          </a:bodyPr>
          <a:lstStyle/>
          <a:p>
            <a:r>
              <a:rPr lang="fr-FR" dirty="0" err="1" smtClean="0"/>
              <a:t>Comparison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GiBUU</a:t>
            </a:r>
            <a:r>
              <a:rPr lang="fr-FR" dirty="0" smtClean="0"/>
              <a:t> transport model</a:t>
            </a:r>
            <a:endParaRPr lang="en-US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3635896" y="4772922"/>
            <a:ext cx="4895727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tx2"/>
                </a:solidFill>
              </a:rPr>
              <a:t>Vector Dominance Model </a:t>
            </a:r>
          </a:p>
          <a:p>
            <a:r>
              <a:rPr lang="it-IT" dirty="0" smtClean="0">
                <a:solidFill>
                  <a:schemeClr val="tx2"/>
                </a:solidFill>
              </a:rPr>
              <a:t>(d</a:t>
            </a:r>
            <a:r>
              <a:rPr lang="it-IT" dirty="0" smtClean="0">
                <a:solidFill>
                  <a:schemeClr val="tx2"/>
                </a:solidFill>
                <a:sym typeface="Symbol"/>
              </a:rPr>
              <a:t>/dM</a:t>
            </a:r>
            <a:r>
              <a:rPr lang="it-IT" baseline="-25000" dirty="0" smtClean="0">
                <a:solidFill>
                  <a:schemeClr val="tx2"/>
                </a:solidFill>
                <a:sym typeface="Symbol"/>
              </a:rPr>
              <a:t>ee</a:t>
            </a:r>
            <a:r>
              <a:rPr lang="it-IT" dirty="0" smtClean="0">
                <a:solidFill>
                  <a:schemeClr val="tx2"/>
                </a:solidFill>
                <a:sym typeface="Symbol"/>
              </a:rPr>
              <a:t>)</a:t>
            </a:r>
            <a:r>
              <a:rPr lang="it-IT" dirty="0" smtClean="0">
                <a:solidFill>
                  <a:schemeClr val="tx2"/>
                </a:solidFill>
              </a:rPr>
              <a:t>= </a:t>
            </a:r>
            <a:r>
              <a:rPr lang="it-IT" dirty="0">
                <a:solidFill>
                  <a:schemeClr val="tx2"/>
                </a:solidFill>
              </a:rPr>
              <a:t>(d</a:t>
            </a:r>
            <a:r>
              <a:rPr lang="it-IT" dirty="0">
                <a:solidFill>
                  <a:schemeClr val="tx2"/>
                </a:solidFill>
                <a:sym typeface="Symbol"/>
              </a:rPr>
              <a:t>/</a:t>
            </a:r>
            <a:r>
              <a:rPr lang="it-IT" dirty="0" smtClean="0">
                <a:solidFill>
                  <a:schemeClr val="tx2"/>
                </a:solidFill>
                <a:sym typeface="Symbol"/>
              </a:rPr>
              <a:t>dM</a:t>
            </a:r>
            <a:r>
              <a:rPr lang="it-IT" baseline="-25000" dirty="0" smtClean="0">
                <a:solidFill>
                  <a:schemeClr val="tx2"/>
                </a:solidFill>
                <a:sym typeface="Symbol"/>
              </a:rPr>
              <a:t></a:t>
            </a:r>
            <a:r>
              <a:rPr lang="it-IT" dirty="0" smtClean="0">
                <a:solidFill>
                  <a:schemeClr val="tx2"/>
                </a:solidFill>
              </a:rPr>
              <a:t> )* BR(M</a:t>
            </a:r>
            <a:r>
              <a:rPr lang="it-IT" baseline="-25000" dirty="0" smtClean="0">
                <a:solidFill>
                  <a:schemeClr val="tx2"/>
                </a:solidFill>
              </a:rPr>
              <a:t>ee</a:t>
            </a:r>
            <a:r>
              <a:rPr lang="it-IT" dirty="0" smtClean="0">
                <a:solidFill>
                  <a:schemeClr val="tx2"/>
                </a:solidFill>
              </a:rPr>
              <a:t>=M</a:t>
            </a:r>
            <a:r>
              <a:rPr lang="it-IT" baseline="-25000" dirty="0" smtClean="0">
                <a:solidFill>
                  <a:schemeClr val="tx2"/>
                </a:solidFill>
                <a:sym typeface="Symbol"/>
              </a:rPr>
              <a:t></a:t>
            </a:r>
            <a:r>
              <a:rPr lang="it-IT" dirty="0" smtClean="0">
                <a:solidFill>
                  <a:schemeClr val="tx2"/>
                </a:solidFill>
              </a:rPr>
              <a:t>) * (M</a:t>
            </a:r>
            <a:r>
              <a:rPr lang="it-IT" baseline="-25000" dirty="0" smtClean="0">
                <a:solidFill>
                  <a:schemeClr val="tx2"/>
                </a:solidFill>
                <a:sym typeface="Symbol"/>
              </a:rPr>
              <a:t></a:t>
            </a:r>
            <a:r>
              <a:rPr lang="it-IT" dirty="0" smtClean="0">
                <a:solidFill>
                  <a:schemeClr val="tx2"/>
                </a:solidFill>
              </a:rPr>
              <a:t>/M</a:t>
            </a:r>
            <a:r>
              <a:rPr lang="it-IT" baseline="-25000" dirty="0" smtClean="0">
                <a:solidFill>
                  <a:schemeClr val="tx2"/>
                </a:solidFill>
              </a:rPr>
              <a:t>ee</a:t>
            </a:r>
            <a:r>
              <a:rPr lang="it-IT" dirty="0" smtClean="0">
                <a:solidFill>
                  <a:schemeClr val="tx2"/>
                </a:solidFill>
              </a:rPr>
              <a:t>)</a:t>
            </a:r>
            <a:r>
              <a:rPr lang="it-IT" baseline="30000" dirty="0" smtClean="0">
                <a:solidFill>
                  <a:schemeClr val="tx2"/>
                </a:solidFill>
              </a:rPr>
              <a:t>3</a:t>
            </a:r>
            <a:endParaRPr lang="en-US" baseline="30000" dirty="0">
              <a:solidFill>
                <a:schemeClr val="tx2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474151" y="5590981"/>
            <a:ext cx="7544117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ym typeface="Symbol"/>
              </a:rPr>
              <a:t>Too</a:t>
            </a:r>
            <a:r>
              <a:rPr lang="fr-FR" dirty="0" smtClean="0">
                <a:sym typeface="Symbol"/>
              </a:rPr>
              <a:t> large </a:t>
            </a:r>
            <a:r>
              <a:rPr lang="fr-FR" dirty="0" err="1" smtClean="0">
                <a:sym typeface="Symbol"/>
              </a:rPr>
              <a:t>yield</a:t>
            </a:r>
            <a:r>
              <a:rPr lang="fr-FR" dirty="0" smtClean="0">
                <a:sym typeface="Symbol"/>
              </a:rPr>
              <a:t> from </a:t>
            </a:r>
            <a:r>
              <a:rPr lang="fr-FR" dirty="0" err="1" smtClean="0">
                <a:sym typeface="Symbol"/>
              </a:rPr>
              <a:t>baryonic</a:t>
            </a:r>
            <a:r>
              <a:rPr lang="fr-FR" dirty="0" smtClean="0">
                <a:sym typeface="Symbol"/>
              </a:rPr>
              <a:t> contribution at </a:t>
            </a:r>
            <a:r>
              <a:rPr lang="fr-FR" dirty="0" err="1" smtClean="0">
                <a:sym typeface="Symbol"/>
              </a:rPr>
              <a:t>low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M</a:t>
            </a:r>
            <a:r>
              <a:rPr lang="fr-FR" baseline="-25000" dirty="0" err="1" smtClean="0">
                <a:sym typeface="Symbol"/>
              </a:rPr>
              <a:t>ee</a:t>
            </a:r>
            <a:endParaRPr lang="fr-FR" baseline="-25000" dirty="0" smtClean="0">
              <a:sym typeface="Symbo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ym typeface="Symbol"/>
              </a:rPr>
              <a:t>Related</a:t>
            </a:r>
            <a:r>
              <a:rPr lang="fr-FR" dirty="0" smtClean="0">
                <a:sym typeface="Symbol"/>
              </a:rPr>
              <a:t> to </a:t>
            </a:r>
            <a:r>
              <a:rPr lang="fr-FR" dirty="0" err="1" smtClean="0">
                <a:sym typeface="Symbol"/>
              </a:rPr>
              <a:t>known</a:t>
            </a:r>
            <a:r>
              <a:rPr lang="fr-FR" dirty="0" smtClean="0">
                <a:sym typeface="Symbol"/>
              </a:rPr>
              <a:t> </a:t>
            </a:r>
            <a:r>
              <a:rPr lang="fr-FR" dirty="0" err="1" smtClean="0">
                <a:sym typeface="Symbol"/>
              </a:rPr>
              <a:t>overestimate</a:t>
            </a:r>
            <a:r>
              <a:rPr lang="fr-FR" dirty="0" smtClean="0">
                <a:sym typeface="Symbol"/>
              </a:rPr>
              <a:t> of radiative </a:t>
            </a:r>
            <a:r>
              <a:rPr lang="fr-FR" dirty="0" err="1" smtClean="0">
                <a:sym typeface="Symbol"/>
              </a:rPr>
              <a:t>decays</a:t>
            </a:r>
            <a:r>
              <a:rPr lang="fr-FR" dirty="0" smtClean="0">
                <a:sym typeface="Symbol"/>
              </a:rPr>
              <a:t> by the strict VDM model</a:t>
            </a:r>
            <a:endParaRPr lang="en-US" dirty="0"/>
          </a:p>
        </p:txBody>
      </p:sp>
      <p:sp>
        <p:nvSpPr>
          <p:cNvPr id="7" name="ZoneTexte 6"/>
          <p:cNvSpPr txBox="1"/>
          <p:nvPr/>
        </p:nvSpPr>
        <p:spPr>
          <a:xfrm>
            <a:off x="251520" y="4772922"/>
            <a:ext cx="3217547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strict </a:t>
            </a:r>
            <a:r>
              <a:rPr lang="fr-FR" dirty="0"/>
              <a:t>VDM </a:t>
            </a:r>
            <a:r>
              <a:rPr lang="fr-FR" dirty="0" err="1"/>
              <a:t>approach</a:t>
            </a:r>
            <a:r>
              <a:rPr lang="fr-FR" dirty="0"/>
              <a:t>: </a:t>
            </a:r>
            <a:endParaRPr lang="fr-FR" dirty="0" smtClean="0"/>
          </a:p>
          <a:p>
            <a:r>
              <a:rPr lang="fr-FR" dirty="0" smtClean="0"/>
              <a:t>R</a:t>
            </a:r>
            <a:r>
              <a:rPr lang="fr-FR" dirty="0">
                <a:sym typeface="Symbol"/>
              </a:rPr>
              <a:t>N</a:t>
            </a:r>
            <a:r>
              <a:rPr lang="fr-FR" dirty="0" err="1">
                <a:sym typeface="Symbol"/>
              </a:rPr>
              <a:t>Ne+e</a:t>
            </a:r>
            <a:r>
              <a:rPr lang="fr-FR" dirty="0">
                <a:sym typeface="Symbol"/>
              </a:rPr>
              <a:t>- (no 2 mass </a:t>
            </a:r>
            <a:r>
              <a:rPr lang="fr-FR" dirty="0" err="1">
                <a:sym typeface="Symbol"/>
              </a:rPr>
              <a:t>cut</a:t>
            </a:r>
            <a:r>
              <a:rPr lang="fr-FR" dirty="0" smtClean="0">
                <a:sym typeface="Symbol"/>
              </a:rPr>
              <a:t>)</a:t>
            </a:r>
            <a:endParaRPr lang="fr-FR" dirty="0">
              <a:sym typeface="Symbol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304948"/>
            <a:ext cx="3911724" cy="2938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043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530821" y="2673339"/>
            <a:ext cx="2487623" cy="33469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0"/>
          <a:stretch/>
        </p:blipFill>
        <p:spPr bwMode="auto">
          <a:xfrm>
            <a:off x="6562545" y="2708920"/>
            <a:ext cx="2393472" cy="1699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145887" y="924396"/>
            <a:ext cx="8785195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FFFF00"/>
                </a:solidFill>
              </a:rPr>
              <a:t>e-VDM model    (</a:t>
            </a:r>
            <a:r>
              <a:rPr lang="fr-FR" dirty="0">
                <a:solidFill>
                  <a:srgbClr val="FFFF00"/>
                </a:solidFill>
                <a:sym typeface="Symbol"/>
              </a:rPr>
              <a:t>,’,’’,…) </a:t>
            </a:r>
            <a:r>
              <a:rPr lang="fr-FR" sz="1600" i="1" dirty="0">
                <a:solidFill>
                  <a:prstClr val="white"/>
                </a:solidFill>
              </a:rPr>
              <a:t>M. </a:t>
            </a:r>
            <a:r>
              <a:rPr lang="fr-FR" sz="1600" i="1" dirty="0" err="1">
                <a:solidFill>
                  <a:prstClr val="white"/>
                </a:solidFill>
              </a:rPr>
              <a:t>Krivoruchenko</a:t>
            </a:r>
            <a:r>
              <a:rPr lang="fr-FR" sz="1600" i="1" dirty="0">
                <a:solidFill>
                  <a:prstClr val="white"/>
                </a:solidFill>
              </a:rPr>
              <a:t>, Ann. Phys. 296 (2002) 299</a:t>
            </a:r>
          </a:p>
          <a:p>
            <a:r>
              <a:rPr lang="fr-FR" dirty="0" err="1">
                <a:solidFill>
                  <a:prstClr val="white"/>
                </a:solidFill>
              </a:rPr>
              <a:t>Currently</a:t>
            </a:r>
            <a:r>
              <a:rPr lang="fr-FR" dirty="0">
                <a:solidFill>
                  <a:prstClr val="white"/>
                </a:solidFill>
              </a:rPr>
              <a:t> </a:t>
            </a:r>
            <a:r>
              <a:rPr lang="fr-FR" dirty="0" err="1">
                <a:solidFill>
                  <a:prstClr val="white"/>
                </a:solidFill>
              </a:rPr>
              <a:t>being</a:t>
            </a:r>
            <a:r>
              <a:rPr lang="fr-FR" dirty="0">
                <a:solidFill>
                  <a:prstClr val="white"/>
                </a:solidFill>
              </a:rPr>
              <a:t>  </a:t>
            </a:r>
            <a:r>
              <a:rPr lang="fr-FR" dirty="0" err="1">
                <a:solidFill>
                  <a:prstClr val="white"/>
                </a:solidFill>
              </a:rPr>
              <a:t>updated</a:t>
            </a:r>
            <a:r>
              <a:rPr lang="fr-FR" dirty="0">
                <a:solidFill>
                  <a:prstClr val="white"/>
                </a:solidFill>
              </a:rPr>
              <a:t>  </a:t>
            </a:r>
            <a:r>
              <a:rPr lang="fr-FR" dirty="0">
                <a:solidFill>
                  <a:prstClr val="white"/>
                </a:solidFill>
                <a:latin typeface="Times New Roman"/>
                <a:cs typeface="Times New Roman"/>
              </a:rPr>
              <a:t> </a:t>
            </a:r>
            <a:r>
              <a:rPr lang="fr-FR" dirty="0">
                <a:solidFill>
                  <a:srgbClr val="FFFF00"/>
                </a:solidFill>
                <a:latin typeface="Times New Roman"/>
                <a:cs typeface="Times New Roman"/>
              </a:rPr>
              <a:t>(</a:t>
            </a:r>
            <a:r>
              <a:rPr lang="fr-FR" dirty="0" err="1">
                <a:solidFill>
                  <a:srgbClr val="FFFF00"/>
                </a:solidFill>
                <a:latin typeface="Times New Roman"/>
                <a:cs typeface="Times New Roman"/>
              </a:rPr>
              <a:t>work</a:t>
            </a:r>
            <a:r>
              <a:rPr lang="fr-FR" dirty="0">
                <a:solidFill>
                  <a:srgbClr val="FFFF00"/>
                </a:solidFill>
                <a:latin typeface="Times New Roman"/>
                <a:cs typeface="Times New Roman"/>
              </a:rPr>
              <a:t> in </a:t>
            </a:r>
            <a:r>
              <a:rPr lang="fr-FR" dirty="0" err="1">
                <a:solidFill>
                  <a:srgbClr val="FFFF00"/>
                </a:solidFill>
                <a:latin typeface="Times New Roman"/>
                <a:cs typeface="Times New Roman"/>
              </a:rPr>
              <a:t>progress</a:t>
            </a:r>
            <a:r>
              <a:rPr lang="fr-FR" dirty="0">
                <a:solidFill>
                  <a:srgbClr val="FFFF00"/>
                </a:solidFill>
                <a:latin typeface="Times New Roman"/>
                <a:cs typeface="Times New Roman"/>
              </a:rPr>
              <a:t>) </a:t>
            </a:r>
            <a:r>
              <a:rPr lang="fr-FR" dirty="0">
                <a:solidFill>
                  <a:prstClr val="white"/>
                </a:solidFill>
              </a:rPr>
              <a:t>to </a:t>
            </a:r>
            <a:r>
              <a:rPr lang="fr-FR" dirty="0" err="1">
                <a:solidFill>
                  <a:prstClr val="white"/>
                </a:solidFill>
              </a:rPr>
              <a:t>recent</a:t>
            </a:r>
            <a:r>
              <a:rPr lang="fr-FR" dirty="0">
                <a:solidFill>
                  <a:prstClr val="white"/>
                </a:solidFill>
              </a:rPr>
              <a:t> data     </a:t>
            </a:r>
          </a:p>
          <a:p>
            <a:r>
              <a:rPr lang="fr-FR" dirty="0">
                <a:solidFill>
                  <a:prstClr val="white"/>
                </a:solidFill>
              </a:rPr>
              <a:t>                       - SL transition FF (CLAS)</a:t>
            </a:r>
          </a:p>
          <a:p>
            <a:r>
              <a:rPr lang="fr-FR" dirty="0">
                <a:solidFill>
                  <a:prstClr val="white"/>
                </a:solidFill>
                <a:latin typeface="Times New Roman"/>
                <a:cs typeface="Times New Roman"/>
              </a:rPr>
              <a:t>                     - </a:t>
            </a:r>
            <a:r>
              <a:rPr lang="el-GR" dirty="0">
                <a:solidFill>
                  <a:prstClr val="white"/>
                </a:solidFill>
                <a:latin typeface="Times New Roman"/>
                <a:cs typeface="Times New Roman"/>
              </a:rPr>
              <a:t>ρ</a:t>
            </a:r>
            <a:r>
              <a:rPr lang="fr-FR" dirty="0">
                <a:solidFill>
                  <a:prstClr val="white"/>
                </a:solidFill>
                <a:latin typeface="Times New Roman"/>
                <a:cs typeface="Times New Roman"/>
              </a:rPr>
              <a:t>/</a:t>
            </a:r>
            <a:r>
              <a:rPr lang="el-GR" dirty="0">
                <a:solidFill>
                  <a:prstClr val="white"/>
                </a:solidFill>
                <a:latin typeface="Times New Roman"/>
                <a:cs typeface="Times New Roman"/>
              </a:rPr>
              <a:t>ω</a:t>
            </a:r>
            <a:r>
              <a:rPr lang="fr-FR" dirty="0">
                <a:solidFill>
                  <a:prstClr val="white"/>
                </a:solidFill>
                <a:latin typeface="Times New Roman"/>
                <a:cs typeface="Times New Roman"/>
              </a:rPr>
              <a:t>NN* </a:t>
            </a:r>
            <a:r>
              <a:rPr lang="fr-FR" dirty="0" err="1">
                <a:solidFill>
                  <a:prstClr val="white"/>
                </a:solidFill>
                <a:latin typeface="Times New Roman"/>
                <a:cs typeface="Times New Roman"/>
              </a:rPr>
              <a:t>couplings</a:t>
            </a:r>
            <a:r>
              <a:rPr lang="fr-FR" dirty="0">
                <a:solidFill>
                  <a:prstClr val="white"/>
                </a:solidFill>
                <a:latin typeface="Times New Roman"/>
                <a:cs typeface="Times New Roman"/>
              </a:rPr>
              <a:t> (PWA</a:t>
            </a:r>
            <a:r>
              <a:rPr lang="fr-FR" dirty="0" smtClean="0">
                <a:solidFill>
                  <a:prstClr val="white"/>
                </a:solidFill>
                <a:latin typeface="Times New Roman"/>
                <a:cs typeface="Times New Roman"/>
              </a:rPr>
              <a:t>)</a:t>
            </a:r>
          </a:p>
          <a:p>
            <a:endParaRPr lang="fr-FR" dirty="0" smtClean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 smtClean="0">
                <a:solidFill>
                  <a:srgbClr val="FFFF00"/>
                </a:solidFill>
              </a:rPr>
              <a:t>Two</a:t>
            </a:r>
            <a:r>
              <a:rPr lang="fr-FR" dirty="0" smtClean="0">
                <a:solidFill>
                  <a:srgbClr val="FFFF00"/>
                </a:solidFill>
              </a:rPr>
              <a:t>-component  model (real photon +</a:t>
            </a:r>
            <a:r>
              <a:rPr lang="fr-FR" dirty="0" err="1" smtClean="0">
                <a:solidFill>
                  <a:srgbClr val="FFFF00"/>
                </a:solidFill>
              </a:rPr>
              <a:t>vector</a:t>
            </a:r>
            <a:r>
              <a:rPr lang="fr-FR" dirty="0" smtClean="0">
                <a:solidFill>
                  <a:srgbClr val="FFFF00"/>
                </a:solidFill>
              </a:rPr>
              <a:t> </a:t>
            </a:r>
            <a:r>
              <a:rPr lang="fr-FR" dirty="0" err="1" smtClean="0">
                <a:solidFill>
                  <a:srgbClr val="FFFF00"/>
                </a:solidFill>
              </a:rPr>
              <a:t>meson</a:t>
            </a:r>
            <a:r>
              <a:rPr lang="fr-FR" dirty="0" smtClean="0">
                <a:solidFill>
                  <a:srgbClr val="FFFF00"/>
                </a:solidFill>
              </a:rPr>
              <a:t> </a:t>
            </a:r>
            <a:r>
              <a:rPr lang="fr-FR" dirty="0" err="1" smtClean="0">
                <a:solidFill>
                  <a:srgbClr val="FFFF00"/>
                </a:solidFill>
              </a:rPr>
              <a:t>couplings</a:t>
            </a:r>
            <a:r>
              <a:rPr lang="fr-FR" dirty="0" smtClean="0">
                <a:solidFill>
                  <a:srgbClr val="FFFF00"/>
                </a:solidFill>
              </a:rPr>
              <a:t>) </a:t>
            </a:r>
          </a:p>
          <a:p>
            <a:r>
              <a:rPr lang="fr-FR" i="1" dirty="0">
                <a:solidFill>
                  <a:prstClr val="white"/>
                </a:solidFill>
              </a:rPr>
              <a:t> </a:t>
            </a:r>
            <a:r>
              <a:rPr lang="fr-FR" i="1" dirty="0" smtClean="0">
                <a:solidFill>
                  <a:prstClr val="white"/>
                </a:solidFill>
              </a:rPr>
              <a:t>                                               </a:t>
            </a:r>
            <a:r>
              <a:rPr lang="fr-FR" sz="1400" i="1" dirty="0" err="1" smtClean="0">
                <a:solidFill>
                  <a:prstClr val="white"/>
                </a:solidFill>
              </a:rPr>
              <a:t>Zetenyi</a:t>
            </a:r>
            <a:r>
              <a:rPr lang="fr-FR" sz="1400" i="1" dirty="0" smtClean="0">
                <a:solidFill>
                  <a:prstClr val="white"/>
                </a:solidFill>
              </a:rPr>
              <a:t> </a:t>
            </a:r>
            <a:r>
              <a:rPr lang="fr-FR" sz="1400" i="1" dirty="0">
                <a:solidFill>
                  <a:prstClr val="white"/>
                </a:solidFill>
              </a:rPr>
              <a:t>and </a:t>
            </a:r>
            <a:r>
              <a:rPr lang="fr-FR" sz="1400" i="1" dirty="0" smtClean="0">
                <a:solidFill>
                  <a:prstClr val="white"/>
                </a:solidFill>
              </a:rPr>
              <a:t>Wolf, Phys</a:t>
            </a:r>
            <a:r>
              <a:rPr lang="fr-FR" sz="1400" i="1" dirty="0">
                <a:solidFill>
                  <a:prstClr val="white"/>
                </a:solidFill>
              </a:rPr>
              <a:t>. </a:t>
            </a:r>
            <a:r>
              <a:rPr lang="fr-FR" sz="1400" i="1" dirty="0" err="1">
                <a:solidFill>
                  <a:prstClr val="white"/>
                </a:solidFill>
              </a:rPr>
              <a:t>Rev</a:t>
            </a:r>
            <a:r>
              <a:rPr lang="fr-FR" sz="1400" i="1" dirty="0">
                <a:solidFill>
                  <a:prstClr val="white"/>
                </a:solidFill>
              </a:rPr>
              <a:t>. C 86 (2012) 065209</a:t>
            </a:r>
            <a:endParaRPr lang="fr-FR" sz="1600" i="1" baseline="30000" dirty="0">
              <a:solidFill>
                <a:prstClr val="white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FFFF00"/>
              </a:solidFill>
            </a:endParaRPr>
          </a:p>
        </p:txBody>
      </p:sp>
      <p:sp>
        <p:nvSpPr>
          <p:cNvPr id="4" name="Titre 1"/>
          <p:cNvSpPr txBox="1">
            <a:spLocks/>
          </p:cNvSpPr>
          <p:nvPr/>
        </p:nvSpPr>
        <p:spPr>
          <a:xfrm>
            <a:off x="0" y="-1714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 smtClean="0">
                <a:solidFill>
                  <a:srgbClr val="ACCBF9"/>
                </a:solidFill>
              </a:rPr>
              <a:t>Time-</a:t>
            </a:r>
            <a:r>
              <a:rPr lang="fr-FR" sz="3600" dirty="0" err="1" smtClean="0">
                <a:solidFill>
                  <a:srgbClr val="ACCBF9"/>
                </a:solidFill>
              </a:rPr>
              <a:t>like</a:t>
            </a:r>
            <a:r>
              <a:rPr lang="fr-FR" sz="3600" dirty="0" smtClean="0">
                <a:solidFill>
                  <a:srgbClr val="ACCBF9"/>
                </a:solidFill>
              </a:rPr>
              <a:t> </a:t>
            </a:r>
            <a:r>
              <a:rPr lang="fr-FR" sz="3600" dirty="0" err="1" smtClean="0">
                <a:solidFill>
                  <a:srgbClr val="ACCBF9"/>
                </a:solidFill>
              </a:rPr>
              <a:t>form</a:t>
            </a:r>
            <a:r>
              <a:rPr lang="fr-FR" sz="3600" dirty="0" smtClean="0">
                <a:solidFill>
                  <a:srgbClr val="ACCBF9"/>
                </a:solidFill>
              </a:rPr>
              <a:t> factor </a:t>
            </a:r>
            <a:r>
              <a:rPr lang="fr-FR" sz="3600" dirty="0" err="1" smtClean="0">
                <a:solidFill>
                  <a:srgbClr val="ACCBF9"/>
                </a:solidFill>
              </a:rPr>
              <a:t>models</a:t>
            </a:r>
            <a:endParaRPr lang="fr-FR" sz="3600" dirty="0" smtClean="0">
              <a:solidFill>
                <a:srgbClr val="ACCBF9"/>
              </a:solidFill>
            </a:endParaRP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323528" y="6035793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white">
                    <a:tint val="75000"/>
                  </a:prstClr>
                </a:solidFill>
              </a:rPr>
              <a:t>June 12,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45887" y="4585191"/>
            <a:ext cx="4089261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FFFF00"/>
                </a:solidFill>
                <a:cs typeface="Arial" charset="0"/>
              </a:rPr>
              <a:t> constituent quark-</a:t>
            </a:r>
            <a:r>
              <a:rPr lang="fr-FR" dirty="0" err="1" smtClean="0">
                <a:solidFill>
                  <a:srgbClr val="FFFF00"/>
                </a:solidFill>
                <a:cs typeface="Arial" charset="0"/>
              </a:rPr>
              <a:t>core</a:t>
            </a:r>
            <a:r>
              <a:rPr lang="fr-FR" dirty="0" smtClean="0">
                <a:solidFill>
                  <a:srgbClr val="FFFF00"/>
                </a:solidFill>
                <a:cs typeface="Arial" charset="0"/>
              </a:rPr>
              <a:t>+ </a:t>
            </a:r>
            <a:r>
              <a:rPr lang="fr-FR" dirty="0" err="1" smtClean="0">
                <a:solidFill>
                  <a:srgbClr val="FFFF00"/>
                </a:solidFill>
                <a:cs typeface="Arial" charset="0"/>
              </a:rPr>
              <a:t>meson</a:t>
            </a:r>
            <a:r>
              <a:rPr lang="fr-FR" dirty="0" smtClean="0">
                <a:solidFill>
                  <a:srgbClr val="FFFF00"/>
                </a:solidFill>
                <a:cs typeface="Arial" charset="0"/>
              </a:rPr>
              <a:t> cloud </a:t>
            </a:r>
          </a:p>
          <a:p>
            <a:r>
              <a:rPr lang="fr-FR" dirty="0" smtClean="0">
                <a:solidFill>
                  <a:srgbClr val="FFFF00"/>
                </a:solidFill>
                <a:cs typeface="Arial" charset="0"/>
              </a:rPr>
              <a:t>  </a:t>
            </a:r>
            <a:r>
              <a:rPr lang="fr-FR" i="1" dirty="0" err="1" smtClean="0">
                <a:solidFill>
                  <a:prstClr val="white"/>
                </a:solidFill>
                <a:cs typeface="Arial" charset="0"/>
              </a:rPr>
              <a:t>existing</a:t>
            </a:r>
            <a:r>
              <a:rPr lang="fr-FR" i="1" dirty="0" smtClean="0">
                <a:solidFill>
                  <a:prstClr val="white"/>
                </a:solidFill>
                <a:cs typeface="Arial" charset="0"/>
              </a:rPr>
              <a:t> for N-</a:t>
            </a:r>
            <a:r>
              <a:rPr lang="el-GR" i="1" dirty="0" smtClean="0">
                <a:solidFill>
                  <a:prstClr val="white"/>
                </a:solidFill>
                <a:cs typeface="Arial"/>
              </a:rPr>
              <a:t>Δ</a:t>
            </a:r>
            <a:r>
              <a:rPr lang="fr-FR" i="1" dirty="0" smtClean="0">
                <a:solidFill>
                  <a:prstClr val="white"/>
                </a:solidFill>
                <a:cs typeface="Arial"/>
              </a:rPr>
              <a:t>(1232) and N-N(1520)</a:t>
            </a:r>
          </a:p>
          <a:p>
            <a:r>
              <a:rPr lang="fr-FR" sz="1400" i="1" dirty="0" smtClean="0">
                <a:solidFill>
                  <a:prstClr val="white"/>
                </a:solidFill>
                <a:cs typeface="Arial"/>
              </a:rPr>
              <a:t> G. </a:t>
            </a:r>
            <a:r>
              <a:rPr lang="fr-FR" sz="1400" i="1" dirty="0" err="1" smtClean="0">
                <a:solidFill>
                  <a:prstClr val="white"/>
                </a:solidFill>
                <a:cs typeface="Arial"/>
              </a:rPr>
              <a:t>Ramalho</a:t>
            </a:r>
            <a:r>
              <a:rPr lang="fr-FR" sz="1400" i="1" dirty="0" smtClean="0">
                <a:solidFill>
                  <a:prstClr val="white"/>
                </a:solidFill>
                <a:cs typeface="Arial"/>
              </a:rPr>
              <a:t>, T. </a:t>
            </a:r>
            <a:r>
              <a:rPr lang="fr-FR" sz="1400" i="1" dirty="0" err="1" smtClean="0">
                <a:solidFill>
                  <a:prstClr val="white"/>
                </a:solidFill>
                <a:cs typeface="Arial"/>
              </a:rPr>
              <a:t>Pena</a:t>
            </a:r>
            <a:r>
              <a:rPr lang="fr-FR" sz="1400" i="1" dirty="0" smtClean="0">
                <a:solidFill>
                  <a:prstClr val="white"/>
                </a:solidFill>
                <a:cs typeface="Arial"/>
              </a:rPr>
              <a:t>  </a:t>
            </a:r>
            <a:r>
              <a:rPr lang="pl-PL" sz="1400" i="1" dirty="0" smtClean="0">
                <a:solidFill>
                  <a:prstClr val="white"/>
                </a:solidFill>
                <a:cs typeface="Arial" pitchFamily="34" charset="0"/>
              </a:rPr>
              <a:t>Phys.Rev</a:t>
            </a:r>
            <a:r>
              <a:rPr lang="pl-PL" sz="1400" i="1" dirty="0">
                <a:solidFill>
                  <a:prstClr val="white"/>
                </a:solidFill>
                <a:cs typeface="Arial" pitchFamily="34" charset="0"/>
              </a:rPr>
              <a:t>. D85 (2012</a:t>
            </a:r>
            <a:r>
              <a:rPr lang="pl-PL" sz="1400" i="1" dirty="0" smtClean="0">
                <a:solidFill>
                  <a:prstClr val="white"/>
                </a:solidFill>
                <a:cs typeface="Arial" pitchFamily="34" charset="0"/>
              </a:rPr>
              <a:t>)</a:t>
            </a:r>
            <a:r>
              <a:rPr lang="fr-FR" sz="1400" i="1" dirty="0" smtClean="0">
                <a:solidFill>
                  <a:prstClr val="white"/>
                </a:solidFill>
                <a:cs typeface="Arial" pitchFamily="34" charset="0"/>
              </a:rPr>
              <a:t>, </a:t>
            </a:r>
            <a:r>
              <a:rPr lang="pl-PL" sz="1400" i="1" dirty="0" smtClean="0">
                <a:solidFill>
                  <a:prstClr val="white"/>
                </a:solidFill>
                <a:cs typeface="Arial" pitchFamily="34" charset="0"/>
              </a:rPr>
              <a:t>113014</a:t>
            </a:r>
            <a:endParaRPr lang="pl-PL" sz="1400" i="1" dirty="0">
              <a:solidFill>
                <a:prstClr val="white"/>
              </a:solidFill>
              <a:cs typeface="Arial" pitchFamily="34" charset="0"/>
            </a:endParaRPr>
          </a:p>
          <a:p>
            <a:r>
              <a:rPr lang="fr-FR" sz="1400" i="1" dirty="0" smtClean="0">
                <a:solidFill>
                  <a:prstClr val="white"/>
                </a:solidFill>
                <a:cs typeface="Arial"/>
              </a:rPr>
              <a:t> G</a:t>
            </a:r>
            <a:r>
              <a:rPr lang="fr-FR" sz="1400" i="1" dirty="0">
                <a:solidFill>
                  <a:prstClr val="white"/>
                </a:solidFill>
                <a:cs typeface="Arial"/>
              </a:rPr>
              <a:t>. </a:t>
            </a:r>
            <a:r>
              <a:rPr lang="fr-FR" sz="1400" i="1" dirty="0" err="1" smtClean="0">
                <a:solidFill>
                  <a:prstClr val="white"/>
                </a:solidFill>
                <a:cs typeface="Arial"/>
              </a:rPr>
              <a:t>Ramalho</a:t>
            </a:r>
            <a:r>
              <a:rPr lang="fr-FR" sz="1400" i="1" dirty="0">
                <a:solidFill>
                  <a:prstClr val="white"/>
                </a:solidFill>
                <a:cs typeface="Arial"/>
              </a:rPr>
              <a:t> </a:t>
            </a:r>
            <a:r>
              <a:rPr lang="fr-FR" sz="1400" i="1" dirty="0" smtClean="0">
                <a:solidFill>
                  <a:prstClr val="white"/>
                </a:solidFill>
                <a:cs typeface="Arial"/>
              </a:rPr>
              <a:t>et al., Phys. </a:t>
            </a:r>
            <a:r>
              <a:rPr lang="fr-FR" sz="1400" i="1" dirty="0" err="1" smtClean="0">
                <a:solidFill>
                  <a:prstClr val="white"/>
                </a:solidFill>
                <a:cs typeface="Arial"/>
              </a:rPr>
              <a:t>Rev</a:t>
            </a:r>
            <a:r>
              <a:rPr lang="fr-FR" sz="1400" i="1" dirty="0" smtClean="0">
                <a:solidFill>
                  <a:prstClr val="white"/>
                </a:solidFill>
                <a:cs typeface="Arial"/>
              </a:rPr>
              <a:t>. D</a:t>
            </a:r>
            <a:r>
              <a:rPr lang="en-US" sz="1400" i="1" dirty="0" smtClean="0">
                <a:solidFill>
                  <a:prstClr val="white"/>
                </a:solidFill>
              </a:rPr>
              <a:t>93</a:t>
            </a:r>
            <a:r>
              <a:rPr lang="en-US" sz="1400" i="1" dirty="0">
                <a:solidFill>
                  <a:prstClr val="white"/>
                </a:solidFill>
              </a:rPr>
              <a:t>, 033004 (2016</a:t>
            </a:r>
            <a:r>
              <a:rPr lang="en-US" sz="1400" i="1" dirty="0" smtClean="0">
                <a:solidFill>
                  <a:prstClr val="white"/>
                </a:solidFill>
              </a:rPr>
              <a:t>)</a:t>
            </a:r>
          </a:p>
          <a:p>
            <a:r>
              <a:rPr lang="fr-FR" sz="1400" i="1" dirty="0" smtClean="0">
                <a:solidFill>
                  <a:prstClr val="white"/>
                </a:solidFill>
                <a:cs typeface="Arial"/>
              </a:rPr>
              <a:t> G</a:t>
            </a:r>
            <a:r>
              <a:rPr lang="fr-FR" sz="1400" i="1" dirty="0">
                <a:solidFill>
                  <a:prstClr val="white"/>
                </a:solidFill>
                <a:cs typeface="Arial"/>
              </a:rPr>
              <a:t>. </a:t>
            </a:r>
            <a:r>
              <a:rPr lang="fr-FR" sz="1400" i="1" dirty="0" err="1">
                <a:solidFill>
                  <a:prstClr val="white"/>
                </a:solidFill>
                <a:cs typeface="Arial"/>
              </a:rPr>
              <a:t>Ramalho</a:t>
            </a:r>
            <a:r>
              <a:rPr lang="fr-FR" sz="1400" i="1" dirty="0">
                <a:solidFill>
                  <a:prstClr val="white"/>
                </a:solidFill>
                <a:cs typeface="Arial"/>
              </a:rPr>
              <a:t>, T. </a:t>
            </a:r>
            <a:r>
              <a:rPr lang="fr-FR" sz="1400" i="1" dirty="0" err="1" smtClean="0">
                <a:solidFill>
                  <a:prstClr val="white"/>
                </a:solidFill>
                <a:cs typeface="Arial"/>
              </a:rPr>
              <a:t>Pena</a:t>
            </a:r>
            <a:r>
              <a:rPr lang="fr-FR" sz="1400" i="1" dirty="0" smtClean="0">
                <a:solidFill>
                  <a:prstClr val="white"/>
                </a:solidFill>
                <a:cs typeface="Arial"/>
              </a:rPr>
              <a:t>  </a:t>
            </a:r>
            <a:r>
              <a:rPr lang="en-US" sz="1400" i="1" dirty="0" smtClean="0">
                <a:solidFill>
                  <a:prstClr val="white"/>
                </a:solidFill>
              </a:rPr>
              <a:t>Phys. Rev</a:t>
            </a:r>
            <a:r>
              <a:rPr lang="en-US" sz="1400" i="1" dirty="0">
                <a:solidFill>
                  <a:prstClr val="white"/>
                </a:solidFill>
              </a:rPr>
              <a:t>. D95 (2017</a:t>
            </a:r>
            <a:r>
              <a:rPr lang="en-US" sz="1400" i="1" dirty="0" smtClean="0">
                <a:solidFill>
                  <a:prstClr val="white"/>
                </a:solidFill>
              </a:rPr>
              <a:t>), </a:t>
            </a:r>
            <a:r>
              <a:rPr lang="en-US" sz="1400" i="1" dirty="0">
                <a:solidFill>
                  <a:prstClr val="white"/>
                </a:solidFill>
              </a:rPr>
              <a:t>014003</a:t>
            </a:r>
            <a:endParaRPr lang="fr-FR" sz="1400" i="1" dirty="0">
              <a:solidFill>
                <a:srgbClr val="FFFF00"/>
              </a:solidFill>
              <a:cs typeface="Arial" charset="0"/>
            </a:endParaRPr>
          </a:p>
          <a:p>
            <a:endParaRPr lang="fr-FR" sz="1400" dirty="0">
              <a:solidFill>
                <a:prstClr val="white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148064" y="3459622"/>
            <a:ext cx="1204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prstClr val="white"/>
                </a:solidFill>
              </a:rPr>
              <a:t>Space</a:t>
            </a:r>
            <a:r>
              <a:rPr lang="fr-FR" dirty="0" smtClean="0">
                <a:solidFill>
                  <a:prstClr val="white"/>
                </a:solidFill>
              </a:rPr>
              <a:t> </a:t>
            </a:r>
            <a:r>
              <a:rPr lang="fr-FR" dirty="0" err="1" smtClean="0">
                <a:solidFill>
                  <a:prstClr val="white"/>
                </a:solidFill>
              </a:rPr>
              <a:t>Like</a:t>
            </a:r>
            <a:r>
              <a:rPr lang="fr-FR" dirty="0" smtClean="0">
                <a:solidFill>
                  <a:prstClr val="white"/>
                </a:solidFill>
              </a:rPr>
              <a:t> 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5191344" y="4646671"/>
            <a:ext cx="1118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prstClr val="white"/>
                </a:solidFill>
              </a:rPr>
              <a:t>Time </a:t>
            </a:r>
            <a:r>
              <a:rPr lang="fr-FR" dirty="0" err="1" smtClean="0">
                <a:solidFill>
                  <a:prstClr val="white"/>
                </a:solidFill>
              </a:rPr>
              <a:t>Like</a:t>
            </a:r>
            <a:r>
              <a:rPr lang="fr-FR" dirty="0" smtClean="0">
                <a:solidFill>
                  <a:prstClr val="white"/>
                </a:solidFill>
              </a:rPr>
              <a:t> </a:t>
            </a:r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969" y="2708920"/>
            <a:ext cx="2054799" cy="527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7164287" y="3234462"/>
            <a:ext cx="1047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prstClr val="black"/>
                </a:solidFill>
                <a:sym typeface="Symbol"/>
              </a:rPr>
              <a:t>N-(1232)</a:t>
            </a:r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194707" y="3359894"/>
            <a:ext cx="426860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>
                <a:solidFill>
                  <a:srgbClr val="FFFF00"/>
                </a:solidFill>
                <a:cs typeface="Arial" charset="0"/>
              </a:rPr>
              <a:t> constituent quark model</a:t>
            </a:r>
          </a:p>
          <a:p>
            <a:r>
              <a:rPr lang="fr-FR" dirty="0" smtClean="0">
                <a:solidFill>
                  <a:srgbClr val="FFFF00"/>
                </a:solidFill>
                <a:cs typeface="Arial" charset="0"/>
              </a:rPr>
              <a:t>  </a:t>
            </a:r>
            <a:r>
              <a:rPr lang="fr-FR" i="1" dirty="0" err="1" smtClean="0">
                <a:solidFill>
                  <a:prstClr val="white"/>
                </a:solidFill>
                <a:cs typeface="Arial" charset="0"/>
              </a:rPr>
              <a:t>existing</a:t>
            </a:r>
            <a:r>
              <a:rPr lang="fr-FR" i="1" dirty="0" smtClean="0">
                <a:solidFill>
                  <a:prstClr val="white"/>
                </a:solidFill>
                <a:cs typeface="Arial" charset="0"/>
              </a:rPr>
              <a:t> for N-</a:t>
            </a:r>
            <a:r>
              <a:rPr lang="el-GR" i="1" dirty="0" smtClean="0">
                <a:solidFill>
                  <a:prstClr val="white"/>
                </a:solidFill>
                <a:cs typeface="Arial"/>
              </a:rPr>
              <a:t>Δ</a:t>
            </a:r>
            <a:r>
              <a:rPr lang="fr-FR" i="1" dirty="0" smtClean="0">
                <a:solidFill>
                  <a:prstClr val="white"/>
                </a:solidFill>
                <a:cs typeface="Arial"/>
              </a:rPr>
              <a:t>(1232) </a:t>
            </a:r>
          </a:p>
          <a:p>
            <a:r>
              <a:rPr lang="fr-FR" sz="1400" i="1" dirty="0" smtClean="0">
                <a:solidFill>
                  <a:prstClr val="white"/>
                </a:solidFill>
              </a:rPr>
              <a:t>Wan and </a:t>
            </a:r>
            <a:r>
              <a:rPr lang="fr-FR" sz="1400" i="1" dirty="0" err="1" smtClean="0">
                <a:solidFill>
                  <a:prstClr val="white"/>
                </a:solidFill>
              </a:rPr>
              <a:t>Iachello</a:t>
            </a:r>
            <a:r>
              <a:rPr lang="fr-FR" sz="1400" i="1" dirty="0" smtClean="0">
                <a:solidFill>
                  <a:prstClr val="white"/>
                </a:solidFill>
              </a:rPr>
              <a:t>, Int. J. </a:t>
            </a:r>
            <a:r>
              <a:rPr lang="fr-FR" sz="1400" i="1" dirty="0" err="1" smtClean="0">
                <a:solidFill>
                  <a:prstClr val="white"/>
                </a:solidFill>
              </a:rPr>
              <a:t>Mod</a:t>
            </a:r>
            <a:r>
              <a:rPr lang="fr-FR" sz="1400" i="1" dirty="0" smtClean="0">
                <a:solidFill>
                  <a:prstClr val="white"/>
                </a:solidFill>
              </a:rPr>
              <a:t>. </a:t>
            </a:r>
            <a:r>
              <a:rPr lang="fr-FR" sz="1400" i="1" dirty="0" err="1" smtClean="0">
                <a:solidFill>
                  <a:prstClr val="white"/>
                </a:solidFill>
              </a:rPr>
              <a:t>Physics</a:t>
            </a:r>
            <a:r>
              <a:rPr lang="fr-FR" sz="1400" i="1" dirty="0" smtClean="0">
                <a:solidFill>
                  <a:prstClr val="white"/>
                </a:solidFill>
              </a:rPr>
              <a:t> A20 (2005) 1846,</a:t>
            </a:r>
          </a:p>
          <a:p>
            <a:r>
              <a:rPr lang="en-US" sz="1400" i="1" dirty="0" smtClean="0">
                <a:solidFill>
                  <a:prstClr val="white"/>
                </a:solidFill>
              </a:rPr>
              <a:t>I. </a:t>
            </a:r>
            <a:r>
              <a:rPr lang="en-US" sz="1400" i="1" dirty="0" err="1" smtClean="0">
                <a:solidFill>
                  <a:prstClr val="white"/>
                </a:solidFill>
              </a:rPr>
              <a:t>Fröhlich</a:t>
            </a:r>
            <a:r>
              <a:rPr lang="en-US" sz="1400" i="1" dirty="0" smtClean="0">
                <a:solidFill>
                  <a:prstClr val="white"/>
                </a:solidFill>
              </a:rPr>
              <a:t> et al., </a:t>
            </a:r>
            <a:r>
              <a:rPr lang="en-US" sz="1400" i="1" dirty="0" err="1" smtClean="0">
                <a:solidFill>
                  <a:prstClr val="white"/>
                </a:solidFill>
              </a:rPr>
              <a:t>Eur.Phys.J</a:t>
            </a:r>
            <a:r>
              <a:rPr lang="en-US" sz="1400" i="1" dirty="0">
                <a:solidFill>
                  <a:prstClr val="white"/>
                </a:solidFill>
              </a:rPr>
              <a:t>. A45 (2010) 401-411</a:t>
            </a:r>
            <a:endParaRPr lang="fr-FR" sz="1400" i="1" dirty="0">
              <a:solidFill>
                <a:prstClr val="white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2544" y="4302218"/>
            <a:ext cx="2393474" cy="1719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8316416" y="3573016"/>
            <a:ext cx="503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solidFill>
                  <a:prstClr val="black"/>
                </a:solidFill>
              </a:rPr>
              <a:t>core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8028384" y="5281463"/>
            <a:ext cx="5030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 smtClean="0">
                <a:solidFill>
                  <a:prstClr val="black"/>
                </a:solidFill>
              </a:rPr>
              <a:t>core</a:t>
            </a:r>
            <a:endParaRPr lang="en-US" sz="1400" dirty="0">
              <a:solidFill>
                <a:prstClr val="black"/>
              </a:solidFill>
            </a:endParaRPr>
          </a:p>
        </p:txBody>
      </p:sp>
      <p:cxnSp>
        <p:nvCxnSpPr>
          <p:cNvPr id="13" name="Connecteur droit avec flèche 12"/>
          <p:cNvCxnSpPr>
            <a:stCxn id="9" idx="1"/>
            <a:endCxn id="9" idx="1"/>
          </p:cNvCxnSpPr>
          <p:nvPr/>
        </p:nvCxnSpPr>
        <p:spPr>
          <a:xfrm>
            <a:off x="8316416" y="3726905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white">
                    <a:tint val="75000"/>
                  </a:prstClr>
                </a:solidFill>
              </a:rPr>
              <a:t>B. Ramstein,NSTAR 2019</a:t>
            </a:r>
            <a:endParaRPr lang="fr-FR"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243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24" grpId="0"/>
      <p:bldP spid="3" grpId="0"/>
      <p:bldP spid="9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261105" y="836694"/>
            <a:ext cx="8847141" cy="3409952"/>
            <a:chOff x="-2882" y="1745"/>
            <a:chExt cx="5573" cy="2148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0" y="1745"/>
              <a:ext cx="2491" cy="21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3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84" y="1915"/>
              <a:ext cx="231" cy="1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-2882" y="2652"/>
              <a:ext cx="2465" cy="525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pPr hangingPunct="1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US" sz="1600" dirty="0">
                  <a:solidFill>
                    <a:srgbClr val="0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Strong broadening of </a:t>
              </a:r>
              <a:r>
                <a:rPr lang="en-US" sz="1600" b="1" dirty="0">
                  <a:solidFill>
                    <a:schemeClr val="accent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in medium  </a:t>
              </a:r>
              <a:r>
                <a:rPr lang="en-US" sz="1600" b="1" dirty="0" smtClean="0">
                  <a:solidFill>
                    <a:schemeClr val="accent2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 </a:t>
              </a:r>
              <a:r>
                <a:rPr lang="en-US" sz="1600" dirty="0" smtClean="0">
                  <a:solidFill>
                    <a:srgbClr val="0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spectral </a:t>
              </a:r>
              <a:r>
                <a:rPr lang="en-US" sz="1600" dirty="0">
                  <a:solidFill>
                    <a:srgbClr val="0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function due to its coupling </a:t>
              </a:r>
              <a:endParaRPr lang="en-US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hangingPunct="1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US" sz="1600" dirty="0" smtClean="0">
                  <a:solidFill>
                    <a:srgbClr val="0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with </a:t>
              </a:r>
              <a:r>
                <a:rPr lang="en-US" sz="1600" dirty="0">
                  <a:solidFill>
                    <a:srgbClr val="0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baryonic resonances.</a:t>
              </a:r>
            </a:p>
          </p:txBody>
        </p:sp>
      </p:grpSp>
      <p:pic>
        <p:nvPicPr>
          <p:cNvPr id="46" name="Picture 4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18" y="3294246"/>
            <a:ext cx="2930660" cy="2303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June 12, 2019</a:t>
            </a:r>
            <a:endParaRPr lang="fr-FR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>
          <a:xfrm>
            <a:off x="0" y="0"/>
            <a:ext cx="9143999" cy="83185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3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medium vector meson spectral functions</a:t>
            </a:r>
          </a:p>
        </p:txBody>
      </p:sp>
      <p:sp>
        <p:nvSpPr>
          <p:cNvPr id="47" name="Rectangle 41"/>
          <p:cNvSpPr>
            <a:spLocks noChangeArrowheads="1"/>
          </p:cNvSpPr>
          <p:nvPr/>
        </p:nvSpPr>
        <p:spPr bwMode="auto">
          <a:xfrm>
            <a:off x="3436714" y="5476142"/>
            <a:ext cx="3583558" cy="83317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  <a:extLst/>
        </p:spPr>
        <p:txBody>
          <a:bodyPr wrap="square" lIns="90000" tIns="46800" rIns="90000" bIns="46800">
            <a:spAutoFit/>
          </a:bodyPr>
          <a:lstStyle/>
          <a:p>
            <a:pPr hangingPunct="1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Baryonic loop </a:t>
            </a:r>
          </a:p>
          <a:p>
            <a:pPr marL="285750" indent="-285750" hangingPunct="1">
              <a:buClrTx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en-US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ensitive </a:t>
            </a:r>
            <a:r>
              <a:rPr lang="en-US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</a:t>
            </a:r>
            <a:r>
              <a:rPr lang="en-US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NN* couplings</a:t>
            </a:r>
          </a:p>
          <a:p>
            <a:pPr marL="285750" indent="-285750" hangingPunct="1">
              <a:buClrTx/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6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related to </a:t>
            </a:r>
            <a:r>
              <a:rPr lang="en-US" sz="1600" b="1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baryon </a:t>
            </a:r>
            <a:r>
              <a:rPr lang="en-US" sz="1600" b="1" dirty="0" err="1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Dalitz</a:t>
            </a:r>
            <a:r>
              <a:rPr lang="en-US" sz="1600" b="1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decay</a:t>
            </a:r>
            <a:endParaRPr lang="en-US" sz="1600" dirty="0">
              <a:solidFill>
                <a:schemeClr val="accent2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8" name="Rectangle 1"/>
          <p:cNvSpPr>
            <a:spLocks noChangeArrowheads="1"/>
          </p:cNvSpPr>
          <p:nvPr/>
        </p:nvSpPr>
        <p:spPr bwMode="auto">
          <a:xfrm>
            <a:off x="168365" y="5517232"/>
            <a:ext cx="35591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1000" dirty="0">
                <a:solidFill>
                  <a:srgbClr val="09518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R. Rapp and J. Wambach EPJA 6 (1999) 415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043608" y="889456"/>
            <a:ext cx="385227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inclusive </a:t>
            </a:r>
            <a:r>
              <a:rPr lang="fr-F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fr-FR" baseline="30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fr-FR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fr-FR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fr-FR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production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fr-FR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Au+Au</a:t>
            </a:r>
            <a:r>
              <a:rPr lang="fr-FR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@1.25A </a:t>
            </a:r>
            <a:r>
              <a:rPr lang="fr-FR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</a:t>
            </a:r>
            <a:endParaRPr lang="fr-FR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fr-FR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HADES, </a:t>
            </a:r>
            <a:r>
              <a:rPr lang="fr-FR" sz="1400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accept</a:t>
            </a:r>
            <a:r>
              <a:rPr lang="fr-FR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for pub. </a:t>
            </a:r>
            <a:r>
              <a:rPr lang="fr-FR" sz="1400" i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fr-FR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 Nature Phys. 2019</a:t>
            </a:r>
            <a:endParaRPr lang="en-US" sz="1400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107504" y="8367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49" name="Group 8"/>
          <p:cNvGrpSpPr>
            <a:grpSpLocks/>
          </p:cNvGrpSpPr>
          <p:nvPr/>
        </p:nvGrpSpPr>
        <p:grpSpPr bwMode="auto">
          <a:xfrm>
            <a:off x="3419872" y="4217821"/>
            <a:ext cx="2695106" cy="1155395"/>
            <a:chOff x="2069" y="1616"/>
            <a:chExt cx="2373" cy="801"/>
          </a:xfrm>
        </p:grpSpPr>
        <p:sp>
          <p:nvSpPr>
            <p:cNvPr id="50" name="Text Box 9"/>
            <p:cNvSpPr txBox="1">
              <a:spLocks noChangeArrowheads="1"/>
            </p:cNvSpPr>
            <p:nvPr/>
          </p:nvSpPr>
          <p:spPr bwMode="auto">
            <a:xfrm>
              <a:off x="2069" y="1950"/>
              <a:ext cx="600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9pPr>
            </a:lstStyle>
            <a:p>
              <a:pPr hangingPunct="1">
                <a:lnSpc>
                  <a:spcPct val="100000"/>
                </a:lnSpc>
                <a:buClrTx/>
                <a:buFontTx/>
                <a:buNone/>
                <a:defRPr/>
              </a:pPr>
              <a:r>
                <a:rPr lang="en-US" sz="1600" dirty="0" smtClean="0">
                  <a:latin typeface="Symbol" charset="0"/>
                  <a:cs typeface="Symbol" charset="0"/>
                </a:rPr>
                <a:t></a:t>
              </a:r>
              <a:r>
                <a:rPr lang="en-US" sz="1600" baseline="-25000" dirty="0" smtClean="0">
                  <a:latin typeface="Symbol" charset="0"/>
                  <a:cs typeface="Symbol" charset="0"/>
                </a:rPr>
                <a:t> </a:t>
              </a:r>
              <a:r>
                <a:rPr lang="en-US" sz="1600" dirty="0" smtClean="0">
                  <a:latin typeface="Symbol" charset="0"/>
                  <a:cs typeface="Symbol" charset="0"/>
                </a:rPr>
                <a:t></a:t>
              </a:r>
            </a:p>
          </p:txBody>
        </p:sp>
        <p:grpSp>
          <p:nvGrpSpPr>
            <p:cNvPr id="51" name="Group 10"/>
            <p:cNvGrpSpPr>
              <a:grpSpLocks/>
            </p:cNvGrpSpPr>
            <p:nvPr/>
          </p:nvGrpSpPr>
          <p:grpSpPr bwMode="auto">
            <a:xfrm>
              <a:off x="2687" y="1785"/>
              <a:ext cx="1050" cy="632"/>
              <a:chOff x="2687" y="1785"/>
              <a:chExt cx="1050" cy="632"/>
            </a:xfrm>
          </p:grpSpPr>
          <p:sp>
            <p:nvSpPr>
              <p:cNvPr id="59" name="Oval 11"/>
              <p:cNvSpPr>
                <a:spLocks noChangeArrowheads="1"/>
              </p:cNvSpPr>
              <p:nvPr/>
            </p:nvSpPr>
            <p:spPr bwMode="auto">
              <a:xfrm>
                <a:off x="2951" y="1885"/>
                <a:ext cx="523" cy="427"/>
              </a:xfrm>
              <a:prstGeom prst="ellipse">
                <a:avLst/>
              </a:prstGeom>
              <a:noFill/>
              <a:ln w="22320" cap="sq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Font typeface="Times New Roman" charset="0"/>
                  <a:buNone/>
                  <a:defRPr/>
                </a:pPr>
                <a:endParaRPr lang="en-US">
                  <a:latin typeface="Arial" charset="0"/>
                  <a:ea typeface="ＭＳ Ｐゴシック" charset="0"/>
                  <a:cs typeface="Microsoft YaHei" charset="0"/>
                </a:endParaRPr>
              </a:p>
            </p:txBody>
          </p:sp>
          <p:sp>
            <p:nvSpPr>
              <p:cNvPr id="60" name="Oval 12"/>
              <p:cNvSpPr>
                <a:spLocks noChangeArrowheads="1"/>
              </p:cNvSpPr>
              <p:nvPr/>
            </p:nvSpPr>
            <p:spPr bwMode="auto">
              <a:xfrm>
                <a:off x="3103" y="2170"/>
                <a:ext cx="253" cy="247"/>
              </a:xfrm>
              <a:prstGeom prst="ellipse">
                <a:avLst/>
              </a:prstGeom>
              <a:solidFill>
                <a:srgbClr val="FFFFFF"/>
              </a:solidFill>
              <a:ln w="22320" cap="sq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 hangingPunct="1">
                  <a:lnSpc>
                    <a:spcPct val="100000"/>
                  </a:lnSpc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r>
                  <a:rPr lang="en-US" sz="1600">
                    <a:solidFill>
                      <a:srgbClr val="000000"/>
                    </a:solidFill>
                    <a:latin typeface="Symbol" charset="0"/>
                    <a:ea typeface="ＭＳ Ｐゴシック" charset="0"/>
                    <a:cs typeface="Symbol" charset="0"/>
                  </a:rPr>
                  <a:t></a:t>
                </a:r>
                <a:r>
                  <a:rPr lang="en-US" sz="1600" baseline="-25000">
                    <a:solidFill>
                      <a:srgbClr val="000000"/>
                    </a:solidFill>
                    <a:latin typeface="Symbol" charset="0"/>
                    <a:ea typeface="ＭＳ Ｐゴシック" charset="0"/>
                    <a:cs typeface="Symbol" charset="0"/>
                  </a:rPr>
                  <a:t></a:t>
                </a:r>
              </a:p>
            </p:txBody>
          </p:sp>
          <p:sp>
            <p:nvSpPr>
              <p:cNvPr id="61" name="Text Box 13"/>
              <p:cNvSpPr txBox="1">
                <a:spLocks noChangeArrowheads="1"/>
              </p:cNvSpPr>
              <p:nvPr/>
            </p:nvSpPr>
            <p:spPr bwMode="auto">
              <a:xfrm>
                <a:off x="2734" y="1828"/>
                <a:ext cx="183" cy="2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5pPr>
                <a:lvl6pPr marL="25146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6pPr>
                <a:lvl7pPr marL="29718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7pPr>
                <a:lvl8pPr marL="34290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8pPr>
                <a:lvl9pPr marL="38862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9pPr>
              </a:lstStyle>
              <a:p>
                <a:pPr hangingPunct="1">
                  <a:lnSpc>
                    <a:spcPct val="100000"/>
                  </a:lnSpc>
                  <a:buClrTx/>
                  <a:buFontTx/>
                  <a:buNone/>
                  <a:defRPr/>
                </a:pPr>
                <a:r>
                  <a:rPr lang="en-US" sz="1600" i="1" smtClean="0">
                    <a:latin typeface="Symbol" charset="0"/>
                    <a:cs typeface="Symbol" charset="0"/>
                  </a:rPr>
                  <a:t></a:t>
                </a:r>
              </a:p>
            </p:txBody>
          </p:sp>
          <p:sp>
            <p:nvSpPr>
              <p:cNvPr id="62" name="Oval 14"/>
              <p:cNvSpPr>
                <a:spLocks noChangeArrowheads="1"/>
              </p:cNvSpPr>
              <p:nvPr/>
            </p:nvSpPr>
            <p:spPr bwMode="auto">
              <a:xfrm>
                <a:off x="3087" y="1785"/>
                <a:ext cx="253" cy="247"/>
              </a:xfrm>
              <a:prstGeom prst="ellipse">
                <a:avLst/>
              </a:prstGeom>
              <a:solidFill>
                <a:srgbClr val="FFFFFF"/>
              </a:solidFill>
              <a:ln w="22320" cap="sq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 hangingPunct="1">
                  <a:lnSpc>
                    <a:spcPct val="100000"/>
                  </a:lnSpc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r>
                  <a:rPr lang="en-US" sz="1600" dirty="0">
                    <a:solidFill>
                      <a:srgbClr val="000000"/>
                    </a:solidFill>
                    <a:latin typeface="Symbol" charset="0"/>
                    <a:ea typeface="ＭＳ Ｐゴシック" charset="0"/>
                    <a:cs typeface="Symbol" charset="0"/>
                  </a:rPr>
                  <a:t></a:t>
                </a:r>
                <a:r>
                  <a:rPr lang="en-US" sz="1600" baseline="-25000" dirty="0">
                    <a:solidFill>
                      <a:srgbClr val="000000"/>
                    </a:solidFill>
                    <a:latin typeface="Symbol" charset="0"/>
                    <a:ea typeface="ＭＳ Ｐゴシック" charset="0"/>
                    <a:cs typeface="Symbol" charset="0"/>
                  </a:rPr>
                  <a:t></a:t>
                </a:r>
              </a:p>
            </p:txBody>
          </p:sp>
          <p:sp>
            <p:nvSpPr>
              <p:cNvPr id="63" name="Freeform 15"/>
              <p:cNvSpPr>
                <a:spLocks noChangeArrowheads="1"/>
              </p:cNvSpPr>
              <p:nvPr/>
            </p:nvSpPr>
            <p:spPr bwMode="auto">
              <a:xfrm>
                <a:off x="2687" y="2068"/>
                <a:ext cx="261" cy="56"/>
              </a:xfrm>
              <a:custGeom>
                <a:avLst/>
                <a:gdLst>
                  <a:gd name="T0" fmla="*/ 0 w 576"/>
                  <a:gd name="T1" fmla="*/ 28 h 112"/>
                  <a:gd name="T2" fmla="*/ 22 w 576"/>
                  <a:gd name="T3" fmla="*/ 4 h 112"/>
                  <a:gd name="T4" fmla="*/ 65 w 576"/>
                  <a:gd name="T5" fmla="*/ 52 h 112"/>
                  <a:gd name="T6" fmla="*/ 109 w 576"/>
                  <a:gd name="T7" fmla="*/ 4 h 112"/>
                  <a:gd name="T8" fmla="*/ 152 w 576"/>
                  <a:gd name="T9" fmla="*/ 52 h 112"/>
                  <a:gd name="T10" fmla="*/ 196 w 576"/>
                  <a:gd name="T11" fmla="*/ 4 h 112"/>
                  <a:gd name="T12" fmla="*/ 239 w 576"/>
                  <a:gd name="T13" fmla="*/ 52 h 112"/>
                  <a:gd name="T14" fmla="*/ 261 w 576"/>
                  <a:gd name="T15" fmla="*/ 28 h 1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112"/>
                  <a:gd name="T26" fmla="*/ 576 w 576"/>
                  <a:gd name="T27" fmla="*/ 112 h 1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112">
                    <a:moveTo>
                      <a:pt x="0" y="56"/>
                    </a:moveTo>
                    <a:cubicBezTo>
                      <a:pt x="12" y="28"/>
                      <a:pt x="24" y="0"/>
                      <a:pt x="48" y="8"/>
                    </a:cubicBezTo>
                    <a:cubicBezTo>
                      <a:pt x="72" y="16"/>
                      <a:pt x="112" y="104"/>
                      <a:pt x="144" y="104"/>
                    </a:cubicBezTo>
                    <a:cubicBezTo>
                      <a:pt x="176" y="104"/>
                      <a:pt x="208" y="8"/>
                      <a:pt x="240" y="8"/>
                    </a:cubicBezTo>
                    <a:cubicBezTo>
                      <a:pt x="272" y="8"/>
                      <a:pt x="304" y="104"/>
                      <a:pt x="336" y="104"/>
                    </a:cubicBezTo>
                    <a:cubicBezTo>
                      <a:pt x="368" y="104"/>
                      <a:pt x="400" y="8"/>
                      <a:pt x="432" y="8"/>
                    </a:cubicBezTo>
                    <a:cubicBezTo>
                      <a:pt x="464" y="8"/>
                      <a:pt x="504" y="96"/>
                      <a:pt x="528" y="104"/>
                    </a:cubicBezTo>
                    <a:cubicBezTo>
                      <a:pt x="552" y="112"/>
                      <a:pt x="576" y="64"/>
                      <a:pt x="576" y="56"/>
                    </a:cubicBezTo>
                  </a:path>
                </a:pathLst>
              </a:custGeom>
              <a:noFill/>
              <a:ln w="28440" cap="sq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4" name="Freeform 16"/>
              <p:cNvSpPr>
                <a:spLocks noChangeArrowheads="1"/>
              </p:cNvSpPr>
              <p:nvPr/>
            </p:nvSpPr>
            <p:spPr bwMode="auto">
              <a:xfrm>
                <a:off x="3476" y="2068"/>
                <a:ext cx="261" cy="56"/>
              </a:xfrm>
              <a:custGeom>
                <a:avLst/>
                <a:gdLst>
                  <a:gd name="T0" fmla="*/ 0 w 576"/>
                  <a:gd name="T1" fmla="*/ 28 h 112"/>
                  <a:gd name="T2" fmla="*/ 22 w 576"/>
                  <a:gd name="T3" fmla="*/ 4 h 112"/>
                  <a:gd name="T4" fmla="*/ 65 w 576"/>
                  <a:gd name="T5" fmla="*/ 52 h 112"/>
                  <a:gd name="T6" fmla="*/ 109 w 576"/>
                  <a:gd name="T7" fmla="*/ 4 h 112"/>
                  <a:gd name="T8" fmla="*/ 152 w 576"/>
                  <a:gd name="T9" fmla="*/ 52 h 112"/>
                  <a:gd name="T10" fmla="*/ 196 w 576"/>
                  <a:gd name="T11" fmla="*/ 4 h 112"/>
                  <a:gd name="T12" fmla="*/ 239 w 576"/>
                  <a:gd name="T13" fmla="*/ 52 h 112"/>
                  <a:gd name="T14" fmla="*/ 261 w 576"/>
                  <a:gd name="T15" fmla="*/ 28 h 1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112"/>
                  <a:gd name="T26" fmla="*/ 576 w 576"/>
                  <a:gd name="T27" fmla="*/ 112 h 1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112">
                    <a:moveTo>
                      <a:pt x="0" y="56"/>
                    </a:moveTo>
                    <a:cubicBezTo>
                      <a:pt x="12" y="28"/>
                      <a:pt x="24" y="0"/>
                      <a:pt x="48" y="8"/>
                    </a:cubicBezTo>
                    <a:cubicBezTo>
                      <a:pt x="72" y="16"/>
                      <a:pt x="112" y="104"/>
                      <a:pt x="144" y="104"/>
                    </a:cubicBezTo>
                    <a:cubicBezTo>
                      <a:pt x="176" y="104"/>
                      <a:pt x="208" y="8"/>
                      <a:pt x="240" y="8"/>
                    </a:cubicBezTo>
                    <a:cubicBezTo>
                      <a:pt x="272" y="8"/>
                      <a:pt x="304" y="104"/>
                      <a:pt x="336" y="104"/>
                    </a:cubicBezTo>
                    <a:cubicBezTo>
                      <a:pt x="368" y="104"/>
                      <a:pt x="400" y="8"/>
                      <a:pt x="432" y="8"/>
                    </a:cubicBezTo>
                    <a:cubicBezTo>
                      <a:pt x="464" y="8"/>
                      <a:pt x="504" y="96"/>
                      <a:pt x="528" y="104"/>
                    </a:cubicBezTo>
                    <a:cubicBezTo>
                      <a:pt x="552" y="112"/>
                      <a:pt x="576" y="64"/>
                      <a:pt x="576" y="56"/>
                    </a:cubicBezTo>
                  </a:path>
                </a:pathLst>
              </a:custGeom>
              <a:noFill/>
              <a:ln w="28440" cap="sq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65" name="Oval 17"/>
              <p:cNvSpPr>
                <a:spLocks noChangeArrowheads="1"/>
              </p:cNvSpPr>
              <p:nvPr/>
            </p:nvSpPr>
            <p:spPr bwMode="auto">
              <a:xfrm>
                <a:off x="3432" y="2043"/>
                <a:ext cx="89" cy="89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Font typeface="Times New Roman" charset="0"/>
                  <a:buNone/>
                  <a:defRPr/>
                </a:pPr>
                <a:endParaRPr lang="en-US">
                  <a:latin typeface="Arial" charset="0"/>
                  <a:ea typeface="ＭＳ Ｐゴシック" charset="0"/>
                  <a:cs typeface="Microsoft YaHei" charset="0"/>
                </a:endParaRPr>
              </a:p>
            </p:txBody>
          </p:sp>
          <p:sp>
            <p:nvSpPr>
              <p:cNvPr id="66" name="Oval 18"/>
              <p:cNvSpPr>
                <a:spLocks noChangeArrowheads="1"/>
              </p:cNvSpPr>
              <p:nvPr/>
            </p:nvSpPr>
            <p:spPr bwMode="auto">
              <a:xfrm>
                <a:off x="2912" y="2043"/>
                <a:ext cx="89" cy="89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Font typeface="Times New Roman" charset="0"/>
                  <a:buNone/>
                  <a:defRPr/>
                </a:pPr>
                <a:endParaRPr lang="en-US">
                  <a:latin typeface="Arial" charset="0"/>
                  <a:ea typeface="ＭＳ Ｐゴシック" charset="0"/>
                  <a:cs typeface="Microsoft YaHei" charset="0"/>
                </a:endParaRPr>
              </a:p>
            </p:txBody>
          </p:sp>
        </p:grpSp>
        <p:grpSp>
          <p:nvGrpSpPr>
            <p:cNvPr id="52" name="Group 19"/>
            <p:cNvGrpSpPr>
              <a:grpSpLocks/>
            </p:cNvGrpSpPr>
            <p:nvPr/>
          </p:nvGrpSpPr>
          <p:grpSpPr bwMode="auto">
            <a:xfrm>
              <a:off x="3921" y="1616"/>
              <a:ext cx="521" cy="520"/>
              <a:chOff x="3921" y="1616"/>
              <a:chExt cx="521" cy="520"/>
            </a:xfrm>
          </p:grpSpPr>
          <p:sp>
            <p:nvSpPr>
              <p:cNvPr id="54" name="Oval 20"/>
              <p:cNvSpPr>
                <a:spLocks noChangeArrowheads="1"/>
              </p:cNvSpPr>
              <p:nvPr/>
            </p:nvSpPr>
            <p:spPr bwMode="auto">
              <a:xfrm>
                <a:off x="4006" y="1726"/>
                <a:ext cx="360" cy="362"/>
              </a:xfrm>
              <a:prstGeom prst="ellipse">
                <a:avLst/>
              </a:prstGeom>
              <a:noFill/>
              <a:ln w="22320" cap="sq">
                <a:solidFill>
                  <a:srgbClr val="000000"/>
                </a:solidFill>
                <a:prstDash val="dash"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hangingPunct="1"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r>
                  <a:rPr lang="en-US"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rPr>
                  <a:t> </a:t>
                </a:r>
              </a:p>
            </p:txBody>
          </p:sp>
          <p:sp>
            <p:nvSpPr>
              <p:cNvPr id="55" name="Freeform 21"/>
              <p:cNvSpPr>
                <a:spLocks noChangeArrowheads="1"/>
              </p:cNvSpPr>
              <p:nvPr/>
            </p:nvSpPr>
            <p:spPr bwMode="auto">
              <a:xfrm>
                <a:off x="3921" y="2069"/>
                <a:ext cx="260" cy="56"/>
              </a:xfrm>
              <a:custGeom>
                <a:avLst/>
                <a:gdLst>
                  <a:gd name="T0" fmla="*/ 0 w 576"/>
                  <a:gd name="T1" fmla="*/ 28 h 112"/>
                  <a:gd name="T2" fmla="*/ 22 w 576"/>
                  <a:gd name="T3" fmla="*/ 4 h 112"/>
                  <a:gd name="T4" fmla="*/ 65 w 576"/>
                  <a:gd name="T5" fmla="*/ 52 h 112"/>
                  <a:gd name="T6" fmla="*/ 108 w 576"/>
                  <a:gd name="T7" fmla="*/ 4 h 112"/>
                  <a:gd name="T8" fmla="*/ 152 w 576"/>
                  <a:gd name="T9" fmla="*/ 52 h 112"/>
                  <a:gd name="T10" fmla="*/ 195 w 576"/>
                  <a:gd name="T11" fmla="*/ 4 h 112"/>
                  <a:gd name="T12" fmla="*/ 238 w 576"/>
                  <a:gd name="T13" fmla="*/ 52 h 112"/>
                  <a:gd name="T14" fmla="*/ 260 w 576"/>
                  <a:gd name="T15" fmla="*/ 28 h 1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112"/>
                  <a:gd name="T26" fmla="*/ 576 w 576"/>
                  <a:gd name="T27" fmla="*/ 112 h 1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112">
                    <a:moveTo>
                      <a:pt x="0" y="56"/>
                    </a:moveTo>
                    <a:cubicBezTo>
                      <a:pt x="12" y="28"/>
                      <a:pt x="24" y="0"/>
                      <a:pt x="48" y="8"/>
                    </a:cubicBezTo>
                    <a:cubicBezTo>
                      <a:pt x="72" y="16"/>
                      <a:pt x="112" y="104"/>
                      <a:pt x="144" y="104"/>
                    </a:cubicBezTo>
                    <a:cubicBezTo>
                      <a:pt x="176" y="104"/>
                      <a:pt x="208" y="8"/>
                      <a:pt x="240" y="8"/>
                    </a:cubicBezTo>
                    <a:cubicBezTo>
                      <a:pt x="272" y="8"/>
                      <a:pt x="304" y="104"/>
                      <a:pt x="336" y="104"/>
                    </a:cubicBezTo>
                    <a:cubicBezTo>
                      <a:pt x="368" y="104"/>
                      <a:pt x="400" y="8"/>
                      <a:pt x="432" y="8"/>
                    </a:cubicBezTo>
                    <a:cubicBezTo>
                      <a:pt x="464" y="8"/>
                      <a:pt x="504" y="96"/>
                      <a:pt x="528" y="104"/>
                    </a:cubicBezTo>
                    <a:cubicBezTo>
                      <a:pt x="552" y="112"/>
                      <a:pt x="576" y="64"/>
                      <a:pt x="576" y="56"/>
                    </a:cubicBezTo>
                  </a:path>
                </a:pathLst>
              </a:custGeom>
              <a:noFill/>
              <a:ln w="28440" cap="sq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6" name="Freeform 22"/>
              <p:cNvSpPr>
                <a:spLocks noChangeArrowheads="1"/>
              </p:cNvSpPr>
              <p:nvPr/>
            </p:nvSpPr>
            <p:spPr bwMode="auto">
              <a:xfrm>
                <a:off x="4180" y="2075"/>
                <a:ext cx="261" cy="56"/>
              </a:xfrm>
              <a:custGeom>
                <a:avLst/>
                <a:gdLst>
                  <a:gd name="T0" fmla="*/ 0 w 576"/>
                  <a:gd name="T1" fmla="*/ 28 h 112"/>
                  <a:gd name="T2" fmla="*/ 22 w 576"/>
                  <a:gd name="T3" fmla="*/ 4 h 112"/>
                  <a:gd name="T4" fmla="*/ 65 w 576"/>
                  <a:gd name="T5" fmla="*/ 52 h 112"/>
                  <a:gd name="T6" fmla="*/ 109 w 576"/>
                  <a:gd name="T7" fmla="*/ 4 h 112"/>
                  <a:gd name="T8" fmla="*/ 152 w 576"/>
                  <a:gd name="T9" fmla="*/ 52 h 112"/>
                  <a:gd name="T10" fmla="*/ 196 w 576"/>
                  <a:gd name="T11" fmla="*/ 4 h 112"/>
                  <a:gd name="T12" fmla="*/ 239 w 576"/>
                  <a:gd name="T13" fmla="*/ 52 h 112"/>
                  <a:gd name="T14" fmla="*/ 261 w 576"/>
                  <a:gd name="T15" fmla="*/ 28 h 1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112"/>
                  <a:gd name="T26" fmla="*/ 576 w 576"/>
                  <a:gd name="T27" fmla="*/ 112 h 1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112">
                    <a:moveTo>
                      <a:pt x="0" y="56"/>
                    </a:moveTo>
                    <a:cubicBezTo>
                      <a:pt x="12" y="28"/>
                      <a:pt x="24" y="0"/>
                      <a:pt x="48" y="8"/>
                    </a:cubicBezTo>
                    <a:cubicBezTo>
                      <a:pt x="72" y="16"/>
                      <a:pt x="112" y="104"/>
                      <a:pt x="144" y="104"/>
                    </a:cubicBezTo>
                    <a:cubicBezTo>
                      <a:pt x="176" y="104"/>
                      <a:pt x="208" y="8"/>
                      <a:pt x="240" y="8"/>
                    </a:cubicBezTo>
                    <a:cubicBezTo>
                      <a:pt x="272" y="8"/>
                      <a:pt x="304" y="104"/>
                      <a:pt x="336" y="104"/>
                    </a:cubicBezTo>
                    <a:cubicBezTo>
                      <a:pt x="368" y="104"/>
                      <a:pt x="400" y="8"/>
                      <a:pt x="432" y="8"/>
                    </a:cubicBezTo>
                    <a:cubicBezTo>
                      <a:pt x="464" y="8"/>
                      <a:pt x="504" y="96"/>
                      <a:pt x="528" y="104"/>
                    </a:cubicBezTo>
                    <a:cubicBezTo>
                      <a:pt x="552" y="112"/>
                      <a:pt x="576" y="64"/>
                      <a:pt x="576" y="56"/>
                    </a:cubicBezTo>
                  </a:path>
                </a:pathLst>
              </a:custGeom>
              <a:noFill/>
              <a:ln w="28440" cap="sq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57" name="Oval 23"/>
              <p:cNvSpPr>
                <a:spLocks noChangeArrowheads="1"/>
              </p:cNvSpPr>
              <p:nvPr/>
            </p:nvSpPr>
            <p:spPr bwMode="auto">
              <a:xfrm>
                <a:off x="4138" y="2047"/>
                <a:ext cx="89" cy="89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Font typeface="Times New Roman" charset="0"/>
                  <a:buNone/>
                  <a:defRPr/>
                </a:pPr>
                <a:endParaRPr lang="en-US">
                  <a:latin typeface="Arial" charset="0"/>
                  <a:ea typeface="ＭＳ Ｐゴシック" charset="0"/>
                  <a:cs typeface="Microsoft YaHei" charset="0"/>
                </a:endParaRPr>
              </a:p>
            </p:txBody>
          </p:sp>
          <p:sp>
            <p:nvSpPr>
              <p:cNvPr id="58" name="Oval 24"/>
              <p:cNvSpPr>
                <a:spLocks noChangeArrowheads="1"/>
              </p:cNvSpPr>
              <p:nvPr/>
            </p:nvSpPr>
            <p:spPr bwMode="auto">
              <a:xfrm>
                <a:off x="4054" y="1616"/>
                <a:ext cx="251" cy="248"/>
              </a:xfrm>
              <a:prstGeom prst="ellipse">
                <a:avLst/>
              </a:prstGeom>
              <a:solidFill>
                <a:srgbClr val="FFFFFF"/>
              </a:solidFill>
              <a:ln w="22320" cap="sq">
                <a:solidFill>
                  <a:srgbClr val="008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 anchor="ctr"/>
              <a:lstStyle/>
              <a:p>
                <a:pPr algn="ctr" hangingPunct="1">
                  <a:lnSpc>
                    <a:spcPct val="100000"/>
                  </a:lnSpc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r>
                  <a:rPr lang="en-US" sz="1600">
                    <a:solidFill>
                      <a:srgbClr val="000000"/>
                    </a:solidFill>
                    <a:latin typeface="Symbol" charset="0"/>
                    <a:ea typeface="ＭＳ Ｐゴシック" charset="0"/>
                    <a:cs typeface="Symbol" charset="0"/>
                  </a:rPr>
                  <a:t></a:t>
                </a:r>
                <a:r>
                  <a:rPr lang="en-US" sz="1600" baseline="-25000">
                    <a:solidFill>
                      <a:srgbClr val="000000"/>
                    </a:solidFill>
                    <a:latin typeface="Symbol" charset="0"/>
                    <a:ea typeface="ＭＳ Ｐゴシック" charset="0"/>
                    <a:cs typeface="Symbol" charset="0"/>
                  </a:rPr>
                  <a:t></a:t>
                </a:r>
              </a:p>
            </p:txBody>
          </p:sp>
        </p:grpSp>
        <p:sp>
          <p:nvSpPr>
            <p:cNvPr id="53" name="Rectangle 25"/>
            <p:cNvSpPr>
              <a:spLocks noChangeArrowheads="1"/>
            </p:cNvSpPr>
            <p:nvPr/>
          </p:nvSpPr>
          <p:spPr bwMode="auto">
            <a:xfrm>
              <a:off x="3741" y="1965"/>
              <a:ext cx="19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n-US">
                  <a:solidFill>
                    <a:srgbClr val="000000"/>
                  </a:solidFill>
                  <a:latin typeface="Symbol" charset="0"/>
                  <a:ea typeface="ＭＳ Ｐゴシック" charset="0"/>
                  <a:cs typeface="Symbol" charset="0"/>
                </a:rPr>
                <a:t></a:t>
              </a:r>
            </a:p>
          </p:txBody>
        </p:sp>
      </p:grpSp>
      <p:grpSp>
        <p:nvGrpSpPr>
          <p:cNvPr id="67" name="Group 26"/>
          <p:cNvGrpSpPr>
            <a:grpSpLocks/>
          </p:cNvGrpSpPr>
          <p:nvPr/>
        </p:nvGrpSpPr>
        <p:grpSpPr bwMode="auto">
          <a:xfrm>
            <a:off x="6300192" y="4276253"/>
            <a:ext cx="3384146" cy="1240979"/>
            <a:chOff x="2197" y="2556"/>
            <a:chExt cx="2242" cy="732"/>
          </a:xfrm>
        </p:grpSpPr>
        <p:sp>
          <p:nvSpPr>
            <p:cNvPr id="68" name="Text Box 27"/>
            <p:cNvSpPr txBox="1">
              <a:spLocks noChangeArrowheads="1"/>
            </p:cNvSpPr>
            <p:nvPr/>
          </p:nvSpPr>
          <p:spPr bwMode="auto">
            <a:xfrm>
              <a:off x="2197" y="2797"/>
              <a:ext cx="643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5pPr>
              <a:lvl6pPr marL="25146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6pPr>
              <a:lvl7pPr marL="29718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7pPr>
              <a:lvl8pPr marL="34290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8pPr>
              <a:lvl9pPr marL="3886200" indent="-228600" defTabSz="449263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charset="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rgbClr val="000000"/>
                  </a:solidFill>
                  <a:latin typeface="Arial" charset="0"/>
                  <a:ea typeface="ＭＳ Ｐゴシック" charset="0"/>
                  <a:cs typeface="Microsoft YaHei" charset="0"/>
                </a:defRPr>
              </a:lvl9pPr>
            </a:lstStyle>
            <a:p>
              <a:pPr hangingPunct="1">
                <a:lnSpc>
                  <a:spcPct val="100000"/>
                </a:lnSpc>
                <a:buClrTx/>
                <a:buFontTx/>
                <a:buNone/>
                <a:defRPr/>
              </a:pPr>
              <a:r>
                <a:rPr lang="en-US" sz="1600" dirty="0" smtClean="0">
                  <a:latin typeface="Symbol" charset="0"/>
                  <a:cs typeface="Symbol" charset="0"/>
                </a:rPr>
                <a:t></a:t>
              </a:r>
              <a:r>
                <a:rPr lang="en-US" sz="1600" baseline="-25000" dirty="0" smtClean="0">
                  <a:latin typeface="Symbol" charset="0"/>
                  <a:cs typeface="Symbol" charset="0"/>
                </a:rPr>
                <a:t></a:t>
              </a:r>
              <a:r>
                <a:rPr lang="en-US" sz="1600" baseline="-25000" dirty="0" smtClean="0">
                  <a:latin typeface="Gill Sans Light" charset="0"/>
                  <a:cs typeface="Gill Sans Light" charset="0"/>
                </a:rPr>
                <a:t>B</a:t>
              </a:r>
              <a:r>
                <a:rPr lang="en-US" sz="1600" baseline="-25000" dirty="0" smtClean="0">
                  <a:latin typeface="Symbol" charset="0"/>
                  <a:cs typeface="Symbol" charset="0"/>
                </a:rPr>
                <a:t></a:t>
              </a:r>
              <a:r>
                <a:rPr lang="en-US" sz="1600" dirty="0" smtClean="0">
                  <a:latin typeface="Symbol" charset="0"/>
                  <a:cs typeface="Symbol" charset="0"/>
                </a:rPr>
                <a:t></a:t>
              </a:r>
            </a:p>
          </p:txBody>
        </p:sp>
        <p:grpSp>
          <p:nvGrpSpPr>
            <p:cNvPr id="69" name="Group 28"/>
            <p:cNvGrpSpPr>
              <a:grpSpLocks/>
            </p:cNvGrpSpPr>
            <p:nvPr/>
          </p:nvGrpSpPr>
          <p:grpSpPr bwMode="auto">
            <a:xfrm>
              <a:off x="2616" y="2556"/>
              <a:ext cx="1823" cy="732"/>
              <a:chOff x="2616" y="2556"/>
              <a:chExt cx="1823" cy="732"/>
            </a:xfrm>
          </p:grpSpPr>
          <p:sp>
            <p:nvSpPr>
              <p:cNvPr id="70" name="Freeform 29"/>
              <p:cNvSpPr>
                <a:spLocks noChangeArrowheads="1"/>
              </p:cNvSpPr>
              <p:nvPr/>
            </p:nvSpPr>
            <p:spPr bwMode="auto">
              <a:xfrm>
                <a:off x="2616" y="2892"/>
                <a:ext cx="261" cy="56"/>
              </a:xfrm>
              <a:custGeom>
                <a:avLst/>
                <a:gdLst>
                  <a:gd name="T0" fmla="*/ 0 w 576"/>
                  <a:gd name="T1" fmla="*/ 28 h 112"/>
                  <a:gd name="T2" fmla="*/ 22 w 576"/>
                  <a:gd name="T3" fmla="*/ 4 h 112"/>
                  <a:gd name="T4" fmla="*/ 65 w 576"/>
                  <a:gd name="T5" fmla="*/ 52 h 112"/>
                  <a:gd name="T6" fmla="*/ 109 w 576"/>
                  <a:gd name="T7" fmla="*/ 4 h 112"/>
                  <a:gd name="T8" fmla="*/ 152 w 576"/>
                  <a:gd name="T9" fmla="*/ 52 h 112"/>
                  <a:gd name="T10" fmla="*/ 196 w 576"/>
                  <a:gd name="T11" fmla="*/ 4 h 112"/>
                  <a:gd name="T12" fmla="*/ 239 w 576"/>
                  <a:gd name="T13" fmla="*/ 52 h 112"/>
                  <a:gd name="T14" fmla="*/ 261 w 576"/>
                  <a:gd name="T15" fmla="*/ 28 h 1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112"/>
                  <a:gd name="T26" fmla="*/ 576 w 576"/>
                  <a:gd name="T27" fmla="*/ 112 h 1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112">
                    <a:moveTo>
                      <a:pt x="0" y="56"/>
                    </a:moveTo>
                    <a:cubicBezTo>
                      <a:pt x="12" y="28"/>
                      <a:pt x="24" y="0"/>
                      <a:pt x="48" y="8"/>
                    </a:cubicBezTo>
                    <a:cubicBezTo>
                      <a:pt x="72" y="16"/>
                      <a:pt x="112" y="104"/>
                      <a:pt x="144" y="104"/>
                    </a:cubicBezTo>
                    <a:cubicBezTo>
                      <a:pt x="176" y="104"/>
                      <a:pt x="208" y="8"/>
                      <a:pt x="240" y="8"/>
                    </a:cubicBezTo>
                    <a:cubicBezTo>
                      <a:pt x="272" y="8"/>
                      <a:pt x="304" y="104"/>
                      <a:pt x="336" y="104"/>
                    </a:cubicBezTo>
                    <a:cubicBezTo>
                      <a:pt x="368" y="104"/>
                      <a:pt x="400" y="8"/>
                      <a:pt x="432" y="8"/>
                    </a:cubicBezTo>
                    <a:cubicBezTo>
                      <a:pt x="464" y="8"/>
                      <a:pt x="504" y="96"/>
                      <a:pt x="528" y="104"/>
                    </a:cubicBezTo>
                    <a:cubicBezTo>
                      <a:pt x="552" y="112"/>
                      <a:pt x="576" y="64"/>
                      <a:pt x="576" y="56"/>
                    </a:cubicBezTo>
                  </a:path>
                </a:pathLst>
              </a:custGeom>
              <a:noFill/>
              <a:ln w="28440" cap="sq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1" name="Freeform 30"/>
              <p:cNvSpPr>
                <a:spLocks noChangeArrowheads="1"/>
              </p:cNvSpPr>
              <p:nvPr/>
            </p:nvSpPr>
            <p:spPr bwMode="auto">
              <a:xfrm>
                <a:off x="3339" y="2917"/>
                <a:ext cx="261" cy="56"/>
              </a:xfrm>
              <a:custGeom>
                <a:avLst/>
                <a:gdLst>
                  <a:gd name="T0" fmla="*/ 0 w 576"/>
                  <a:gd name="T1" fmla="*/ 28 h 112"/>
                  <a:gd name="T2" fmla="*/ 22 w 576"/>
                  <a:gd name="T3" fmla="*/ 4 h 112"/>
                  <a:gd name="T4" fmla="*/ 65 w 576"/>
                  <a:gd name="T5" fmla="*/ 52 h 112"/>
                  <a:gd name="T6" fmla="*/ 109 w 576"/>
                  <a:gd name="T7" fmla="*/ 4 h 112"/>
                  <a:gd name="T8" fmla="*/ 152 w 576"/>
                  <a:gd name="T9" fmla="*/ 52 h 112"/>
                  <a:gd name="T10" fmla="*/ 196 w 576"/>
                  <a:gd name="T11" fmla="*/ 4 h 112"/>
                  <a:gd name="T12" fmla="*/ 239 w 576"/>
                  <a:gd name="T13" fmla="*/ 52 h 112"/>
                  <a:gd name="T14" fmla="*/ 261 w 576"/>
                  <a:gd name="T15" fmla="*/ 28 h 1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112"/>
                  <a:gd name="T26" fmla="*/ 576 w 576"/>
                  <a:gd name="T27" fmla="*/ 112 h 11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112">
                    <a:moveTo>
                      <a:pt x="0" y="56"/>
                    </a:moveTo>
                    <a:cubicBezTo>
                      <a:pt x="12" y="28"/>
                      <a:pt x="24" y="0"/>
                      <a:pt x="48" y="8"/>
                    </a:cubicBezTo>
                    <a:cubicBezTo>
                      <a:pt x="72" y="16"/>
                      <a:pt x="112" y="104"/>
                      <a:pt x="144" y="104"/>
                    </a:cubicBezTo>
                    <a:cubicBezTo>
                      <a:pt x="176" y="104"/>
                      <a:pt x="208" y="8"/>
                      <a:pt x="240" y="8"/>
                    </a:cubicBezTo>
                    <a:cubicBezTo>
                      <a:pt x="272" y="8"/>
                      <a:pt x="304" y="104"/>
                      <a:pt x="336" y="104"/>
                    </a:cubicBezTo>
                    <a:cubicBezTo>
                      <a:pt x="368" y="104"/>
                      <a:pt x="400" y="8"/>
                      <a:pt x="432" y="8"/>
                    </a:cubicBezTo>
                    <a:cubicBezTo>
                      <a:pt x="464" y="8"/>
                      <a:pt x="504" y="96"/>
                      <a:pt x="528" y="104"/>
                    </a:cubicBezTo>
                    <a:cubicBezTo>
                      <a:pt x="552" y="112"/>
                      <a:pt x="576" y="64"/>
                      <a:pt x="576" y="56"/>
                    </a:cubicBezTo>
                  </a:path>
                </a:pathLst>
              </a:custGeom>
              <a:noFill/>
              <a:ln w="28440" cap="sq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rot="10800000"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2" name="Oval 31"/>
              <p:cNvSpPr>
                <a:spLocks noChangeArrowheads="1"/>
              </p:cNvSpPr>
              <p:nvPr/>
            </p:nvSpPr>
            <p:spPr bwMode="auto">
              <a:xfrm>
                <a:off x="2876" y="2770"/>
                <a:ext cx="462" cy="327"/>
              </a:xfrm>
              <a:prstGeom prst="ellipse">
                <a:avLst/>
              </a:prstGeom>
              <a:solidFill>
                <a:srgbClr val="BBE0E3">
                  <a:alpha val="0"/>
                </a:srgbClr>
              </a:solidFill>
              <a:ln w="22320" cap="sq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buFont typeface="Times New Roman" charset="0"/>
                  <a:buNone/>
                  <a:defRPr/>
                </a:pPr>
                <a:endParaRPr lang="en-US">
                  <a:latin typeface="Arial" charset="0"/>
                  <a:ea typeface="ＭＳ Ｐゴシック" charset="0"/>
                  <a:cs typeface="Microsoft YaHei" charset="0"/>
                </a:endParaRPr>
              </a:p>
            </p:txBody>
          </p:sp>
          <p:sp>
            <p:nvSpPr>
              <p:cNvPr id="73" name="Freeform 32"/>
              <p:cNvSpPr>
                <a:spLocks noChangeArrowheads="1"/>
              </p:cNvSpPr>
              <p:nvPr/>
            </p:nvSpPr>
            <p:spPr bwMode="auto">
              <a:xfrm rot="-2460000">
                <a:off x="2927" y="2777"/>
                <a:ext cx="350" cy="319"/>
              </a:xfrm>
              <a:custGeom>
                <a:avLst/>
                <a:gdLst>
                  <a:gd name="T0" fmla="*/ 0 w 28059"/>
                  <a:gd name="T1" fmla="*/ 15 h 21600"/>
                  <a:gd name="T2" fmla="*/ 81 w 28059"/>
                  <a:gd name="T3" fmla="*/ 0 h 21600"/>
                  <a:gd name="T4" fmla="*/ 350 w 28059"/>
                  <a:gd name="T5" fmla="*/ 319 h 21600"/>
                  <a:gd name="T6" fmla="*/ 0 w 28059"/>
                  <a:gd name="T7" fmla="*/ 15 h 21600"/>
                  <a:gd name="T8" fmla="*/ 81 w 28059"/>
                  <a:gd name="T9" fmla="*/ 0 h 21600"/>
                  <a:gd name="T10" fmla="*/ 350 w 28059"/>
                  <a:gd name="T11" fmla="*/ 319 h 21600"/>
                  <a:gd name="T12" fmla="*/ 81 w 28059"/>
                  <a:gd name="T13" fmla="*/ 319 h 21600"/>
                  <a:gd name="T14" fmla="*/ 0 w 28059"/>
                  <a:gd name="T15" fmla="*/ 15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8059"/>
                  <a:gd name="T25" fmla="*/ 0 h 21600"/>
                  <a:gd name="T26" fmla="*/ 28059 w 28059"/>
                  <a:gd name="T27" fmla="*/ 2160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8059" h="21600" fill="none" extrusionOk="0">
                    <a:moveTo>
                      <a:pt x="0" y="988"/>
                    </a:moveTo>
                    <a:cubicBezTo>
                      <a:pt x="2090" y="333"/>
                      <a:pt x="4268" y="-1"/>
                      <a:pt x="6459" y="-1"/>
                    </a:cubicBezTo>
                    <a:cubicBezTo>
                      <a:pt x="18388" y="-1"/>
                      <a:pt x="28059" y="9670"/>
                      <a:pt x="28059" y="21600"/>
                    </a:cubicBezTo>
                  </a:path>
                  <a:path w="28059" h="21600" stroke="0" extrusionOk="0">
                    <a:moveTo>
                      <a:pt x="0" y="988"/>
                    </a:moveTo>
                    <a:cubicBezTo>
                      <a:pt x="2090" y="333"/>
                      <a:pt x="4268" y="-1"/>
                      <a:pt x="6459" y="-1"/>
                    </a:cubicBezTo>
                    <a:cubicBezTo>
                      <a:pt x="18388" y="-1"/>
                      <a:pt x="28059" y="9670"/>
                      <a:pt x="28059" y="21600"/>
                    </a:cubicBezTo>
                    <a:lnTo>
                      <a:pt x="6459" y="21600"/>
                    </a:lnTo>
                    <a:lnTo>
                      <a:pt x="0" y="988"/>
                    </a:lnTo>
                    <a:close/>
                  </a:path>
                </a:pathLst>
              </a:custGeom>
              <a:noFill/>
              <a:ln w="22320" cap="sq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7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74" name="Text Box 33"/>
              <p:cNvSpPr txBox="1">
                <a:spLocks noChangeArrowheads="1"/>
              </p:cNvSpPr>
              <p:nvPr/>
            </p:nvSpPr>
            <p:spPr bwMode="auto">
              <a:xfrm>
                <a:off x="2996" y="2633"/>
                <a:ext cx="240" cy="29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5pPr>
                <a:lvl6pPr marL="25146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6pPr>
                <a:lvl7pPr marL="29718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7pPr>
                <a:lvl8pPr marL="34290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8pPr>
                <a:lvl9pPr marL="38862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FontTx/>
                  <a:buNone/>
                  <a:defRPr/>
                </a:pPr>
                <a:r>
                  <a:rPr lang="en-US" sz="2400" b="1" dirty="0" smtClean="0">
                    <a:solidFill>
                      <a:srgbClr val="FF0000"/>
                    </a:solidFill>
                    <a:latin typeface="Times New Roman" charset="0"/>
                    <a:ea typeface="Times New Roman (Hebrew)" charset="0"/>
                    <a:cs typeface="Times New Roman (Hebrew)" charset="0"/>
                  </a:rPr>
                  <a:t>&gt;</a:t>
                </a:r>
              </a:p>
            </p:txBody>
          </p:sp>
          <p:sp>
            <p:nvSpPr>
              <p:cNvPr id="75" name="Text Box 34"/>
              <p:cNvSpPr txBox="1">
                <a:spLocks noChangeArrowheads="1"/>
              </p:cNvSpPr>
              <p:nvPr/>
            </p:nvSpPr>
            <p:spPr bwMode="auto">
              <a:xfrm rot="10800000">
                <a:off x="3011" y="2980"/>
                <a:ext cx="207" cy="2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5pPr>
                <a:lvl6pPr marL="25146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6pPr>
                <a:lvl7pPr marL="29718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7pPr>
                <a:lvl8pPr marL="34290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8pPr>
                <a:lvl9pPr marL="38862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9pPr>
              </a:lstStyle>
              <a:p>
                <a:pPr>
                  <a:lnSpc>
                    <a:spcPct val="100000"/>
                  </a:lnSpc>
                  <a:buClrTx/>
                  <a:buFontTx/>
                  <a:buNone/>
                  <a:defRPr/>
                </a:pPr>
                <a:r>
                  <a:rPr lang="en-US" sz="2000" b="1" dirty="0" smtClean="0">
                    <a:solidFill>
                      <a:srgbClr val="FF0000"/>
                    </a:solidFill>
                    <a:latin typeface="Times New Roman" charset="0"/>
                    <a:ea typeface="Times New Roman (Hebrew)" charset="0"/>
                    <a:cs typeface="Times New Roman (Hebrew)" charset="0"/>
                  </a:rPr>
                  <a:t>&gt;</a:t>
                </a:r>
              </a:p>
            </p:txBody>
          </p:sp>
          <p:sp>
            <p:nvSpPr>
              <p:cNvPr id="76" name="Text Box 35"/>
              <p:cNvSpPr txBox="1">
                <a:spLocks noChangeArrowheads="1"/>
              </p:cNvSpPr>
              <p:nvPr/>
            </p:nvSpPr>
            <p:spPr bwMode="auto">
              <a:xfrm>
                <a:off x="2876" y="2556"/>
                <a:ext cx="1563" cy="2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>
                <a:spAutoFit/>
              </a:bodyPr>
              <a:lstStyle>
                <a:lvl1pPr eaLnBrk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1pPr>
                <a:lvl2pPr eaLnBrk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2pPr>
                <a:lvl3pPr eaLnBrk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3pPr>
                <a:lvl4pPr eaLnBrk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4pPr>
                <a:lvl5pPr eaLnBrk="0"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5pPr>
                <a:lvl6pPr marL="25146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6pPr>
                <a:lvl7pPr marL="29718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7pPr>
                <a:lvl8pPr marL="34290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8pPr>
                <a:lvl9pPr marL="3886200" indent="-228600" defTabSz="449263" eaLnBrk="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>
                    <a:solidFill>
                      <a:schemeClr val="bg1"/>
                    </a:solidFill>
                    <a:latin typeface="Arial" pitchFamily="34" charset="0"/>
                    <a:ea typeface="ＭＳ Ｐゴシック" pitchFamily="34" charset="-128"/>
                  </a:defRPr>
                </a:lvl9pPr>
              </a:lstStyle>
              <a:p>
                <a:pPr eaLnBrk="1">
                  <a:lnSpc>
                    <a:spcPct val="100000"/>
                  </a:lnSpc>
                  <a:buClrTx/>
                  <a:buFontTx/>
                  <a:buNone/>
                  <a:defRPr/>
                </a:pPr>
                <a:r>
                  <a:rPr lang="en-US" altLang="en-US" sz="1600" dirty="0" smtClean="0">
                    <a:solidFill>
                      <a:srgbClr val="000000"/>
                    </a:solidFill>
                    <a:latin typeface="Symbol" pitchFamily="18" charset="2"/>
                  </a:rPr>
                  <a:t></a:t>
                </a:r>
                <a:r>
                  <a:rPr lang="en-US" altLang="en-US" sz="1600" dirty="0" smtClean="0">
                    <a:solidFill>
                      <a:srgbClr val="000000"/>
                    </a:solidFill>
                  </a:rPr>
                  <a:t>, N(1520), …</a:t>
                </a:r>
              </a:p>
            </p:txBody>
          </p:sp>
          <p:sp>
            <p:nvSpPr>
              <p:cNvPr id="77" name="Text Box 36"/>
              <p:cNvSpPr txBox="1">
                <a:spLocks noChangeArrowheads="1"/>
              </p:cNvSpPr>
              <p:nvPr/>
            </p:nvSpPr>
            <p:spPr bwMode="auto">
              <a:xfrm>
                <a:off x="2633" y="2689"/>
                <a:ext cx="183" cy="21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5pPr>
                <a:lvl6pPr marL="25146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6pPr>
                <a:lvl7pPr marL="29718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7pPr>
                <a:lvl8pPr marL="34290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8pPr>
                <a:lvl9pPr marL="3886200" indent="-228600" defTabSz="449263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Microsoft YaHei" charset="0"/>
                  </a:defRPr>
                </a:lvl9pPr>
              </a:lstStyle>
              <a:p>
                <a:pPr hangingPunct="1">
                  <a:lnSpc>
                    <a:spcPct val="100000"/>
                  </a:lnSpc>
                  <a:buClrTx/>
                  <a:buFontTx/>
                  <a:buNone/>
                  <a:defRPr/>
                </a:pPr>
                <a:r>
                  <a:rPr lang="en-US" sz="1600" smtClean="0">
                    <a:latin typeface="Symbol" charset="0"/>
                    <a:cs typeface="Symbol" charset="0"/>
                  </a:rPr>
                  <a:t></a:t>
                </a:r>
              </a:p>
            </p:txBody>
          </p:sp>
          <p:sp>
            <p:nvSpPr>
              <p:cNvPr id="78" name="Rectangle 37"/>
              <p:cNvSpPr>
                <a:spLocks noChangeArrowheads="1"/>
              </p:cNvSpPr>
              <p:nvPr/>
            </p:nvSpPr>
            <p:spPr bwMode="auto">
              <a:xfrm>
                <a:off x="2892" y="3087"/>
                <a:ext cx="422" cy="20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/>
              <a:p>
                <a:pPr>
                  <a:buClrTx/>
                  <a:buFontTx/>
                  <a:buNone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/>
                </a:pPr>
                <a:r>
                  <a:rPr lang="en-US" sz="1600" i="1" dirty="0">
                    <a:solidFill>
                      <a:srgbClr val="000000"/>
                    </a:solidFill>
                    <a:latin typeface="Arial" charset="0"/>
                    <a:ea typeface="Times New Roman (Hebrew)" charset="0"/>
                    <a:cs typeface="Times New Roman (Hebrew)" charset="0"/>
                  </a:rPr>
                  <a:t>h = N</a:t>
                </a:r>
              </a:p>
            </p:txBody>
          </p:sp>
        </p:grpSp>
      </p:grpSp>
      <p:pic>
        <p:nvPicPr>
          <p:cNvPr id="7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62847" y="5558456"/>
            <a:ext cx="1919212" cy="103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" name="Picture 3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842" y="3573016"/>
            <a:ext cx="2436270" cy="500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81" name="Rectangle 39"/>
          <p:cNvSpPr>
            <a:spLocks noChangeArrowheads="1"/>
          </p:cNvSpPr>
          <p:nvPr/>
        </p:nvSpPr>
        <p:spPr bwMode="auto">
          <a:xfrm>
            <a:off x="-173677" y="5907029"/>
            <a:ext cx="3305517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pPr lvl="1"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000" dirty="0">
                <a:solidFill>
                  <a:srgbClr val="09518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000" dirty="0" smtClean="0">
                <a:solidFill>
                  <a:srgbClr val="09518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R. Rapp</a:t>
            </a:r>
            <a:r>
              <a:rPr lang="en-US" sz="1000" dirty="0">
                <a:solidFill>
                  <a:srgbClr val="09518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G. </a:t>
            </a:r>
            <a:r>
              <a:rPr lang="en-US" sz="1000" dirty="0" err="1">
                <a:solidFill>
                  <a:srgbClr val="09518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Chanfray</a:t>
            </a:r>
            <a:r>
              <a:rPr lang="en-US" sz="1000" dirty="0">
                <a:solidFill>
                  <a:srgbClr val="09518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J. Wambach</a:t>
            </a:r>
            <a:r>
              <a:rPr lang="en-US" sz="1000" dirty="0" smtClean="0">
                <a:solidFill>
                  <a:srgbClr val="09518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</a:t>
            </a:r>
          </a:p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sz="1000" dirty="0" smtClean="0">
                <a:solidFill>
                  <a:srgbClr val="09518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000" dirty="0" err="1">
                <a:solidFill>
                  <a:srgbClr val="09518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Nucl</a:t>
            </a:r>
            <a:r>
              <a:rPr lang="en-US" sz="1000" dirty="0">
                <a:solidFill>
                  <a:srgbClr val="09518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Phys. A617 (1997) 472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891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endParaRPr lang="en-US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232227"/>
            <a:ext cx="2133600" cy="365125"/>
          </a:xfrm>
        </p:spPr>
        <p:txBody>
          <a:bodyPr/>
          <a:lstStyle/>
          <a:p>
            <a:r>
              <a:rPr lang="en-US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June 12, 2019</a:t>
            </a:r>
            <a:endParaRPr lang="fr-F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>
          <a:xfrm>
            <a:off x="1" y="0"/>
            <a:ext cx="9144000" cy="732378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it-IT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Electromagnetic form factors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7092" y="836712"/>
            <a:ext cx="8777396" cy="2403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3563888" y="4293096"/>
            <a:ext cx="1152128" cy="4320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5076056" y="3140968"/>
            <a:ext cx="35509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r>
              <a:rPr lang="fr-FR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nd </a:t>
            </a:r>
            <a:r>
              <a:rPr lang="fr-FR" sz="20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soon</a:t>
            </a:r>
            <a:r>
              <a:rPr lang="fr-FR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0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higher</a:t>
            </a:r>
            <a:r>
              <a:rPr lang="fr-FR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 q</a:t>
            </a:r>
            <a:r>
              <a:rPr lang="fr-FR" sz="2000" baseline="30000" dirty="0" smtClean="0"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fr-FR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sz="2000" dirty="0" err="1" smtClean="0">
                <a:ea typeface="Verdana" panose="020B0604030504040204" pitchFamily="34" charset="0"/>
                <a:cs typeface="Verdana" panose="020B0604030504040204" pitchFamily="34" charset="0"/>
              </a:rPr>
              <a:t>with</a:t>
            </a:r>
            <a:r>
              <a:rPr lang="fr-FR" sz="2000" dirty="0" smtClean="0">
                <a:ea typeface="Verdana" panose="020B0604030504040204" pitchFamily="34" charset="0"/>
                <a:cs typeface="Verdana" panose="020B0604030504040204" pitchFamily="34" charset="0"/>
              </a:rPr>
              <a:t> CLAS12 </a:t>
            </a:r>
            <a:endParaRPr lang="en-US" sz="2000" dirty="0"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694535"/>
            <a:ext cx="4752528" cy="2686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598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5751116"/>
            <a:ext cx="2133600" cy="365125"/>
          </a:xfrm>
        </p:spPr>
        <p:txBody>
          <a:bodyPr/>
          <a:lstStyle/>
          <a:p>
            <a:r>
              <a:rPr lang="en-US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June 12, 2019</a:t>
            </a:r>
            <a:endParaRPr lang="fr-FR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7" name="Group 8"/>
          <p:cNvGrpSpPr>
            <a:grpSpLocks/>
          </p:cNvGrpSpPr>
          <p:nvPr/>
        </p:nvGrpSpPr>
        <p:grpSpPr bwMode="auto">
          <a:xfrm>
            <a:off x="179512" y="1232172"/>
            <a:ext cx="3145235" cy="2556868"/>
            <a:chOff x="125672" y="987574"/>
            <a:chExt cx="3947326" cy="2787774"/>
          </a:xfrm>
        </p:grpSpPr>
        <p:pic>
          <p:nvPicPr>
            <p:cNvPr id="8" name="Picture 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72" y="987574"/>
              <a:ext cx="3947326" cy="2787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ZoneTexte 27"/>
            <p:cNvSpPr txBox="1">
              <a:spLocks noChangeArrowheads="1"/>
            </p:cNvSpPr>
            <p:nvPr/>
          </p:nvSpPr>
          <p:spPr bwMode="auto">
            <a:xfrm rot="2775444">
              <a:off x="713159" y="1403254"/>
              <a:ext cx="923927" cy="34562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en-US" altLang="en-US" sz="1200" dirty="0" smtClean="0">
                  <a:solidFill>
                    <a:srgbClr val="0000CC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</a:t>
              </a:r>
              <a:r>
                <a:rPr lang="en-US" altLang="en-US" sz="1200" dirty="0" smtClean="0">
                  <a:solidFill>
                    <a:srgbClr val="0000CC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°</a:t>
              </a:r>
              <a:r>
                <a:rPr lang="en-US" altLang="en-US" sz="1200" dirty="0">
                  <a:solidFill>
                    <a:srgbClr val="0000CC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 pitchFamily="18" charset="2"/>
                </a:rPr>
                <a:t></a:t>
              </a:r>
              <a:r>
                <a:rPr lang="en-US" altLang="en-US" sz="1200" i="1" dirty="0" err="1">
                  <a:solidFill>
                    <a:srgbClr val="0000CC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 pitchFamily="18" charset="2"/>
                </a:rPr>
                <a:t>e</a:t>
              </a:r>
              <a:r>
                <a:rPr lang="en-US" altLang="en-US" sz="1200" i="1" baseline="30000" dirty="0" err="1">
                  <a:solidFill>
                    <a:srgbClr val="0000CC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 pitchFamily="18" charset="2"/>
                </a:rPr>
                <a:t>+</a:t>
              </a:r>
              <a:r>
                <a:rPr lang="en-US" altLang="en-US" sz="1200" i="1" dirty="0" err="1">
                  <a:solidFill>
                    <a:srgbClr val="0000CC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 pitchFamily="18" charset="2"/>
                </a:rPr>
                <a:t>e</a:t>
              </a:r>
              <a:r>
                <a:rPr lang="en-US" altLang="en-US" sz="1200" i="1" baseline="30000" dirty="0">
                  <a:solidFill>
                    <a:srgbClr val="0000CC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 pitchFamily="18" charset="2"/>
                </a:rPr>
                <a:t>-</a:t>
              </a:r>
              <a:endParaRPr lang="en-US" altLang="en-US" sz="1200" i="1" baseline="30000" dirty="0">
                <a:solidFill>
                  <a:srgbClr val="0000C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0" name="Rectangle 1"/>
          <p:cNvSpPr txBox="1">
            <a:spLocks noChangeArrowheads="1"/>
          </p:cNvSpPr>
          <p:nvPr/>
        </p:nvSpPr>
        <p:spPr>
          <a:xfrm>
            <a:off x="1" y="-27384"/>
            <a:ext cx="9252520" cy="835025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Baryon </a:t>
            </a:r>
            <a:r>
              <a:rPr lang="en-US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Dalitz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decay studies with HADES</a:t>
            </a: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3707904" y="955725"/>
            <a:ext cx="5005834" cy="3337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94A78"/>
              </a:buClr>
              <a:buFont typeface="Wingdings" panose="05000000000000000000" pitchFamily="2" charset="2"/>
              <a:buChar char="q"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  <a:defRPr/>
            </a:pP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First measurement of </a:t>
            </a:r>
            <a:r>
              <a:rPr lang="en-US" altLang="en-US" sz="18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 (1232) </a:t>
            </a:r>
            <a:r>
              <a:rPr lang="en-US" altLang="en-US" sz="1800" dirty="0" err="1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Dalitz</a:t>
            </a:r>
            <a:r>
              <a:rPr lang="en-US" altLang="en-US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18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decay 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branching ratio ( 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</a:t>
            </a:r>
            <a:r>
              <a:rPr lang="en-US" altLang="en-US" sz="18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</a:t>
            </a:r>
            <a:r>
              <a:rPr lang="en-US" altLang="en-US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</a:t>
            </a:r>
            <a:r>
              <a:rPr lang="en-US" altLang="en-US" sz="1800" baseline="30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</a:t>
            </a:r>
            <a:r>
              <a:rPr lang="en-US" altLang="en-US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US" altLang="en-US" sz="18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b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alt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BR= 4.19 </a:t>
            </a:r>
            <a:r>
              <a:rPr lang="en-US" alt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</a:t>
            </a:r>
            <a:r>
              <a:rPr lang="en-US" alt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0.42</a:t>
            </a:r>
            <a:r>
              <a:rPr lang="en-US" altLang="en-US" sz="14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</a:t>
            </a:r>
            <a:r>
              <a:rPr lang="en-US" alt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 </a:t>
            </a:r>
            <a:r>
              <a:rPr lang="en-US" alt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0.46</a:t>
            </a:r>
            <a:r>
              <a:rPr lang="en-US" altLang="en-US" sz="14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syst.</a:t>
            </a:r>
            <a:r>
              <a:rPr lang="en-US" alt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</a:t>
            </a:r>
            <a:r>
              <a:rPr lang="en-US" alt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0.34</a:t>
            </a:r>
            <a:r>
              <a:rPr lang="en-US" altLang="en-US" sz="14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stat.</a:t>
            </a:r>
            <a:r>
              <a:rPr lang="en-US" alt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it-IT" alt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×</a:t>
            </a:r>
            <a:r>
              <a:rPr lang="en-US" alt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10</a:t>
            </a:r>
            <a:r>
              <a:rPr lang="en-US" altLang="en-US" sz="1400" baseline="33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-5</a:t>
            </a:r>
            <a:r>
              <a:rPr lang="en-US" altLang="en-US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18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</a:t>
            </a:r>
            <a:r>
              <a:rPr lang="en-US" altLang="en-US" sz="18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PDG 2018 </a:t>
            </a:r>
            <a:r>
              <a:rPr lang="en-US" altLang="en-US" sz="18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entry</a:t>
            </a:r>
            <a:endParaRPr lang="en-US" altLang="en-US" sz="1800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itchFamily="2" charset="2"/>
            </a:endParaRPr>
          </a:p>
          <a:p>
            <a:pPr>
              <a:buClr>
                <a:srgbClr val="094A78"/>
              </a:buClr>
              <a:buFont typeface="Wingdings" panose="05000000000000000000" pitchFamily="2" charset="2"/>
              <a:buChar char="q"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  <a:defRPr/>
            </a:pP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Sensitivity to the </a:t>
            </a:r>
            <a:r>
              <a:rPr lang="en-US" altLang="en-US" sz="18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electromagnetic  structure 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(form factor) of the N-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</a:t>
            </a:r>
            <a:r>
              <a:rPr lang="en-US" alt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transition</a:t>
            </a:r>
            <a:r>
              <a:rPr lang="en-US" altLang="en-US" sz="19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en-US" altLang="en-US" sz="19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altLang="en-US" sz="13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Wan and </a:t>
            </a:r>
            <a:r>
              <a:rPr lang="en-US" altLang="en-US" sz="1300" i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Iachello</a:t>
            </a:r>
            <a:r>
              <a:rPr lang="en-US" altLang="en-US" sz="13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Int. J Mod. Phys. A20 (2005) 1846</a:t>
            </a:r>
            <a:br>
              <a:rPr lang="en-US" altLang="en-US" sz="13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US" altLang="en-US" sz="13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T. Pena and G. </a:t>
            </a:r>
            <a:r>
              <a:rPr lang="en-US" altLang="en-US" sz="1300" i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Ramalho</a:t>
            </a:r>
            <a:r>
              <a:rPr lang="en-US" altLang="en-US" sz="13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altLang="en-US" sz="1300" i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Phys.Rev</a:t>
            </a:r>
            <a:r>
              <a:rPr lang="en-US" altLang="en-US" sz="13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D85 (2012) 113014</a:t>
            </a:r>
            <a:r>
              <a:rPr lang="en-US" altLang="en-US" sz="1300" i="1" baseline="33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285750" indent="-285750">
              <a:buClr>
                <a:srgbClr val="094A78"/>
              </a:buClr>
              <a:buFont typeface="Wingdings" pitchFamily="2" charset="2"/>
              <a:buChar char=""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  <a:defRPr/>
            </a:pPr>
            <a:endParaRPr lang="en-US" altLang="en-US" sz="1900" i="1" baseline="33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ct val="0"/>
              </a:spcBef>
              <a:buClr>
                <a:srgbClr val="094A78"/>
              </a:buClr>
              <a:buFont typeface="Wingdings" pitchFamily="2" charset="2"/>
              <a:buChar char=""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  <a:defRPr/>
            </a:pPr>
            <a:endParaRPr lang="en-US" altLang="en-US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spcBef>
                <a:spcPct val="0"/>
              </a:spcBef>
              <a:buClr>
                <a:srgbClr val="094A78"/>
              </a:buClr>
              <a:buFont typeface="Wingdings" pitchFamily="2" charset="2"/>
              <a:buChar char=""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  <a:defRPr/>
            </a:pPr>
            <a:endParaRPr lang="en-US" altLang="en-US" sz="16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3707904" y="4196148"/>
            <a:ext cx="4896544" cy="122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 marL="285750" indent="-285750" eaLnBrk="0"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215900" algn="l"/>
                <a:tab pos="320675" algn="l"/>
                <a:tab pos="769938" algn="l"/>
                <a:tab pos="1219200" algn="l"/>
                <a:tab pos="1668463" algn="l"/>
                <a:tab pos="2117725" algn="l"/>
                <a:tab pos="2566988" algn="l"/>
                <a:tab pos="3016250" algn="l"/>
                <a:tab pos="3465513" algn="l"/>
                <a:tab pos="3914775" algn="l"/>
                <a:tab pos="4364038" algn="l"/>
                <a:tab pos="4813300" algn="l"/>
                <a:tab pos="5262563" algn="l"/>
                <a:tab pos="5711825" algn="l"/>
                <a:tab pos="6161088" algn="l"/>
                <a:tab pos="6610350" algn="l"/>
                <a:tab pos="7059613" algn="l"/>
                <a:tab pos="7508875" algn="l"/>
                <a:tab pos="7958138" algn="l"/>
                <a:tab pos="8407400" algn="l"/>
                <a:tab pos="8856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ts val="550"/>
              </a:spcBef>
              <a:buClr>
                <a:srgbClr val="094A78"/>
              </a:buClr>
              <a:buFont typeface="Wingdings" panose="05000000000000000000" pitchFamily="2" charset="2"/>
              <a:buChar char="q"/>
              <a:defRPr/>
            </a:pPr>
            <a:r>
              <a:rPr lang="fr-FR" altLang="en-US" sz="1800" dirty="0" err="1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Higher</a:t>
            </a:r>
            <a:r>
              <a:rPr lang="fr-FR" altLang="en-US" sz="18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altLang="en-US" sz="1800" dirty="0" err="1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lying</a:t>
            </a:r>
            <a:r>
              <a:rPr lang="fr-FR" altLang="en-US" sz="18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altLang="en-US" sz="1800" dirty="0" err="1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resonances</a:t>
            </a:r>
            <a:endParaRPr lang="en-US" altLang="en-US" sz="1800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Bef>
                <a:spcPts val="550"/>
              </a:spcBef>
              <a:buClr>
                <a:srgbClr val="094A78"/>
              </a:buClr>
              <a:buFont typeface="Wingdings" panose="05000000000000000000" pitchFamily="2" charset="2"/>
              <a:buChar char="q"/>
              <a:defRPr/>
            </a:pPr>
            <a:r>
              <a:rPr lang="en-US" altLang="en-US" sz="18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 for form factors of the Vector Dominance type (</a:t>
            </a:r>
            <a:r>
              <a:rPr lang="en-US" altLang="en-US" sz="18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N </a:t>
            </a:r>
            <a:r>
              <a:rPr lang="en-US" altLang="en-US" sz="18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coupling)</a:t>
            </a:r>
            <a:endParaRPr lang="en-US" altLang="en-US" sz="1200" i="1" dirty="0" smtClean="0">
              <a:solidFill>
                <a:srgbClr val="094A78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274638" y="764704"/>
            <a:ext cx="310373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E=1.25 GeV pp </a:t>
            </a:r>
            <a:r>
              <a:rPr lang="en-US" altLang="en-US" sz="1600" b="1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itchFamily="18" charset="2"/>
              </a:rPr>
              <a:t></a:t>
            </a:r>
            <a:r>
              <a:rPr lang="en-US" altLang="en-US" sz="1600" b="1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1600" b="1" dirty="0" err="1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ppe</a:t>
            </a:r>
            <a:r>
              <a:rPr lang="en-US" altLang="en-US" sz="1600" b="1" baseline="30000" dirty="0" err="1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</a:t>
            </a:r>
            <a:r>
              <a:rPr lang="en-US" altLang="en-US" sz="1600" b="1" dirty="0" err="1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US" altLang="en-US" sz="1600" b="1" baseline="300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endParaRPr lang="en-US" altLang="en-US" sz="1200" b="1" baseline="30000" dirty="0" smtClean="0">
              <a:solidFill>
                <a:srgbClr val="0000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altLang="en-US" sz="1200" i="1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HADES  PRC95, 065205 (2017)</a:t>
            </a:r>
            <a:r>
              <a:rPr lang="en-US" altLang="en-US" sz="1200" b="1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altLang="en-US" sz="1200" b="1" dirty="0">
              <a:solidFill>
                <a:srgbClr val="0000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1236515" y="1376835"/>
            <a:ext cx="688975" cy="52842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alt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500412"/>
            <a:ext cx="1255712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4139952" y="5661248"/>
            <a:ext cx="43204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Calculation</a:t>
            </a:r>
            <a:r>
              <a:rPr lang="fr-FR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</a:t>
            </a:r>
            <a:r>
              <a:rPr lang="fr-FR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point-</a:t>
            </a:r>
            <a:r>
              <a:rPr lang="fr-FR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like</a:t>
            </a:r>
            <a:r>
              <a:rPr lang="fr-FR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Dalitz</a:t>
            </a:r>
            <a:r>
              <a:rPr lang="fr-FR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decay</a:t>
            </a:r>
            <a:r>
              <a:rPr lang="fr-FR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vertex</a:t>
            </a:r>
          </a:p>
          <a:p>
            <a:r>
              <a:rPr lang="fr-FR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</a:t>
            </a:r>
            <a:r>
              <a:rPr lang="fr-FR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nderestimates</a:t>
            </a:r>
            <a:r>
              <a:rPr lang="fr-FR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 </a:t>
            </a:r>
            <a:r>
              <a:rPr lang="fr-FR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fr-FR" sz="1600" baseline="30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fr-FR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fr-FR" sz="1600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fr-FR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yield</a:t>
            </a:r>
            <a:r>
              <a:rPr lang="fr-FR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below</a:t>
            </a:r>
            <a:r>
              <a:rPr lang="fr-FR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vector</a:t>
            </a:r>
            <a:r>
              <a:rPr lang="fr-FR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meson</a:t>
            </a:r>
            <a:r>
              <a:rPr lang="fr-FR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FR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poles</a:t>
            </a:r>
            <a:endParaRPr lang="en-US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ZoneTexte 27"/>
          <p:cNvSpPr txBox="1">
            <a:spLocks noChangeArrowheads="1"/>
          </p:cNvSpPr>
          <p:nvPr/>
        </p:nvSpPr>
        <p:spPr bwMode="auto">
          <a:xfrm rot="1144193">
            <a:off x="1254703" y="2422415"/>
            <a:ext cx="9862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1200" dirty="0" smtClean="0">
                <a:solidFill>
                  <a:srgbClr val="0000C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</a:t>
            </a:r>
            <a:r>
              <a:rPr lang="en-US" altLang="en-US" sz="1200" baseline="30000" dirty="0">
                <a:solidFill>
                  <a:srgbClr val="0000C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+</a:t>
            </a:r>
            <a:r>
              <a:rPr lang="en-US" altLang="en-US" sz="1200" dirty="0" smtClean="0">
                <a:solidFill>
                  <a:srgbClr val="0000C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itchFamily="18" charset="2"/>
              </a:rPr>
              <a:t></a:t>
            </a:r>
            <a:r>
              <a:rPr lang="en-US" altLang="en-US" sz="1200" dirty="0" err="1" smtClean="0">
                <a:solidFill>
                  <a:srgbClr val="0000C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itchFamily="18" charset="2"/>
              </a:rPr>
              <a:t>p</a:t>
            </a:r>
            <a:r>
              <a:rPr lang="en-US" altLang="en-US" sz="1200" i="1" dirty="0" err="1" smtClean="0">
                <a:solidFill>
                  <a:srgbClr val="0000C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itchFamily="18" charset="2"/>
              </a:rPr>
              <a:t>e</a:t>
            </a:r>
            <a:r>
              <a:rPr lang="en-US" altLang="en-US" sz="1200" i="1" baseline="30000" dirty="0" err="1" smtClean="0">
                <a:solidFill>
                  <a:srgbClr val="0000C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itchFamily="18" charset="2"/>
              </a:rPr>
              <a:t>+</a:t>
            </a:r>
            <a:r>
              <a:rPr lang="en-US" altLang="en-US" sz="1200" i="1" dirty="0" err="1" smtClean="0">
                <a:solidFill>
                  <a:srgbClr val="0000C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itchFamily="18" charset="2"/>
              </a:rPr>
              <a:t>e</a:t>
            </a:r>
            <a:r>
              <a:rPr lang="en-US" altLang="en-US" sz="1200" i="1" baseline="30000" dirty="0" smtClean="0">
                <a:solidFill>
                  <a:srgbClr val="0000CC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itchFamily="18" charset="2"/>
              </a:rPr>
              <a:t>-</a:t>
            </a:r>
            <a:endParaRPr lang="en-US" altLang="en-US" sz="1200" i="1" baseline="30000" dirty="0">
              <a:solidFill>
                <a:srgbClr val="0000CC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t="3516" r="5765"/>
          <a:stretch>
            <a:fillRect/>
          </a:stretch>
        </p:blipFill>
        <p:spPr bwMode="auto">
          <a:xfrm>
            <a:off x="211014" y="4293096"/>
            <a:ext cx="2930226" cy="2665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3516" r="5765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360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284163" y="3738518"/>
            <a:ext cx="295786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b="1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E=3.5 </a:t>
            </a:r>
            <a:r>
              <a:rPr lang="en-US" altLang="en-US" sz="1600" b="1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GeV </a:t>
            </a:r>
            <a:r>
              <a:rPr lang="en-US" altLang="en-US" sz="1600" b="1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pp </a:t>
            </a:r>
            <a:r>
              <a:rPr lang="en-US" altLang="en-US" sz="1600" b="1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 pitchFamily="18" charset="2"/>
              </a:rPr>
              <a:t></a:t>
            </a:r>
            <a:r>
              <a:rPr lang="en-US" altLang="en-US" sz="1600" b="1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altLang="en-US" sz="1600" b="1" dirty="0" err="1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ppe</a:t>
            </a:r>
            <a:r>
              <a:rPr lang="en-US" altLang="en-US" sz="1600" b="1" baseline="30000" dirty="0" err="1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</a:t>
            </a:r>
            <a:r>
              <a:rPr lang="en-US" altLang="en-US" sz="1600" b="1" dirty="0" err="1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US" altLang="en-US" sz="1600" b="1" baseline="300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endParaRPr lang="en-US" altLang="en-US" sz="1200" b="1" baseline="30000" dirty="0" smtClean="0">
              <a:solidFill>
                <a:srgbClr val="0000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US" altLang="en-US" sz="1200" i="1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HADES </a:t>
            </a:r>
            <a:r>
              <a:rPr lang="en-US" altLang="en-US" sz="1200" i="1" dirty="0" err="1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Eur.Phys.J</a:t>
            </a:r>
            <a:r>
              <a:rPr lang="en-US" altLang="en-US" sz="1200" i="1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A50 (2014) 8</a:t>
            </a:r>
          </a:p>
          <a:p>
            <a:r>
              <a:rPr lang="en-US" altLang="en-US" sz="1600" b="1" dirty="0" smtClean="0">
                <a:solidFill>
                  <a:srgbClr val="094A7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US" altLang="en-US" sz="1600" b="1" dirty="0">
              <a:solidFill>
                <a:srgbClr val="094A78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6" name="Connecteur droit avec flèche 5"/>
          <p:cNvCxnSpPr/>
          <p:nvPr/>
        </p:nvCxnSpPr>
        <p:spPr>
          <a:xfrm flipH="1" flipV="1">
            <a:off x="2503133" y="5661248"/>
            <a:ext cx="1512168" cy="4747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"/>
          <p:cNvSpPr>
            <a:spLocks noChangeArrowheads="1"/>
          </p:cNvSpPr>
          <p:nvPr/>
        </p:nvSpPr>
        <p:spPr bwMode="auto">
          <a:xfrm>
            <a:off x="1914701" y="4507958"/>
            <a:ext cx="688975" cy="413689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alt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 flipV="1">
            <a:off x="1826505" y="4808128"/>
            <a:ext cx="650095" cy="323211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alt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 flipV="1">
            <a:off x="1955755" y="4376679"/>
            <a:ext cx="650095" cy="323211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alt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 flipV="1">
            <a:off x="1977689" y="4617957"/>
            <a:ext cx="650095" cy="323211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US" altLang="en-US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784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>
          <a:xfrm>
            <a:off x="-1" y="197424"/>
            <a:ext cx="9326563" cy="831850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it-IT" dirty="0" smtClean="0"/>
              <a:t>Pion beam experimental program</a:t>
            </a: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141287" y="1268760"/>
            <a:ext cx="9002713" cy="4570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42900" indent="-334963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2pPr>
            <a:lvl3pPr marL="1790700" indent="-436563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Microsoft YaHei" charset="0"/>
              </a:defRPr>
            </a:lvl9pPr>
          </a:lstStyle>
          <a:p>
            <a:pPr eaLnBrk="0">
              <a:lnSpc>
                <a:spcPct val="100000"/>
              </a:lnSpc>
              <a:spcBef>
                <a:spcPts val="500"/>
              </a:spcBef>
              <a:buClrTx/>
              <a:buFontTx/>
              <a:buNone/>
              <a:defRPr/>
            </a:pPr>
            <a:r>
              <a:rPr lang="en-US" sz="2000" b="1" dirty="0" smtClean="0">
                <a:solidFill>
                  <a:srgbClr val="094A78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Investigation of N(1520) (second) resonance region</a:t>
            </a:r>
          </a:p>
          <a:p>
            <a:pPr eaLnBrk="0">
              <a:lnSpc>
                <a:spcPct val="100000"/>
              </a:lnSpc>
              <a:spcBef>
                <a:spcPts val="500"/>
              </a:spcBef>
              <a:buClrTx/>
              <a:buFontTx/>
              <a:buNone/>
              <a:defRPr/>
            </a:pPr>
            <a:endParaRPr lang="en-US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0">
              <a:lnSpc>
                <a:spcPct val="100000"/>
              </a:lnSpc>
              <a:spcBef>
                <a:spcPts val="500"/>
              </a:spcBef>
              <a:buClrTx/>
              <a:buFontTx/>
              <a:buNone/>
              <a:defRPr/>
            </a:pP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Goal:</a:t>
            </a:r>
          </a:p>
          <a:p>
            <a:pPr marL="350837" indent="-342900" eaLnBrk="0">
              <a:lnSpc>
                <a:spcPct val="100000"/>
              </a:lnSpc>
              <a:spcBef>
                <a:spcPts val="500"/>
              </a:spcBef>
              <a:buClr>
                <a:srgbClr val="094A78"/>
              </a:buClr>
              <a:buFont typeface="Wingdings" charset="2"/>
              <a:buChar char=""/>
              <a:defRPr/>
            </a:pP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</a:t>
            </a:r>
            <a:r>
              <a:rPr lang="en-US" sz="2000" b="1" baseline="33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en-US" sz="2000" b="1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 </a:t>
            </a:r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p  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</a:t>
            </a:r>
            <a:r>
              <a:rPr lang="en-US" sz="2000" b="1" baseline="33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 </a:t>
            </a:r>
            <a:r>
              <a:rPr lang="en-US" sz="2000" b="1" baseline="33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n, </a:t>
            </a:r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</a:t>
            </a:r>
            <a:r>
              <a:rPr lang="en-US" sz="2000" b="1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- </a:t>
            </a:r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p  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</a:t>
            </a:r>
            <a:r>
              <a:rPr lang="en-US" sz="2000" b="1" baseline="33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 </a:t>
            </a:r>
            <a:r>
              <a:rPr lang="en-US" sz="2000" b="1" baseline="33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: 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 measurements 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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 = 1.46-1.55 GeV/c</a:t>
            </a:r>
            <a:r>
              <a:rPr lang="en-US" sz="2000" baseline="33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</a:p>
          <a:p>
            <a:pPr marL="407987" lvl="1" indent="0" eaLnBrk="0">
              <a:lnSpc>
                <a:spcPct val="100000"/>
              </a:lnSpc>
              <a:spcBef>
                <a:spcPts val="500"/>
              </a:spcBef>
              <a:buClr>
                <a:srgbClr val="094A78"/>
              </a:buClr>
              <a:defRPr/>
            </a:pP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Improve </a:t>
            </a:r>
            <a:r>
              <a:rPr lang="en-US" sz="2000" b="1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very poor </a:t>
            </a:r>
            <a:r>
              <a:rPr lang="en-US" sz="2000" b="1" baseline="33000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database 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used for extracting baryon resonance properties.</a:t>
            </a:r>
          </a:p>
          <a:p>
            <a:pPr marL="407987" lvl="1" indent="0" eaLnBrk="0">
              <a:lnSpc>
                <a:spcPct val="100000"/>
              </a:lnSpc>
              <a:spcBef>
                <a:spcPts val="500"/>
              </a:spcBef>
              <a:buClr>
                <a:srgbClr val="094A78"/>
              </a:buClr>
              <a:defRPr/>
            </a:pPr>
            <a:endParaRPr lang="en-US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0837" indent="-342900" eaLnBrk="0">
              <a:lnSpc>
                <a:spcPct val="100000"/>
              </a:lnSpc>
              <a:spcBef>
                <a:spcPts val="500"/>
              </a:spcBef>
              <a:buClr>
                <a:srgbClr val="094A78"/>
              </a:buClr>
              <a:buFont typeface="Wingdings" charset="2"/>
              <a:buChar char=""/>
              <a:defRPr/>
            </a:pPr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</a:t>
            </a:r>
            <a:r>
              <a:rPr lang="en-US" sz="2000" b="1" baseline="33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en-US" sz="2000" b="1" baseline="33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p </a:t>
            </a:r>
            <a:r>
              <a:rPr lang="en-US" sz="2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 </a:t>
            </a:r>
            <a:r>
              <a:rPr lang="en-US" sz="2000" b="1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n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n-US" sz="2000" b="1" baseline="330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</a:t>
            </a:r>
            <a:r>
              <a:rPr lang="en-US" sz="2000" b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en-US" sz="2000" b="1" baseline="33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en-US" sz="20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 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</a:t>
            </a:r>
            <a:r>
              <a:rPr lang="en-US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 </a:t>
            </a:r>
            <a:r>
              <a:rPr lang="en-US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= 1.49 GeV/c</a:t>
            </a:r>
            <a:r>
              <a:rPr lang="en-US" sz="2000" baseline="33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</a:p>
          <a:p>
            <a:pPr marL="407987" lvl="1" indent="0" eaLnBrk="0">
              <a:lnSpc>
                <a:spcPct val="100000"/>
              </a:lnSpc>
              <a:spcBef>
                <a:spcPts val="500"/>
              </a:spcBef>
              <a:buClr>
                <a:srgbClr val="094A78"/>
              </a:buClr>
              <a:defRPr/>
            </a:pPr>
            <a:r>
              <a:rPr lang="en-US" sz="20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Access to time-like electromagnetic form factors of baryons</a:t>
            </a:r>
            <a:br>
              <a:rPr lang="en-US" sz="2000" dirty="0" smtClean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000" b="1" dirty="0" smtClean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 data are available</a:t>
            </a:r>
          </a:p>
          <a:p>
            <a:pPr marL="7937" indent="0" eaLnBrk="0">
              <a:lnSpc>
                <a:spcPct val="100000"/>
              </a:lnSpc>
              <a:spcBef>
                <a:spcPts val="500"/>
              </a:spcBef>
              <a:buClr>
                <a:srgbClr val="094A78"/>
              </a:buClr>
              <a:buSzPct val="45000"/>
              <a:buFont typeface="Times New Roman" charset="0"/>
              <a:buNone/>
              <a:defRPr/>
            </a:pPr>
            <a:endParaRPr lang="en-US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2" eaLnBrk="0">
              <a:lnSpc>
                <a:spcPct val="100000"/>
              </a:lnSpc>
              <a:spcBef>
                <a:spcPts val="450"/>
              </a:spcBef>
              <a:buClrTx/>
              <a:buSzPct val="45000"/>
              <a:buFontTx/>
              <a:buNone/>
              <a:defRPr/>
            </a:pPr>
            <a:endParaRPr lang="en-US" sz="20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797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>
          <a:xfrm>
            <a:off x="0" y="-27384"/>
            <a:ext cx="9144000" cy="664638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dirty="0" smtClean="0"/>
              <a:t>Pion beam  at GSI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/>
          <a:srcRect t="12783"/>
          <a:stretch/>
        </p:blipFill>
        <p:spPr bwMode="auto">
          <a:xfrm>
            <a:off x="4548188" y="1484256"/>
            <a:ext cx="4272284" cy="20533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1626" y="3696230"/>
            <a:ext cx="3391708" cy="2216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35496" y="1368351"/>
            <a:ext cx="4630414" cy="1945233"/>
          </a:xfrm>
          <a:custGeom>
            <a:avLst/>
            <a:gdLst>
              <a:gd name="G0" fmla="+- 1 0 0"/>
              <a:gd name="G1" fmla="+- 1 0 0"/>
              <a:gd name="G2" fmla="+- 1 0 0"/>
              <a:gd name="G3" fmla="+- 6170 0 0"/>
              <a:gd name="G4" fmla="+- 1 0 0"/>
              <a:gd name="T0" fmla="*/ 4288958 w 2447925"/>
              <a:gd name="T1" fmla="*/ 398769 h 2220913"/>
              <a:gd name="T2" fmla="*/ 2144480 w 2447925"/>
              <a:gd name="T3" fmla="*/ 797538 h 2220913"/>
              <a:gd name="T4" fmla="*/ 0 w 2447925"/>
              <a:gd name="T5" fmla="*/ 398769 h 2220913"/>
              <a:gd name="T6" fmla="*/ 2144480 w 2447925"/>
              <a:gd name="T7" fmla="*/ 0 h 2220913"/>
              <a:gd name="T8" fmla="*/ 0 w 2447925"/>
              <a:gd name="T9" fmla="*/ 0 h 2220913"/>
              <a:gd name="T10" fmla="*/ 2447925 w 2447925"/>
              <a:gd name="T11" fmla="*/ 2220913 h 2220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7925" h="2220913">
                <a:moveTo>
                  <a:pt x="0" y="0"/>
                </a:moveTo>
                <a:lnTo>
                  <a:pt x="6801" y="0"/>
                </a:lnTo>
                <a:lnTo>
                  <a:pt x="6801" y="6170"/>
                </a:lnTo>
                <a:lnTo>
                  <a:pt x="0" y="617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 marL="2857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spcAft>
                <a:spcPts val="300"/>
              </a:spcAft>
              <a:buClr>
                <a:srgbClr val="094A78"/>
              </a:buClr>
              <a:buFont typeface="Wingdings" pitchFamily="2" charset="2"/>
              <a:buChar char=""/>
              <a:defRPr/>
            </a:pPr>
            <a:r>
              <a:rPr lang="en-US" altLang="en-US" sz="1800" dirty="0" smtClean="0">
                <a:solidFill>
                  <a:srgbClr val="000000"/>
                </a:solidFill>
                <a:cs typeface="Arial" pitchFamily="34" charset="0"/>
              </a:rPr>
              <a:t> Primary beam: 8 × 10</a:t>
            </a:r>
            <a:r>
              <a:rPr lang="en-US" altLang="en-US" sz="1800" baseline="30000" dirty="0" smtClean="0">
                <a:solidFill>
                  <a:srgbClr val="000000"/>
                </a:solidFill>
                <a:cs typeface="Arial" pitchFamily="34" charset="0"/>
              </a:rPr>
              <a:t>10 </a:t>
            </a:r>
            <a:r>
              <a:rPr lang="en-US" altLang="en-US" sz="1800" dirty="0" smtClean="0">
                <a:solidFill>
                  <a:srgbClr val="000000"/>
                </a:solidFill>
                <a:cs typeface="Arial" pitchFamily="34" charset="0"/>
              </a:rPr>
              <a:t>N</a:t>
            </a:r>
            <a:r>
              <a:rPr lang="en-US" altLang="en-US" sz="1800" baseline="-25000" dirty="0" smtClean="0">
                <a:solidFill>
                  <a:srgbClr val="000000"/>
                </a:solidFill>
                <a:cs typeface="Arial" pitchFamily="34" charset="0"/>
              </a:rPr>
              <a:t>2</a:t>
            </a:r>
            <a:r>
              <a:rPr lang="en-US" altLang="en-US" sz="1800" dirty="0" smtClean="0">
                <a:solidFill>
                  <a:srgbClr val="000000"/>
                </a:solidFill>
                <a:cs typeface="Arial" pitchFamily="34" charset="0"/>
              </a:rPr>
              <a:t>  ions/spill</a:t>
            </a:r>
          </a:p>
          <a:p>
            <a:pPr eaLnBrk="1" hangingPunct="1">
              <a:lnSpc>
                <a:spcPct val="100000"/>
              </a:lnSpc>
              <a:spcAft>
                <a:spcPts val="300"/>
              </a:spcAft>
              <a:buClr>
                <a:srgbClr val="094A78"/>
              </a:buClr>
              <a:buFont typeface="Wingdings" pitchFamily="2" charset="2"/>
              <a:buChar char=""/>
              <a:defRPr/>
            </a:pPr>
            <a:r>
              <a:rPr lang="en-US" altLang="en-US" sz="1800" dirty="0" smtClean="0">
                <a:solidFill>
                  <a:srgbClr val="000000"/>
                </a:solidFill>
                <a:cs typeface="Arial" pitchFamily="34" charset="0"/>
              </a:rPr>
              <a:t> Kinetic beam energy E = 2</a:t>
            </a:r>
            <a:r>
              <a:rPr lang="en-US" altLang="en-US" sz="1800" i="1" dirty="0" smtClean="0">
                <a:solidFill>
                  <a:srgbClr val="000000"/>
                </a:solidFill>
                <a:cs typeface="Arial" pitchFamily="34" charset="0"/>
              </a:rPr>
              <a:t>A</a:t>
            </a:r>
            <a:r>
              <a:rPr lang="en-US" altLang="en-US" sz="1800" dirty="0" smtClean="0">
                <a:solidFill>
                  <a:srgbClr val="000000"/>
                </a:solidFill>
                <a:cs typeface="Arial" pitchFamily="34" charset="0"/>
              </a:rPr>
              <a:t> GeV </a:t>
            </a:r>
          </a:p>
          <a:p>
            <a:pPr eaLnBrk="1" hangingPunct="1">
              <a:lnSpc>
                <a:spcPct val="100000"/>
              </a:lnSpc>
              <a:spcAft>
                <a:spcPts val="300"/>
              </a:spcAft>
              <a:buClr>
                <a:srgbClr val="094A78"/>
              </a:buClr>
              <a:buFont typeface="Wingdings" pitchFamily="2" charset="2"/>
              <a:buChar char=""/>
              <a:defRPr/>
            </a:pPr>
            <a:r>
              <a:rPr lang="en-US" altLang="en-US" sz="1800" dirty="0" smtClean="0">
                <a:solidFill>
                  <a:srgbClr val="000000"/>
                </a:solidFill>
                <a:cs typeface="Arial" pitchFamily="34" charset="0"/>
              </a:rPr>
              <a:t> Secondary pion beam:  3-4 × 10</a:t>
            </a:r>
            <a:r>
              <a:rPr lang="en-US" altLang="en-US" sz="1800" baseline="33000" dirty="0" smtClean="0">
                <a:solidFill>
                  <a:srgbClr val="000000"/>
                </a:solidFill>
                <a:cs typeface="Arial" pitchFamily="34" charset="0"/>
              </a:rPr>
              <a:t>5</a:t>
            </a:r>
            <a:r>
              <a:rPr lang="en-US" altLang="en-US" sz="1800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en-US" sz="1800" dirty="0" smtClean="0">
                <a:solidFill>
                  <a:srgbClr val="000000"/>
                </a:solidFill>
                <a:latin typeface="Symbol" pitchFamily="18" charset="2"/>
              </a:rPr>
              <a:t></a:t>
            </a:r>
            <a:r>
              <a:rPr lang="en-US" altLang="en-US" sz="1800" dirty="0" smtClean="0">
                <a:solidFill>
                  <a:srgbClr val="000000"/>
                </a:solidFill>
                <a:cs typeface="Arial" pitchFamily="34" charset="0"/>
              </a:rPr>
              <a:t>/s</a:t>
            </a:r>
          </a:p>
          <a:p>
            <a:pPr eaLnBrk="1" hangingPunct="1">
              <a:lnSpc>
                <a:spcPct val="100000"/>
              </a:lnSpc>
              <a:spcAft>
                <a:spcPts val="300"/>
              </a:spcAft>
              <a:buClr>
                <a:srgbClr val="094A78"/>
              </a:buClr>
              <a:buFont typeface="Wingdings" pitchFamily="2" charset="2"/>
              <a:buChar char=""/>
              <a:defRPr/>
            </a:pPr>
            <a:r>
              <a:rPr lang="en-US" altLang="en-US" sz="1800" dirty="0" smtClean="0">
                <a:solidFill>
                  <a:srgbClr val="000000"/>
                </a:solidFill>
                <a:cs typeface="Arial" pitchFamily="34" charset="0"/>
              </a:rPr>
              <a:t> Momentum acceptance = 2 %</a:t>
            </a:r>
          </a:p>
          <a:p>
            <a:pPr eaLnBrk="1" hangingPunct="1">
              <a:lnSpc>
                <a:spcPct val="100000"/>
              </a:lnSpc>
              <a:spcAft>
                <a:spcPts val="300"/>
              </a:spcAft>
              <a:buClr>
                <a:srgbClr val="094A78"/>
              </a:buClr>
              <a:buFont typeface="Wingdings" pitchFamily="2" charset="2"/>
              <a:buChar char=""/>
              <a:defRPr/>
            </a:pPr>
            <a:r>
              <a:rPr lang="en-US" altLang="en-US" sz="1800" dirty="0" smtClean="0">
                <a:solidFill>
                  <a:srgbClr val="000000"/>
                </a:solidFill>
                <a:cs typeface="Arial" pitchFamily="34" charset="0"/>
              </a:rPr>
              <a:t> Momentum range p</a:t>
            </a:r>
            <a:r>
              <a:rPr lang="en-US" altLang="en-US" sz="1800" baseline="-25000" dirty="0" smtClean="0">
                <a:solidFill>
                  <a:srgbClr val="000000"/>
                </a:solidFill>
                <a:latin typeface="Symbol" pitchFamily="18" charset="2"/>
              </a:rPr>
              <a:t> </a:t>
            </a:r>
            <a:r>
              <a:rPr lang="en-US" altLang="en-US" sz="1800" dirty="0" smtClean="0">
                <a:solidFill>
                  <a:srgbClr val="000000"/>
                </a:solidFill>
                <a:latin typeface="Symbol" pitchFamily="18" charset="2"/>
              </a:rPr>
              <a:t>= </a:t>
            </a:r>
            <a:r>
              <a:rPr lang="en-US" altLang="en-US" sz="1800" dirty="0" smtClean="0">
                <a:solidFill>
                  <a:srgbClr val="000000"/>
                </a:solidFill>
                <a:cs typeface="Arial" pitchFamily="34" charset="0"/>
              </a:rPr>
              <a:t>0.65 – 2.5 GeV/c</a:t>
            </a:r>
          </a:p>
          <a:p>
            <a:pPr eaLnBrk="1" hangingPunct="1">
              <a:lnSpc>
                <a:spcPct val="100000"/>
              </a:lnSpc>
              <a:spcAft>
                <a:spcPts val="300"/>
              </a:spcAft>
              <a:buClr>
                <a:srgbClr val="094A78"/>
              </a:buClr>
              <a:buFont typeface="Wingdings" pitchFamily="2" charset="2"/>
              <a:buChar char=""/>
              <a:defRPr/>
            </a:pPr>
            <a:endParaRPr lang="en-US" altLang="en-US" sz="1800" dirty="0" smtClean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4765674" y="3758672"/>
            <a:ext cx="4105479" cy="2368425"/>
          </a:xfrm>
          <a:custGeom>
            <a:avLst/>
            <a:gdLst>
              <a:gd name="G0" fmla="+- 1 0 0"/>
              <a:gd name="G1" fmla="+- 1 0 0"/>
              <a:gd name="G2" fmla="+- 1 0 0"/>
              <a:gd name="G3" fmla="+- 6170 0 0"/>
              <a:gd name="G4" fmla="+- 1 0 0"/>
              <a:gd name="T0" fmla="*/ 4288958 w 2447925"/>
              <a:gd name="T1" fmla="*/ 398769 h 2220913"/>
              <a:gd name="T2" fmla="*/ 2144480 w 2447925"/>
              <a:gd name="T3" fmla="*/ 797538 h 2220913"/>
              <a:gd name="T4" fmla="*/ 0 w 2447925"/>
              <a:gd name="T5" fmla="*/ 398769 h 2220913"/>
              <a:gd name="T6" fmla="*/ 2144480 w 2447925"/>
              <a:gd name="T7" fmla="*/ 0 h 2220913"/>
              <a:gd name="T8" fmla="*/ 0 w 2447925"/>
              <a:gd name="T9" fmla="*/ 0 h 2220913"/>
              <a:gd name="T10" fmla="*/ 2447925 w 2447925"/>
              <a:gd name="T11" fmla="*/ 2220913 h 22209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447925" h="2220913">
                <a:moveTo>
                  <a:pt x="0" y="0"/>
                </a:moveTo>
                <a:lnTo>
                  <a:pt x="6801" y="0"/>
                </a:lnTo>
                <a:lnTo>
                  <a:pt x="6801" y="6170"/>
                </a:lnTo>
                <a:lnTo>
                  <a:pt x="0" y="617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>
            <a:lvl1pPr marL="285750" indent="-285750"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bg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lnSpc>
                <a:spcPct val="100000"/>
              </a:lnSpc>
              <a:buClr>
                <a:srgbClr val="094A78"/>
              </a:buClr>
              <a:buFont typeface="Wingdings" pitchFamily="2" charset="2"/>
              <a:buChar char=""/>
              <a:defRPr/>
            </a:pPr>
            <a:r>
              <a:rPr lang="fr-FR" altLang="en-US" sz="1800" b="1" dirty="0" smtClean="0">
                <a:solidFill>
                  <a:schemeClr val="accent2"/>
                </a:solidFill>
                <a:cs typeface="Arial" pitchFamily="34" charset="0"/>
              </a:rPr>
              <a:t>August 2014 </a:t>
            </a:r>
            <a:r>
              <a:rPr lang="fr-FR" altLang="en-US" sz="1800" b="1" dirty="0" err="1" smtClean="0">
                <a:solidFill>
                  <a:schemeClr val="accent2"/>
                </a:solidFill>
                <a:cs typeface="Arial" pitchFamily="34" charset="0"/>
              </a:rPr>
              <a:t>commissioning</a:t>
            </a:r>
            <a:r>
              <a:rPr lang="fr-FR" altLang="en-US" sz="1800" b="1" dirty="0" smtClean="0">
                <a:solidFill>
                  <a:schemeClr val="accent2"/>
                </a:solidFill>
                <a:cs typeface="Arial" pitchFamily="34" charset="0"/>
              </a:rPr>
              <a:t> </a:t>
            </a:r>
            <a:r>
              <a:rPr lang="fr-FR" altLang="en-US" sz="1800" b="1" dirty="0" err="1" smtClean="0">
                <a:solidFill>
                  <a:schemeClr val="accent2"/>
                </a:solidFill>
                <a:cs typeface="Arial" pitchFamily="34" charset="0"/>
              </a:rPr>
              <a:t>experiment</a:t>
            </a:r>
            <a:endParaRPr lang="en-US" altLang="en-US" sz="1800" b="1" dirty="0" smtClean="0">
              <a:solidFill>
                <a:schemeClr val="accent2"/>
              </a:solidFill>
              <a:cs typeface="Arial" pitchFamily="34" charset="0"/>
            </a:endParaRPr>
          </a:p>
          <a:p>
            <a:pPr eaLnBrk="1" hangingPunct="1">
              <a:lnSpc>
                <a:spcPct val="100000"/>
              </a:lnSpc>
              <a:buClr>
                <a:srgbClr val="094A78"/>
              </a:buClr>
              <a:buFont typeface="Wingdings" pitchFamily="2" charset="2"/>
              <a:buChar char=""/>
              <a:defRPr/>
            </a:pPr>
            <a:r>
              <a:rPr lang="en-US" altLang="en-US" sz="1800" dirty="0" smtClean="0">
                <a:solidFill>
                  <a:srgbClr val="000000"/>
                </a:solidFill>
                <a:cs typeface="Arial" pitchFamily="34" charset="0"/>
              </a:rPr>
              <a:t>Total ~15 days of measurements </a:t>
            </a:r>
            <a:endParaRPr lang="en-US" altLang="en-US" sz="1800" b="1" dirty="0" smtClean="0">
              <a:solidFill>
                <a:srgbClr val="000000"/>
              </a:solidFill>
              <a:cs typeface="Arial" pitchFamily="34" charset="0"/>
            </a:endParaRPr>
          </a:p>
          <a:p>
            <a:pPr eaLnBrk="1" hangingPunct="1">
              <a:lnSpc>
                <a:spcPct val="100000"/>
              </a:lnSpc>
              <a:buClr>
                <a:srgbClr val="094A78"/>
              </a:buClr>
              <a:buFont typeface="Wingdings" pitchFamily="2" charset="2"/>
              <a:buChar char=""/>
              <a:defRPr/>
            </a:pPr>
            <a:r>
              <a:rPr lang="en-US" altLang="en-US" sz="1800" b="1" dirty="0" smtClean="0">
                <a:solidFill>
                  <a:srgbClr val="000000"/>
                </a:solidFill>
                <a:cs typeface="Arial" pitchFamily="34" charset="0"/>
              </a:rPr>
              <a:t>Main run: momentum p</a:t>
            </a:r>
            <a:r>
              <a:rPr lang="en-US" altLang="en-US" sz="1800" b="1" baseline="-25000" dirty="0" smtClean="0">
                <a:solidFill>
                  <a:srgbClr val="000000"/>
                </a:solidFill>
                <a:latin typeface="Symbol" pitchFamily="18" charset="2"/>
              </a:rPr>
              <a:t></a:t>
            </a:r>
            <a:r>
              <a:rPr lang="en-US" altLang="en-US" sz="1800" b="1" dirty="0" smtClean="0">
                <a:solidFill>
                  <a:srgbClr val="000000"/>
                </a:solidFill>
                <a:cs typeface="Arial" pitchFamily="34" charset="0"/>
              </a:rPr>
              <a:t> = 0.690 GeV/c (</a:t>
            </a:r>
            <a:r>
              <a:rPr lang="en-US" altLang="en-US" sz="1800" b="1" dirty="0" smtClean="0">
                <a:solidFill>
                  <a:srgbClr val="000000"/>
                </a:solidFill>
                <a:cs typeface="Arial" pitchFamily="34" charset="0"/>
                <a:sym typeface="Symbol"/>
              </a:rPr>
              <a:t>s=1.49 GeV)</a:t>
            </a:r>
            <a:endParaRPr lang="en-US" altLang="en-US" sz="1800" b="1" dirty="0" smtClean="0">
              <a:solidFill>
                <a:srgbClr val="000000"/>
              </a:solidFill>
              <a:cs typeface="Arial" pitchFamily="34" charset="0"/>
            </a:endParaRPr>
          </a:p>
          <a:p>
            <a:pPr eaLnBrk="1">
              <a:buClr>
                <a:srgbClr val="094A78"/>
              </a:buClr>
              <a:buFont typeface="Wingdings" pitchFamily="2" charset="2"/>
              <a:buChar char=""/>
              <a:defRPr/>
            </a:pPr>
            <a:r>
              <a:rPr lang="fr-FR" altLang="en-US" sz="1800" b="1" dirty="0" err="1" smtClean="0">
                <a:solidFill>
                  <a:srgbClr val="000000"/>
                </a:solidFill>
                <a:cs typeface="Arial" pitchFamily="34" charset="0"/>
              </a:rPr>
              <a:t>Energy</a:t>
            </a:r>
            <a:r>
              <a:rPr lang="fr-FR" altLang="en-US" sz="1800" b="1" dirty="0" smtClean="0">
                <a:solidFill>
                  <a:srgbClr val="000000"/>
                </a:solidFill>
                <a:cs typeface="Arial" pitchFamily="34" charset="0"/>
              </a:rPr>
              <a:t> scan: </a:t>
            </a:r>
            <a:r>
              <a:rPr lang="en-US" altLang="en-US" sz="1800" b="1" dirty="0">
                <a:solidFill>
                  <a:srgbClr val="000000"/>
                </a:solidFill>
                <a:cs typeface="Arial" pitchFamily="34" charset="0"/>
                <a:sym typeface="Symbol"/>
              </a:rPr>
              <a:t></a:t>
            </a:r>
            <a:r>
              <a:rPr lang="en-US" altLang="en-US" sz="1800" b="1" dirty="0" smtClean="0">
                <a:solidFill>
                  <a:srgbClr val="000000"/>
                </a:solidFill>
                <a:cs typeface="Arial" pitchFamily="34" charset="0"/>
                <a:sym typeface="Symbol"/>
              </a:rPr>
              <a:t>s=1.46,1.52,1.55</a:t>
            </a:r>
            <a:endParaRPr lang="en-US" altLang="en-US" sz="1800" b="1" dirty="0" smtClean="0">
              <a:solidFill>
                <a:srgbClr val="000000"/>
              </a:solidFill>
              <a:cs typeface="Arial" pitchFamily="34" charset="0"/>
            </a:endParaRPr>
          </a:p>
          <a:p>
            <a:pPr eaLnBrk="1" hangingPunct="1">
              <a:lnSpc>
                <a:spcPct val="100000"/>
              </a:lnSpc>
              <a:buClr>
                <a:srgbClr val="094A78"/>
              </a:buClr>
              <a:buFont typeface="Wingdings" pitchFamily="2" charset="2"/>
              <a:buChar char=""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Polyethylene (CH</a:t>
            </a:r>
            <a:r>
              <a:rPr lang="en-US" sz="2000" baseline="-25000" dirty="0" smtClean="0">
                <a:solidFill>
                  <a:schemeClr val="tx1"/>
                </a:solidFill>
              </a:rPr>
              <a:t>2</a:t>
            </a:r>
            <a:r>
              <a:rPr lang="en-US" sz="2000" dirty="0" smtClean="0">
                <a:solidFill>
                  <a:schemeClr val="tx1"/>
                </a:solidFill>
              </a:rPr>
              <a:t>) and carbon targets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777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12, 2019</a:t>
            </a:r>
            <a:endParaRPr lang="fr-FR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-36512" y="709674"/>
            <a:ext cx="5253002" cy="304916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Acceptance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Full azimuth,  polar angles 18</a:t>
            </a:r>
            <a:r>
              <a:rPr lang="en-GB" sz="1600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- 85</a:t>
            </a:r>
            <a:r>
              <a:rPr lang="en-GB" sz="1600" baseline="30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dirty="0">
              <a:solidFill>
                <a:srgbClr val="7B46D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Particle identification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en-GB" sz="16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/e</a:t>
            </a:r>
            <a:r>
              <a:rPr lang="en-GB" sz="16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en-GB" sz="16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+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/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</a:t>
            </a:r>
            <a:r>
              <a:rPr lang="en-GB" sz="16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, K</a:t>
            </a:r>
            <a:r>
              <a:rPr lang="en-GB" sz="16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+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/K</a:t>
            </a:r>
            <a:r>
              <a:rPr lang="en-GB" sz="16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-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, p</a:t>
            </a:r>
            <a:endParaRPr lang="en-GB" sz="1600" baseline="30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RICH,  Time Of Flight, Pre-Shower (pad chambers &amp; lead converter)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(also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MDC (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</a:t>
            </a:r>
            <a:r>
              <a:rPr lang="en-GB" sz="1600" baseline="30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))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dirty="0">
              <a:solidFill>
                <a:srgbClr val="FFFF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Trigger: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~ 50 kHz</a:t>
            </a: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1600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Momentum </a:t>
            </a:r>
            <a:r>
              <a:rPr lang="en-GB" sz="1600" dirty="0" smtClean="0">
                <a:solidFill>
                  <a:schemeClr val="accent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measurement</a:t>
            </a:r>
            <a:endParaRPr lang="en-GB" sz="1600" dirty="0">
              <a:solidFill>
                <a:schemeClr val="accent2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Magnet:   ∫</a:t>
            </a:r>
            <a:r>
              <a:rPr lang="en-GB" sz="16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Bdl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0.1- 0.34 Tm   </a:t>
            </a:r>
          </a:p>
          <a:p>
            <a:pPr marL="457200" lvl="1" indent="0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MDC: 24 Mini Drift Chambers</a:t>
            </a:r>
          </a:p>
          <a:p>
            <a:pPr marL="457200" lvl="1" indent="0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Leptons: 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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~ 140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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 cell,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Symbol"/>
              </a:rPr>
              <a:t>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p/p </a:t>
            </a:r>
            <a:r>
              <a:rPr lang="en-GB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~ 1-2 </a:t>
            </a:r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5086718" y="1268760"/>
            <a:ext cx="3656013" cy="2225675"/>
            <a:chOff x="0" y="0"/>
            <a:chExt cx="2303" cy="1402"/>
          </a:xfrm>
        </p:grpSpPr>
        <p:pic>
          <p:nvPicPr>
            <p:cNvPr id="7" name="Picture 1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2304" cy="14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0" y="0"/>
              <a:ext cx="2304" cy="140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0" name="ZoneTexte 9"/>
          <p:cNvSpPr txBox="1"/>
          <p:nvPr/>
        </p:nvSpPr>
        <p:spPr>
          <a:xfrm>
            <a:off x="3625663" y="6241521"/>
            <a:ext cx="2206053" cy="33855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none" rtlCol="0">
            <a:spAutoFit/>
          </a:bodyPr>
          <a:lstStyle/>
          <a:p>
            <a:pPr marL="0" lvl="1"/>
            <a:r>
              <a:rPr lang="en-GB" sz="1600" b="1" dirty="0">
                <a:solidFill>
                  <a:srgbClr val="FFFFFF"/>
                </a:solidFill>
                <a:latin typeface="Symbol" pitchFamily="18" charset="2"/>
              </a:rPr>
              <a:t></a:t>
            </a:r>
            <a:r>
              <a:rPr lang="en-GB" sz="1600" b="1" dirty="0">
                <a:solidFill>
                  <a:srgbClr val="FFFFFF"/>
                </a:solidFill>
              </a:rPr>
              <a:t>M/M ~ 2% at </a:t>
            </a:r>
            <a:r>
              <a:rPr lang="en-GB" sz="1600" b="1" dirty="0">
                <a:solidFill>
                  <a:srgbClr val="FFFFFF"/>
                </a:solidFill>
                <a:latin typeface="Symbol" pitchFamily="18" charset="2"/>
              </a:rPr>
              <a:t></a:t>
            </a:r>
            <a:r>
              <a:rPr lang="en-GB" sz="1600" b="1" dirty="0">
                <a:solidFill>
                  <a:srgbClr val="FFFFFF"/>
                </a:solidFill>
              </a:rPr>
              <a:t> </a:t>
            </a:r>
            <a:r>
              <a:rPr lang="en-GB" sz="1600" b="1" dirty="0" smtClean="0">
                <a:solidFill>
                  <a:srgbClr val="FFFFFF"/>
                </a:solidFill>
              </a:rPr>
              <a:t>peak</a:t>
            </a:r>
            <a:endParaRPr lang="en-GB" sz="1600" b="1" dirty="0">
              <a:solidFill>
                <a:srgbClr val="FFFFFF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-13362" y="-27384"/>
            <a:ext cx="9144000" cy="697661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buFont typeface="Times New Roman" charset="0"/>
              <a:buNone/>
              <a:defRPr/>
            </a:pPr>
            <a:r>
              <a:rPr lang="en-US" sz="8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HADES detector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3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918" y="4026739"/>
            <a:ext cx="2659753" cy="2642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998" y="4026739"/>
            <a:ext cx="2659753" cy="26426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3563888" y="3735700"/>
            <a:ext cx="2488622" cy="341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27" tIns="41464" rIns="82927" bIns="41464">
            <a:spAutoFit/>
          </a:bodyPr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en-US" dirty="0" smtClean="0">
                <a:solidFill>
                  <a:srgbClr val="000000"/>
                </a:solidFill>
              </a:rPr>
              <a:t>before lepton selection</a:t>
            </a:r>
          </a:p>
        </p:txBody>
      </p:sp>
      <p:sp>
        <p:nvSpPr>
          <p:cNvPr id="19" name="Rectangle 10"/>
          <p:cNvSpPr>
            <a:spLocks noChangeArrowheads="1"/>
          </p:cNvSpPr>
          <p:nvPr/>
        </p:nvSpPr>
        <p:spPr bwMode="auto">
          <a:xfrm>
            <a:off x="6444208" y="3735700"/>
            <a:ext cx="2296262" cy="341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27" tIns="41464" rIns="82927" bIns="41464">
            <a:spAutoFit/>
          </a:bodyPr>
          <a:lstStyle/>
          <a:p>
            <a:pPr defTabSz="407442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</a:pPr>
            <a:r>
              <a:rPr lang="en-US" altLang="en-US" dirty="0" smtClean="0">
                <a:solidFill>
                  <a:srgbClr val="000000"/>
                </a:solidFill>
              </a:rPr>
              <a:t>after lepton selection</a:t>
            </a:r>
          </a:p>
        </p:txBody>
      </p:sp>
      <p:sp>
        <p:nvSpPr>
          <p:cNvPr id="21" name="Organigramme : Bande perforée 20"/>
          <p:cNvSpPr/>
          <p:nvPr/>
        </p:nvSpPr>
        <p:spPr>
          <a:xfrm>
            <a:off x="251520" y="4801697"/>
            <a:ext cx="2864382" cy="1092704"/>
          </a:xfrm>
          <a:prstGeom prst="flowChartPunchedTap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On-</a:t>
            </a:r>
            <a:r>
              <a:rPr lang="fr-FR" dirty="0" err="1"/>
              <a:t>going</a:t>
            </a:r>
            <a:r>
              <a:rPr lang="fr-FR" dirty="0"/>
              <a:t> upgrade</a:t>
            </a:r>
          </a:p>
          <a:p>
            <a:pPr algn="ctr"/>
            <a:r>
              <a:rPr lang="fr-FR" dirty="0"/>
              <a:t>(to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discussed</a:t>
            </a:r>
            <a:r>
              <a:rPr lang="fr-FR" dirty="0"/>
              <a:t> </a:t>
            </a:r>
            <a:r>
              <a:rPr lang="fr-FR" dirty="0" err="1"/>
              <a:t>later</a:t>
            </a:r>
            <a:r>
              <a:rPr lang="fr-FR" dirty="0"/>
              <a:t>)</a:t>
            </a:r>
            <a:endParaRPr lang="en-US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B. Ramstein,NSTAR 2019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655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theme/theme1.xml><?xml version="1.0" encoding="utf-8"?>
<a:theme xmlns:a="http://schemas.openxmlformats.org/drawingml/2006/main" name="1_Thème Offic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Élémentaire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13207</TotalTime>
  <Words>3162</Words>
  <Application>Microsoft Office PowerPoint</Application>
  <PresentationFormat>Affichage à l'écran (4:3)</PresentationFormat>
  <Paragraphs>524</Paragraphs>
  <Slides>32</Slides>
  <Notes>6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32</vt:i4>
      </vt:variant>
    </vt:vector>
  </HeadingPairs>
  <TitlesOfParts>
    <vt:vector size="35" baseType="lpstr">
      <vt:lpstr>1_Thème Office</vt:lpstr>
      <vt:lpstr>Thème Office</vt:lpstr>
      <vt:lpstr>2_Thème Office</vt:lpstr>
      <vt:lpstr>Studying time-like electromagnetic baryonic transitions with HADES in pion induced reactions</vt:lpstr>
      <vt:lpstr>Outline</vt:lpstr>
      <vt:lpstr>QCD properties and role of e+e- production 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Deviation from point-like (inclusive production)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Implementing form factor models</vt:lpstr>
      <vt:lpstr>Electron angular distributions:  spin density matrix</vt:lpstr>
      <vt:lpstr>electron angular distributions:  fit results in HADES acceptance</vt:lpstr>
      <vt:lpstr>Présentation PowerPoint</vt:lpstr>
      <vt:lpstr>Présentation PowerPoint</vt:lpstr>
      <vt:lpstr>Future plans: third resonance region</vt:lpstr>
      <vt:lpstr>Future  plans : hyperon Dalitz decays</vt:lpstr>
      <vt:lpstr>Présentation PowerPoint</vt:lpstr>
      <vt:lpstr>Thank you</vt:lpstr>
      <vt:lpstr>Simulations for hyperon Dalitz decays</vt:lpstr>
      <vt:lpstr>More models</vt:lpstr>
      <vt:lpstr>Model predictions for -pne+e- reaction</vt:lpstr>
      <vt:lpstr>Comparison with GiBUU transport model</vt:lpstr>
      <vt:lpstr>Présentation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Beatrice ramstein</dc:creator>
  <cp:lastModifiedBy>Beatrice ramstein</cp:lastModifiedBy>
  <cp:revision>447</cp:revision>
  <cp:lastPrinted>2018-12-10T17:14:49Z</cp:lastPrinted>
  <dcterms:created xsi:type="dcterms:W3CDTF">2018-02-15T14:16:13Z</dcterms:created>
  <dcterms:modified xsi:type="dcterms:W3CDTF">2019-06-12T10:10:41Z</dcterms:modified>
</cp:coreProperties>
</file>