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81" r:id="rId3"/>
    <p:sldId id="277" r:id="rId4"/>
    <p:sldId id="282" r:id="rId5"/>
    <p:sldId id="283" r:id="rId6"/>
    <p:sldId id="284" r:id="rId7"/>
    <p:sldId id="285" r:id="rId8"/>
    <p:sldId id="286" r:id="rId9"/>
    <p:sldId id="27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10004"/>
    <a:srgbClr val="15A53E"/>
    <a:srgbClr val="FDB50A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08" y="17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0EF2E-5F82-804F-AEF1-19958FD5BCBF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CB2CD-3069-D248-95D2-E38A192D4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5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AC033-7F3B-4B38-B05D-3F89B3D6CF3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06E78-288A-49D4-8B76-8418D05F8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6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121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38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edit Master text styles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3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6281113" y="4609996"/>
            <a:ext cx="2880000" cy="540000"/>
          </a:xfrm>
          <a:prstGeom prst="rect">
            <a:avLst/>
          </a:prstGeom>
          <a:solidFill>
            <a:srgbClr val="1042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 9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4" y="4609996"/>
            <a:ext cx="6982107" cy="54000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7772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053817/1/TE-EPC-CNGS_2009-11-26_PSU_DCDC_Test-Result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hyperlink" Target="https://edms.cern.ch/ui/file/1933100/1/CHARM_test_report_BiTriVolt_2v1_docx_cpdf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ui/file/1850550/3/20180502_TE-EPC-CCE_Bi_Tri_Volt_Psu_Mandate_1v1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ui/file/1850550/3/20180502_TE-EPC-CCE_Bi_Tri_Volt_Psu_Mandate_1v1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ui/file/1850550/3/20180502_TE-EPC-CCE_Bi_Tri_Volt_Psu_Mandate_1v1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Requirements for Bi-Volt &amp; Tri-Volt project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</p:spPr>
        <p:txBody>
          <a:bodyPr/>
          <a:lstStyle/>
          <a:p>
            <a:pPr algn="ctr"/>
            <a:r>
              <a:rPr lang="en-US" dirty="0" smtClean="0"/>
              <a:t>CERN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703179"/>
            <a:ext cx="5805055" cy="314740"/>
          </a:xfrm>
        </p:spPr>
        <p:txBody>
          <a:bodyPr>
            <a:normAutofit/>
          </a:bodyPr>
          <a:lstStyle/>
          <a:p>
            <a:r>
              <a:rPr lang="en-US" dirty="0" smtClean="0"/>
              <a:t>S. Uznanski, B. Todd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8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installation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</p:spPr>
        <p:txBody>
          <a:bodyPr/>
          <a:lstStyle/>
          <a:p>
            <a:r>
              <a:rPr lang="en-US" dirty="0" smtClean="0"/>
              <a:t>CERN 2017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633651"/>
              </p:ext>
            </p:extLst>
          </p:nvPr>
        </p:nvGraphicFramePr>
        <p:xfrm>
          <a:off x="459946" y="931229"/>
          <a:ext cx="8138258" cy="3004277"/>
        </p:xfrm>
        <a:graphic>
          <a:graphicData uri="http://schemas.openxmlformats.org/drawingml/2006/table">
            <a:tbl>
              <a:tblPr firstRow="1" bandRow="1"/>
              <a:tblGrid>
                <a:gridCol w="2167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8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71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36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79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chemeClr val="bg1"/>
                          </a:solidFill>
                        </a:rPr>
                        <a:t>EPC Item / type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chemeClr val="bg1"/>
                          </a:solidFill>
                        </a:rPr>
                        <a:t>Location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TID</a:t>
                      </a:r>
                      <a:b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500" b="1" noProof="0" dirty="0" err="1" smtClean="0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SEE</a:t>
                      </a:r>
                      <a:r>
                        <a:rPr lang="en-US" sz="15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XS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[cm²]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DD</a:t>
                      </a:r>
                      <a:b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[/cm2]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Cost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[/unit]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Design/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36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Tri-Volt</a:t>
                      </a:r>
                    </a:p>
                    <a:p>
                      <a:r>
                        <a:rPr kumimoji="0" lang="en-GB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HCRFBUB</a:t>
                      </a:r>
                      <a:endParaRPr lang="en-GB" sz="18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RR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UA-UJ</a:t>
                      </a: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740x*</a:t>
                      </a:r>
                      <a:endParaRPr kumimoji="0" lang="en-GB" sz="12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endParaRPr lang="en-GB" sz="1600" b="1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&lt;5E-13</a:t>
                      </a:r>
                      <a:endParaRPr lang="en-GB" sz="16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&gt;1E12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800CHF</a:t>
                      </a:r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**</a:t>
                      </a:r>
                      <a:endParaRPr kumimoji="0" lang="en-US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2019-2020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LS2+</a:t>
                      </a:r>
                      <a:endParaRPr lang="en-GB" sz="1800" b="0" i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Bi-Volt</a:t>
                      </a:r>
                    </a:p>
                    <a:p>
                      <a:r>
                        <a:rPr kumimoji="0" lang="en-GB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HCRFBVB</a:t>
                      </a:r>
                      <a:endParaRPr lang="en-GB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RR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UA-UJ</a:t>
                      </a: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490x*</a:t>
                      </a:r>
                      <a:endParaRPr kumimoji="0" lang="en-GB" sz="12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endParaRPr lang="en-GB" sz="12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&lt;5E-12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&gt;1E12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833CHF**</a:t>
                      </a:r>
                      <a:endParaRPr kumimoji="0" lang="en-US" sz="1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2019-2020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LS2+</a:t>
                      </a:r>
                      <a:endParaRPr lang="en-GB" sz="1800" b="0" i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Fan-Tray</a:t>
                      </a:r>
                    </a:p>
                    <a:p>
                      <a:endParaRPr lang="en-GB" sz="12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RR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UA-UJ</a:t>
                      </a: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200x*</a:t>
                      </a:r>
                      <a:endParaRPr kumimoji="0" lang="en-GB" sz="12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endParaRPr lang="en-GB" sz="12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&lt;5E-12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&gt;1E12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8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?</a:t>
                      </a:r>
                      <a:endParaRPr lang="en-GB" sz="18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2019-2020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LS2+</a:t>
                      </a:r>
                      <a:endParaRPr lang="en-GB" sz="1800" b="0" i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Photo of the convert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141" y="1546207"/>
            <a:ext cx="96103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oto of the convert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400" y="2405350"/>
            <a:ext cx="733416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te-epc-lpc.web.cern.ch/te-epc-lpc/control/fgc02/pagesources/LHC-FGC-Fan-Tra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784" y="3372072"/>
            <a:ext cx="1080000" cy="4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98160" y="4015131"/>
            <a:ext cx="4781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Numbers not accounting for units for HL-LHC120A and HL-LHC60A</a:t>
            </a:r>
            <a:endParaRPr lang="en-GB" sz="12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8184" y="4246946"/>
            <a:ext cx="2821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estimation based on 25 unit cost </a:t>
            </a:r>
            <a:endParaRPr lang="en-GB" sz="12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CERN 2017</a:t>
            </a:r>
            <a:endParaRPr lang="en-US" dirty="0"/>
          </a:p>
        </p:txBody>
      </p:sp>
      <p:pic>
        <p:nvPicPr>
          <p:cNvPr id="6" name="Picture 2" descr="Photo of the conver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441" y="2426512"/>
            <a:ext cx="288309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isarasol\AppData\Local\Temp\IMG_20170524_15502955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9" b="16234"/>
          <a:stretch/>
        </p:blipFill>
        <p:spPr bwMode="auto">
          <a:xfrm rot="5400000">
            <a:off x="5359951" y="2264900"/>
            <a:ext cx="1943877" cy="248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Approaching end of life, developed in 2003</a:t>
            </a:r>
          </a:p>
          <a:p>
            <a:r>
              <a:rPr lang="en-US" sz="1800" dirty="0"/>
              <a:t>Tri-, Bi-Volt and Fan-Tray used in RR locations as well as UA/UJ</a:t>
            </a:r>
          </a:p>
          <a:p>
            <a:r>
              <a:rPr lang="en-US" sz="1800" dirty="0" smtClean="0"/>
              <a:t>Radiation </a:t>
            </a:r>
            <a:r>
              <a:rPr lang="en-US" sz="1800" dirty="0"/>
              <a:t>tests have showed a certain rad-tolerance but insufficient for HL-LHC </a:t>
            </a:r>
            <a:r>
              <a:rPr lang="en-US" sz="1800" dirty="0" smtClean="0"/>
              <a:t>(25-50Gy)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46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Rad-test campaigns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DC-DC module tested at CNGS in 2009: </a:t>
            </a:r>
            <a:r>
              <a:rPr lang="en-US" sz="1800" dirty="0" smtClean="0">
                <a:hlinkClick r:id="rId3"/>
              </a:rPr>
              <a:t>EDMS 1053817</a:t>
            </a:r>
            <a:endParaRPr lang="en-US" sz="1800" dirty="0" smtClean="0"/>
          </a:p>
          <a:p>
            <a:r>
              <a:rPr lang="en-US" sz="1800" dirty="0" smtClean="0"/>
              <a:t>Bi-Volt/Tri-Volt PSUs tested at CHATM in 2017: </a:t>
            </a:r>
            <a:r>
              <a:rPr lang="en-US" sz="1800" dirty="0" smtClean="0">
                <a:hlinkClick r:id="rId4"/>
              </a:rPr>
              <a:t>EDMS 1933100</a:t>
            </a:r>
            <a:endParaRPr lang="en-US" sz="1800" dirty="0" smtClean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NSREC 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880" y="2500032"/>
            <a:ext cx="7022237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81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the new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CERN 2017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/>
          </a:bodyPr>
          <a:lstStyle/>
          <a:p>
            <a:r>
              <a:rPr lang="en-US" sz="1800" dirty="0"/>
              <a:t>Input 48V, Output 5V, ±</a:t>
            </a:r>
            <a:r>
              <a:rPr lang="en-US" sz="1800" dirty="0" smtClean="0"/>
              <a:t>15V, ~100W</a:t>
            </a:r>
            <a:endParaRPr lang="en-US" sz="1800" dirty="0"/>
          </a:p>
          <a:p>
            <a:r>
              <a:rPr lang="en-US" sz="1800" dirty="0"/>
              <a:t>Plug-in compatible with the current </a:t>
            </a:r>
            <a:r>
              <a:rPr lang="en-US" sz="1800" dirty="0" smtClean="0"/>
              <a:t>designs: 6U, same form factor.</a:t>
            </a:r>
            <a:endParaRPr lang="en-US" sz="1800" dirty="0"/>
          </a:p>
          <a:p>
            <a:r>
              <a:rPr lang="en-US" sz="1800" dirty="0"/>
              <a:t>Rad-</a:t>
            </a:r>
            <a:r>
              <a:rPr lang="en-US" sz="1800" dirty="0" err="1"/>
              <a:t>Tol</a:t>
            </a:r>
            <a:r>
              <a:rPr lang="en-US" sz="1800" dirty="0"/>
              <a:t> design with TID lifetime of 200Gy and SEL-free</a:t>
            </a:r>
          </a:p>
          <a:p>
            <a:r>
              <a:rPr lang="en-US" sz="1800" dirty="0"/>
              <a:t>Possible to manufacture for the next 8 years (LS3)</a:t>
            </a:r>
          </a:p>
          <a:p>
            <a:r>
              <a:rPr lang="en-US" sz="1800" dirty="0" smtClean="0"/>
              <a:t>Pre-series </a:t>
            </a:r>
            <a:r>
              <a:rPr lang="en-US" sz="1800" dirty="0"/>
              <a:t>produced &amp; tested by Q4’2020</a:t>
            </a:r>
          </a:p>
        </p:txBody>
      </p:sp>
    </p:spTree>
    <p:extLst>
      <p:ext uri="{BB962C8B-B14F-4D97-AF65-F5344CB8AC3E}">
        <p14:creationId xmlns:p14="http://schemas.microsoft.com/office/powerpoint/2010/main" val="37596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mandate: </a:t>
            </a:r>
            <a:r>
              <a:rPr lang="en-US" dirty="0" smtClean="0">
                <a:hlinkClick r:id="rId2"/>
              </a:rPr>
              <a:t>EDMS 1850550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NSREC 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1579"/>
          <a:stretch/>
        </p:blipFill>
        <p:spPr>
          <a:xfrm>
            <a:off x="1331999" y="811716"/>
            <a:ext cx="6480000" cy="364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0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mandate: </a:t>
            </a:r>
            <a:r>
              <a:rPr lang="en-US" dirty="0" smtClean="0">
                <a:hlinkClick r:id="rId2"/>
              </a:rPr>
              <a:t>EDMS 1850550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NSREC 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8183"/>
          <a:stretch/>
        </p:blipFill>
        <p:spPr>
          <a:xfrm>
            <a:off x="1691999" y="919293"/>
            <a:ext cx="5760000" cy="346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1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mandate: </a:t>
            </a:r>
            <a:r>
              <a:rPr lang="en-US" dirty="0" smtClean="0">
                <a:hlinkClick r:id="rId2"/>
              </a:rPr>
              <a:t>EDMS 1850550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NSREC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999" y="802752"/>
            <a:ext cx="5760000" cy="367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19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6435</TotalTime>
  <Words>250</Words>
  <Application>Microsoft Office PowerPoint</Application>
  <PresentationFormat>On-screen Show (16:9)</PresentationFormat>
  <Paragraphs>78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Optima</vt:lpstr>
      <vt:lpstr>Times New Roman</vt:lpstr>
      <vt:lpstr>CERNCorporate16-9</vt:lpstr>
      <vt:lpstr>Requirements for Bi-Volt &amp; Tri-Volt project</vt:lpstr>
      <vt:lpstr>Current installation</vt:lpstr>
      <vt:lpstr>Current design</vt:lpstr>
      <vt:lpstr>Rad-test campaigns</vt:lpstr>
      <vt:lpstr>Requirements for the new design</vt:lpstr>
      <vt:lpstr>Project mandate: EDMS 1850550</vt:lpstr>
      <vt:lpstr>Project mandate: EDMS 1850550</vt:lpstr>
      <vt:lpstr>Project mandate: EDMS 1850550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Slawosz Uznanski</cp:lastModifiedBy>
  <cp:revision>136</cp:revision>
  <dcterms:created xsi:type="dcterms:W3CDTF">2012-11-30T11:04:26Z</dcterms:created>
  <dcterms:modified xsi:type="dcterms:W3CDTF">2018-06-27T12:44:55Z</dcterms:modified>
</cp:coreProperties>
</file>