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7" r:id="rId9"/>
    <p:sldId id="278" r:id="rId10"/>
    <p:sldId id="271" r:id="rId11"/>
    <p:sldId id="272" r:id="rId12"/>
    <p:sldId id="273" r:id="rId13"/>
    <p:sldId id="274" r:id="rId14"/>
    <p:sldId id="275" r:id="rId15"/>
    <p:sldId id="279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9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43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3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9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99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3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14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559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6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43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14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A88B7-B469-47D4-9EB8-0BEEFD06F0B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AF0C3-95ED-45C1-A5B0-729103B20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18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40296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1" t="21135"/>
          <a:stretch/>
        </p:blipFill>
        <p:spPr bwMode="auto">
          <a:xfrm>
            <a:off x="0" y="529957"/>
            <a:ext cx="9211587" cy="579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11811" y="6237312"/>
            <a:ext cx="3773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3"/>
              </a:rPr>
              <a:t>https://indico.cern.ch/event/740296/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5517232"/>
            <a:ext cx="206338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131 participants</a:t>
            </a:r>
          </a:p>
          <a:p>
            <a:r>
              <a:rPr lang="fr-CH" dirty="0" smtClean="0"/>
              <a:t>at 10:00 on </a:t>
            </a:r>
            <a:r>
              <a:rPr lang="fr-CH" dirty="0" err="1" smtClean="0"/>
              <a:t>monday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9743"/>
            <a:ext cx="261917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Welcome</a:t>
            </a:r>
            <a:r>
              <a:rPr lang="fr-CH" sz="2800" dirty="0" smtClean="0"/>
              <a:t> to the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2268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075" y="555576"/>
            <a:ext cx="931107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6237312"/>
            <a:ext cx="558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First </a:t>
            </a:r>
            <a:r>
              <a:rPr lang="fr-CH" dirty="0" err="1" smtClean="0"/>
              <a:t>draft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delivered</a:t>
            </a:r>
            <a:r>
              <a:rPr lang="fr-CH" dirty="0" smtClean="0"/>
              <a:t> –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comments</a:t>
            </a:r>
            <a:r>
              <a:rPr lang="fr-CH" dirty="0" smtClean="0"/>
              <a:t> and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79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29149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6237312"/>
            <a:ext cx="5573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First </a:t>
            </a:r>
            <a:r>
              <a:rPr lang="fr-CH" dirty="0" err="1" smtClean="0"/>
              <a:t>draft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delivered</a:t>
            </a:r>
            <a:r>
              <a:rPr lang="fr-CH" dirty="0" smtClean="0"/>
              <a:t> – a few </a:t>
            </a:r>
            <a:r>
              <a:rPr lang="fr-CH" dirty="0" err="1" smtClean="0"/>
              <a:t>comments</a:t>
            </a:r>
            <a:r>
              <a:rPr lang="fr-CH" dirty="0" smtClean="0"/>
              <a:t> and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289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6" y="1268760"/>
            <a:ext cx="911750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65403" y="5867980"/>
            <a:ext cx="5813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First </a:t>
            </a:r>
            <a:r>
              <a:rPr lang="fr-CH" dirty="0" err="1" smtClean="0"/>
              <a:t>draft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delivered</a:t>
            </a:r>
            <a:r>
              <a:rPr lang="fr-CH" dirty="0" smtClean="0"/>
              <a:t> – minor </a:t>
            </a:r>
            <a:r>
              <a:rPr lang="fr-CH" dirty="0" err="1" smtClean="0"/>
              <a:t>comments</a:t>
            </a:r>
            <a:r>
              <a:rPr lang="fr-CH" dirty="0" smtClean="0"/>
              <a:t> and suggestions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100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626" y="781050"/>
            <a:ext cx="9299252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6277962"/>
            <a:ext cx="2974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Panel report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completed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3994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268760"/>
            <a:ext cx="4707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  <a:p>
            <a:r>
              <a:rPr lang="fr-CH" b="1" dirty="0" err="1" smtClean="0"/>
              <a:t>Wednesday</a:t>
            </a:r>
            <a:r>
              <a:rPr lang="fr-CH" b="1" dirty="0" smtClean="0"/>
              <a:t> 24 </a:t>
            </a:r>
            <a:r>
              <a:rPr lang="fr-CH" b="1" dirty="0" err="1" smtClean="0"/>
              <a:t>October</a:t>
            </a:r>
            <a:r>
              <a:rPr lang="fr-CH" b="1" dirty="0" smtClean="0"/>
              <a:t> </a:t>
            </a:r>
            <a:r>
              <a:rPr lang="fr-CH" b="1" dirty="0" err="1" smtClean="0"/>
              <a:t>afternoon</a:t>
            </a:r>
            <a:r>
              <a:rPr lang="fr-CH" b="1" dirty="0" smtClean="0"/>
              <a:t> + </a:t>
            </a:r>
            <a:r>
              <a:rPr lang="fr-CH" b="1" dirty="0" err="1" smtClean="0"/>
              <a:t>discusssion</a:t>
            </a:r>
            <a:endParaRPr lang="fr-CH" b="1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404664"/>
            <a:ext cx="5068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err="1" smtClean="0"/>
              <a:t>Presentation</a:t>
            </a:r>
            <a:r>
              <a:rPr lang="fr-CH" sz="3200" dirty="0" smtClean="0"/>
              <a:t> of panel reports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636912"/>
            <a:ext cx="702173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err="1" smtClean="0"/>
              <a:t>preparation</a:t>
            </a:r>
            <a:r>
              <a:rPr lang="fr-CH" sz="3200" dirty="0" smtClean="0"/>
              <a:t> of ESPP contribution: </a:t>
            </a:r>
          </a:p>
          <a:p>
            <a:endParaRPr lang="fr-CH" dirty="0"/>
          </a:p>
          <a:p>
            <a:endParaRPr lang="fr-CH" dirty="0" smtClean="0"/>
          </a:p>
          <a:p>
            <a:r>
              <a:rPr lang="fr-CH" dirty="0" smtClean="0"/>
              <a:t>Albert de </a:t>
            </a:r>
            <a:r>
              <a:rPr lang="fr-CH" dirty="0" err="1" smtClean="0"/>
              <a:t>Roeck</a:t>
            </a:r>
            <a:r>
              <a:rPr lang="fr-CH" dirty="0" smtClean="0"/>
              <a:t>, Joachim </a:t>
            </a:r>
            <a:r>
              <a:rPr lang="fr-CH" dirty="0" err="1" smtClean="0"/>
              <a:t>Kopp</a:t>
            </a:r>
            <a:r>
              <a:rPr lang="fr-CH" dirty="0" smtClean="0"/>
              <a:t> and AB </a:t>
            </a:r>
          </a:p>
          <a:p>
            <a:r>
              <a:rPr lang="fr-CH" dirty="0" smtClean="0"/>
              <a:t>+  1 </a:t>
            </a:r>
            <a:r>
              <a:rPr lang="fr-CH" dirty="0" err="1" smtClean="0"/>
              <a:t>member</a:t>
            </a:r>
            <a:r>
              <a:rPr lang="fr-CH" dirty="0" smtClean="0"/>
              <a:t> of </a:t>
            </a:r>
            <a:r>
              <a:rPr lang="fr-CH" dirty="0" err="1" smtClean="0"/>
              <a:t>each</a:t>
            </a:r>
            <a:r>
              <a:rPr lang="fr-CH" dirty="0" smtClean="0"/>
              <a:t>  panel </a:t>
            </a:r>
          </a:p>
          <a:p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edit</a:t>
            </a:r>
            <a:r>
              <a:rPr lang="fr-CH" dirty="0" smtClean="0"/>
              <a:t> the final 10 pages document  and </a:t>
            </a:r>
            <a:r>
              <a:rPr lang="fr-CH" dirty="0" err="1" smtClean="0"/>
              <a:t>distribute</a:t>
            </a:r>
            <a:r>
              <a:rPr lang="fr-CH" dirty="0" smtClean="0"/>
              <a:t> </a:t>
            </a:r>
            <a:r>
              <a:rPr lang="fr-CH" dirty="0" err="1" smtClean="0"/>
              <a:t>soon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meeting. </a:t>
            </a:r>
          </a:p>
          <a:p>
            <a:r>
              <a:rPr lang="fr-CH" dirty="0" smtClean="0"/>
              <a:t>(goal </a:t>
            </a:r>
            <a:r>
              <a:rPr lang="fr-CH" dirty="0" err="1" smtClean="0"/>
              <a:t>is</a:t>
            </a:r>
            <a:r>
              <a:rPr lang="fr-CH" dirty="0" smtClean="0"/>
              <a:t> first </a:t>
            </a:r>
            <a:r>
              <a:rPr lang="fr-CH" dirty="0" err="1" smtClean="0"/>
              <a:t>week</a:t>
            </a:r>
            <a:r>
              <a:rPr lang="fr-CH" dirty="0" smtClean="0"/>
              <a:t> of </a:t>
            </a:r>
            <a:r>
              <a:rPr lang="fr-CH" dirty="0" err="1" smtClean="0"/>
              <a:t>November</a:t>
            </a:r>
            <a:r>
              <a:rPr lang="fr-CH" dirty="0" smtClean="0"/>
              <a:t>) to all meeting participants 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distribute</a:t>
            </a:r>
            <a:r>
              <a:rPr lang="fr-CH" dirty="0" smtClean="0"/>
              <a:t> </a:t>
            </a:r>
            <a:r>
              <a:rPr lang="fr-CH" dirty="0" err="1" smtClean="0"/>
              <a:t>draft</a:t>
            </a:r>
            <a:r>
              <a:rPr lang="fr-CH" dirty="0" smtClean="0"/>
              <a:t> more </a:t>
            </a:r>
            <a:r>
              <a:rPr lang="fr-CH" dirty="0" err="1" smtClean="0"/>
              <a:t>widely</a:t>
            </a:r>
            <a:r>
              <a:rPr lang="fr-CH" dirty="0" smtClean="0"/>
              <a:t>) </a:t>
            </a:r>
            <a:endParaRPr lang="fr-CH" dirty="0" smtClean="0"/>
          </a:p>
          <a:p>
            <a:r>
              <a:rPr lang="fr-CH" dirty="0" smtClean="0"/>
              <a:t> for </a:t>
            </a:r>
            <a:r>
              <a:rPr lang="fr-CH" dirty="0" err="1" smtClean="0"/>
              <a:t>comments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weeks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97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0298" y="404663"/>
            <a:ext cx="4003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err="1" smtClean="0"/>
              <a:t>Practical</a:t>
            </a:r>
            <a:r>
              <a:rPr lang="fr-CH" sz="3200" b="1" dirty="0" smtClean="0"/>
              <a:t> informations 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412776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welcome drink  + poster session </a:t>
            </a:r>
            <a:r>
              <a:rPr lang="en-GB" b="1" dirty="0" smtClean="0"/>
              <a:t>: </a:t>
            </a:r>
            <a:r>
              <a:rPr lang="en-GB" dirty="0" smtClean="0"/>
              <a:t> </a:t>
            </a:r>
            <a:r>
              <a:rPr lang="en-GB" b="1" dirty="0" smtClean="0"/>
              <a:t>tonight</a:t>
            </a:r>
            <a:r>
              <a:rPr lang="en-GB" dirty="0" smtClean="0"/>
              <a:t> </a:t>
            </a:r>
            <a:r>
              <a:rPr lang="en-GB" b="1" dirty="0" smtClean="0"/>
              <a:t>Monday at 19:00 </a:t>
            </a:r>
            <a:r>
              <a:rPr lang="en-GB" b="1" dirty="0" smtClean="0"/>
              <a:t>in CERN pas perdus </a:t>
            </a:r>
            <a:r>
              <a:rPr lang="en-GB" dirty="0" smtClean="0"/>
              <a:t>(same place as registration this morning) </a:t>
            </a:r>
          </a:p>
          <a:p>
            <a:endParaRPr lang="en-GB" b="1" dirty="0"/>
          </a:p>
          <a:p>
            <a:r>
              <a:rPr lang="en-GB" sz="2000" b="1" dirty="0">
                <a:solidFill>
                  <a:srgbClr val="FF0000"/>
                </a:solidFill>
              </a:rPr>
              <a:t>G</a:t>
            </a:r>
            <a:r>
              <a:rPr lang="en-GB" sz="2000" b="1" dirty="0" smtClean="0">
                <a:solidFill>
                  <a:srgbClr val="FF0000"/>
                </a:solidFill>
              </a:rPr>
              <a:t>roup photo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tomorrow after lunch </a:t>
            </a:r>
            <a:r>
              <a:rPr lang="en-GB" dirty="0" smtClean="0"/>
              <a:t>(make yourselves beautiful </a:t>
            </a:r>
            <a:r>
              <a:rPr lang="en-GB" dirty="0" smtClean="0">
                <a:sym typeface="Wingdings" panose="05000000000000000000" pitchFamily="2" charset="2"/>
              </a:rPr>
              <a:t>) </a:t>
            </a:r>
          </a:p>
          <a:p>
            <a:endParaRPr lang="en-GB" dirty="0"/>
          </a:p>
          <a:p>
            <a:r>
              <a:rPr lang="en-GB" sz="2000" b="1" dirty="0" smtClean="0"/>
              <a:t>Meeting Dinner </a:t>
            </a:r>
            <a:r>
              <a:rPr lang="en-GB" dirty="0" smtClean="0"/>
              <a:t> </a:t>
            </a:r>
            <a:r>
              <a:rPr lang="en-GB" b="1" dirty="0" smtClean="0"/>
              <a:t>Tomorrow night starting at 19:00</a:t>
            </a:r>
          </a:p>
          <a:p>
            <a:r>
              <a:rPr lang="en-GB" dirty="0" smtClean="0"/>
              <a:t>             for those that have purchased a ticket. They need to bring the ticket with them </a:t>
            </a:r>
          </a:p>
          <a:p>
            <a:endParaRPr lang="en-GB" dirty="0"/>
          </a:p>
          <a:p>
            <a:r>
              <a:rPr lang="en-GB" dirty="0" smtClean="0"/>
              <a:t>WARNING: Easy access gates to CERN close at 19:00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everybody should move over to CERN before that time (session chairs be aware!) </a:t>
            </a:r>
          </a:p>
          <a:p>
            <a:endParaRPr lang="en-GB" dirty="0" smtClean="0"/>
          </a:p>
          <a:p>
            <a:r>
              <a:rPr lang="en-GB" dirty="0" smtClean="0"/>
              <a:t>otherwise only entrance B </a:t>
            </a:r>
            <a:r>
              <a:rPr lang="en-GB" dirty="0" err="1" smtClean="0"/>
              <a:t>wil</a:t>
            </a:r>
            <a:r>
              <a:rPr lang="en-GB" dirty="0" smtClean="0"/>
              <a:t> be open for those that do not have an electronic access card (</a:t>
            </a: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 more difficult, lines </a:t>
            </a:r>
            <a:r>
              <a:rPr lang="en-GB" dirty="0" err="1" smtClean="0"/>
              <a:t>etc</a:t>
            </a:r>
            <a:r>
              <a:rPr lang="en-GB" dirty="0" smtClean="0"/>
              <a:t>…)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317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DC8B331-0110-7546-A08D-8215C9794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319360"/>
            <a:ext cx="9194800" cy="63500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xmlns="" id="{055B6947-F7F7-3046-A264-F57392507CDA}"/>
              </a:ext>
            </a:extLst>
          </p:cNvPr>
          <p:cNvSpPr/>
          <p:nvPr/>
        </p:nvSpPr>
        <p:spPr>
          <a:xfrm>
            <a:off x="5136622" y="942593"/>
            <a:ext cx="914400" cy="9144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3B6EF46E-7C5A-6549-9113-F1FCF157FC87}"/>
              </a:ext>
            </a:extLst>
          </p:cNvPr>
          <p:cNvSpPr/>
          <p:nvPr/>
        </p:nvSpPr>
        <p:spPr>
          <a:xfrm>
            <a:off x="4425421" y="2009393"/>
            <a:ext cx="524933" cy="5249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94348A58-5144-C540-A5B0-6510524A8E12}"/>
              </a:ext>
            </a:extLst>
          </p:cNvPr>
          <p:cNvSpPr/>
          <p:nvPr/>
        </p:nvSpPr>
        <p:spPr>
          <a:xfrm>
            <a:off x="5068889" y="2187191"/>
            <a:ext cx="524933" cy="5249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8193A91E-A553-7C4C-8785-724351CDF34E}"/>
              </a:ext>
            </a:extLst>
          </p:cNvPr>
          <p:cNvSpPr/>
          <p:nvPr/>
        </p:nvSpPr>
        <p:spPr>
          <a:xfrm>
            <a:off x="2918354" y="1137326"/>
            <a:ext cx="524933" cy="5249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30FF669F-6009-9648-8F61-CE4216630857}"/>
              </a:ext>
            </a:extLst>
          </p:cNvPr>
          <p:cNvSpPr/>
          <p:nvPr/>
        </p:nvSpPr>
        <p:spPr>
          <a:xfrm>
            <a:off x="6681787" y="2635925"/>
            <a:ext cx="524933" cy="5249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A618EFCE-0D5A-A944-B1CA-481C27F090A6}"/>
              </a:ext>
            </a:extLst>
          </p:cNvPr>
          <p:cNvSpPr/>
          <p:nvPr/>
        </p:nvSpPr>
        <p:spPr>
          <a:xfrm>
            <a:off x="4230687" y="4214960"/>
            <a:ext cx="914400" cy="7620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3D87AE17-F00E-B04A-A652-BCFA20F54E05}"/>
              </a:ext>
            </a:extLst>
          </p:cNvPr>
          <p:cNvSpPr/>
          <p:nvPr/>
        </p:nvSpPr>
        <p:spPr>
          <a:xfrm>
            <a:off x="3968221" y="5036226"/>
            <a:ext cx="914400" cy="783167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CED5D51-D409-9C44-8995-459E69CDB18E}"/>
              </a:ext>
            </a:extLst>
          </p:cNvPr>
          <p:cNvSpPr txBox="1"/>
          <p:nvPr/>
        </p:nvSpPr>
        <p:spPr>
          <a:xfrm>
            <a:off x="7248013" y="2712124"/>
            <a:ext cx="149111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Entry to CERN</a:t>
            </a:r>
          </a:p>
          <a:p>
            <a:r>
              <a:rPr lang="en-US" dirty="0"/>
              <a:t>till 19:00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E85EB90-E138-2949-B0E6-7493A982B98D}"/>
              </a:ext>
            </a:extLst>
          </p:cNvPr>
          <p:cNvSpPr txBox="1"/>
          <p:nvPr/>
        </p:nvSpPr>
        <p:spPr>
          <a:xfrm>
            <a:off x="1427240" y="619427"/>
            <a:ext cx="149111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Entry to CERN</a:t>
            </a:r>
          </a:p>
          <a:p>
            <a:r>
              <a:rPr lang="en-US" dirty="0"/>
              <a:t>24:00 </a:t>
            </a:r>
            <a:r>
              <a:rPr lang="en-US" dirty="0" err="1"/>
              <a:t>hrs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23B2F06-C4A1-7A4D-A186-8D10C50A2BB7}"/>
              </a:ext>
            </a:extLst>
          </p:cNvPr>
          <p:cNvSpPr txBox="1"/>
          <p:nvPr/>
        </p:nvSpPr>
        <p:spPr>
          <a:xfrm>
            <a:off x="2837330" y="2271857"/>
            <a:ext cx="149111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Entry to CERN</a:t>
            </a:r>
          </a:p>
          <a:p>
            <a:r>
              <a:rPr lang="en-US" dirty="0"/>
              <a:t>till 19:00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6019855-D740-AF4D-99A8-68457C0264F9}"/>
              </a:ext>
            </a:extLst>
          </p:cNvPr>
          <p:cNvSpPr txBox="1"/>
          <p:nvPr/>
        </p:nvSpPr>
        <p:spPr>
          <a:xfrm>
            <a:off x="5053497" y="2757617"/>
            <a:ext cx="149111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Entry to CERN</a:t>
            </a:r>
          </a:p>
          <a:p>
            <a:r>
              <a:rPr lang="en-US"/>
              <a:t>till 17:45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DC6991-9A72-DC48-A090-4606C02BCB06}"/>
              </a:ext>
            </a:extLst>
          </p:cNvPr>
          <p:cNvSpPr txBox="1"/>
          <p:nvPr/>
        </p:nvSpPr>
        <p:spPr>
          <a:xfrm>
            <a:off x="6263177" y="1093961"/>
            <a:ext cx="161948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Meeting Venue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60F1505-53CC-A741-BC90-7F5C7FA06798}"/>
              </a:ext>
            </a:extLst>
          </p:cNvPr>
          <p:cNvSpPr txBox="1"/>
          <p:nvPr/>
        </p:nvSpPr>
        <p:spPr>
          <a:xfrm>
            <a:off x="5331355" y="4384861"/>
            <a:ext cx="2988190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Registration Monday Morning</a:t>
            </a:r>
          </a:p>
          <a:p>
            <a:r>
              <a:rPr lang="en-US" dirty="0">
                <a:solidFill>
                  <a:srgbClr val="FFFF00"/>
                </a:solidFill>
              </a:rPr>
              <a:t>Welcome drink &amp; posters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6CEF2E2-1113-8D49-958A-FDD6CF54118C}"/>
              </a:ext>
            </a:extLst>
          </p:cNvPr>
          <p:cNvSpPr txBox="1"/>
          <p:nvPr/>
        </p:nvSpPr>
        <p:spPr>
          <a:xfrm>
            <a:off x="4982247" y="5330184"/>
            <a:ext cx="16389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Meeting dinner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7117388">
            <a:off x="1235229" y="-159717"/>
            <a:ext cx="499328" cy="7235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-44058" y="-27384"/>
            <a:ext cx="131907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France, Jura</a:t>
            </a:r>
            <a:endParaRPr lang="en-GB" b="1" dirty="0"/>
          </a:p>
        </p:txBody>
      </p:sp>
      <p:sp>
        <p:nvSpPr>
          <p:cNvPr id="19" name="Down Arrow 18"/>
          <p:cNvSpPr/>
          <p:nvPr/>
        </p:nvSpPr>
        <p:spPr>
          <a:xfrm rot="17738596">
            <a:off x="8709706" y="3178817"/>
            <a:ext cx="499328" cy="7235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840310" y="3849460"/>
            <a:ext cx="1300356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Switzerland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</a:t>
            </a:r>
            <a:r>
              <a:rPr lang="fr-CH" b="1" dirty="0" err="1" smtClean="0"/>
              <a:t>Alps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40651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8569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 European Strategy Discussions will take place in 2019</a:t>
            </a:r>
            <a:r>
              <a:rPr lang="en-GB" dirty="0" smtClean="0"/>
              <a:t>,</a:t>
            </a:r>
          </a:p>
          <a:p>
            <a:r>
              <a:rPr lang="en-GB" dirty="0" smtClean="0"/>
              <a:t> (see next pages for more info, links </a:t>
            </a:r>
            <a:r>
              <a:rPr lang="en-GB" dirty="0" err="1" smtClean="0"/>
              <a:t>etc</a:t>
            </a:r>
            <a:r>
              <a:rPr lang="en-GB" dirty="0" smtClean="0"/>
              <a:t>…) </a:t>
            </a:r>
          </a:p>
          <a:p>
            <a:endParaRPr lang="en-GB" dirty="0" smtClean="0"/>
          </a:p>
          <a:p>
            <a:r>
              <a:rPr lang="fr-CH" dirty="0" smtClean="0"/>
              <a:t>-- deadline for </a:t>
            </a:r>
            <a:r>
              <a:rPr lang="fr-CH" dirty="0" err="1" smtClean="0"/>
              <a:t>written</a:t>
            </a:r>
            <a:r>
              <a:rPr lang="fr-CH" dirty="0" smtClean="0"/>
              <a:t> contributions (10 pages) 18 </a:t>
            </a:r>
            <a:r>
              <a:rPr lang="fr-CH" dirty="0" err="1" smtClean="0"/>
              <a:t>December</a:t>
            </a:r>
            <a:r>
              <a:rPr lang="fr-CH" dirty="0" smtClean="0"/>
              <a:t> 2018</a:t>
            </a:r>
          </a:p>
          <a:p>
            <a:r>
              <a:rPr lang="fr-CH" dirty="0" smtClean="0"/>
              <a:t>-- open </a:t>
            </a:r>
            <a:r>
              <a:rPr lang="en-GB" dirty="0" smtClean="0"/>
              <a:t>Scientific </a:t>
            </a:r>
            <a:r>
              <a:rPr lang="en-GB" dirty="0"/>
              <a:t>Open Symposium </a:t>
            </a:r>
            <a:r>
              <a:rPr lang="en-GB" dirty="0" smtClean="0"/>
              <a:t> in </a:t>
            </a:r>
            <a:r>
              <a:rPr lang="en-GB" dirty="0"/>
              <a:t>Granada, </a:t>
            </a:r>
            <a:r>
              <a:rPr lang="en-GB" dirty="0" smtClean="0"/>
              <a:t>Spain, 13 </a:t>
            </a:r>
            <a:r>
              <a:rPr lang="en-GB" dirty="0"/>
              <a:t>to 16 May 2019</a:t>
            </a:r>
            <a:r>
              <a:rPr lang="en-GB" dirty="0" smtClean="0"/>
              <a:t>,</a:t>
            </a:r>
          </a:p>
          <a:p>
            <a:r>
              <a:rPr lang="fr-CH" dirty="0" smtClean="0"/>
              <a:t>-- final </a:t>
            </a:r>
            <a:r>
              <a:rPr lang="fr-CH" dirty="0" err="1" smtClean="0"/>
              <a:t>writing</a:t>
            </a:r>
            <a:r>
              <a:rPr lang="fr-CH" dirty="0" smtClean="0"/>
              <a:t> (by </a:t>
            </a:r>
            <a:r>
              <a:rPr lang="fr-CH" dirty="0" err="1"/>
              <a:t>s</a:t>
            </a:r>
            <a:r>
              <a:rPr lang="fr-CH" dirty="0" err="1" smtClean="0"/>
              <a:t>trategy</a:t>
            </a:r>
            <a:r>
              <a:rPr lang="fr-CH" dirty="0" smtClean="0"/>
              <a:t> group) : </a:t>
            </a:r>
            <a:r>
              <a:rPr lang="en-GB" dirty="0" smtClean="0"/>
              <a:t>Bad </a:t>
            </a:r>
            <a:r>
              <a:rPr lang="en-GB" dirty="0" err="1"/>
              <a:t>Honnef</a:t>
            </a:r>
            <a:r>
              <a:rPr lang="en-GB" dirty="0"/>
              <a:t>, Germany, </a:t>
            </a:r>
            <a:r>
              <a:rPr lang="en-GB" dirty="0" smtClean="0"/>
              <a:t> </a:t>
            </a:r>
            <a:r>
              <a:rPr lang="en-GB" dirty="0"/>
              <a:t>20 to </a:t>
            </a:r>
            <a:r>
              <a:rPr lang="en-GB" dirty="0" smtClean="0"/>
              <a:t>24 January </a:t>
            </a:r>
            <a:r>
              <a:rPr lang="en-GB" dirty="0"/>
              <a:t>2020.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to </a:t>
            </a:r>
            <a:r>
              <a:rPr lang="en-GB" dirty="0"/>
              <a:t>inform this process, a call was made to the particle-physics community across universities, laboratories and national institutes to submit written input by 18 December 2018. 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512" y="4653136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We propose to organize a contribution by the European Neutrino community,  </a:t>
            </a:r>
          </a:p>
          <a:p>
            <a:endParaRPr lang="en-GB" dirty="0" smtClean="0"/>
          </a:p>
          <a:p>
            <a:r>
              <a:rPr lang="en-GB" b="1" dirty="0" smtClean="0"/>
              <a:t>“town” meeting 22-24 October 2018 at CERN </a:t>
            </a:r>
          </a:p>
          <a:p>
            <a:r>
              <a:rPr lang="en-GB" dirty="0" smtClean="0"/>
              <a:t>-- open to the European neutrino community </a:t>
            </a:r>
          </a:p>
          <a:p>
            <a:r>
              <a:rPr lang="en-GB" dirty="0" smtClean="0"/>
              <a:t>-- and others, especially if they carry out experiments at CERN.</a:t>
            </a:r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9187985" cy="112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971600" y="3632448"/>
            <a:ext cx="32403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942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98" y="404664"/>
            <a:ext cx="8918204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5" y="332656"/>
            <a:ext cx="9040993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30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5" y="620688"/>
            <a:ext cx="896236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802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5095" y="116632"/>
            <a:ext cx="3373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Goals of the meeting 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34130" y="836712"/>
            <a:ext cx="914501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The aims are as follows: </a:t>
            </a:r>
            <a:endParaRPr lang="en-GB" sz="2000" b="1" dirty="0" smtClean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sz="2000" dirty="0"/>
              <a:t>1. The first aim is to prepare a document expressing the views of the European community, in a context where there is no longer an accelerator neutrino beam in Europe and the community has invested in projects in China, </a:t>
            </a:r>
            <a:r>
              <a:rPr lang="en-GB" sz="2000" dirty="0" smtClean="0"/>
              <a:t>Japan </a:t>
            </a:r>
            <a:r>
              <a:rPr lang="en-GB" sz="2000" dirty="0"/>
              <a:t>and the USA.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869160"/>
            <a:ext cx="8964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2. The document should take stock of the properties of the "present" LBL program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(T2K+SK+NOvA, JUNO, T2K upgrade, HyperK and DUNE) in physics terms, </a:t>
            </a:r>
            <a:endParaRPr lang="en-GB" dirty="0" smtClean="0"/>
          </a:p>
          <a:p>
            <a:r>
              <a:rPr lang="en-GB" dirty="0" smtClean="0"/>
              <a:t>identifying  and </a:t>
            </a:r>
            <a:r>
              <a:rPr lang="en-GB" dirty="0"/>
              <a:t>quantifying  who measures what and how well, and what is the </a:t>
            </a:r>
            <a:r>
              <a:rPr lang="en-GB" b="1" dirty="0"/>
              <a:t>complementarity in quantitative and qualitative terms </a:t>
            </a:r>
            <a:r>
              <a:rPr lang="en-GB" dirty="0"/>
              <a:t>and under which time scale. </a:t>
            </a:r>
          </a:p>
          <a:p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93" y="2996952"/>
            <a:ext cx="8547587" cy="147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63" y="2564904"/>
            <a:ext cx="153785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2013 </a:t>
            </a:r>
            <a:r>
              <a:rPr lang="fr-CH" dirty="0" err="1" smtClean="0"/>
              <a:t>Strategy</a:t>
            </a:r>
            <a:r>
              <a:rPr lang="fr-CH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69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3. It should also </a:t>
            </a:r>
            <a:r>
              <a:rPr lang="en-GB" b="1" dirty="0"/>
              <a:t>address</a:t>
            </a:r>
            <a:r>
              <a:rPr lang="en-GB" dirty="0"/>
              <a:t> the status and possible future of the </a:t>
            </a:r>
            <a:r>
              <a:rPr lang="en-GB" b="1" dirty="0"/>
              <a:t>short baseline neutrino experiments in search for ‘sterile neutrinos’ and ‘anomalies’. </a:t>
            </a:r>
            <a:endParaRPr lang="en-GB" b="1" dirty="0" smtClean="0"/>
          </a:p>
          <a:p>
            <a:endParaRPr lang="en-GB" dirty="0"/>
          </a:p>
          <a:p>
            <a:r>
              <a:rPr lang="en-GB" b="1" dirty="0"/>
              <a:t>4. Address possible contributions or support of CERN to this program and discuss the best possible investment based the above physics considerations.  </a:t>
            </a:r>
          </a:p>
          <a:p>
            <a:endParaRPr lang="en-GB" dirty="0" smtClean="0"/>
          </a:p>
          <a:p>
            <a:r>
              <a:rPr lang="en-GB" b="1" dirty="0" smtClean="0"/>
              <a:t>5</a:t>
            </a:r>
            <a:r>
              <a:rPr lang="en-GB" b="1" dirty="0"/>
              <a:t>. address the question of the future of the field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 -- with neutrinos beams to complete the present LBL program</a:t>
            </a:r>
            <a:br>
              <a:rPr lang="en-GB" dirty="0"/>
            </a:br>
            <a:r>
              <a:rPr lang="en-GB" dirty="0"/>
              <a:t>    -- includes HP-TPC, </a:t>
            </a:r>
            <a:r>
              <a:rPr lang="en-GB" dirty="0" err="1"/>
              <a:t>nustorm</a:t>
            </a:r>
            <a:r>
              <a:rPr lang="en-GB" dirty="0"/>
              <a:t>, moment, P2O and R&amp;D on supplementary detector methods </a:t>
            </a:r>
            <a:br>
              <a:rPr lang="en-GB" dirty="0"/>
            </a:br>
            <a:r>
              <a:rPr lang="en-GB" dirty="0"/>
              <a:t>    -- searches for ‘sterile/Right-handed neutrinos’ with the existing or foreseen neutrino near detectors as well as with beam dump experiments such as SHIP, and at high energy (LHC, Future </a:t>
            </a:r>
            <a:r>
              <a:rPr lang="en-GB" dirty="0" smtClean="0"/>
              <a:t>Colliders</a:t>
            </a:r>
            <a:r>
              <a:rPr lang="en-GB" dirty="0"/>
              <a:t>) </a:t>
            </a:r>
            <a:br>
              <a:rPr lang="en-GB" dirty="0"/>
            </a:br>
            <a:r>
              <a:rPr lang="en-GB" dirty="0" smtClean="0"/>
              <a:t>  -- </a:t>
            </a:r>
            <a:r>
              <a:rPr lang="en-GB" dirty="0" err="1"/>
              <a:t>neutrinoless</a:t>
            </a:r>
            <a:r>
              <a:rPr lang="en-GB" dirty="0"/>
              <a:t> double beta decay experiments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509120"/>
            <a:ext cx="91234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to </a:t>
            </a:r>
            <a:r>
              <a:rPr lang="fr-CH" sz="2800" b="1" dirty="0" err="1" smtClean="0"/>
              <a:t>this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effect</a:t>
            </a:r>
            <a:r>
              <a:rPr lang="fr-CH" sz="2800" b="1" dirty="0" smtClean="0"/>
              <a:t> </a:t>
            </a:r>
          </a:p>
          <a:p>
            <a:r>
              <a:rPr lang="fr-CH" sz="2800" b="1" dirty="0" smtClean="0"/>
              <a:t>1. </a:t>
            </a:r>
            <a:r>
              <a:rPr lang="fr-CH" sz="2800" b="1" dirty="0" err="1" smtClean="0"/>
              <a:t>we</a:t>
            </a:r>
            <a:r>
              <a:rPr lang="fr-CH" sz="2800" b="1" dirty="0" smtClean="0"/>
              <a:t> have </a:t>
            </a:r>
            <a:r>
              <a:rPr lang="fr-CH" sz="2800" b="1" dirty="0" err="1" smtClean="0"/>
              <a:t>invited</a:t>
            </a:r>
            <a:r>
              <a:rPr lang="fr-CH" sz="2800" b="1" dirty="0" smtClean="0"/>
              <a:t> a </a:t>
            </a:r>
            <a:r>
              <a:rPr lang="fr-CH" sz="2800" b="1" dirty="0" err="1" smtClean="0"/>
              <a:t>number</a:t>
            </a:r>
            <a:r>
              <a:rPr lang="fr-CH" sz="2800" b="1" dirty="0" smtClean="0"/>
              <a:t> of speakers to </a:t>
            </a:r>
            <a:r>
              <a:rPr lang="fr-CH" sz="2800" b="1" dirty="0" err="1" smtClean="0"/>
              <a:t>cover</a:t>
            </a:r>
            <a:r>
              <a:rPr lang="fr-CH" sz="2800" b="1" dirty="0" smtClean="0"/>
              <a:t> the issues</a:t>
            </a:r>
            <a:endParaRPr lang="fr-CH" sz="2800" b="1" dirty="0"/>
          </a:p>
          <a:p>
            <a:r>
              <a:rPr lang="fr-CH" sz="2800" b="1" dirty="0" smtClean="0"/>
              <a:t>2. </a:t>
            </a:r>
            <a:r>
              <a:rPr lang="fr-CH" sz="2800" b="1" dirty="0" err="1" smtClean="0"/>
              <a:t>we</a:t>
            </a:r>
            <a:r>
              <a:rPr lang="fr-CH" sz="2800" b="1" dirty="0" smtClean="0"/>
              <a:t> have </a:t>
            </a:r>
            <a:r>
              <a:rPr lang="fr-CH" sz="2800" b="1" dirty="0" err="1" smtClean="0"/>
              <a:t>created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preparatory</a:t>
            </a:r>
            <a:r>
              <a:rPr lang="fr-CH" sz="2800" b="1" dirty="0" smtClean="0"/>
              <a:t> panels: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72131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0680"/>
            <a:ext cx="898951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>
                <a:solidFill>
                  <a:srgbClr val="FF0000"/>
                </a:solidFill>
              </a:rPr>
              <a:t>‘Hot’ </a:t>
            </a:r>
            <a:r>
              <a:rPr lang="fr-CH" sz="3200" b="1" dirty="0" err="1" smtClean="0">
                <a:solidFill>
                  <a:srgbClr val="FF0000"/>
                </a:solidFill>
              </a:rPr>
              <a:t>events</a:t>
            </a:r>
            <a:r>
              <a:rPr lang="fr-CH" sz="3200" b="1" dirty="0" smtClean="0">
                <a:solidFill>
                  <a:srgbClr val="FF0000"/>
                </a:solidFill>
              </a:rPr>
              <a:t>:</a:t>
            </a:r>
          </a:p>
          <a:p>
            <a:endParaRPr lang="fr-CH" sz="3200" b="1" dirty="0"/>
          </a:p>
          <a:p>
            <a:r>
              <a:rPr lang="fr-CH" sz="3200" b="1" dirty="0" smtClean="0"/>
              <a:t>-- 10 minute ‘hot news’ </a:t>
            </a:r>
            <a:r>
              <a:rPr lang="fr-CH" sz="3200" b="1" dirty="0" err="1" smtClean="0"/>
              <a:t>Monday</a:t>
            </a:r>
            <a:r>
              <a:rPr lang="fr-CH" sz="3200" b="1" dirty="0" smtClean="0"/>
              <a:t> 17:50</a:t>
            </a:r>
          </a:p>
          <a:p>
            <a:r>
              <a:rPr lang="fr-CH" sz="3200" b="1" dirty="0" smtClean="0"/>
              <a:t>on </a:t>
            </a:r>
            <a:r>
              <a:rPr lang="fr-CH" sz="3200" b="1" dirty="0" err="1" smtClean="0"/>
              <a:t>activities</a:t>
            </a:r>
            <a:r>
              <a:rPr lang="fr-CH" sz="3200" b="1" dirty="0" smtClean="0"/>
              <a:t> of </a:t>
            </a:r>
            <a:r>
              <a:rPr lang="fr-CH" sz="3200" b="1" dirty="0" err="1" smtClean="0"/>
              <a:t>CERN’s</a:t>
            </a:r>
            <a:r>
              <a:rPr lang="fr-CH" sz="3200" b="1" dirty="0" smtClean="0"/>
              <a:t> neutrino </a:t>
            </a:r>
            <a:r>
              <a:rPr lang="fr-CH" sz="3200" b="1" dirty="0" err="1" smtClean="0"/>
              <a:t>platform</a:t>
            </a:r>
            <a:endParaRPr lang="fr-CH" sz="3200" b="1" dirty="0" smtClean="0"/>
          </a:p>
          <a:p>
            <a:r>
              <a:rPr lang="fr-CH" sz="3200" b="1" dirty="0" smtClean="0"/>
              <a:t>(</a:t>
            </a:r>
            <a:r>
              <a:rPr lang="fr-CH" sz="3200" b="1" dirty="0" err="1" smtClean="0"/>
              <a:t>we</a:t>
            </a:r>
            <a:r>
              <a:rPr lang="fr-CH" sz="3200" b="1" dirty="0" smtClean="0"/>
              <a:t> must </a:t>
            </a:r>
            <a:r>
              <a:rPr lang="fr-CH" sz="3200" b="1" dirty="0" err="1" smtClean="0"/>
              <a:t>walk</a:t>
            </a:r>
            <a:r>
              <a:rPr lang="fr-CH" sz="3200" b="1" dirty="0" smtClean="0"/>
              <a:t> to CERN main building </a:t>
            </a:r>
            <a:r>
              <a:rPr lang="fr-CH" sz="3200" b="1" dirty="0" err="1" smtClean="0"/>
              <a:t>before</a:t>
            </a:r>
            <a:r>
              <a:rPr lang="fr-CH" sz="3200" b="1" dirty="0" smtClean="0"/>
              <a:t> 19:00)</a:t>
            </a:r>
          </a:p>
          <a:p>
            <a:endParaRPr lang="fr-CH" sz="3200" b="1" dirty="0" smtClean="0"/>
          </a:p>
          <a:p>
            <a:r>
              <a:rPr lang="fr-CH" sz="3200" b="1" dirty="0" smtClean="0"/>
              <a:t>-- 10 minute ‘hot news’ on </a:t>
            </a:r>
            <a:r>
              <a:rPr lang="fr-CH" sz="3200" b="1" dirty="0"/>
              <a:t>T</a:t>
            </a:r>
            <a:r>
              <a:rPr lang="fr-CH" sz="3200" b="1" dirty="0" smtClean="0"/>
              <a:t>uesday 12:30</a:t>
            </a:r>
          </a:p>
          <a:p>
            <a:r>
              <a:rPr lang="fr-CH" sz="3200" b="1" dirty="0" err="1" smtClean="0"/>
              <a:t>Hiroaki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Aihara</a:t>
            </a:r>
            <a:r>
              <a:rPr lang="fr-CH" sz="3200" b="1" dirty="0" smtClean="0"/>
              <a:t>: 2020 </a:t>
            </a:r>
            <a:r>
              <a:rPr lang="fr-CH" sz="3200" b="1" dirty="0" err="1" smtClean="0"/>
              <a:t>start</a:t>
            </a:r>
            <a:r>
              <a:rPr lang="fr-CH" sz="3200" b="1" dirty="0" smtClean="0"/>
              <a:t> of construction of </a:t>
            </a:r>
            <a:r>
              <a:rPr lang="fr-CH" sz="3200" b="1" dirty="0" err="1" smtClean="0"/>
              <a:t>HyperK</a:t>
            </a:r>
            <a:endParaRPr lang="fr-CH" sz="32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763688" y="6112376"/>
            <a:ext cx="7007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ideally</a:t>
            </a:r>
            <a:r>
              <a:rPr lang="fr-CH" dirty="0" smtClean="0"/>
              <a:t> one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others</a:t>
            </a:r>
            <a:r>
              <a:rPr lang="fr-CH" dirty="0" smtClean="0"/>
              <a:t>, but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number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requested</a:t>
            </a:r>
            <a:r>
              <a:rPr lang="fr-CH" dirty="0" smtClean="0"/>
              <a:t> </a:t>
            </a:r>
          </a:p>
          <a:p>
            <a:r>
              <a:rPr lang="fr-CH" dirty="0" smtClean="0"/>
              <a:t>by Freddy for good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5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93676"/>
            <a:ext cx="37206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u="sng" dirty="0" smtClean="0"/>
              <a:t>Round table discussion</a:t>
            </a:r>
          </a:p>
          <a:p>
            <a:endParaRPr lang="fr-CH" sz="2800" b="1" dirty="0" smtClean="0"/>
          </a:p>
          <a:p>
            <a:r>
              <a:rPr lang="fr-CH" sz="2800" b="1" dirty="0" smtClean="0"/>
              <a:t>participants: </a:t>
            </a:r>
          </a:p>
          <a:p>
            <a:r>
              <a:rPr lang="fr-CH" sz="2800" dirty="0" smtClean="0"/>
              <a:t>Masayuki </a:t>
            </a:r>
            <a:r>
              <a:rPr lang="fr-CH" sz="2800" dirty="0" err="1" smtClean="0"/>
              <a:t>Nakahata</a:t>
            </a:r>
            <a:endParaRPr lang="fr-CH" sz="2800" dirty="0" smtClean="0"/>
          </a:p>
          <a:p>
            <a:r>
              <a:rPr lang="fr-CH" sz="2800" dirty="0" smtClean="0"/>
              <a:t>(</a:t>
            </a:r>
            <a:r>
              <a:rPr lang="fr-CH" sz="2800" dirty="0"/>
              <a:t>N</a:t>
            </a:r>
            <a:r>
              <a:rPr lang="fr-CH" sz="2800" dirty="0" smtClean="0"/>
              <a:t>igel Lockyer, </a:t>
            </a:r>
            <a:r>
              <a:rPr lang="fr-CH" sz="2800" dirty="0" err="1" smtClean="0"/>
              <a:t>remote</a:t>
            </a:r>
            <a:r>
              <a:rPr lang="fr-CH" sz="2800" dirty="0" smtClean="0"/>
              <a:t>), </a:t>
            </a:r>
          </a:p>
          <a:p>
            <a:r>
              <a:rPr lang="fr-CH" sz="2800" dirty="0"/>
              <a:t>M</a:t>
            </a:r>
            <a:r>
              <a:rPr lang="fr-CH" sz="2800" dirty="0" smtClean="0"/>
              <a:t>arzio </a:t>
            </a:r>
            <a:r>
              <a:rPr lang="fr-CH" sz="2800" dirty="0" err="1" smtClean="0"/>
              <a:t>Nessi</a:t>
            </a:r>
            <a:r>
              <a:rPr lang="fr-CH" sz="2800" dirty="0" smtClean="0"/>
              <a:t>, </a:t>
            </a:r>
          </a:p>
          <a:p>
            <a:r>
              <a:rPr lang="fr-CH" sz="2800" dirty="0" smtClean="0"/>
              <a:t>Peter </a:t>
            </a:r>
            <a:r>
              <a:rPr lang="fr-CH" sz="2800" dirty="0" err="1" smtClean="0"/>
              <a:t>Shanahan</a:t>
            </a:r>
            <a:r>
              <a:rPr lang="fr-CH" sz="2800" dirty="0" smtClean="0"/>
              <a:t>, </a:t>
            </a:r>
          </a:p>
          <a:p>
            <a:r>
              <a:rPr lang="fr-CH" sz="2800" dirty="0" smtClean="0"/>
              <a:t>Dave </a:t>
            </a:r>
            <a:r>
              <a:rPr lang="fr-CH" sz="2800" dirty="0" err="1" smtClean="0"/>
              <a:t>Wark</a:t>
            </a:r>
            <a:r>
              <a:rPr lang="fr-CH" sz="2800" dirty="0" smtClean="0"/>
              <a:t>, </a:t>
            </a:r>
          </a:p>
          <a:p>
            <a:r>
              <a:rPr lang="fr-CH" sz="2800" dirty="0" smtClean="0"/>
              <a:t>Christian </a:t>
            </a:r>
            <a:r>
              <a:rPr lang="fr-CH" sz="2800" dirty="0" err="1" smtClean="0"/>
              <a:t>Weinheimer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157192"/>
            <a:ext cx="8193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 </a:t>
            </a:r>
            <a:r>
              <a:rPr lang="fr-CH" b="1" dirty="0" smtClean="0">
                <a:solidFill>
                  <a:srgbClr val="FF0000"/>
                </a:solidFill>
              </a:rPr>
              <a:t>Main </a:t>
            </a:r>
            <a:r>
              <a:rPr lang="fr-CH" b="1" dirty="0" err="1" smtClean="0">
                <a:solidFill>
                  <a:srgbClr val="FF0000"/>
                </a:solidFill>
              </a:rPr>
              <a:t>purpose</a:t>
            </a:r>
            <a:r>
              <a:rPr lang="fr-CH" b="1" dirty="0" smtClean="0">
                <a:solidFill>
                  <a:srgbClr val="FF0000"/>
                </a:solidFill>
              </a:rPr>
              <a:t> of </a:t>
            </a:r>
            <a:r>
              <a:rPr lang="fr-CH" b="1" dirty="0" err="1" smtClean="0">
                <a:solidFill>
                  <a:srgbClr val="FF0000"/>
                </a:solidFill>
              </a:rPr>
              <a:t>this</a:t>
            </a:r>
            <a:r>
              <a:rPr lang="fr-CH" b="1" dirty="0" smtClean="0">
                <a:solidFill>
                  <a:srgbClr val="FF0000"/>
                </a:solidFill>
              </a:rPr>
              <a:t> round table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to </a:t>
            </a:r>
            <a:r>
              <a:rPr lang="fr-CH" b="1" dirty="0" err="1" smtClean="0">
                <a:solidFill>
                  <a:srgbClr val="FF0000"/>
                </a:solidFill>
              </a:rPr>
              <a:t>provoke</a:t>
            </a:r>
            <a:r>
              <a:rPr lang="fr-CH" b="1" dirty="0" smtClean="0">
                <a:solidFill>
                  <a:srgbClr val="FF0000"/>
                </a:solidFill>
              </a:rPr>
              <a:t> questions </a:t>
            </a:r>
            <a:r>
              <a:rPr lang="fr-CH" b="1" dirty="0" err="1" smtClean="0">
                <a:solidFill>
                  <a:srgbClr val="FF0000"/>
                </a:solidFill>
              </a:rPr>
              <a:t>from</a:t>
            </a:r>
            <a:r>
              <a:rPr lang="fr-CH" b="1" dirty="0" smtClean="0">
                <a:solidFill>
                  <a:srgbClr val="FF0000"/>
                </a:solidFill>
              </a:rPr>
              <a:t> the participants and </a:t>
            </a:r>
            <a:br>
              <a:rPr lang="fr-CH" b="1" dirty="0" smtClean="0">
                <a:solidFill>
                  <a:srgbClr val="FF0000"/>
                </a:solidFill>
              </a:rPr>
            </a:br>
            <a:r>
              <a:rPr lang="fr-CH" b="1" dirty="0" smtClean="0">
                <a:solidFill>
                  <a:srgbClr val="FF0000"/>
                </a:solidFill>
              </a:rPr>
              <a:t>  </a:t>
            </a:r>
            <a:r>
              <a:rPr lang="fr-CH" b="1" dirty="0" err="1" smtClean="0">
                <a:solidFill>
                  <a:srgbClr val="FF0000"/>
                </a:solidFill>
              </a:rPr>
              <a:t>ask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them</a:t>
            </a:r>
            <a:r>
              <a:rPr lang="fr-CH" b="1" dirty="0" smtClean="0">
                <a:solidFill>
                  <a:srgbClr val="FF0000"/>
                </a:solidFill>
              </a:rPr>
              <a:t> questions in </a:t>
            </a:r>
            <a:r>
              <a:rPr lang="fr-CH" b="1" dirty="0" err="1" smtClean="0">
                <a:solidFill>
                  <a:srgbClr val="FF0000"/>
                </a:solidFill>
              </a:rPr>
              <a:t>view</a:t>
            </a:r>
            <a:r>
              <a:rPr lang="fr-CH" b="1" dirty="0" smtClean="0">
                <a:solidFill>
                  <a:srgbClr val="FF0000"/>
                </a:solidFill>
              </a:rPr>
              <a:t> of the final discussion, </a:t>
            </a:r>
            <a:r>
              <a:rPr lang="fr-CH" b="1" dirty="0" err="1" smtClean="0">
                <a:solidFill>
                  <a:srgbClr val="FF0000"/>
                </a:solidFill>
              </a:rPr>
              <a:t>that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takes</a:t>
            </a:r>
            <a:r>
              <a:rPr lang="fr-CH" b="1" dirty="0" smtClean="0">
                <a:solidFill>
                  <a:srgbClr val="FF0000"/>
                </a:solidFill>
              </a:rPr>
              <a:t> place the </a:t>
            </a:r>
            <a:r>
              <a:rPr lang="fr-CH" b="1" dirty="0" err="1" smtClean="0">
                <a:solidFill>
                  <a:srgbClr val="FF0000"/>
                </a:solidFill>
              </a:rPr>
              <a:t>next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day</a:t>
            </a:r>
            <a:r>
              <a:rPr lang="fr-CH" b="1" dirty="0" smtClean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724054"/>
            <a:ext cx="3247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/>
              <a:t>T</a:t>
            </a:r>
            <a:r>
              <a:rPr lang="fr-CH" sz="2800" b="1" dirty="0" smtClean="0"/>
              <a:t>uesday 17:15-18:45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414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624</Words>
  <Application>Microsoft Office PowerPoint</Application>
  <PresentationFormat>On-screen Show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16</cp:revision>
  <dcterms:created xsi:type="dcterms:W3CDTF">2018-10-19T13:16:58Z</dcterms:created>
  <dcterms:modified xsi:type="dcterms:W3CDTF">2018-10-22T10:41:00Z</dcterms:modified>
</cp:coreProperties>
</file>