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  <p:sldMasterId id="2147483951" r:id="rId2"/>
  </p:sldMasterIdLst>
  <p:notesMasterIdLst>
    <p:notesMasterId r:id="rId26"/>
  </p:notesMasterIdLst>
  <p:handoutMasterIdLst>
    <p:handoutMasterId r:id="rId27"/>
  </p:handoutMasterIdLst>
  <p:sldIdLst>
    <p:sldId id="811" r:id="rId3"/>
    <p:sldId id="791" r:id="rId4"/>
    <p:sldId id="815" r:id="rId5"/>
    <p:sldId id="830" r:id="rId6"/>
    <p:sldId id="829" r:id="rId7"/>
    <p:sldId id="825" r:id="rId8"/>
    <p:sldId id="826" r:id="rId9"/>
    <p:sldId id="834" r:id="rId10"/>
    <p:sldId id="835" r:id="rId11"/>
    <p:sldId id="836" r:id="rId12"/>
    <p:sldId id="837" r:id="rId13"/>
    <p:sldId id="818" r:id="rId14"/>
    <p:sldId id="819" r:id="rId15"/>
    <p:sldId id="833" r:id="rId16"/>
    <p:sldId id="820" r:id="rId17"/>
    <p:sldId id="821" r:id="rId18"/>
    <p:sldId id="822" r:id="rId19"/>
    <p:sldId id="823" r:id="rId20"/>
    <p:sldId id="824" r:id="rId21"/>
    <p:sldId id="828" r:id="rId22"/>
    <p:sldId id="795" r:id="rId23"/>
    <p:sldId id="797" r:id="rId24"/>
    <p:sldId id="699" r:id="rId2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66DE"/>
    <a:srgbClr val="145BCE"/>
    <a:srgbClr val="FF7C80"/>
    <a:srgbClr val="166FDA"/>
    <a:srgbClr val="FF0000"/>
    <a:srgbClr val="FF9999"/>
    <a:srgbClr val="FFCCFF"/>
    <a:srgbClr val="FF99FF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29" autoAdjust="0"/>
    <p:restoredTop sz="65984" autoAdjust="0"/>
  </p:normalViewPr>
  <p:slideViewPr>
    <p:cSldViewPr>
      <p:cViewPr varScale="1">
        <p:scale>
          <a:sx n="62" d="100"/>
          <a:sy n="62" d="100"/>
        </p:scale>
        <p:origin x="475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6400" cy="494109"/>
          </a:xfrm>
          <a:prstGeom prst="rect">
            <a:avLst/>
          </a:prstGeom>
        </p:spPr>
        <p:txBody>
          <a:bodyPr vert="horz" lIns="90019" tIns="45009" rIns="90019" bIns="4500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2"/>
            <a:ext cx="2946400" cy="494109"/>
          </a:xfrm>
          <a:prstGeom prst="rect">
            <a:avLst/>
          </a:prstGeom>
        </p:spPr>
        <p:txBody>
          <a:bodyPr vert="horz" lIns="90019" tIns="45009" rIns="90019" bIns="45009" rtlCol="0"/>
          <a:lstStyle>
            <a:lvl1pPr algn="r">
              <a:defRPr sz="1200"/>
            </a:lvl1pPr>
          </a:lstStyle>
          <a:p>
            <a:fld id="{043D672C-F2EF-4C6A-8144-7E8A91CC64C4}" type="datetimeFigureOut">
              <a:rPr lang="en-US" smtClean="0"/>
              <a:pPr/>
              <a:t>03-Jul-18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376979"/>
            <a:ext cx="2946400" cy="494109"/>
          </a:xfrm>
          <a:prstGeom prst="rect">
            <a:avLst/>
          </a:prstGeom>
        </p:spPr>
        <p:txBody>
          <a:bodyPr vert="horz" lIns="90019" tIns="45009" rIns="90019" bIns="4500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6979"/>
            <a:ext cx="2946400" cy="494109"/>
          </a:xfrm>
          <a:prstGeom prst="rect">
            <a:avLst/>
          </a:prstGeom>
        </p:spPr>
        <p:txBody>
          <a:bodyPr vert="horz" lIns="90019" tIns="45009" rIns="90019" bIns="45009" rtlCol="0" anchor="b"/>
          <a:lstStyle>
            <a:lvl1pPr algn="r">
              <a:defRPr sz="1200"/>
            </a:lvl1pPr>
          </a:lstStyle>
          <a:p>
            <a:fld id="{3A3F4A56-9462-42EE-B98D-B020B95B3F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379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633"/>
          </a:xfrm>
          <a:prstGeom prst="rect">
            <a:avLst/>
          </a:prstGeom>
        </p:spPr>
        <p:txBody>
          <a:bodyPr vert="horz" lIns="90019" tIns="45009" rIns="90019" bIns="4500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3633"/>
          </a:xfrm>
          <a:prstGeom prst="rect">
            <a:avLst/>
          </a:prstGeom>
        </p:spPr>
        <p:txBody>
          <a:bodyPr vert="horz" lIns="90019" tIns="45009" rIns="90019" bIns="45009" rtlCol="0"/>
          <a:lstStyle>
            <a:lvl1pPr algn="r">
              <a:defRPr sz="1200"/>
            </a:lvl1pPr>
          </a:lstStyle>
          <a:p>
            <a:fld id="{FC75274B-93EB-4F59-A382-DFCAE83F9B21}" type="datetimeFigureOut">
              <a:rPr lang="en-US" smtClean="0"/>
              <a:pPr/>
              <a:t>03-Jul-18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0300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019" tIns="45009" rIns="90019" bIns="4500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7"/>
            <a:ext cx="5438140" cy="4442698"/>
          </a:xfrm>
          <a:prstGeom prst="rect">
            <a:avLst/>
          </a:prstGeom>
        </p:spPr>
        <p:txBody>
          <a:bodyPr vert="horz" lIns="90019" tIns="45009" rIns="90019" bIns="4500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8"/>
            <a:ext cx="2945659" cy="493633"/>
          </a:xfrm>
          <a:prstGeom prst="rect">
            <a:avLst/>
          </a:prstGeom>
        </p:spPr>
        <p:txBody>
          <a:bodyPr vert="horz" lIns="90019" tIns="45009" rIns="90019" bIns="4500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0019" tIns="45009" rIns="90019" bIns="45009" rtlCol="0" anchor="b"/>
          <a:lstStyle>
            <a:lvl1pPr algn="r">
              <a:defRPr sz="1200"/>
            </a:lvl1pPr>
          </a:lstStyle>
          <a:p>
            <a:fld id="{34D8118B-982C-4FFF-B0A7-7FF4881A19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908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33" name="Shape 13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082356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8118B-982C-4FFF-B0A7-7FF4881A192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405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8118B-982C-4FFF-B0A7-7FF4881A192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1503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8118B-982C-4FFF-B0A7-7FF4881A192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5527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8118B-982C-4FFF-B0A7-7FF4881A192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184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8118B-982C-4FFF-B0A7-7FF4881A192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6818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8118B-982C-4FFF-B0A7-7FF4881A192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3214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8118B-982C-4FFF-B0A7-7FF4881A192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077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8118B-982C-4FFF-B0A7-7FF4881A192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357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TIND Solution customers. Start up using CERN </a:t>
            </a:r>
            <a:r>
              <a:rPr lang="en-US" dirty="0" err="1" smtClean="0"/>
              <a:t>Invenio</a:t>
            </a:r>
            <a:r>
              <a:rPr lang="en-US" dirty="0" smtClean="0"/>
              <a:t> Software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F5DEFA-2D8C-7848-A921-3DAE8CACBE37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20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45764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1" name="Shape 26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BIC principle. Association with a local incubator. Use</a:t>
            </a:r>
            <a:r>
              <a:rPr lang="en-GB" baseline="0" dirty="0" smtClean="0"/>
              <a:t> of CERN tech or expertise </a:t>
            </a:r>
            <a:r>
              <a:rPr lang="en-GB" baseline="0" dirty="0" smtClean="0"/>
              <a:t>at </a:t>
            </a:r>
            <a:r>
              <a:rPr lang="en-GB" baseline="0" dirty="0" smtClean="0"/>
              <a:t>preferential terms.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09230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4F55D3DF-548E-4E08-B11E-39CEDA97FF3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8797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23 Start up using</a:t>
            </a:r>
            <a:r>
              <a:rPr lang="en-GB" baseline="0" dirty="0" smtClean="0"/>
              <a:t> CERN tech or expertise, some CERN Spin Offs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8118B-982C-4FFF-B0A7-7FF4881A192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2161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dirty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BB9EE24-025F-430A-B83B-57B3C22BF226}" type="slidenum">
              <a:rPr lang="fr-FR" altLang="en-US">
                <a:latin typeface="Calibri" panose="020F0502020204030204" pitchFamily="34" charset="0"/>
              </a:rPr>
              <a:pPr/>
              <a:t>23</a:t>
            </a:fld>
            <a:endParaRPr lang="fr-FR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595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8118B-982C-4FFF-B0A7-7FF4881A192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83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8118B-982C-4FFF-B0A7-7FF4881A192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79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8118B-982C-4FFF-B0A7-7FF4881A192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6085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493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D67785E5-0F1D-4F68-9E58-1244B824460A}" type="slidenum">
              <a:rPr lang="en-US" smtClean="0">
                <a:solidFill>
                  <a:prstClr val="black"/>
                </a:solidFill>
                <a:latin typeface="Calibri"/>
                <a:ea typeface=""/>
                <a:cs typeface=""/>
              </a:rPr>
              <a:pPr/>
              <a:t>10</a:t>
            </a:fld>
            <a:endParaRPr lang="en-US">
              <a:solidFill>
                <a:prstClr val="black"/>
              </a:solidFill>
              <a:latin typeface="Calibri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987780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8118B-982C-4FFF-B0A7-7FF4881A192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424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4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016" y="2296893"/>
            <a:ext cx="6567158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773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14816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7291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318093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65767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4444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4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016" y="2296893"/>
            <a:ext cx="6567158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0892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title5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0379" y="2296363"/>
            <a:ext cx="5450702" cy="228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490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title6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0379" y="2292445"/>
            <a:ext cx="5448515" cy="228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4354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175006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5587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title5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0379" y="2296363"/>
            <a:ext cx="5450702" cy="228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9577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138447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734439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950745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36663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381508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37265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617244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817155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125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363CE8D2-6A8F-41F9-8261-29649CC63046}" type="datetime1">
              <a:rPr lang="en-US" altLang="en-US"/>
              <a:pPr>
                <a:defRPr/>
              </a:pPr>
              <a:t>03-Jul-18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4EB80DD5-119D-4E85-9BF5-992D6D6248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115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title6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0379" y="2292445"/>
            <a:ext cx="5448515" cy="228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5545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xfrm>
            <a:off x="4437983" y="6505277"/>
            <a:ext cx="259104" cy="26789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2062287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379172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tIns="32146" bIns="32146"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xfrm>
            <a:off x="4437983" y="6505277"/>
            <a:ext cx="259104" cy="26789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4281833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xfrm>
            <a:off x="4437983" y="6505277"/>
            <a:ext cx="259104" cy="26789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067876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tIns="32146" bIns="32146"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lIns="64291" tIns="32146" rIns="64291" bIns="32146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 lIns="64291" tIns="32146" rIns="64291" bIns="32146"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6766947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0013124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499674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31843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2991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1109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4840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3318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704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35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2" name="Image 1" descr="bande3.eps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02499"/>
            <a:ext cx="9153137" cy="67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356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  <p:sldLayoutId id="2147483948" r:id="rId12"/>
    <p:sldLayoutId id="2147483949" r:id="rId13"/>
    <p:sldLayoutId id="2147483950" r:id="rId1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2" name="Image 1" descr="bande3.eps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02499"/>
            <a:ext cx="9153137" cy="67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722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  <p:sldLayoutId id="2147483963" r:id="rId12"/>
    <p:sldLayoutId id="2147483964" r:id="rId13"/>
    <p:sldLayoutId id="2147483965" r:id="rId14"/>
    <p:sldLayoutId id="2147483993" r:id="rId15"/>
    <p:sldLayoutId id="2147484000" r:id="rId16"/>
    <p:sldLayoutId id="2147484001" r:id="rId17"/>
    <p:sldLayoutId id="2147484002" r:id="rId18"/>
    <p:sldLayoutId id="2147484004" r:id="rId19"/>
    <p:sldLayoutId id="2147484005" r:id="rId20"/>
    <p:sldLayoutId id="2147484006" r:id="rId21"/>
    <p:sldLayoutId id="2147484007" r:id="rId22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4" Type="http://schemas.openxmlformats.org/officeDocument/2006/relationships/hyperlink" Target="mailto:Nick.Ziogas@cern.ch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2.png"/><Relationship Id="rId4" Type="http://schemas.openxmlformats.org/officeDocument/2006/relationships/image" Target="../media/image31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7100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image2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412664"/>
            <a:ext cx="9144000" cy="6700563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Shape 129"/>
          <p:cNvSpPr/>
          <p:nvPr/>
        </p:nvSpPr>
        <p:spPr>
          <a:xfrm>
            <a:off x="179512" y="2090941"/>
            <a:ext cx="8812413" cy="1760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l">
              <a:defRPr sz="7800" b="1">
                <a:solidFill>
                  <a:srgbClr val="005293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US" sz="5484" dirty="0"/>
              <a:t>Knowledge </a:t>
            </a:r>
            <a:r>
              <a:rPr lang="en-US" sz="5484" dirty="0" smtClean="0"/>
              <a:t>&amp; Technology </a:t>
            </a:r>
          </a:p>
          <a:p>
            <a:pPr algn="l">
              <a:defRPr sz="7800" b="1">
                <a:solidFill>
                  <a:srgbClr val="005293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US" sz="5484" dirty="0" smtClean="0"/>
              <a:t>Transfer at CERN</a:t>
            </a:r>
            <a:endParaRPr sz="5484" dirty="0"/>
          </a:p>
        </p:txBody>
      </p:sp>
      <p:sp>
        <p:nvSpPr>
          <p:cNvPr id="130" name="Shape 130"/>
          <p:cNvSpPr/>
          <p:nvPr/>
        </p:nvSpPr>
        <p:spPr>
          <a:xfrm>
            <a:off x="179512" y="3872198"/>
            <a:ext cx="3753272" cy="9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l">
              <a:lnSpc>
                <a:spcPct val="130000"/>
              </a:lnSpc>
              <a:defRPr b="1">
                <a:solidFill>
                  <a:srgbClr val="005293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US" sz="2400" dirty="0" smtClean="0">
                <a:hlinkClick r:id="rId4"/>
              </a:rPr>
              <a:t>Nick.Ziogas@cern.ch</a:t>
            </a:r>
            <a:r>
              <a:rPr lang="en-US" sz="2400" dirty="0" smtClean="0"/>
              <a:t> </a:t>
            </a:r>
          </a:p>
          <a:p>
            <a:pPr algn="l">
              <a:lnSpc>
                <a:spcPct val="110000"/>
              </a:lnSpc>
              <a:defRPr sz="2800">
                <a:solidFill>
                  <a:srgbClr val="005293"/>
                </a:solidFill>
              </a:defRPr>
            </a:pPr>
            <a:r>
              <a:rPr lang="en-US" sz="2400" dirty="0" smtClean="0"/>
              <a:t>Knowledge </a:t>
            </a:r>
            <a:r>
              <a:rPr lang="en-US" sz="2400" dirty="0"/>
              <a:t>Transfer Group</a:t>
            </a:r>
            <a:endParaRPr sz="2400" dirty="0"/>
          </a:p>
        </p:txBody>
      </p:sp>
      <p:sp>
        <p:nvSpPr>
          <p:cNvPr id="131" name="Shape 131"/>
          <p:cNvSpPr/>
          <p:nvPr/>
        </p:nvSpPr>
        <p:spPr>
          <a:xfrm>
            <a:off x="652670" y="6165499"/>
            <a:ext cx="636393" cy="375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l">
              <a:defRPr sz="2800">
                <a:solidFill>
                  <a:srgbClr val="005293"/>
                </a:solidFill>
              </a:defRPr>
            </a:pPr>
            <a:r>
              <a:rPr sz="1969" dirty="0"/>
              <a:t>2017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37AA8E-9530-D942-A2EB-2D8A7F4BA7E0}"/>
              </a:ext>
            </a:extLst>
          </p:cNvPr>
          <p:cNvSpPr txBox="1"/>
          <p:nvPr/>
        </p:nvSpPr>
        <p:spPr>
          <a:xfrm>
            <a:off x="8136351" y="4955563"/>
            <a:ext cx="72200" cy="461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410751" hangingPunct="0"/>
            <a:endParaRPr lang="fr-FR" sz="2531" dirty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483464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86708" cy="6237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082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243408"/>
            <a:ext cx="9141834" cy="648268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defTabSz="914353"/>
            <a:endParaRPr lang="en-US">
              <a:solidFill>
                <a:srgbClr val="0C377B"/>
              </a:solidFill>
            </a:endParaRPr>
          </a:p>
        </p:txBody>
      </p:sp>
      <p:pic>
        <p:nvPicPr>
          <p:cNvPr id="6" name="Picture 5" descr="FlowerD_dusk_neg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2102576" y="908720"/>
            <a:ext cx="4776580" cy="47844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37909" y="6390793"/>
            <a:ext cx="1803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3"/>
            <a:r>
              <a:rPr lang="en-US" sz="1200" dirty="0">
                <a:solidFill>
                  <a:srgbClr val="FFFFFF"/>
                </a:solidFill>
                <a:latin typeface="Helvetica Neue Light"/>
                <a:ea typeface=""/>
                <a:cs typeface="Helvetica Neue Light"/>
              </a:rPr>
              <a:t>Credit: Simon </a:t>
            </a:r>
            <a:r>
              <a:rPr lang="en-US" sz="1200" dirty="0" err="1">
                <a:solidFill>
                  <a:srgbClr val="FFFFFF"/>
                </a:solidFill>
                <a:latin typeface="Helvetica Neue Light"/>
                <a:ea typeface=""/>
                <a:cs typeface="Helvetica Neue Light"/>
              </a:rPr>
              <a:t>Procz</a:t>
            </a:r>
            <a:endParaRPr lang="en-US" sz="1200" dirty="0">
              <a:solidFill>
                <a:srgbClr val="FFFFFF"/>
              </a:solidFill>
              <a:latin typeface="Helvetica Neue Light"/>
              <a:ea typeface="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675539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 preferRelativeResize="0"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216" y="3628399"/>
            <a:ext cx="3566160" cy="237744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169696"/>
            <a:ext cx="8226854" cy="94044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Helvetica" charset="0"/>
                <a:ea typeface="Helvetica" charset="0"/>
                <a:cs typeface="Helvetica" charset="0"/>
              </a:rPr>
              <a:t>Medical &amp; Biomedical Applications</a:t>
            </a:r>
            <a:endParaRPr lang="en-US" sz="4400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13" name="Picture 12"/>
          <p:cNvPicPr preferRelativeResize="0"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7719" y="3633344"/>
            <a:ext cx="3566160" cy="23774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330" y="1061066"/>
            <a:ext cx="3565046" cy="23774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99217" y="3104978"/>
            <a:ext cx="3566160" cy="323165"/>
          </a:xfrm>
          <a:prstGeom prst="rect">
            <a:avLst/>
          </a:prstGeom>
          <a:solidFill>
            <a:srgbClr val="EAEAEA">
              <a:alpha val="38824"/>
            </a:srgbClr>
          </a:solidFill>
          <a:ln>
            <a:solidFill>
              <a:srgbClr val="000000">
                <a:alpha val="41961"/>
              </a:srgbClr>
            </a:solidFill>
          </a:ln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1500" dirty="0" err="1">
                <a:solidFill>
                  <a:schemeClr val="bg1"/>
                </a:solidFill>
              </a:rPr>
              <a:t>GEMPix</a:t>
            </a:r>
            <a:r>
              <a:rPr lang="en-GB" sz="1500" dirty="0">
                <a:solidFill>
                  <a:schemeClr val="bg1"/>
                </a:solidFill>
              </a:rPr>
              <a:t>: Large area project approved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0330" y="5463424"/>
            <a:ext cx="3565045" cy="553998"/>
          </a:xfrm>
          <a:prstGeom prst="rect">
            <a:avLst/>
          </a:prstGeom>
          <a:solidFill>
            <a:srgbClr val="EAEAEA">
              <a:alpha val="80000"/>
            </a:srgbClr>
          </a:solidFill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1500" dirty="0">
                <a:solidFill>
                  <a:schemeClr val="tx2"/>
                </a:solidFill>
              </a:rPr>
              <a:t>NINO: 2 Licences granted for TOF-PET</a:t>
            </a:r>
          </a:p>
          <a:p>
            <a:pPr marL="36576" indent="0">
              <a:buNone/>
            </a:pPr>
            <a:r>
              <a:rPr lang="en-US" sz="1500" dirty="0">
                <a:solidFill>
                  <a:schemeClr val="tx2"/>
                </a:solidFill>
              </a:rPr>
              <a:t>           “New NINO” project kicked off</a:t>
            </a:r>
            <a:endParaRPr lang="en-GB" sz="1500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17719" y="5689708"/>
            <a:ext cx="3566160" cy="323165"/>
          </a:xfrm>
          <a:prstGeom prst="rect">
            <a:avLst/>
          </a:prstGeom>
          <a:solidFill>
            <a:srgbClr val="EAEAEA">
              <a:alpha val="80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1500" dirty="0">
                <a:solidFill>
                  <a:schemeClr val="tx2"/>
                </a:solidFill>
              </a:rPr>
              <a:t>Toroidal Gantry: Project approved</a:t>
            </a:r>
          </a:p>
        </p:txBody>
      </p:sp>
      <p:pic>
        <p:nvPicPr>
          <p:cNvPr id="16" name="Picture 15"/>
          <p:cNvPicPr preferRelativeResize="0">
            <a:picLocks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212079" y="446648"/>
            <a:ext cx="2377440" cy="356616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591633" y="3095283"/>
            <a:ext cx="3592245" cy="323165"/>
          </a:xfrm>
          <a:prstGeom prst="rect">
            <a:avLst/>
          </a:prstGeom>
          <a:solidFill>
            <a:srgbClr val="EAEAEA">
              <a:alpha val="80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1500" dirty="0" err="1">
                <a:solidFill>
                  <a:schemeClr val="tx2"/>
                </a:solidFill>
              </a:rPr>
              <a:t>MEDeGUN</a:t>
            </a:r>
            <a:r>
              <a:rPr lang="en-GB" sz="1500" dirty="0">
                <a:solidFill>
                  <a:schemeClr val="tx2"/>
                </a:solidFill>
              </a:rPr>
              <a:t>: Project finished</a:t>
            </a:r>
          </a:p>
        </p:txBody>
      </p:sp>
    </p:spTree>
    <p:extLst>
      <p:ext uri="{BB962C8B-B14F-4D97-AF65-F5344CB8AC3E}">
        <p14:creationId xmlns:p14="http://schemas.microsoft.com/office/powerpoint/2010/main" val="187260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169696"/>
            <a:ext cx="8226854" cy="94044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Helvetica" charset="0"/>
                <a:ea typeface="Helvetica" charset="0"/>
                <a:cs typeface="Helvetica" charset="0"/>
              </a:rPr>
              <a:t>Medical &amp; Biomedical Applications</a:t>
            </a:r>
            <a:endParaRPr lang="en-US" sz="4400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1628800"/>
            <a:ext cx="5346466" cy="356475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156176" y="2420888"/>
            <a:ext cx="23762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CERN &amp; Sanofi:</a:t>
            </a:r>
          </a:p>
          <a:p>
            <a:endParaRPr lang="en-US" dirty="0"/>
          </a:p>
          <a:p>
            <a:r>
              <a:rPr lang="en-US" dirty="0"/>
              <a:t>"How can machine learning improve vaccine production?" </a:t>
            </a:r>
          </a:p>
        </p:txBody>
      </p:sp>
    </p:spTree>
    <p:extLst>
      <p:ext uri="{BB962C8B-B14F-4D97-AF65-F5344CB8AC3E}">
        <p14:creationId xmlns:p14="http://schemas.microsoft.com/office/powerpoint/2010/main" val="312278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6504" y="1"/>
            <a:ext cx="9170504" cy="6237311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Shape 170"/>
          <p:cNvSpPr>
            <a:spLocks noGrp="1"/>
          </p:cNvSpPr>
          <p:nvPr>
            <p:ph type="title" idx="4294967295"/>
          </p:nvPr>
        </p:nvSpPr>
        <p:spPr>
          <a:xfrm>
            <a:off x="107504" y="3501008"/>
            <a:ext cx="4086000" cy="2321719"/>
          </a:xfrm>
          <a:prstGeom prst="rect">
            <a:avLst/>
          </a:prstGeom>
          <a:solidFill>
            <a:srgbClr val="DCDEE0"/>
          </a:solidFill>
        </p:spPr>
        <p:txBody>
          <a:bodyPr tIns="32146" bIns="32146" anchor="b">
            <a:normAutofit/>
          </a:bodyPr>
          <a:lstStyle>
            <a:lvl1pPr algn="l" defTabSz="350520">
              <a:defRPr sz="4800"/>
            </a:lvl1pPr>
          </a:lstStyle>
          <a:p>
            <a:r>
              <a:rPr sz="3200" dirty="0"/>
              <a:t>CERN’s controls middleware software for worldwide factory automation.</a:t>
            </a:r>
          </a:p>
        </p:txBody>
      </p:sp>
    </p:spTree>
    <p:extLst>
      <p:ext uri="{BB962C8B-B14F-4D97-AF65-F5344CB8AC3E}">
        <p14:creationId xmlns:p14="http://schemas.microsoft.com/office/powerpoint/2010/main" val="19019883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260649"/>
            <a:ext cx="9001000" cy="936104"/>
          </a:xfrm>
        </p:spPr>
        <p:txBody>
          <a:bodyPr>
            <a:noAutofit/>
          </a:bodyPr>
          <a:lstStyle/>
          <a:p>
            <a:r>
              <a:rPr lang="en-US" sz="3800" dirty="0"/>
              <a:t>Aerospace Applications – </a:t>
            </a:r>
            <a:r>
              <a:rPr lang="en-US" sz="3800"/>
              <a:t>testing facilities</a:t>
            </a:r>
            <a:endParaRPr lang="en-US" sz="3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233" y="1412776"/>
            <a:ext cx="2752762" cy="18282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233" y="3861048"/>
            <a:ext cx="2667100" cy="150244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067944" y="1412776"/>
            <a:ext cx="4248472" cy="4241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US" b="1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2017 Tests in CERN facilities: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en-US" b="1" dirty="0">
              <a:solidFill>
                <a:srgbClr val="002060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High energy electrons in </a:t>
            </a:r>
            <a:r>
              <a:rPr lang="en-US" b="1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VESPER</a:t>
            </a:r>
            <a:r>
              <a:rPr lang="en-US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 for ESA JUICE mission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en-US" dirty="0">
              <a:solidFill>
                <a:srgbClr val="002060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Mixed-field in </a:t>
            </a:r>
            <a:r>
              <a:rPr lang="en-US" b="1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CHARM</a:t>
            </a:r>
            <a:r>
              <a:rPr lang="en-US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 for CNES </a:t>
            </a:r>
            <a:r>
              <a:rPr lang="en-US" dirty="0" err="1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EyeSat</a:t>
            </a:r>
            <a:r>
              <a:rPr lang="en-US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 nanosatellite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en-US" dirty="0">
              <a:solidFill>
                <a:srgbClr val="002060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Heavy ions in </a:t>
            </a:r>
            <a:r>
              <a:rPr lang="en-US" b="1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SPS North Area </a:t>
            </a:r>
            <a:r>
              <a:rPr lang="en-US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for high penetration tests on components for telecommunication and exploration space missions (tests performed in collaboration with TRAD and IROC companies)</a:t>
            </a:r>
            <a:endParaRPr lang="en-GB" dirty="0">
              <a:solidFill>
                <a:srgbClr val="002060"/>
              </a:solidFill>
              <a:effectLst/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29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260649"/>
            <a:ext cx="9001000" cy="936104"/>
          </a:xfrm>
        </p:spPr>
        <p:txBody>
          <a:bodyPr>
            <a:noAutofit/>
          </a:bodyPr>
          <a:lstStyle/>
          <a:p>
            <a:r>
              <a:rPr lang="en-US" sz="3800" dirty="0"/>
              <a:t>Aerospace Applications – technologies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53" y="1628800"/>
            <a:ext cx="1919995" cy="151216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36512" y="3530401"/>
            <a:ext cx="2264982" cy="2562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US" sz="1500" b="1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HDMS project:</a:t>
            </a:r>
          </a:p>
          <a:p>
            <a:pPr marL="285750" lvl="0" indent="-285750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en-US" sz="15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CERN KT Fund project </a:t>
            </a:r>
          </a:p>
          <a:p>
            <a:pPr marL="285750" lvl="0" indent="-285750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en-US" sz="15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Demonstrator of REBCO HTS technology for </a:t>
            </a:r>
            <a:r>
              <a:rPr lang="en-US" sz="1500" dirty="0" err="1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astroparticle</a:t>
            </a:r>
            <a:r>
              <a:rPr lang="en-US" sz="15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 spectrometry in space and radiation shielding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426045"/>
            <a:ext cx="2316117" cy="196767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013880" y="3530401"/>
            <a:ext cx="2016223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b="1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VZLUSAT-1:</a:t>
            </a:r>
          </a:p>
          <a:p>
            <a:pPr marL="285750" indent="-285750">
              <a:buFontTx/>
              <a:buChar char="-"/>
            </a:pPr>
            <a:r>
              <a:rPr lang="en-GB" sz="15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Czech nanosatellite launched on 23/06/17</a:t>
            </a:r>
          </a:p>
          <a:p>
            <a:pPr marL="285750" indent="-285750">
              <a:buFontTx/>
              <a:buChar char="-"/>
            </a:pPr>
            <a:r>
              <a:rPr lang="fr-CH" sz="15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One of the </a:t>
            </a:r>
            <a:r>
              <a:rPr lang="fr-CH" sz="1500" dirty="0" err="1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payloads</a:t>
            </a:r>
            <a:r>
              <a:rPr lang="fr-CH" sz="15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-CH" sz="1500" dirty="0" err="1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is</a:t>
            </a:r>
            <a:r>
              <a:rPr lang="fr-CH" sz="15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GB" sz="15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a miniaturized X-ray telescope based on </a:t>
            </a:r>
            <a:r>
              <a:rPr lang="en-GB" sz="1500" dirty="0" err="1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Timepix</a:t>
            </a:r>
            <a:r>
              <a:rPr lang="en-GB" sz="15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 (CTU-RITE)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8242" y="1516518"/>
            <a:ext cx="2438777" cy="182908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935605" y="3490943"/>
            <a:ext cx="2971904" cy="2562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US" sz="1500" b="1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RADECS-17 Conference:</a:t>
            </a:r>
          </a:p>
          <a:p>
            <a:pPr marL="285750" lvl="0" indent="-285750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en-US" sz="15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CERN stand showcasing radiation monitoring technologies</a:t>
            </a:r>
          </a:p>
          <a:p>
            <a:pPr marL="285750" lvl="0" indent="-285750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en-US" sz="15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KT in charge of Industrial Exhibition (50 booths) and Welcome event</a:t>
            </a:r>
          </a:p>
          <a:p>
            <a:pPr marL="285750" lvl="0" indent="-285750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en-US" sz="15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Commercial discussions with </a:t>
            </a:r>
            <a:r>
              <a:rPr lang="en-US" sz="1500" dirty="0" err="1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ISISpace</a:t>
            </a:r>
            <a:r>
              <a:rPr lang="en-US" sz="15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 (NL) and </a:t>
            </a:r>
            <a:r>
              <a:rPr lang="en-US" sz="1500" dirty="0" err="1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Syderal</a:t>
            </a:r>
            <a:r>
              <a:rPr lang="en-US" sz="15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 (CH)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839745" y="3461151"/>
            <a:ext cx="2304255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500" b="1" dirty="0">
                <a:latin typeface="Helvetica" charset="0"/>
                <a:ea typeface="Helvetica" charset="0"/>
                <a:cs typeface="Helvetica" charset="0"/>
              </a:rPr>
              <a:t>DCDC </a:t>
            </a:r>
            <a:r>
              <a:rPr lang="fr-CH" sz="1500" b="1" dirty="0" err="1">
                <a:latin typeface="Helvetica" charset="0"/>
                <a:ea typeface="Helvetica" charset="0"/>
                <a:cs typeface="Helvetica" charset="0"/>
              </a:rPr>
              <a:t>Converter</a:t>
            </a:r>
            <a:r>
              <a:rPr lang="fr-CH" sz="1500" b="1" dirty="0">
                <a:latin typeface="Helvetica" charset="0"/>
                <a:ea typeface="Helvetica" charset="0"/>
                <a:cs typeface="Helvetica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fr-CH" sz="1500" dirty="0">
                <a:latin typeface="Helvetica" charset="0"/>
                <a:ea typeface="Helvetica" charset="0"/>
                <a:cs typeface="Helvetica" charset="0"/>
              </a:rPr>
              <a:t>1 licence agreement </a:t>
            </a:r>
            <a:r>
              <a:rPr lang="fr-CH" sz="1500" dirty="0" err="1">
                <a:latin typeface="Helvetica" charset="0"/>
                <a:ea typeface="Helvetica" charset="0"/>
                <a:cs typeface="Helvetica" charset="0"/>
              </a:rPr>
              <a:t>with</a:t>
            </a:r>
            <a:r>
              <a:rPr lang="fr-CH" sz="1500" dirty="0">
                <a:latin typeface="Helvetica" charset="0"/>
                <a:ea typeface="Helvetica" charset="0"/>
                <a:cs typeface="Helvetica" charset="0"/>
              </a:rPr>
              <a:t> MAGICS Instruments (</a:t>
            </a:r>
            <a:r>
              <a:rPr lang="fr-CH" sz="1500" dirty="0" err="1">
                <a:latin typeface="Helvetica" charset="0"/>
                <a:ea typeface="Helvetica" charset="0"/>
                <a:cs typeface="Helvetica" charset="0"/>
              </a:rPr>
              <a:t>Belgium</a:t>
            </a:r>
            <a:r>
              <a:rPr lang="fr-CH" sz="1500" dirty="0">
                <a:latin typeface="Helvetica" charset="0"/>
                <a:ea typeface="Helvetica" charset="0"/>
                <a:cs typeface="Helvetica" charset="0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fr-CH" sz="1500" dirty="0" err="1">
                <a:latin typeface="Helvetica" charset="0"/>
                <a:ea typeface="Helvetica" charset="0"/>
                <a:cs typeface="Helvetica" charset="0"/>
              </a:rPr>
              <a:t>Integration</a:t>
            </a:r>
            <a:r>
              <a:rPr lang="fr-CH" sz="1500" dirty="0">
                <a:latin typeface="Helvetica" charset="0"/>
                <a:ea typeface="Helvetica" charset="0"/>
                <a:cs typeface="Helvetica" charset="0"/>
              </a:rPr>
              <a:t> of DC-DC </a:t>
            </a:r>
            <a:r>
              <a:rPr lang="fr-CH" sz="1500" dirty="0" err="1">
                <a:latin typeface="Helvetica" charset="0"/>
                <a:ea typeface="Helvetica" charset="0"/>
                <a:cs typeface="Helvetica" charset="0"/>
              </a:rPr>
              <a:t>converter</a:t>
            </a:r>
            <a:r>
              <a:rPr lang="fr-CH" sz="1500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GB" sz="1500" dirty="0">
                <a:latin typeface="Helvetica" charset="0"/>
                <a:ea typeface="Helvetica" charset="0"/>
                <a:cs typeface="Helvetica" charset="0"/>
              </a:rPr>
              <a:t>into digital rad-hard sensor </a:t>
            </a:r>
            <a:r>
              <a:rPr lang="en-GB" sz="1500" dirty="0" smtClean="0">
                <a:latin typeface="Helvetica" charset="0"/>
                <a:ea typeface="Helvetica" charset="0"/>
                <a:cs typeface="Helvetica" charset="0"/>
              </a:rPr>
              <a:t>networks </a:t>
            </a:r>
            <a:r>
              <a:rPr lang="en-GB" sz="1500" dirty="0">
                <a:latin typeface="Helvetica" charset="0"/>
                <a:ea typeface="Helvetica" charset="0"/>
                <a:cs typeface="Helvetica" charset="0"/>
              </a:rPr>
              <a:t>for nuclear (ITER) and space environments.</a:t>
            </a:r>
          </a:p>
          <a:p>
            <a:pPr marL="200911" indent="-200911">
              <a:buFont typeface="Arial" panose="020B0604020202020204" pitchFamily="34" charset="0"/>
              <a:buChar char="•"/>
            </a:pPr>
            <a:endParaRPr lang="fr-CH" sz="1500" dirty="0">
              <a:latin typeface="Helvetica" charset="0"/>
              <a:ea typeface="Helvetica" charset="0"/>
              <a:cs typeface="Helvetica" charset="0"/>
            </a:endParaRPr>
          </a:p>
          <a:p>
            <a:pPr marL="200911" indent="-200911">
              <a:buFont typeface="Arial" panose="020B0604020202020204" pitchFamily="34" charset="0"/>
              <a:buChar char="•"/>
            </a:pPr>
            <a:endParaRPr lang="en-GB" sz="1500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80312" y="1561738"/>
            <a:ext cx="907209" cy="1738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6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294" y="4301527"/>
            <a:ext cx="2396325" cy="16010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000" y="116632"/>
            <a:ext cx="9001000" cy="936104"/>
          </a:xfrm>
        </p:spPr>
        <p:txBody>
          <a:bodyPr>
            <a:noAutofit/>
          </a:bodyPr>
          <a:lstStyle/>
          <a:p>
            <a:pPr algn="ctr"/>
            <a:r>
              <a:rPr lang="en-US" sz="3800" dirty="0">
                <a:latin typeface="Helvetica" charset="0"/>
                <a:ea typeface="Helvetica" charset="0"/>
                <a:cs typeface="Helvetica" charset="0"/>
              </a:rPr>
              <a:t>Safety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766" y="4301527"/>
            <a:ext cx="2485084" cy="160103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000" y="933717"/>
            <a:ext cx="5149080" cy="29993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212378" y="4650364"/>
            <a:ext cx="32575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Helvetica" charset="0"/>
                <a:ea typeface="Helvetica" charset="0"/>
                <a:cs typeface="Helvetica" charset="0"/>
              </a:rPr>
              <a:t>World largest industrial gas company uses </a:t>
            </a:r>
            <a:r>
              <a:rPr lang="en-GB" b="1" dirty="0" err="1">
                <a:latin typeface="Helvetica" charset="0"/>
                <a:ea typeface="Helvetica" charset="0"/>
                <a:cs typeface="Helvetica" charset="0"/>
              </a:rPr>
              <a:t>Kryolize</a:t>
            </a:r>
            <a:r>
              <a:rPr lang="en-GB" dirty="0">
                <a:latin typeface="Helvetica" charset="0"/>
                <a:ea typeface="Helvetica" charset="0"/>
                <a:cs typeface="Helvetica" charset="0"/>
              </a:rPr>
              <a:t> software to size safety valves. A KT Fund project.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92080" y="1754232"/>
            <a:ext cx="35430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latin typeface="Helvetica" charset="0"/>
                <a:ea typeface="Helvetica" charset="0"/>
                <a:cs typeface="Helvetica" charset="0"/>
              </a:rPr>
              <a:t>RaDoM</a:t>
            </a:r>
            <a:r>
              <a:rPr lang="en-GB" dirty="0">
                <a:latin typeface="Helvetica" charset="0"/>
                <a:ea typeface="Helvetica" charset="0"/>
                <a:cs typeface="Helvetica" charset="0"/>
              </a:rPr>
              <a:t> project selected in </a:t>
            </a:r>
            <a:r>
              <a:rPr lang="en-GB" dirty="0" err="1">
                <a:latin typeface="Helvetica" charset="0"/>
                <a:ea typeface="Helvetica" charset="0"/>
                <a:cs typeface="Helvetica" charset="0"/>
              </a:rPr>
              <a:t>MassChallenge</a:t>
            </a:r>
            <a:r>
              <a:rPr lang="en-GB" dirty="0">
                <a:latin typeface="Helvetica" charset="0"/>
                <a:ea typeface="Helvetica" charset="0"/>
                <a:cs typeface="Helvetica" charset="0"/>
              </a:rPr>
              <a:t> 2017 Start-up Accelerator Programme in CH. </a:t>
            </a:r>
          </a:p>
          <a:p>
            <a:r>
              <a:rPr lang="en-GB" dirty="0">
                <a:latin typeface="Helvetica" charset="0"/>
                <a:ea typeface="Helvetica" charset="0"/>
                <a:cs typeface="Helvetica" charset="0"/>
              </a:rPr>
              <a:t>Funding from AIDA-2020 </a:t>
            </a:r>
            <a:r>
              <a:rPr lang="en-GB" dirty="0" err="1">
                <a:latin typeface="Helvetica" charset="0"/>
                <a:ea typeface="Helvetica" charset="0"/>
                <a:cs typeface="Helvetica" charset="0"/>
              </a:rPr>
              <a:t>PoC</a:t>
            </a:r>
            <a:r>
              <a:rPr lang="en-GB" dirty="0">
                <a:latin typeface="Helvetica" charset="0"/>
                <a:ea typeface="Helvetica" charset="0"/>
                <a:cs typeface="Helvetica" charset="0"/>
              </a:rPr>
              <a:t> and Medical Applications Fund.</a:t>
            </a:r>
          </a:p>
        </p:txBody>
      </p:sp>
    </p:spTree>
    <p:extLst>
      <p:ext uri="{BB962C8B-B14F-4D97-AF65-F5344CB8AC3E}">
        <p14:creationId xmlns:p14="http://schemas.microsoft.com/office/powerpoint/2010/main" val="424000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000" y="116632"/>
            <a:ext cx="9001000" cy="936104"/>
          </a:xfrm>
        </p:spPr>
        <p:txBody>
          <a:bodyPr>
            <a:noAutofit/>
          </a:bodyPr>
          <a:lstStyle/>
          <a:p>
            <a:pPr algn="ctr"/>
            <a:r>
              <a:rPr lang="en-US" sz="3800" dirty="0">
                <a:latin typeface="Helvetica" charset="0"/>
                <a:ea typeface="Helvetica" charset="0"/>
                <a:cs typeface="Helvetica" charset="0"/>
              </a:rPr>
              <a:t>Cultural Heritage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76" y="1340768"/>
            <a:ext cx="2638670" cy="17762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41507" y="3229157"/>
            <a:ext cx="1872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err="1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InsightART</a:t>
            </a:r>
            <a:r>
              <a:rPr lang="fr-CH" sz="1600" b="1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: </a:t>
            </a:r>
            <a:r>
              <a:rPr lang="fr-CH" sz="16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start-up </a:t>
            </a:r>
            <a:r>
              <a:rPr lang="fr-CH" sz="1600" dirty="0" err="1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with</a:t>
            </a:r>
            <a:r>
              <a:rPr lang="fr-CH" sz="16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-CH" sz="1600" dirty="0" err="1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Medipix</a:t>
            </a:r>
            <a:r>
              <a:rPr lang="fr-CH" sz="16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</a:p>
          <a:p>
            <a:r>
              <a:rPr lang="fr-CH" sz="16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X-ray </a:t>
            </a:r>
            <a:r>
              <a:rPr lang="fr-CH" sz="1600" dirty="0" err="1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eyes</a:t>
            </a:r>
            <a:r>
              <a:rPr lang="fr-CH" sz="16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 for cultural </a:t>
            </a:r>
            <a:r>
              <a:rPr lang="fr-CH" sz="1600" dirty="0" err="1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heritage</a:t>
            </a:r>
            <a:endParaRPr lang="fr-CH" sz="1600" b="1" dirty="0">
              <a:solidFill>
                <a:srgbClr val="00206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1116" y="1387718"/>
            <a:ext cx="2566898" cy="18130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87246" y="3243532"/>
            <a:ext cx="2627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Machina: </a:t>
            </a:r>
            <a:r>
              <a:rPr lang="fr-CH" sz="16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new transportable </a:t>
            </a:r>
            <a:r>
              <a:rPr lang="fr-CH" sz="1600" dirty="0" err="1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accelerator</a:t>
            </a:r>
            <a:r>
              <a:rPr lang="fr-CH" sz="16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 for cultural </a:t>
            </a:r>
            <a:r>
              <a:rPr lang="fr-CH" sz="1600" dirty="0" err="1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heritage</a:t>
            </a:r>
            <a:r>
              <a:rPr lang="fr-CH" sz="16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-CH" sz="1600" dirty="0" err="1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using</a:t>
            </a:r>
            <a:r>
              <a:rPr lang="fr-CH" sz="16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 PIXE-RFQ</a:t>
            </a:r>
            <a:endParaRPr lang="fr-CH" sz="1600" b="1" dirty="0">
              <a:solidFill>
                <a:srgbClr val="00206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75656" y="5229200"/>
            <a:ext cx="71528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Helvetica" charset="0"/>
                <a:ea typeface="Helvetica" charset="0"/>
                <a:cs typeface="Helvetica" charset="0"/>
              </a:rPr>
              <a:t>2018 is the European Year for Cultural Heritage</a:t>
            </a:r>
          </a:p>
          <a:p>
            <a:r>
              <a:rPr lang="en-US" sz="2400" b="1" dirty="0">
                <a:latin typeface="Helvetica" charset="0"/>
                <a:ea typeface="Helvetica" charset="0"/>
                <a:cs typeface="Helvetica" charset="0"/>
              </a:rPr>
              <a:t>#</a:t>
            </a:r>
            <a:r>
              <a:rPr lang="en-US" sz="2400" b="1" dirty="0" err="1">
                <a:latin typeface="Helvetica" charset="0"/>
                <a:ea typeface="Helvetica" charset="0"/>
                <a:cs typeface="Helvetica" charset="0"/>
              </a:rPr>
              <a:t>EuropeForCulture</a:t>
            </a:r>
            <a:endParaRPr lang="en-US" sz="24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867" y="1340768"/>
            <a:ext cx="2432823" cy="188838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69402" y="3548570"/>
            <a:ext cx="25962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TIND: </a:t>
            </a:r>
            <a:r>
              <a:rPr lang="fr-CH" sz="1600" dirty="0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digital </a:t>
            </a:r>
            <a:r>
              <a:rPr lang="fr-CH" sz="1600" dirty="0" err="1">
                <a:solidFill>
                  <a:srgbClr val="002060"/>
                </a:solidFill>
                <a:latin typeface="Helvetica" charset="0"/>
                <a:ea typeface="Helvetica" charset="0"/>
                <a:cs typeface="Helvetica" charset="0"/>
              </a:rPr>
              <a:t>preservation</a:t>
            </a:r>
            <a:endParaRPr lang="fr-CH" sz="1600" dirty="0">
              <a:solidFill>
                <a:srgbClr val="00206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43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0"/>
            <a:ext cx="9144000" cy="94044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Helvetica" charset="0"/>
                <a:ea typeface="Helvetica" charset="0"/>
                <a:cs typeface="Helvetica" charset="0"/>
              </a:rPr>
              <a:t>Building a culture </a:t>
            </a:r>
            <a:r>
              <a:rPr lang="en-US" sz="4000">
                <a:latin typeface="Helvetica" charset="0"/>
                <a:ea typeface="Helvetica" charset="0"/>
                <a:cs typeface="Helvetica" charset="0"/>
              </a:rPr>
              <a:t>of entrepreneurship</a:t>
            </a:r>
            <a:endParaRPr lang="en-US" sz="4400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5" name="image33-small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77082"/>
            <a:ext cx="9144000" cy="52602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2548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351267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694660" y="-59765"/>
            <a:ext cx="12457621" cy="70074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0245305">
            <a:off x="3931452" y="1135376"/>
            <a:ext cx="27222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FF"/>
                </a:solidFill>
                <a:latin typeface="Arial Black"/>
                <a:cs typeface="Arial Black"/>
              </a:rPr>
              <a:t>SCIENCE</a:t>
            </a:r>
          </a:p>
        </p:txBody>
      </p:sp>
      <p:sp>
        <p:nvSpPr>
          <p:cNvPr id="6" name="TextBox 5"/>
          <p:cNvSpPr txBox="1"/>
          <p:nvPr/>
        </p:nvSpPr>
        <p:spPr>
          <a:xfrm rot="20836568">
            <a:off x="4101587" y="2437730"/>
            <a:ext cx="41962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rial Black"/>
                <a:cs typeface="Arial Black"/>
              </a:rPr>
              <a:t>TECHNOLOGY</a:t>
            </a:r>
          </a:p>
        </p:txBody>
      </p:sp>
      <p:sp>
        <p:nvSpPr>
          <p:cNvPr id="7" name="TextBox 6"/>
          <p:cNvSpPr txBox="1"/>
          <p:nvPr/>
        </p:nvSpPr>
        <p:spPr>
          <a:xfrm rot="900000">
            <a:off x="3902107" y="5289168"/>
            <a:ext cx="4370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FF"/>
                </a:solidFill>
                <a:latin typeface="Arial Black"/>
                <a:cs typeface="Arial Black"/>
              </a:rPr>
              <a:t>COOPERATION</a:t>
            </a:r>
          </a:p>
        </p:txBody>
      </p:sp>
      <p:sp>
        <p:nvSpPr>
          <p:cNvPr id="8" name="TextBox 7"/>
          <p:cNvSpPr txBox="1"/>
          <p:nvPr/>
        </p:nvSpPr>
        <p:spPr>
          <a:xfrm rot="368434">
            <a:off x="4359960" y="3867304"/>
            <a:ext cx="30380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FF"/>
                </a:solidFill>
                <a:latin typeface="Arial Black"/>
                <a:cs typeface="Arial Black"/>
              </a:rPr>
              <a:t>TRAINING</a:t>
            </a:r>
          </a:p>
        </p:txBody>
      </p:sp>
    </p:spTree>
    <p:extLst>
      <p:ext uri="{BB962C8B-B14F-4D97-AF65-F5344CB8AC3E}">
        <p14:creationId xmlns:p14="http://schemas.microsoft.com/office/powerpoint/2010/main" val="27003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IND_customers0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47" y="549094"/>
            <a:ext cx="8873511" cy="562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42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>
            <a:spLocks noGrp="1"/>
          </p:cNvSpPr>
          <p:nvPr>
            <p:ph type="body" sz="quarter" idx="1"/>
          </p:nvPr>
        </p:nvSpPr>
        <p:spPr>
          <a:xfrm>
            <a:off x="6372200" y="623402"/>
            <a:ext cx="2656168" cy="51098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None/>
              <a:defRPr sz="3900"/>
            </a:lvl1pPr>
          </a:lstStyle>
          <a:p>
            <a:r>
              <a:rPr sz="2400" dirty="0"/>
              <a:t>Nine Established Business Incubation Centres</a:t>
            </a:r>
          </a:p>
        </p:txBody>
      </p:sp>
      <p:pic>
        <p:nvPicPr>
          <p:cNvPr id="259" name="image3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7" y="28291"/>
            <a:ext cx="6338083" cy="620518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567438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0"/>
            <a:ext cx="6213489" cy="598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79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 txBox="1">
            <a:spLocks/>
          </p:cNvSpPr>
          <p:nvPr/>
        </p:nvSpPr>
        <p:spPr bwMode="auto">
          <a:xfrm>
            <a:off x="468313" y="4724400"/>
            <a:ext cx="8207375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GB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20332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169696"/>
            <a:ext cx="8226854" cy="94044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a typeface="Helvetica" charset="0"/>
                <a:cs typeface="Helvetica" charset="0"/>
              </a:rPr>
              <a:t>Knowledge Transfer: </a:t>
            </a:r>
            <a:r>
              <a:rPr lang="en-US" sz="4000" b="1" dirty="0">
                <a:ea typeface="Helvetica" charset="0"/>
                <a:cs typeface="Helvetica" charset="0"/>
              </a:rPr>
              <a:t>M</a:t>
            </a:r>
            <a:r>
              <a:rPr lang="en-US" sz="4000" b="1" dirty="0" smtClean="0">
                <a:ea typeface="Helvetica" charset="0"/>
                <a:cs typeface="Helvetica" charset="0"/>
              </a:rPr>
              <a:t>ission</a:t>
            </a:r>
            <a:endParaRPr lang="en-US" sz="4400" b="1" dirty="0">
              <a:ea typeface="Helvetica" charset="0"/>
              <a:cs typeface="Helvetica" charset="0"/>
            </a:endParaRPr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107504" y="1268760"/>
            <a:ext cx="8784976" cy="4752528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latin typeface="+mn-lt"/>
                <a:ea typeface="Helvetica" charset="0"/>
                <a:cs typeface="Helvetica" charset="0"/>
              </a:rPr>
              <a:t>Maximize the technological and knowledge return to society, in particular through Member States </a:t>
            </a:r>
            <a:r>
              <a:rPr lang="en-US" sz="3000" dirty="0" smtClean="0">
                <a:latin typeface="+mn-lt"/>
                <a:ea typeface="Helvetica" charset="0"/>
                <a:cs typeface="Helvetica" charset="0"/>
              </a:rPr>
              <a:t>industry;</a:t>
            </a:r>
            <a:endParaRPr lang="en-US" sz="3000" dirty="0">
              <a:latin typeface="+mn-lt"/>
              <a:ea typeface="Helvetica" charset="0"/>
              <a:cs typeface="Helvetica" charset="0"/>
            </a:endParaRPr>
          </a:p>
          <a:p>
            <a:endParaRPr lang="en-US" sz="3000" dirty="0">
              <a:latin typeface="+mn-lt"/>
              <a:ea typeface="Helvetica" charset="0"/>
              <a:cs typeface="Helvetica" charset="0"/>
            </a:endParaRPr>
          </a:p>
          <a:p>
            <a:r>
              <a:rPr lang="en-US" sz="3000" dirty="0">
                <a:latin typeface="+mn-lt"/>
                <a:ea typeface="Helvetica" charset="0"/>
                <a:cs typeface="Helvetica" charset="0"/>
              </a:rPr>
              <a:t>Promote CERN’s image as a </a:t>
            </a:r>
            <a:r>
              <a:rPr lang="en-US" sz="3000" dirty="0" err="1">
                <a:latin typeface="+mn-lt"/>
                <a:ea typeface="Helvetica" charset="0"/>
                <a:cs typeface="Helvetica" charset="0"/>
              </a:rPr>
              <a:t>centre</a:t>
            </a:r>
            <a:r>
              <a:rPr lang="en-US" sz="3000" dirty="0">
                <a:latin typeface="+mn-lt"/>
                <a:ea typeface="Helvetica" charset="0"/>
                <a:cs typeface="Helvetica" charset="0"/>
              </a:rPr>
              <a:t> of excellence for technology and </a:t>
            </a:r>
            <a:r>
              <a:rPr lang="en-US" sz="3000" dirty="0" smtClean="0">
                <a:latin typeface="+mn-lt"/>
                <a:ea typeface="Helvetica" charset="0"/>
                <a:cs typeface="Helvetica" charset="0"/>
              </a:rPr>
              <a:t>innovation;</a:t>
            </a:r>
            <a:endParaRPr lang="en-US" sz="3000" dirty="0">
              <a:latin typeface="+mn-lt"/>
              <a:ea typeface="Helvetica" charset="0"/>
              <a:cs typeface="Helvetica" charset="0"/>
            </a:endParaRPr>
          </a:p>
          <a:p>
            <a:endParaRPr lang="en-US" sz="3000" dirty="0">
              <a:latin typeface="+mn-lt"/>
              <a:ea typeface="Helvetica" charset="0"/>
              <a:cs typeface="Helvetica" charset="0"/>
            </a:endParaRPr>
          </a:p>
          <a:p>
            <a:r>
              <a:rPr lang="en-US" sz="3000" dirty="0">
                <a:latin typeface="+mn-lt"/>
                <a:ea typeface="Helvetica" charset="0"/>
                <a:cs typeface="Helvetica" charset="0"/>
              </a:rPr>
              <a:t>Demonstrate the importance and impact of fundamental research </a:t>
            </a:r>
            <a:r>
              <a:rPr lang="en-US" sz="3000" dirty="0" smtClean="0">
                <a:latin typeface="+mn-lt"/>
                <a:ea typeface="Helvetica" charset="0"/>
                <a:cs typeface="Helvetica" charset="0"/>
              </a:rPr>
              <a:t>investments;</a:t>
            </a:r>
            <a:endParaRPr lang="en-US" sz="3000" dirty="0">
              <a:latin typeface="+mn-lt"/>
              <a:ea typeface="Helvetica" charset="0"/>
              <a:cs typeface="Helvetica" charset="0"/>
            </a:endParaRPr>
          </a:p>
          <a:p>
            <a:endParaRPr lang="en-US" sz="4000" dirty="0">
              <a:latin typeface="+mn-lt"/>
              <a:ea typeface="Helvetica" charset="0"/>
              <a:cs typeface="Helvetica" charset="0"/>
            </a:endParaRPr>
          </a:p>
          <a:p>
            <a:r>
              <a:rPr lang="en-US" sz="4000" dirty="0">
                <a:latin typeface="+mn-lt"/>
                <a:ea typeface="Helvetica" charset="0"/>
                <a:cs typeface="Helvetica" charset="0"/>
              </a:rPr>
              <a:t>Key words: </a:t>
            </a:r>
            <a:r>
              <a:rPr lang="en-US" sz="4000" b="1" dirty="0">
                <a:latin typeface="+mn-lt"/>
                <a:ea typeface="Helvetica" charset="0"/>
                <a:cs typeface="Helvetica" charset="0"/>
              </a:rPr>
              <a:t>dissemination</a:t>
            </a:r>
            <a:r>
              <a:rPr lang="en-US" sz="4000" dirty="0">
                <a:latin typeface="+mn-lt"/>
                <a:ea typeface="Helvetica" charset="0"/>
                <a:cs typeface="Helvetica" charset="0"/>
              </a:rPr>
              <a:t> and </a:t>
            </a:r>
            <a:r>
              <a:rPr lang="en-US" sz="4000" b="1" dirty="0">
                <a:latin typeface="+mn-lt"/>
                <a:ea typeface="Helvetica" charset="0"/>
                <a:cs typeface="Helvetica" charset="0"/>
              </a:rPr>
              <a:t>impact</a:t>
            </a:r>
          </a:p>
        </p:txBody>
      </p:sp>
    </p:spTree>
    <p:extLst>
      <p:ext uri="{BB962C8B-B14F-4D97-AF65-F5344CB8AC3E}">
        <p14:creationId xmlns:p14="http://schemas.microsoft.com/office/powerpoint/2010/main" val="322943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69727" y="98229"/>
            <a:ext cx="7804547" cy="1518047"/>
          </a:xfrm>
          <a:prstGeom prst="rect">
            <a:avLst/>
          </a:prstGeom>
        </p:spPr>
        <p:txBody>
          <a:bodyPr/>
          <a:lstStyle/>
          <a:p>
            <a:r>
              <a:rPr b="1" dirty="0"/>
              <a:t>KT</a:t>
            </a:r>
            <a:r>
              <a:rPr dirty="0"/>
              <a:t> </a:t>
            </a:r>
            <a:r>
              <a:rPr sz="4000" b="1" dirty="0"/>
              <a:t>Strategy</a:t>
            </a:r>
          </a:p>
        </p:txBody>
      </p:sp>
      <p:sp>
        <p:nvSpPr>
          <p:cNvPr id="128" name="Shape 128"/>
          <p:cNvSpPr/>
          <p:nvPr/>
        </p:nvSpPr>
        <p:spPr>
          <a:xfrm>
            <a:off x="369416" y="1669450"/>
            <a:ext cx="8565451" cy="4042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7" tIns="35717" rIns="35717" bIns="35717" anchor="ctr">
            <a:spAutoFit/>
          </a:bodyPr>
          <a:lstStyle/>
          <a:p>
            <a:pPr algn="l"/>
            <a:r>
              <a:rPr sz="2400" dirty="0"/>
              <a:t>Engage with the outside world (in particular </a:t>
            </a:r>
            <a:r>
              <a:rPr lang="en-US" sz="2400" dirty="0"/>
              <a:t>M</a:t>
            </a:r>
            <a:r>
              <a:rPr sz="2400" dirty="0"/>
              <a:t>ember </a:t>
            </a:r>
            <a:r>
              <a:rPr lang="en-US" sz="2400" dirty="0"/>
              <a:t>S</a:t>
            </a:r>
            <a:r>
              <a:rPr sz="2400" dirty="0"/>
              <a:t>tates industry, institutes and KT representatives) to disseminate and maximize the impact of CERN’s knowledge on </a:t>
            </a:r>
            <a:r>
              <a:rPr sz="2400" dirty="0" smtClean="0"/>
              <a:t>society</a:t>
            </a:r>
            <a:r>
              <a:rPr lang="en-US" sz="2400" dirty="0" smtClean="0"/>
              <a:t>;</a:t>
            </a:r>
            <a:endParaRPr sz="2400" dirty="0"/>
          </a:p>
          <a:p>
            <a:pPr algn="l"/>
            <a:r>
              <a:rPr sz="2400" dirty="0"/>
              <a:t/>
            </a:r>
            <a:br>
              <a:rPr sz="2400" dirty="0"/>
            </a:br>
            <a:r>
              <a:rPr sz="2400" dirty="0"/>
              <a:t>Promote to CERN’s researchers the benefits of KT for the </a:t>
            </a:r>
            <a:r>
              <a:rPr sz="2400" dirty="0" err="1"/>
              <a:t>Organisation</a:t>
            </a:r>
            <a:r>
              <a:rPr sz="2400" dirty="0"/>
              <a:t>, identify new opportunities and provide a high quality timely </a:t>
            </a:r>
            <a:r>
              <a:rPr sz="2400" dirty="0" smtClean="0"/>
              <a:t>service</a:t>
            </a:r>
            <a:r>
              <a:rPr lang="en-US" sz="2400" dirty="0" smtClean="0"/>
              <a:t>;</a:t>
            </a:r>
            <a:endParaRPr sz="2400" dirty="0"/>
          </a:p>
          <a:p>
            <a:pPr defTabSz="321457">
              <a:defRPr sz="1200">
                <a:solidFill>
                  <a:srgbClr val="094A8E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2400" dirty="0"/>
          </a:p>
          <a:p>
            <a:pPr algn="l"/>
            <a:r>
              <a:rPr sz="2400" dirty="0"/>
              <a:t>Communicate on CERN’s KT activities to key stakeholders (in particular to decision makers in CERN’s Member</a:t>
            </a:r>
            <a:r>
              <a:rPr lang="en-US" sz="2400" dirty="0"/>
              <a:t> </a:t>
            </a:r>
            <a:r>
              <a:rPr sz="2400" dirty="0"/>
              <a:t>States</a:t>
            </a:r>
            <a:r>
              <a:rPr sz="2400" dirty="0" smtClean="0"/>
              <a:t>)</a:t>
            </a:r>
            <a:r>
              <a:rPr lang="en-US" sz="2400" dirty="0"/>
              <a:t>.</a:t>
            </a:r>
            <a:endParaRPr lang="en-US" sz="2400" dirty="0" smtClean="0"/>
          </a:p>
          <a:p>
            <a:pPr algn="l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851980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unknow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7578"/>
            <a:ext cx="9143999" cy="6147726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Shape 181"/>
          <p:cNvSpPr>
            <a:spLocks noGrp="1"/>
          </p:cNvSpPr>
          <p:nvPr>
            <p:ph type="body" sz="quarter" idx="1"/>
          </p:nvPr>
        </p:nvSpPr>
        <p:spPr>
          <a:xfrm>
            <a:off x="548186" y="257751"/>
            <a:ext cx="8047628" cy="830495"/>
          </a:xfrm>
          <a:prstGeom prst="rect">
            <a:avLst/>
          </a:prstGeom>
        </p:spPr>
        <p:txBody>
          <a:bodyPr lIns="64291" tIns="32146" rIns="64291" bIns="32146">
            <a:noAutofit/>
          </a:bodyPr>
          <a:lstStyle>
            <a:lvl1pPr marL="0" indent="0" algn="ctr">
              <a:buSzTx/>
              <a:buNone/>
              <a:defRPr sz="4900"/>
            </a:lvl1pPr>
          </a:lstStyle>
          <a:p>
            <a:r>
              <a:rPr lang="en-US" sz="5600" dirty="0"/>
              <a:t>Building an Ecosystem</a:t>
            </a:r>
            <a:endParaRPr sz="5600" dirty="0"/>
          </a:p>
        </p:txBody>
      </p:sp>
    </p:spTree>
    <p:extLst>
      <p:ext uri="{BB962C8B-B14F-4D97-AF65-F5344CB8AC3E}">
        <p14:creationId xmlns:p14="http://schemas.microsoft.com/office/powerpoint/2010/main" val="21521914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60649"/>
            <a:ext cx="8352928" cy="936104"/>
          </a:xfrm>
        </p:spPr>
        <p:txBody>
          <a:bodyPr>
            <a:normAutofit/>
          </a:bodyPr>
          <a:lstStyle/>
          <a:p>
            <a:r>
              <a:rPr lang="en-US" b="1" dirty="0"/>
              <a:t>Medical Applications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04" y="1628800"/>
            <a:ext cx="89289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GB" sz="2400" i="1" dirty="0">
                <a:latin typeface="Helvetica" charset="0"/>
                <a:ea typeface="Helvetica" charset="0"/>
                <a:cs typeface="Helvetica" charset="0"/>
              </a:rPr>
              <a:t>Strategy and Framework Applicable to Knowledge Transfer by CERN for the Benefit of Medical Applications</a:t>
            </a:r>
            <a:endParaRPr lang="en-US" sz="2400" i="1" dirty="0">
              <a:latin typeface="Helvetica" charset="0"/>
              <a:ea typeface="Helvetica" charset="0"/>
              <a:cs typeface="Helvetica" charset="0"/>
            </a:endParaRPr>
          </a:p>
          <a:p>
            <a:pPr marL="36576" indent="0">
              <a:buNone/>
            </a:pPr>
            <a:endParaRPr lang="en-US" sz="2400" i="1" dirty="0">
              <a:latin typeface="Helvetica" charset="0"/>
              <a:ea typeface="Helvetica" charset="0"/>
              <a:cs typeface="Helvetica" charset="0"/>
            </a:endParaRPr>
          </a:p>
          <a:p>
            <a:pPr marL="36576" indent="0">
              <a:buNone/>
            </a:pPr>
            <a:r>
              <a:rPr lang="en-US" sz="2400" dirty="0">
                <a:latin typeface="Helvetica" charset="0"/>
                <a:ea typeface="Helvetica" charset="0"/>
                <a:cs typeface="Helvetica" charset="0"/>
              </a:rPr>
              <a:t>Approved </a:t>
            </a:r>
            <a:r>
              <a:rPr lang="en-GB" sz="2400" dirty="0">
                <a:latin typeface="Helvetica" charset="0"/>
                <a:ea typeface="Helvetica" charset="0"/>
                <a:cs typeface="Helvetica" charset="0"/>
              </a:rPr>
              <a:t>by the CERN Council in </a:t>
            </a:r>
            <a:r>
              <a:rPr lang="en-GB" sz="2400" dirty="0" smtClean="0">
                <a:latin typeface="Helvetica" charset="0"/>
                <a:ea typeface="Helvetica" charset="0"/>
                <a:cs typeface="Helvetica" charset="0"/>
              </a:rPr>
              <a:t>June 2017</a:t>
            </a:r>
            <a:endParaRPr lang="en-GB" sz="2400" dirty="0">
              <a:latin typeface="Helvetica" charset="0"/>
              <a:ea typeface="Helvetica" charset="0"/>
              <a:cs typeface="Helvetica" charset="0"/>
            </a:endParaRPr>
          </a:p>
          <a:p>
            <a:endParaRPr lang="en-GB" sz="2400" u="sng" dirty="0">
              <a:latin typeface="Helvetica" charset="0"/>
              <a:ea typeface="Helvetica" charset="0"/>
              <a:cs typeface="Helvetica" charset="0"/>
              <a:hlinkClick r:id="" action="ppaction://noaction"/>
            </a:endParaRPr>
          </a:p>
          <a:p>
            <a:r>
              <a:rPr lang="en-GB" sz="2400" u="sng" dirty="0">
                <a:latin typeface="Helvetica" charset="0"/>
                <a:ea typeface="Helvetica" charset="0"/>
                <a:cs typeface="Helvetica" charset="0"/>
                <a:hlinkClick r:id="" action="ppaction://noaction"/>
              </a:rPr>
              <a:t>https</a:t>
            </a:r>
            <a:r>
              <a:rPr lang="en-GB" sz="2400" u="sng" dirty="0">
                <a:latin typeface="Helvetica" charset="0"/>
                <a:ea typeface="Helvetica" charset="0"/>
                <a:cs typeface="Helvetica" charset="0"/>
                <a:hlinkClick r:id="rId3"/>
              </a:rPr>
              <a:t>://cds.cern.ch/record/2271003</a:t>
            </a:r>
            <a:endParaRPr lang="en-GB" sz="2400" u="sng" dirty="0">
              <a:latin typeface="Helvetica" charset="0"/>
              <a:ea typeface="Helvetica" charset="0"/>
              <a:cs typeface="Helvetica" charset="0"/>
            </a:endParaRPr>
          </a:p>
          <a:p>
            <a:r>
              <a:rPr lang="en-GB" sz="2400" dirty="0">
                <a:latin typeface="Helvetica" charset="0"/>
                <a:ea typeface="Helvetica" charset="0"/>
                <a:cs typeface="Helvetica" charset="0"/>
              </a:rPr>
              <a:t>First KT Forum dedicated to Medical Applications held on 30 November 2017</a:t>
            </a:r>
          </a:p>
          <a:p>
            <a:endParaRPr lang="en-US" sz="2400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21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5060" y="84636"/>
            <a:ext cx="8226854" cy="940443"/>
          </a:xfrm>
        </p:spPr>
        <p:txBody>
          <a:bodyPr>
            <a:normAutofit/>
          </a:bodyPr>
          <a:lstStyle/>
          <a:p>
            <a:r>
              <a:rPr lang="en-US" sz="4000" b="1" dirty="0"/>
              <a:t>Strategy</a:t>
            </a:r>
            <a:endParaRPr lang="en-US" sz="4400" b="1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0" y="1180214"/>
            <a:ext cx="9144000" cy="4625163"/>
          </a:xfrm>
        </p:spPr>
        <p:txBody>
          <a:bodyPr>
            <a:normAutofit fontScale="92500"/>
          </a:bodyPr>
          <a:lstStyle/>
          <a:p>
            <a:pPr marL="36575" indent="0">
              <a:buNone/>
            </a:pPr>
            <a:r>
              <a:rPr lang="en-US" sz="2400" b="1" dirty="0">
                <a:latin typeface="Gill Sans SemiBold" charset="0"/>
                <a:ea typeface="Gill Sans SemiBold" charset="0"/>
                <a:cs typeface="Gill Sans SemiBold" charset="0"/>
              </a:rPr>
              <a:t>Focus on R&amp;D projects, using technologies and infrastructures that are uniquely available at CERN</a:t>
            </a:r>
          </a:p>
          <a:p>
            <a:pPr marL="36575" indent="0">
              <a:lnSpc>
                <a:spcPct val="150000"/>
              </a:lnSpc>
              <a:buNone/>
            </a:pPr>
            <a:r>
              <a:rPr lang="en-US" sz="2400" dirty="0"/>
              <a:t>	</a:t>
            </a:r>
            <a:r>
              <a:rPr lang="en-US" sz="2400" dirty="0" smtClean="0"/>
              <a:t>- </a:t>
            </a:r>
            <a:r>
              <a:rPr lang="en-GB" sz="2400" dirty="0" smtClean="0"/>
              <a:t>minimise</a:t>
            </a:r>
            <a:r>
              <a:rPr lang="en-US" sz="2400" dirty="0" smtClean="0"/>
              <a:t> </a:t>
            </a:r>
            <a:r>
              <a:rPr lang="en-US" sz="2400" dirty="0"/>
              <a:t>duplication of R&amp;D efforts taking place in CERN’s </a:t>
            </a:r>
            <a:r>
              <a:rPr lang="en-US" sz="2400" dirty="0" smtClean="0"/>
              <a:t>MS </a:t>
            </a:r>
            <a:endParaRPr lang="en-US" sz="2400" dirty="0"/>
          </a:p>
          <a:p>
            <a:pPr marL="36575" indent="0">
              <a:lnSpc>
                <a:spcPct val="150000"/>
              </a:lnSpc>
              <a:buNone/>
            </a:pPr>
            <a:r>
              <a:rPr lang="en-US" sz="2400" dirty="0"/>
              <a:t>	</a:t>
            </a:r>
            <a:r>
              <a:rPr lang="en-US" sz="2400" dirty="0" smtClean="0"/>
              <a:t>- avoid </a:t>
            </a:r>
            <a:r>
              <a:rPr lang="en-US" sz="2400" dirty="0"/>
              <a:t>overlap with the activities of external service providers</a:t>
            </a:r>
          </a:p>
          <a:p>
            <a:pPr marL="36575" indent="0">
              <a:buNone/>
            </a:pPr>
            <a:endParaRPr lang="en-US" sz="2400" dirty="0"/>
          </a:p>
          <a:p>
            <a:pPr marL="36575" indent="0">
              <a:buNone/>
            </a:pPr>
            <a:r>
              <a:rPr lang="en-US" sz="2400" dirty="0"/>
              <a:t>Identify the most promising CERN technologies and infrastructures – </a:t>
            </a:r>
            <a:r>
              <a:rPr lang="en-US" sz="2400" b="1" dirty="0">
                <a:latin typeface="Gill Sans SemiBold" charset="0"/>
                <a:ea typeface="Gill Sans SemiBold" charset="0"/>
                <a:cs typeface="Gill Sans SemiBold" charset="0"/>
              </a:rPr>
              <a:t>accelerators, detectors, and computing. </a:t>
            </a:r>
          </a:p>
          <a:p>
            <a:pPr marL="36575" indent="0">
              <a:buNone/>
            </a:pPr>
            <a:endParaRPr lang="en-US" sz="2400" b="1" dirty="0">
              <a:latin typeface="Gill Sans SemiBold" charset="0"/>
              <a:ea typeface="Gill Sans SemiBold" charset="0"/>
              <a:cs typeface="Gill Sans SemiBold" charset="0"/>
            </a:endParaRPr>
          </a:p>
          <a:p>
            <a:pPr marL="36575" indent="0">
              <a:buNone/>
            </a:pPr>
            <a:r>
              <a:rPr lang="en-US" sz="2400" b="1" dirty="0">
                <a:latin typeface="Gill Sans SemiBold" charset="0"/>
                <a:ea typeface="Gill Sans SemiBold" charset="0"/>
                <a:cs typeface="Gill Sans SemiBold" charset="0"/>
              </a:rPr>
              <a:t>Match</a:t>
            </a:r>
            <a:r>
              <a:rPr lang="en-US" sz="2400" dirty="0"/>
              <a:t> </a:t>
            </a:r>
            <a:r>
              <a:rPr lang="en-US" sz="2400" b="1" dirty="0">
                <a:latin typeface="Gill Sans SemiBold" charset="0"/>
                <a:ea typeface="Gill Sans SemiBold" charset="0"/>
                <a:cs typeface="Gill Sans SemiBold" charset="0"/>
              </a:rPr>
              <a:t>with the requirements of the medical research communities, in particular in CERN’s </a:t>
            </a:r>
            <a:r>
              <a:rPr lang="en-US" sz="2400" b="1" dirty="0" smtClean="0">
                <a:latin typeface="Gill Sans SemiBold" charset="0"/>
                <a:ea typeface="Gill Sans SemiBold" charset="0"/>
                <a:cs typeface="Gill Sans SemiBold" charset="0"/>
              </a:rPr>
              <a:t>Member States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1609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NAO_accelerator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13"/>
          <a:stretch/>
        </p:blipFill>
        <p:spPr>
          <a:xfrm>
            <a:off x="0" y="-99392"/>
            <a:ext cx="9144000" cy="6309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158" y="418982"/>
            <a:ext cx="3597642" cy="2491367"/>
          </a:xfrm>
          <a:prstGeom prst="rect">
            <a:avLst/>
          </a:prstGeom>
          <a:noFill/>
          <a:ln w="28575" cmpd="sng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0396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2826" y="1790195"/>
            <a:ext cx="7272808" cy="402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Medipix</a:t>
            </a:r>
            <a:endParaRPr lang="en-US" dirty="0"/>
          </a:p>
        </p:txBody>
      </p:sp>
      <p:pic>
        <p:nvPicPr>
          <p:cNvPr id="5" name="Picture 1" descr="Medipix logo, click to enlar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1568" y="0"/>
            <a:ext cx="890865" cy="8908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9305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py of ThèmeCERN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CERN (2)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8115</TotalTime>
  <Words>533</Words>
  <Application>Microsoft Office PowerPoint</Application>
  <PresentationFormat>On-screen Show (4:3)</PresentationFormat>
  <Paragraphs>107</Paragraphs>
  <Slides>23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MS PGothic</vt:lpstr>
      <vt:lpstr>Arial</vt:lpstr>
      <vt:lpstr>Arial Black</vt:lpstr>
      <vt:lpstr>Calibri</vt:lpstr>
      <vt:lpstr>Gill Sans SemiBold</vt:lpstr>
      <vt:lpstr>Helvetica</vt:lpstr>
      <vt:lpstr>Helvetica Light</vt:lpstr>
      <vt:lpstr>Helvetica Neue Light</vt:lpstr>
      <vt:lpstr>Copy of ThèmeCERN</vt:lpstr>
      <vt:lpstr>ThèmeCERN (2)</vt:lpstr>
      <vt:lpstr>PowerPoint Presentation</vt:lpstr>
      <vt:lpstr>PowerPoint Presentation</vt:lpstr>
      <vt:lpstr>Knowledge Transfer: Mission</vt:lpstr>
      <vt:lpstr>KT Strategy</vt:lpstr>
      <vt:lpstr>PowerPoint Presentation</vt:lpstr>
      <vt:lpstr>Medical Applications</vt:lpstr>
      <vt:lpstr>Strategy</vt:lpstr>
      <vt:lpstr>PowerPoint Presentation</vt:lpstr>
      <vt:lpstr>Medipix</vt:lpstr>
      <vt:lpstr>PowerPoint Presentation</vt:lpstr>
      <vt:lpstr>PowerPoint Presentation</vt:lpstr>
      <vt:lpstr>Medical &amp; Biomedical Applications</vt:lpstr>
      <vt:lpstr>Medical &amp; Biomedical Applications</vt:lpstr>
      <vt:lpstr>CERN’s controls middleware software for worldwide factory automation.</vt:lpstr>
      <vt:lpstr>Aerospace Applications – testing facilities</vt:lpstr>
      <vt:lpstr>Aerospace Applications – technologies</vt:lpstr>
      <vt:lpstr>Safety</vt:lpstr>
      <vt:lpstr>Cultural Heritage</vt:lpstr>
      <vt:lpstr>Building a culture of entrepreneurship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lagrange</dc:creator>
  <cp:lastModifiedBy>Nick Ziogas</cp:lastModifiedBy>
  <cp:revision>662</cp:revision>
  <cp:lastPrinted>2018-01-25T13:39:42Z</cp:lastPrinted>
  <dcterms:created xsi:type="dcterms:W3CDTF">2010-01-11T22:04:34Z</dcterms:created>
  <dcterms:modified xsi:type="dcterms:W3CDTF">2018-07-03T16:22:57Z</dcterms:modified>
</cp:coreProperties>
</file>