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tiff" ContentType="image/tiff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4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5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6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7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8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9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8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media/image46.jpg" ContentType="image/png"/>
  <Override PartName="/ppt/notesSlides/notesSlide1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68" r:id="rId2"/>
    <p:sldMasterId id="2147483678" r:id="rId3"/>
    <p:sldMasterId id="2147483687" r:id="rId4"/>
    <p:sldMasterId id="2147483696" r:id="rId5"/>
    <p:sldMasterId id="2147483705" r:id="rId6"/>
    <p:sldMasterId id="2147483713" r:id="rId7"/>
    <p:sldMasterId id="2147483723" r:id="rId8"/>
    <p:sldMasterId id="2147483732" r:id="rId9"/>
    <p:sldMasterId id="2147483741" r:id="rId10"/>
  </p:sldMasterIdLst>
  <p:notesMasterIdLst>
    <p:notesMasterId r:id="rId36"/>
  </p:notesMasterIdLst>
  <p:handoutMasterIdLst>
    <p:handoutMasterId r:id="rId37"/>
  </p:handoutMasterIdLst>
  <p:sldIdLst>
    <p:sldId id="684" r:id="rId11"/>
    <p:sldId id="692" r:id="rId12"/>
    <p:sldId id="694" r:id="rId13"/>
    <p:sldId id="683" r:id="rId14"/>
    <p:sldId id="689" r:id="rId15"/>
    <p:sldId id="768" r:id="rId16"/>
    <p:sldId id="698" r:id="rId17"/>
    <p:sldId id="741" r:id="rId18"/>
    <p:sldId id="737" r:id="rId19"/>
    <p:sldId id="735" r:id="rId20"/>
    <p:sldId id="736" r:id="rId21"/>
    <p:sldId id="717" r:id="rId22"/>
    <p:sldId id="763" r:id="rId23"/>
    <p:sldId id="762" r:id="rId24"/>
    <p:sldId id="259" r:id="rId25"/>
    <p:sldId id="776" r:id="rId26"/>
    <p:sldId id="771" r:id="rId27"/>
    <p:sldId id="775" r:id="rId28"/>
    <p:sldId id="774" r:id="rId29"/>
    <p:sldId id="765" r:id="rId30"/>
    <p:sldId id="767" r:id="rId31"/>
    <p:sldId id="770" r:id="rId32"/>
    <p:sldId id="699" r:id="rId33"/>
    <p:sldId id="738" r:id="rId34"/>
    <p:sldId id="739" r:id="rId35"/>
  </p:sldIdLst>
  <p:sldSz cx="9144000" cy="6858000" type="screen4x3"/>
  <p:notesSz cx="6985000" cy="92837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tina Martinello" initials="MM" lastIdx="1" clrIdx="0">
    <p:extLst>
      <p:ext uri="{19B8F6BF-5375-455C-9EA6-DF929625EA0E}">
        <p15:presenceInfo xmlns:p15="http://schemas.microsoft.com/office/powerpoint/2012/main" userId="c3d74df4f6597d1f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82EFA"/>
    <a:srgbClr val="624A8A"/>
    <a:srgbClr val="515783"/>
    <a:srgbClr val="5E56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4CE9883-D10A-D94B-B826-E9166BC95DED}" v="1187" dt="2018-11-08T05:26:03.54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16" autoAdjust="0"/>
    <p:restoredTop sz="90677" autoAdjust="0"/>
  </p:normalViewPr>
  <p:slideViewPr>
    <p:cSldViewPr snapToGrid="0">
      <p:cViewPr varScale="1">
        <p:scale>
          <a:sx n="141" d="100"/>
          <a:sy n="141" d="100"/>
        </p:scale>
        <p:origin x="1936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10" d="100"/>
        <a:sy n="11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9" Type="http://schemas.openxmlformats.org/officeDocument/2006/relationships/presProps" Target="presProps.xml"/><Relationship Id="rId21" Type="http://schemas.openxmlformats.org/officeDocument/2006/relationships/slide" Target="slides/slide11.xml"/><Relationship Id="rId34" Type="http://schemas.openxmlformats.org/officeDocument/2006/relationships/slide" Target="slides/slide24.xml"/><Relationship Id="rId42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handoutMaster" Target="handoutMasters/handoutMaster1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notesMaster" Target="notesMasters/notesMaster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slide" Target="slides/slide2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slide" Target="slides/slide25.xml"/><Relationship Id="rId43" Type="http://schemas.microsoft.com/office/2015/10/relationships/revisionInfo" Target="revisionInfo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C:\Users\mmartine\AppData\Local\Microsoft\Windows\INetCache\Content.Outlook\P9IO3OZD\Hot%20vs%20Cold%20spot%20(002)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/C:\Users\mmartine\AppData\Local\Microsoft\Windows\INetCache\Content.Outlook\P9IO3OZD\Hot%20vs%20Cold%20spot%20(002)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600" b="1" dirty="0"/>
              <a:t>Local </a:t>
            </a:r>
            <a:r>
              <a:rPr lang="en-US" sz="1600" b="1" dirty="0" err="1"/>
              <a:t>Misorientation</a:t>
            </a:r>
            <a:r>
              <a:rPr lang="en-US" sz="1600" b="1" baseline="0" dirty="0"/>
              <a:t> </a:t>
            </a:r>
            <a:r>
              <a:rPr lang="en-US" sz="1600" b="1" baseline="0" dirty="0" err="1"/>
              <a:t>Histrogram</a:t>
            </a:r>
            <a:endParaRPr lang="en-US" sz="1600" b="1" dirty="0"/>
          </a:p>
        </c:rich>
      </c:tx>
      <c:layout>
        <c:manualLayout>
          <c:xMode val="edge"/>
          <c:yMode val="edge"/>
          <c:x val="0.14375096796678616"/>
          <c:y val="3.344833943480207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'Local Misorientation'!$A$1</c:f>
              <c:strCache>
                <c:ptCount val="1"/>
                <c:pt idx="0">
                  <c:v>Cold spot 1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 w="25400">
              <a:solidFill>
                <a:schemeClr val="accent1">
                  <a:lumMod val="75000"/>
                </a:schemeClr>
              </a:solidFill>
            </a:ln>
            <a:effectLst/>
          </c:spPr>
          <c:invertIfNegative val="0"/>
          <c:cat>
            <c:numRef>
              <c:f>'Local Misorientation'!$A$4:$A$64</c:f>
              <c:numCache>
                <c:formatCode>General</c:formatCode>
                <c:ptCount val="61"/>
                <c:pt idx="0">
                  <c:v>2.5000000000000001E-2</c:v>
                </c:pt>
                <c:pt idx="1">
                  <c:v>7.4999999999999997E-2</c:v>
                </c:pt>
                <c:pt idx="2">
                  <c:v>0.125</c:v>
                </c:pt>
                <c:pt idx="3">
                  <c:v>0.17499999999999999</c:v>
                </c:pt>
                <c:pt idx="4">
                  <c:v>0.22500000000000001</c:v>
                </c:pt>
                <c:pt idx="5">
                  <c:v>0.27500000000000002</c:v>
                </c:pt>
                <c:pt idx="6">
                  <c:v>0.32500000000000001</c:v>
                </c:pt>
                <c:pt idx="7">
                  <c:v>0.375</c:v>
                </c:pt>
                <c:pt idx="8">
                  <c:v>0.42499999999999999</c:v>
                </c:pt>
                <c:pt idx="9">
                  <c:v>0.47499999999999998</c:v>
                </c:pt>
                <c:pt idx="10">
                  <c:v>0.52500000000000002</c:v>
                </c:pt>
                <c:pt idx="11">
                  <c:v>0.57499999999999996</c:v>
                </c:pt>
                <c:pt idx="12">
                  <c:v>0.625</c:v>
                </c:pt>
                <c:pt idx="13">
                  <c:v>0.67500000000000004</c:v>
                </c:pt>
                <c:pt idx="14">
                  <c:v>0.72499999999999998</c:v>
                </c:pt>
                <c:pt idx="15">
                  <c:v>0.77500000000000002</c:v>
                </c:pt>
                <c:pt idx="16">
                  <c:v>0.82499999999999996</c:v>
                </c:pt>
                <c:pt idx="17">
                  <c:v>0.875</c:v>
                </c:pt>
                <c:pt idx="18">
                  <c:v>0.92500000000000004</c:v>
                </c:pt>
                <c:pt idx="19">
                  <c:v>0.97499999999999998</c:v>
                </c:pt>
                <c:pt idx="20">
                  <c:v>1.0249999999999999</c:v>
                </c:pt>
                <c:pt idx="21">
                  <c:v>1.075</c:v>
                </c:pt>
                <c:pt idx="22">
                  <c:v>1.125</c:v>
                </c:pt>
                <c:pt idx="23">
                  <c:v>1.175</c:v>
                </c:pt>
                <c:pt idx="24">
                  <c:v>1.2250000000000001</c:v>
                </c:pt>
                <c:pt idx="25">
                  <c:v>1.2749999999999999</c:v>
                </c:pt>
                <c:pt idx="26">
                  <c:v>1.325</c:v>
                </c:pt>
                <c:pt idx="27">
                  <c:v>1.375</c:v>
                </c:pt>
                <c:pt idx="28">
                  <c:v>1.425</c:v>
                </c:pt>
                <c:pt idx="29">
                  <c:v>1.4750000000000001</c:v>
                </c:pt>
                <c:pt idx="30">
                  <c:v>1.5249999999999999</c:v>
                </c:pt>
                <c:pt idx="31">
                  <c:v>1.575</c:v>
                </c:pt>
                <c:pt idx="32">
                  <c:v>1.625</c:v>
                </c:pt>
                <c:pt idx="33">
                  <c:v>1.675</c:v>
                </c:pt>
                <c:pt idx="34">
                  <c:v>1.7250000000000001</c:v>
                </c:pt>
                <c:pt idx="35">
                  <c:v>1.7749999999999999</c:v>
                </c:pt>
                <c:pt idx="36">
                  <c:v>1.825</c:v>
                </c:pt>
                <c:pt idx="37">
                  <c:v>1.875</c:v>
                </c:pt>
                <c:pt idx="38">
                  <c:v>1.925</c:v>
                </c:pt>
                <c:pt idx="39">
                  <c:v>1.9750000000000001</c:v>
                </c:pt>
                <c:pt idx="40">
                  <c:v>2.0249999999999999</c:v>
                </c:pt>
                <c:pt idx="41">
                  <c:v>2.0750000000000002</c:v>
                </c:pt>
                <c:pt idx="42">
                  <c:v>2.125</c:v>
                </c:pt>
                <c:pt idx="43">
                  <c:v>2.1749999999999998</c:v>
                </c:pt>
                <c:pt idx="44">
                  <c:v>2.2250000000000001</c:v>
                </c:pt>
                <c:pt idx="45">
                  <c:v>2.2749999999999999</c:v>
                </c:pt>
                <c:pt idx="46">
                  <c:v>2.3250000000000002</c:v>
                </c:pt>
                <c:pt idx="47">
                  <c:v>2.375</c:v>
                </c:pt>
                <c:pt idx="48">
                  <c:v>2.4249999999999998</c:v>
                </c:pt>
                <c:pt idx="49">
                  <c:v>2.4750000000000001</c:v>
                </c:pt>
                <c:pt idx="50">
                  <c:v>2.5249999999999999</c:v>
                </c:pt>
                <c:pt idx="51">
                  <c:v>2.5750000000000002</c:v>
                </c:pt>
                <c:pt idx="52">
                  <c:v>2.625</c:v>
                </c:pt>
                <c:pt idx="53">
                  <c:v>2.6749999999999998</c:v>
                </c:pt>
                <c:pt idx="54">
                  <c:v>2.7250000000000001</c:v>
                </c:pt>
                <c:pt idx="55">
                  <c:v>2.7749999999999999</c:v>
                </c:pt>
                <c:pt idx="56">
                  <c:v>2.8250000000000002</c:v>
                </c:pt>
                <c:pt idx="57">
                  <c:v>2.875</c:v>
                </c:pt>
                <c:pt idx="58">
                  <c:v>2.9249999999999998</c:v>
                </c:pt>
                <c:pt idx="59">
                  <c:v>2.9750000000000001</c:v>
                </c:pt>
                <c:pt idx="60">
                  <c:v>3.0249999999999999</c:v>
                </c:pt>
              </c:numCache>
            </c:numRef>
          </c:cat>
          <c:val>
            <c:numRef>
              <c:f>'Local Misorientation'!$B$4:$B$64</c:f>
              <c:numCache>
                <c:formatCode>General</c:formatCode>
                <c:ptCount val="61"/>
                <c:pt idx="0">
                  <c:v>5.998684E-2</c:v>
                </c:pt>
                <c:pt idx="1">
                  <c:v>1.5167109999999999</c:v>
                </c:pt>
                <c:pt idx="2">
                  <c:v>4.3849960000000001</c:v>
                </c:pt>
                <c:pt idx="3">
                  <c:v>4.7648669999999997</c:v>
                </c:pt>
                <c:pt idx="4">
                  <c:v>3.5515530000000002</c:v>
                </c:pt>
                <c:pt idx="5">
                  <c:v>2.286565</c:v>
                </c:pt>
                <c:pt idx="6">
                  <c:v>1.4376059999999999</c:v>
                </c:pt>
                <c:pt idx="7">
                  <c:v>0.82637760000000005</c:v>
                </c:pt>
                <c:pt idx="8">
                  <c:v>0.49125479999999999</c:v>
                </c:pt>
                <c:pt idx="9">
                  <c:v>0.28746579999999999</c:v>
                </c:pt>
                <c:pt idx="10">
                  <c:v>0.15059049999999999</c:v>
                </c:pt>
                <c:pt idx="11">
                  <c:v>8.3399719999999997E-2</c:v>
                </c:pt>
                <c:pt idx="12">
                  <c:v>4.571745E-2</c:v>
                </c:pt>
                <c:pt idx="13">
                  <c:v>3.1586599999999999E-2</c:v>
                </c:pt>
                <c:pt idx="14">
                  <c:v>1.8979670000000001E-2</c:v>
                </c:pt>
                <c:pt idx="15">
                  <c:v>9.5591040000000006E-3</c:v>
                </c:pt>
                <c:pt idx="16">
                  <c:v>8.7278770000000002E-3</c:v>
                </c:pt>
                <c:pt idx="17">
                  <c:v>6.0956600000000001E-3</c:v>
                </c:pt>
                <c:pt idx="18">
                  <c:v>3.879057E-3</c:v>
                </c:pt>
                <c:pt idx="19">
                  <c:v>2.909292E-3</c:v>
                </c:pt>
                <c:pt idx="20">
                  <c:v>1.939528E-3</c:v>
                </c:pt>
                <c:pt idx="21">
                  <c:v>2.3551409999999998E-3</c:v>
                </c:pt>
                <c:pt idx="22">
                  <c:v>1.108302E-3</c:v>
                </c:pt>
                <c:pt idx="23">
                  <c:v>2.0780659999999999E-3</c:v>
                </c:pt>
                <c:pt idx="24">
                  <c:v>2.6322170000000001E-3</c:v>
                </c:pt>
                <c:pt idx="25">
                  <c:v>1.6624529999999999E-3</c:v>
                </c:pt>
                <c:pt idx="26">
                  <c:v>2.0780659999999999E-3</c:v>
                </c:pt>
                <c:pt idx="27">
                  <c:v>9.6976409999999995E-4</c:v>
                </c:pt>
                <c:pt idx="28">
                  <c:v>1.2468399999999999E-3</c:v>
                </c:pt>
                <c:pt idx="29">
                  <c:v>9.6976409999999995E-4</c:v>
                </c:pt>
                <c:pt idx="30">
                  <c:v>1.523915E-3</c:v>
                </c:pt>
                <c:pt idx="31">
                  <c:v>9.6976409999999995E-4</c:v>
                </c:pt>
                <c:pt idx="32">
                  <c:v>1.108302E-3</c:v>
                </c:pt>
                <c:pt idx="33">
                  <c:v>1.2468399999999999E-3</c:v>
                </c:pt>
                <c:pt idx="34">
                  <c:v>6.9268870000000003E-4</c:v>
                </c:pt>
                <c:pt idx="35">
                  <c:v>8.3122640000000004E-4</c:v>
                </c:pt>
                <c:pt idx="36">
                  <c:v>4.1561320000000002E-4</c:v>
                </c:pt>
                <c:pt idx="37">
                  <c:v>9.6976409999999995E-4</c:v>
                </c:pt>
                <c:pt idx="38">
                  <c:v>5.5415089999999998E-4</c:v>
                </c:pt>
                <c:pt idx="39">
                  <c:v>1.108302E-3</c:v>
                </c:pt>
                <c:pt idx="40">
                  <c:v>4.1561320000000002E-4</c:v>
                </c:pt>
                <c:pt idx="41">
                  <c:v>5.5415089999999998E-4</c:v>
                </c:pt>
                <c:pt idx="42">
                  <c:v>2.7707550000000001E-4</c:v>
                </c:pt>
                <c:pt idx="43">
                  <c:v>2.7707550000000001E-4</c:v>
                </c:pt>
                <c:pt idx="44">
                  <c:v>4.1561320000000002E-4</c:v>
                </c:pt>
                <c:pt idx="45">
                  <c:v>2.7707550000000001E-4</c:v>
                </c:pt>
                <c:pt idx="46">
                  <c:v>0</c:v>
                </c:pt>
                <c:pt idx="47">
                  <c:v>5.5415089999999998E-4</c:v>
                </c:pt>
                <c:pt idx="48">
                  <c:v>2.7707550000000001E-4</c:v>
                </c:pt>
                <c:pt idx="49">
                  <c:v>1.3853769999999999E-4</c:v>
                </c:pt>
                <c:pt idx="50">
                  <c:v>1.3853769999999999E-4</c:v>
                </c:pt>
                <c:pt idx="51">
                  <c:v>2.7707550000000001E-4</c:v>
                </c:pt>
                <c:pt idx="52">
                  <c:v>1.3853769999999999E-4</c:v>
                </c:pt>
                <c:pt idx="53">
                  <c:v>1.3853769999999999E-4</c:v>
                </c:pt>
                <c:pt idx="54">
                  <c:v>2.7707550000000001E-4</c:v>
                </c:pt>
                <c:pt idx="55">
                  <c:v>2.7707550000000001E-4</c:v>
                </c:pt>
                <c:pt idx="56">
                  <c:v>0</c:v>
                </c:pt>
                <c:pt idx="57">
                  <c:v>0</c:v>
                </c:pt>
                <c:pt idx="58">
                  <c:v>0</c:v>
                </c:pt>
                <c:pt idx="59">
                  <c:v>0</c:v>
                </c:pt>
                <c:pt idx="6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245-4F5A-B1F1-F62703FE7A5D}"/>
            </c:ext>
          </c:extLst>
        </c:ser>
        <c:ser>
          <c:idx val="1"/>
          <c:order val="1"/>
          <c:tx>
            <c:strRef>
              <c:f>'Local Misorientation'!$C$1</c:f>
              <c:strCache>
                <c:ptCount val="1"/>
                <c:pt idx="0">
                  <c:v>Cold spot 2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 w="25400">
              <a:solidFill>
                <a:schemeClr val="accent1">
                  <a:lumMod val="60000"/>
                  <a:lumOff val="40000"/>
                </a:schemeClr>
              </a:solidFill>
            </a:ln>
            <a:effectLst/>
          </c:spPr>
          <c:invertIfNegative val="0"/>
          <c:cat>
            <c:numRef>
              <c:f>'Local Misorientation'!$A$4:$A$64</c:f>
              <c:numCache>
                <c:formatCode>General</c:formatCode>
                <c:ptCount val="61"/>
                <c:pt idx="0">
                  <c:v>2.5000000000000001E-2</c:v>
                </c:pt>
                <c:pt idx="1">
                  <c:v>7.4999999999999997E-2</c:v>
                </c:pt>
                <c:pt idx="2">
                  <c:v>0.125</c:v>
                </c:pt>
                <c:pt idx="3">
                  <c:v>0.17499999999999999</c:v>
                </c:pt>
                <c:pt idx="4">
                  <c:v>0.22500000000000001</c:v>
                </c:pt>
                <c:pt idx="5">
                  <c:v>0.27500000000000002</c:v>
                </c:pt>
                <c:pt idx="6">
                  <c:v>0.32500000000000001</c:v>
                </c:pt>
                <c:pt idx="7">
                  <c:v>0.375</c:v>
                </c:pt>
                <c:pt idx="8">
                  <c:v>0.42499999999999999</c:v>
                </c:pt>
                <c:pt idx="9">
                  <c:v>0.47499999999999998</c:v>
                </c:pt>
                <c:pt idx="10">
                  <c:v>0.52500000000000002</c:v>
                </c:pt>
                <c:pt idx="11">
                  <c:v>0.57499999999999996</c:v>
                </c:pt>
                <c:pt idx="12">
                  <c:v>0.625</c:v>
                </c:pt>
                <c:pt idx="13">
                  <c:v>0.67500000000000004</c:v>
                </c:pt>
                <c:pt idx="14">
                  <c:v>0.72499999999999998</c:v>
                </c:pt>
                <c:pt idx="15">
                  <c:v>0.77500000000000002</c:v>
                </c:pt>
                <c:pt idx="16">
                  <c:v>0.82499999999999996</c:v>
                </c:pt>
                <c:pt idx="17">
                  <c:v>0.875</c:v>
                </c:pt>
                <c:pt idx="18">
                  <c:v>0.92500000000000004</c:v>
                </c:pt>
                <c:pt idx="19">
                  <c:v>0.97499999999999998</c:v>
                </c:pt>
                <c:pt idx="20">
                  <c:v>1.0249999999999999</c:v>
                </c:pt>
                <c:pt idx="21">
                  <c:v>1.075</c:v>
                </c:pt>
                <c:pt idx="22">
                  <c:v>1.125</c:v>
                </c:pt>
                <c:pt idx="23">
                  <c:v>1.175</c:v>
                </c:pt>
                <c:pt idx="24">
                  <c:v>1.2250000000000001</c:v>
                </c:pt>
                <c:pt idx="25">
                  <c:v>1.2749999999999999</c:v>
                </c:pt>
                <c:pt idx="26">
                  <c:v>1.325</c:v>
                </c:pt>
                <c:pt idx="27">
                  <c:v>1.375</c:v>
                </c:pt>
                <c:pt idx="28">
                  <c:v>1.425</c:v>
                </c:pt>
                <c:pt idx="29">
                  <c:v>1.4750000000000001</c:v>
                </c:pt>
                <c:pt idx="30">
                  <c:v>1.5249999999999999</c:v>
                </c:pt>
                <c:pt idx="31">
                  <c:v>1.575</c:v>
                </c:pt>
                <c:pt idx="32">
                  <c:v>1.625</c:v>
                </c:pt>
                <c:pt idx="33">
                  <c:v>1.675</c:v>
                </c:pt>
                <c:pt idx="34">
                  <c:v>1.7250000000000001</c:v>
                </c:pt>
                <c:pt idx="35">
                  <c:v>1.7749999999999999</c:v>
                </c:pt>
                <c:pt idx="36">
                  <c:v>1.825</c:v>
                </c:pt>
                <c:pt idx="37">
                  <c:v>1.875</c:v>
                </c:pt>
                <c:pt idx="38">
                  <c:v>1.925</c:v>
                </c:pt>
                <c:pt idx="39">
                  <c:v>1.9750000000000001</c:v>
                </c:pt>
                <c:pt idx="40">
                  <c:v>2.0249999999999999</c:v>
                </c:pt>
                <c:pt idx="41">
                  <c:v>2.0750000000000002</c:v>
                </c:pt>
                <c:pt idx="42">
                  <c:v>2.125</c:v>
                </c:pt>
                <c:pt idx="43">
                  <c:v>2.1749999999999998</c:v>
                </c:pt>
                <c:pt idx="44">
                  <c:v>2.2250000000000001</c:v>
                </c:pt>
                <c:pt idx="45">
                  <c:v>2.2749999999999999</c:v>
                </c:pt>
                <c:pt idx="46">
                  <c:v>2.3250000000000002</c:v>
                </c:pt>
                <c:pt idx="47">
                  <c:v>2.375</c:v>
                </c:pt>
                <c:pt idx="48">
                  <c:v>2.4249999999999998</c:v>
                </c:pt>
                <c:pt idx="49">
                  <c:v>2.4750000000000001</c:v>
                </c:pt>
                <c:pt idx="50">
                  <c:v>2.5249999999999999</c:v>
                </c:pt>
                <c:pt idx="51">
                  <c:v>2.5750000000000002</c:v>
                </c:pt>
                <c:pt idx="52">
                  <c:v>2.625</c:v>
                </c:pt>
                <c:pt idx="53">
                  <c:v>2.6749999999999998</c:v>
                </c:pt>
                <c:pt idx="54">
                  <c:v>2.7250000000000001</c:v>
                </c:pt>
                <c:pt idx="55">
                  <c:v>2.7749999999999999</c:v>
                </c:pt>
                <c:pt idx="56">
                  <c:v>2.8250000000000002</c:v>
                </c:pt>
                <c:pt idx="57">
                  <c:v>2.875</c:v>
                </c:pt>
                <c:pt idx="58">
                  <c:v>2.9249999999999998</c:v>
                </c:pt>
                <c:pt idx="59">
                  <c:v>2.9750000000000001</c:v>
                </c:pt>
                <c:pt idx="60">
                  <c:v>3.0249999999999999</c:v>
                </c:pt>
              </c:numCache>
            </c:numRef>
          </c:cat>
          <c:val>
            <c:numRef>
              <c:f>'Local Misorientation'!$D$4:$D$64</c:f>
              <c:numCache>
                <c:formatCode>General</c:formatCode>
                <c:ptCount val="61"/>
                <c:pt idx="0">
                  <c:v>0.17703530000000001</c:v>
                </c:pt>
                <c:pt idx="1">
                  <c:v>2.1654270000000002</c:v>
                </c:pt>
                <c:pt idx="2">
                  <c:v>5.3768580000000004</c:v>
                </c:pt>
                <c:pt idx="3">
                  <c:v>4.998545</c:v>
                </c:pt>
                <c:pt idx="4">
                  <c:v>3.165025</c:v>
                </c:pt>
                <c:pt idx="5">
                  <c:v>1.789331</c:v>
                </c:pt>
                <c:pt idx="6">
                  <c:v>0.97660309999999995</c:v>
                </c:pt>
                <c:pt idx="7">
                  <c:v>0.54911410000000005</c:v>
                </c:pt>
                <c:pt idx="8">
                  <c:v>0.31486789999999998</c:v>
                </c:pt>
                <c:pt idx="9">
                  <c:v>0.18839439999999999</c:v>
                </c:pt>
                <c:pt idx="10">
                  <c:v>0.1040325</c:v>
                </c:pt>
                <c:pt idx="11">
                  <c:v>5.5133050000000003E-2</c:v>
                </c:pt>
                <c:pt idx="12">
                  <c:v>3.7678870000000003E-2</c:v>
                </c:pt>
                <c:pt idx="13">
                  <c:v>1.8008280000000002E-2</c:v>
                </c:pt>
                <c:pt idx="14">
                  <c:v>1.5237779999999999E-2</c:v>
                </c:pt>
                <c:pt idx="15">
                  <c:v>8.7270909999999993E-3</c:v>
                </c:pt>
                <c:pt idx="16">
                  <c:v>7.7574150000000001E-3</c:v>
                </c:pt>
                <c:pt idx="17">
                  <c:v>4.4328079999999999E-3</c:v>
                </c:pt>
                <c:pt idx="18">
                  <c:v>4.0172330000000003E-3</c:v>
                </c:pt>
                <c:pt idx="19">
                  <c:v>3.6016569999999999E-3</c:v>
                </c:pt>
                <c:pt idx="20">
                  <c:v>3.7401819999999999E-3</c:v>
                </c:pt>
                <c:pt idx="21">
                  <c:v>2.2164039999999999E-3</c:v>
                </c:pt>
                <c:pt idx="22">
                  <c:v>2.0778789999999999E-3</c:v>
                </c:pt>
                <c:pt idx="23">
                  <c:v>2.354929E-3</c:v>
                </c:pt>
                <c:pt idx="24">
                  <c:v>1.800828E-3</c:v>
                </c:pt>
                <c:pt idx="25">
                  <c:v>1.800828E-3</c:v>
                </c:pt>
                <c:pt idx="26">
                  <c:v>2.4934549999999999E-3</c:v>
                </c:pt>
                <c:pt idx="27">
                  <c:v>1.3852529999999999E-3</c:v>
                </c:pt>
                <c:pt idx="28">
                  <c:v>2.4934549999999999E-3</c:v>
                </c:pt>
                <c:pt idx="29">
                  <c:v>1.246727E-3</c:v>
                </c:pt>
                <c:pt idx="30">
                  <c:v>8.3115160000000001E-4</c:v>
                </c:pt>
                <c:pt idx="31">
                  <c:v>9.6967679999999999E-4</c:v>
                </c:pt>
                <c:pt idx="32">
                  <c:v>9.6967679999999999E-4</c:v>
                </c:pt>
                <c:pt idx="33">
                  <c:v>1.108202E-3</c:v>
                </c:pt>
                <c:pt idx="34">
                  <c:v>8.3115160000000001E-4</c:v>
                </c:pt>
                <c:pt idx="35">
                  <c:v>1.108202E-3</c:v>
                </c:pt>
                <c:pt idx="36">
                  <c:v>1.246727E-3</c:v>
                </c:pt>
                <c:pt idx="37">
                  <c:v>9.6967679999999999E-4</c:v>
                </c:pt>
                <c:pt idx="38">
                  <c:v>1.108202E-3</c:v>
                </c:pt>
                <c:pt idx="39">
                  <c:v>1.3852529999999999E-3</c:v>
                </c:pt>
                <c:pt idx="40">
                  <c:v>5.5410099999999999E-4</c:v>
                </c:pt>
                <c:pt idx="41">
                  <c:v>1.3852529999999999E-3</c:v>
                </c:pt>
                <c:pt idx="42">
                  <c:v>6.926263E-4</c:v>
                </c:pt>
                <c:pt idx="43">
                  <c:v>1.3852530000000001E-4</c:v>
                </c:pt>
                <c:pt idx="44">
                  <c:v>6.926263E-4</c:v>
                </c:pt>
                <c:pt idx="45">
                  <c:v>8.3115160000000001E-4</c:v>
                </c:pt>
                <c:pt idx="46">
                  <c:v>5.5410099999999999E-4</c:v>
                </c:pt>
                <c:pt idx="47">
                  <c:v>4.1557580000000001E-4</c:v>
                </c:pt>
                <c:pt idx="48">
                  <c:v>1.3852530000000001E-4</c:v>
                </c:pt>
                <c:pt idx="49">
                  <c:v>1.3852530000000001E-4</c:v>
                </c:pt>
                <c:pt idx="50">
                  <c:v>1.3852530000000001E-4</c:v>
                </c:pt>
                <c:pt idx="51">
                  <c:v>4.1557580000000001E-4</c:v>
                </c:pt>
                <c:pt idx="52">
                  <c:v>1.3852530000000001E-4</c:v>
                </c:pt>
                <c:pt idx="53">
                  <c:v>2.7705049999999999E-4</c:v>
                </c:pt>
                <c:pt idx="54">
                  <c:v>1.3852530000000001E-4</c:v>
                </c:pt>
                <c:pt idx="55">
                  <c:v>2.7705049999999999E-4</c:v>
                </c:pt>
                <c:pt idx="56">
                  <c:v>4.1557580000000001E-4</c:v>
                </c:pt>
                <c:pt idx="57">
                  <c:v>2.7705049999999999E-4</c:v>
                </c:pt>
                <c:pt idx="58">
                  <c:v>1.3852530000000001E-4</c:v>
                </c:pt>
                <c:pt idx="59">
                  <c:v>1.3852530000000001E-4</c:v>
                </c:pt>
                <c:pt idx="6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245-4F5A-B1F1-F62703FE7A5D}"/>
            </c:ext>
          </c:extLst>
        </c:ser>
        <c:ser>
          <c:idx val="4"/>
          <c:order val="2"/>
          <c:tx>
            <c:strRef>
              <c:f>'Local Misorientation'!$E$1</c:f>
              <c:strCache>
                <c:ptCount val="1"/>
                <c:pt idx="0">
                  <c:v>Hot spot 1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 w="25400">
              <a:solidFill>
                <a:schemeClr val="accent2">
                  <a:lumMod val="75000"/>
                </a:schemeClr>
              </a:solidFill>
            </a:ln>
            <a:effectLst/>
          </c:spPr>
          <c:invertIfNegative val="0"/>
          <c:cat>
            <c:numRef>
              <c:f>'Local Misorientation'!$A$4:$A$64</c:f>
              <c:numCache>
                <c:formatCode>General</c:formatCode>
                <c:ptCount val="61"/>
                <c:pt idx="0">
                  <c:v>2.5000000000000001E-2</c:v>
                </c:pt>
                <c:pt idx="1">
                  <c:v>7.4999999999999997E-2</c:v>
                </c:pt>
                <c:pt idx="2">
                  <c:v>0.125</c:v>
                </c:pt>
                <c:pt idx="3">
                  <c:v>0.17499999999999999</c:v>
                </c:pt>
                <c:pt idx="4">
                  <c:v>0.22500000000000001</c:v>
                </c:pt>
                <c:pt idx="5">
                  <c:v>0.27500000000000002</c:v>
                </c:pt>
                <c:pt idx="6">
                  <c:v>0.32500000000000001</c:v>
                </c:pt>
                <c:pt idx="7">
                  <c:v>0.375</c:v>
                </c:pt>
                <c:pt idx="8">
                  <c:v>0.42499999999999999</c:v>
                </c:pt>
                <c:pt idx="9">
                  <c:v>0.47499999999999998</c:v>
                </c:pt>
                <c:pt idx="10">
                  <c:v>0.52500000000000002</c:v>
                </c:pt>
                <c:pt idx="11">
                  <c:v>0.57499999999999996</c:v>
                </c:pt>
                <c:pt idx="12">
                  <c:v>0.625</c:v>
                </c:pt>
                <c:pt idx="13">
                  <c:v>0.67500000000000004</c:v>
                </c:pt>
                <c:pt idx="14">
                  <c:v>0.72499999999999998</c:v>
                </c:pt>
                <c:pt idx="15">
                  <c:v>0.77500000000000002</c:v>
                </c:pt>
                <c:pt idx="16">
                  <c:v>0.82499999999999996</c:v>
                </c:pt>
                <c:pt idx="17">
                  <c:v>0.875</c:v>
                </c:pt>
                <c:pt idx="18">
                  <c:v>0.92500000000000004</c:v>
                </c:pt>
                <c:pt idx="19">
                  <c:v>0.97499999999999998</c:v>
                </c:pt>
                <c:pt idx="20">
                  <c:v>1.0249999999999999</c:v>
                </c:pt>
                <c:pt idx="21">
                  <c:v>1.075</c:v>
                </c:pt>
                <c:pt idx="22">
                  <c:v>1.125</c:v>
                </c:pt>
                <c:pt idx="23">
                  <c:v>1.175</c:v>
                </c:pt>
                <c:pt idx="24">
                  <c:v>1.2250000000000001</c:v>
                </c:pt>
                <c:pt idx="25">
                  <c:v>1.2749999999999999</c:v>
                </c:pt>
                <c:pt idx="26">
                  <c:v>1.325</c:v>
                </c:pt>
                <c:pt idx="27">
                  <c:v>1.375</c:v>
                </c:pt>
                <c:pt idx="28">
                  <c:v>1.425</c:v>
                </c:pt>
                <c:pt idx="29">
                  <c:v>1.4750000000000001</c:v>
                </c:pt>
                <c:pt idx="30">
                  <c:v>1.5249999999999999</c:v>
                </c:pt>
                <c:pt idx="31">
                  <c:v>1.575</c:v>
                </c:pt>
                <c:pt idx="32">
                  <c:v>1.625</c:v>
                </c:pt>
                <c:pt idx="33">
                  <c:v>1.675</c:v>
                </c:pt>
                <c:pt idx="34">
                  <c:v>1.7250000000000001</c:v>
                </c:pt>
                <c:pt idx="35">
                  <c:v>1.7749999999999999</c:v>
                </c:pt>
                <c:pt idx="36">
                  <c:v>1.825</c:v>
                </c:pt>
                <c:pt idx="37">
                  <c:v>1.875</c:v>
                </c:pt>
                <c:pt idx="38">
                  <c:v>1.925</c:v>
                </c:pt>
                <c:pt idx="39">
                  <c:v>1.9750000000000001</c:v>
                </c:pt>
                <c:pt idx="40">
                  <c:v>2.0249999999999999</c:v>
                </c:pt>
                <c:pt idx="41">
                  <c:v>2.0750000000000002</c:v>
                </c:pt>
                <c:pt idx="42">
                  <c:v>2.125</c:v>
                </c:pt>
                <c:pt idx="43">
                  <c:v>2.1749999999999998</c:v>
                </c:pt>
                <c:pt idx="44">
                  <c:v>2.2250000000000001</c:v>
                </c:pt>
                <c:pt idx="45">
                  <c:v>2.2749999999999999</c:v>
                </c:pt>
                <c:pt idx="46">
                  <c:v>2.3250000000000002</c:v>
                </c:pt>
                <c:pt idx="47">
                  <c:v>2.375</c:v>
                </c:pt>
                <c:pt idx="48">
                  <c:v>2.4249999999999998</c:v>
                </c:pt>
                <c:pt idx="49">
                  <c:v>2.4750000000000001</c:v>
                </c:pt>
                <c:pt idx="50">
                  <c:v>2.5249999999999999</c:v>
                </c:pt>
                <c:pt idx="51">
                  <c:v>2.5750000000000002</c:v>
                </c:pt>
                <c:pt idx="52">
                  <c:v>2.625</c:v>
                </c:pt>
                <c:pt idx="53">
                  <c:v>2.6749999999999998</c:v>
                </c:pt>
                <c:pt idx="54">
                  <c:v>2.7250000000000001</c:v>
                </c:pt>
                <c:pt idx="55">
                  <c:v>2.7749999999999999</c:v>
                </c:pt>
                <c:pt idx="56">
                  <c:v>2.8250000000000002</c:v>
                </c:pt>
                <c:pt idx="57">
                  <c:v>2.875</c:v>
                </c:pt>
                <c:pt idx="58">
                  <c:v>2.9249999999999998</c:v>
                </c:pt>
                <c:pt idx="59">
                  <c:v>2.9750000000000001</c:v>
                </c:pt>
                <c:pt idx="60">
                  <c:v>3.0249999999999999</c:v>
                </c:pt>
              </c:numCache>
            </c:numRef>
          </c:cat>
          <c:val>
            <c:numRef>
              <c:f>'Local Misorientation'!$F$4:$F$64</c:f>
              <c:numCache>
                <c:formatCode>General</c:formatCode>
                <c:ptCount val="61"/>
                <c:pt idx="0">
                  <c:v>1.3865200000000001E-4</c:v>
                </c:pt>
                <c:pt idx="1">
                  <c:v>0</c:v>
                </c:pt>
                <c:pt idx="2">
                  <c:v>4.6448429999999999E-2</c:v>
                </c:pt>
                <c:pt idx="3">
                  <c:v>0.71780149999999998</c:v>
                </c:pt>
                <c:pt idx="4">
                  <c:v>2.1636649999999999</c:v>
                </c:pt>
                <c:pt idx="5">
                  <c:v>3.4958339999999999</c:v>
                </c:pt>
                <c:pt idx="6">
                  <c:v>3.7770199999999998</c:v>
                </c:pt>
                <c:pt idx="7">
                  <c:v>3.1489259999999999</c:v>
                </c:pt>
                <c:pt idx="8">
                  <c:v>2.289561</c:v>
                </c:pt>
                <c:pt idx="9">
                  <c:v>1.574532</c:v>
                </c:pt>
                <c:pt idx="10">
                  <c:v>1.012853</c:v>
                </c:pt>
                <c:pt idx="11">
                  <c:v>0.63502630000000004</c:v>
                </c:pt>
                <c:pt idx="12">
                  <c:v>0.40195219999999998</c:v>
                </c:pt>
                <c:pt idx="13">
                  <c:v>0.2583087</c:v>
                </c:pt>
                <c:pt idx="14">
                  <c:v>0.16125229999999999</c:v>
                </c:pt>
                <c:pt idx="15">
                  <c:v>0.1003841</c:v>
                </c:pt>
                <c:pt idx="16">
                  <c:v>6.4611840000000004E-2</c:v>
                </c:pt>
                <c:pt idx="17">
                  <c:v>3.7851999999999997E-2</c:v>
                </c:pt>
                <c:pt idx="18">
                  <c:v>2.7314450000000001E-2</c:v>
                </c:pt>
                <c:pt idx="19">
                  <c:v>1.483577E-2</c:v>
                </c:pt>
                <c:pt idx="20">
                  <c:v>8.1804689999999992E-3</c:v>
                </c:pt>
                <c:pt idx="21">
                  <c:v>8.0418169999999997E-3</c:v>
                </c:pt>
                <c:pt idx="22">
                  <c:v>6.3779930000000002E-3</c:v>
                </c:pt>
                <c:pt idx="23">
                  <c:v>4.9914729999999997E-3</c:v>
                </c:pt>
                <c:pt idx="24">
                  <c:v>4.7141689999999998E-3</c:v>
                </c:pt>
                <c:pt idx="25">
                  <c:v>1.8024759999999999E-3</c:v>
                </c:pt>
                <c:pt idx="26">
                  <c:v>3.1889969999999998E-3</c:v>
                </c:pt>
                <c:pt idx="27">
                  <c:v>2.2184320000000002E-3</c:v>
                </c:pt>
                <c:pt idx="28">
                  <c:v>2.0797799999999998E-3</c:v>
                </c:pt>
                <c:pt idx="29">
                  <c:v>2.6343880000000001E-3</c:v>
                </c:pt>
                <c:pt idx="30">
                  <c:v>2.0797799999999998E-3</c:v>
                </c:pt>
                <c:pt idx="31">
                  <c:v>2.3570840000000002E-3</c:v>
                </c:pt>
                <c:pt idx="32">
                  <c:v>2.4957360000000001E-3</c:v>
                </c:pt>
                <c:pt idx="33">
                  <c:v>2.0797799999999998E-3</c:v>
                </c:pt>
                <c:pt idx="34">
                  <c:v>2.6343880000000001E-3</c:v>
                </c:pt>
                <c:pt idx="35">
                  <c:v>2.0797799999999998E-3</c:v>
                </c:pt>
                <c:pt idx="36">
                  <c:v>1.6638239999999999E-3</c:v>
                </c:pt>
                <c:pt idx="37">
                  <c:v>1.6638239999999999E-3</c:v>
                </c:pt>
                <c:pt idx="38">
                  <c:v>8.3191220000000004E-4</c:v>
                </c:pt>
                <c:pt idx="39">
                  <c:v>1.525172E-3</c:v>
                </c:pt>
                <c:pt idx="40">
                  <c:v>1.1092160000000001E-3</c:v>
                </c:pt>
                <c:pt idx="41">
                  <c:v>9.705642E-4</c:v>
                </c:pt>
                <c:pt idx="42">
                  <c:v>1.1092160000000001E-3</c:v>
                </c:pt>
                <c:pt idx="43">
                  <c:v>4.1595610000000002E-4</c:v>
                </c:pt>
                <c:pt idx="44">
                  <c:v>4.1595610000000002E-4</c:v>
                </c:pt>
                <c:pt idx="45">
                  <c:v>9.705642E-4</c:v>
                </c:pt>
                <c:pt idx="46">
                  <c:v>5.5460809999999998E-4</c:v>
                </c:pt>
                <c:pt idx="47">
                  <c:v>0</c:v>
                </c:pt>
                <c:pt idx="48">
                  <c:v>2.7730410000000001E-4</c:v>
                </c:pt>
                <c:pt idx="49">
                  <c:v>5.5460809999999998E-4</c:v>
                </c:pt>
                <c:pt idx="50">
                  <c:v>0</c:v>
                </c:pt>
                <c:pt idx="51">
                  <c:v>2.7730410000000001E-4</c:v>
                </c:pt>
                <c:pt idx="52">
                  <c:v>0</c:v>
                </c:pt>
                <c:pt idx="53">
                  <c:v>2.7730410000000001E-4</c:v>
                </c:pt>
                <c:pt idx="54">
                  <c:v>2.7730410000000001E-4</c:v>
                </c:pt>
                <c:pt idx="55">
                  <c:v>0</c:v>
                </c:pt>
                <c:pt idx="56">
                  <c:v>4.1595610000000002E-4</c:v>
                </c:pt>
                <c:pt idx="57">
                  <c:v>1.3865200000000001E-4</c:v>
                </c:pt>
                <c:pt idx="58">
                  <c:v>0</c:v>
                </c:pt>
                <c:pt idx="59">
                  <c:v>0</c:v>
                </c:pt>
                <c:pt idx="60">
                  <c:v>1.3865200000000001E-4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245-4F5A-B1F1-F62703FE7A5D}"/>
            </c:ext>
          </c:extLst>
        </c:ser>
        <c:ser>
          <c:idx val="7"/>
          <c:order val="3"/>
          <c:tx>
            <c:strRef>
              <c:f>'Local Misorientation'!$G$1</c:f>
              <c:strCache>
                <c:ptCount val="1"/>
                <c:pt idx="0">
                  <c:v>Hot spot 2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 w="25400">
              <a:solidFill>
                <a:schemeClr val="accent2">
                  <a:lumMod val="60000"/>
                  <a:lumOff val="40000"/>
                </a:schemeClr>
              </a:solidFill>
            </a:ln>
            <a:effectLst/>
          </c:spPr>
          <c:invertIfNegative val="0"/>
          <c:cat>
            <c:numRef>
              <c:f>'Local Misorientation'!$A$4:$A$64</c:f>
              <c:numCache>
                <c:formatCode>General</c:formatCode>
                <c:ptCount val="61"/>
                <c:pt idx="0">
                  <c:v>2.5000000000000001E-2</c:v>
                </c:pt>
                <c:pt idx="1">
                  <c:v>7.4999999999999997E-2</c:v>
                </c:pt>
                <c:pt idx="2">
                  <c:v>0.125</c:v>
                </c:pt>
                <c:pt idx="3">
                  <c:v>0.17499999999999999</c:v>
                </c:pt>
                <c:pt idx="4">
                  <c:v>0.22500000000000001</c:v>
                </c:pt>
                <c:pt idx="5">
                  <c:v>0.27500000000000002</c:v>
                </c:pt>
                <c:pt idx="6">
                  <c:v>0.32500000000000001</c:v>
                </c:pt>
                <c:pt idx="7">
                  <c:v>0.375</c:v>
                </c:pt>
                <c:pt idx="8">
                  <c:v>0.42499999999999999</c:v>
                </c:pt>
                <c:pt idx="9">
                  <c:v>0.47499999999999998</c:v>
                </c:pt>
                <c:pt idx="10">
                  <c:v>0.52500000000000002</c:v>
                </c:pt>
                <c:pt idx="11">
                  <c:v>0.57499999999999996</c:v>
                </c:pt>
                <c:pt idx="12">
                  <c:v>0.625</c:v>
                </c:pt>
                <c:pt idx="13">
                  <c:v>0.67500000000000004</c:v>
                </c:pt>
                <c:pt idx="14">
                  <c:v>0.72499999999999998</c:v>
                </c:pt>
                <c:pt idx="15">
                  <c:v>0.77500000000000002</c:v>
                </c:pt>
                <c:pt idx="16">
                  <c:v>0.82499999999999996</c:v>
                </c:pt>
                <c:pt idx="17">
                  <c:v>0.875</c:v>
                </c:pt>
                <c:pt idx="18">
                  <c:v>0.92500000000000004</c:v>
                </c:pt>
                <c:pt idx="19">
                  <c:v>0.97499999999999998</c:v>
                </c:pt>
                <c:pt idx="20">
                  <c:v>1.0249999999999999</c:v>
                </c:pt>
                <c:pt idx="21">
                  <c:v>1.075</c:v>
                </c:pt>
                <c:pt idx="22">
                  <c:v>1.125</c:v>
                </c:pt>
                <c:pt idx="23">
                  <c:v>1.175</c:v>
                </c:pt>
                <c:pt idx="24">
                  <c:v>1.2250000000000001</c:v>
                </c:pt>
                <c:pt idx="25">
                  <c:v>1.2749999999999999</c:v>
                </c:pt>
                <c:pt idx="26">
                  <c:v>1.325</c:v>
                </c:pt>
                <c:pt idx="27">
                  <c:v>1.375</c:v>
                </c:pt>
                <c:pt idx="28">
                  <c:v>1.425</c:v>
                </c:pt>
                <c:pt idx="29">
                  <c:v>1.4750000000000001</c:v>
                </c:pt>
                <c:pt idx="30">
                  <c:v>1.5249999999999999</c:v>
                </c:pt>
                <c:pt idx="31">
                  <c:v>1.575</c:v>
                </c:pt>
                <c:pt idx="32">
                  <c:v>1.625</c:v>
                </c:pt>
                <c:pt idx="33">
                  <c:v>1.675</c:v>
                </c:pt>
                <c:pt idx="34">
                  <c:v>1.7250000000000001</c:v>
                </c:pt>
                <c:pt idx="35">
                  <c:v>1.7749999999999999</c:v>
                </c:pt>
                <c:pt idx="36">
                  <c:v>1.825</c:v>
                </c:pt>
                <c:pt idx="37">
                  <c:v>1.875</c:v>
                </c:pt>
                <c:pt idx="38">
                  <c:v>1.925</c:v>
                </c:pt>
                <c:pt idx="39">
                  <c:v>1.9750000000000001</c:v>
                </c:pt>
                <c:pt idx="40">
                  <c:v>2.0249999999999999</c:v>
                </c:pt>
                <c:pt idx="41">
                  <c:v>2.0750000000000002</c:v>
                </c:pt>
                <c:pt idx="42">
                  <c:v>2.125</c:v>
                </c:pt>
                <c:pt idx="43">
                  <c:v>2.1749999999999998</c:v>
                </c:pt>
                <c:pt idx="44">
                  <c:v>2.2250000000000001</c:v>
                </c:pt>
                <c:pt idx="45">
                  <c:v>2.2749999999999999</c:v>
                </c:pt>
                <c:pt idx="46">
                  <c:v>2.3250000000000002</c:v>
                </c:pt>
                <c:pt idx="47">
                  <c:v>2.375</c:v>
                </c:pt>
                <c:pt idx="48">
                  <c:v>2.4249999999999998</c:v>
                </c:pt>
                <c:pt idx="49">
                  <c:v>2.4750000000000001</c:v>
                </c:pt>
                <c:pt idx="50">
                  <c:v>2.5249999999999999</c:v>
                </c:pt>
                <c:pt idx="51">
                  <c:v>2.5750000000000002</c:v>
                </c:pt>
                <c:pt idx="52">
                  <c:v>2.625</c:v>
                </c:pt>
                <c:pt idx="53">
                  <c:v>2.6749999999999998</c:v>
                </c:pt>
                <c:pt idx="54">
                  <c:v>2.7250000000000001</c:v>
                </c:pt>
                <c:pt idx="55">
                  <c:v>2.7749999999999999</c:v>
                </c:pt>
                <c:pt idx="56">
                  <c:v>2.8250000000000002</c:v>
                </c:pt>
                <c:pt idx="57">
                  <c:v>2.875</c:v>
                </c:pt>
                <c:pt idx="58">
                  <c:v>2.9249999999999998</c:v>
                </c:pt>
                <c:pt idx="59">
                  <c:v>2.9750000000000001</c:v>
                </c:pt>
                <c:pt idx="60">
                  <c:v>3.0249999999999999</c:v>
                </c:pt>
              </c:numCache>
            </c:numRef>
          </c:cat>
          <c:val>
            <c:numRef>
              <c:f>'Local Misorientation'!$H$4:$H$64</c:f>
              <c:numCache>
                <c:formatCode>General</c:formatCode>
                <c:ptCount val="61"/>
                <c:pt idx="0">
                  <c:v>2.773079E-4</c:v>
                </c:pt>
                <c:pt idx="1">
                  <c:v>2.939464E-2</c:v>
                </c:pt>
                <c:pt idx="2">
                  <c:v>0.41235680000000002</c:v>
                </c:pt>
                <c:pt idx="3">
                  <c:v>1.4987109999999999</c:v>
                </c:pt>
                <c:pt idx="4">
                  <c:v>2.5998999999999999</c:v>
                </c:pt>
                <c:pt idx="5">
                  <c:v>3.2293889999999998</c:v>
                </c:pt>
                <c:pt idx="6">
                  <c:v>3.1833559999999999</c:v>
                </c:pt>
                <c:pt idx="7">
                  <c:v>2.66479</c:v>
                </c:pt>
                <c:pt idx="8">
                  <c:v>2.0398770000000002</c:v>
                </c:pt>
                <c:pt idx="9">
                  <c:v>1.452261</c:v>
                </c:pt>
                <c:pt idx="10">
                  <c:v>0.99248499999999995</c:v>
                </c:pt>
                <c:pt idx="11">
                  <c:v>0.65472390000000003</c:v>
                </c:pt>
                <c:pt idx="12">
                  <c:v>0.4213693</c:v>
                </c:pt>
                <c:pt idx="13">
                  <c:v>0.27980369999999999</c:v>
                </c:pt>
                <c:pt idx="14">
                  <c:v>0.1659688</c:v>
                </c:pt>
                <c:pt idx="15">
                  <c:v>0.11536009999999999</c:v>
                </c:pt>
                <c:pt idx="16">
                  <c:v>6.724716E-2</c:v>
                </c:pt>
                <c:pt idx="17">
                  <c:v>4.7003690000000001E-2</c:v>
                </c:pt>
                <c:pt idx="18">
                  <c:v>3.327695E-2</c:v>
                </c:pt>
                <c:pt idx="19">
                  <c:v>2.260059E-2</c:v>
                </c:pt>
                <c:pt idx="20">
                  <c:v>1.483597E-2</c:v>
                </c:pt>
                <c:pt idx="21">
                  <c:v>1.4004050000000001E-2</c:v>
                </c:pt>
                <c:pt idx="22">
                  <c:v>1.039905E-2</c:v>
                </c:pt>
                <c:pt idx="23">
                  <c:v>5.5461579999999998E-3</c:v>
                </c:pt>
                <c:pt idx="24">
                  <c:v>4.9915419999999999E-3</c:v>
                </c:pt>
                <c:pt idx="25">
                  <c:v>3.0503869999999999E-3</c:v>
                </c:pt>
                <c:pt idx="26">
                  <c:v>3.4663490000000001E-3</c:v>
                </c:pt>
                <c:pt idx="27">
                  <c:v>3.1890410000000001E-3</c:v>
                </c:pt>
                <c:pt idx="28">
                  <c:v>3.3276949999999999E-3</c:v>
                </c:pt>
                <c:pt idx="29">
                  <c:v>2.3571170000000002E-3</c:v>
                </c:pt>
                <c:pt idx="30">
                  <c:v>2.3571170000000002E-3</c:v>
                </c:pt>
                <c:pt idx="31">
                  <c:v>2.0798090000000002E-3</c:v>
                </c:pt>
                <c:pt idx="32">
                  <c:v>1.941155E-3</c:v>
                </c:pt>
                <c:pt idx="33">
                  <c:v>1.802501E-3</c:v>
                </c:pt>
                <c:pt idx="34">
                  <c:v>1.386539E-3</c:v>
                </c:pt>
                <c:pt idx="35">
                  <c:v>1.386539E-3</c:v>
                </c:pt>
                <c:pt idx="36">
                  <c:v>1.2478859999999999E-3</c:v>
                </c:pt>
                <c:pt idx="37">
                  <c:v>9.7057760000000002E-4</c:v>
                </c:pt>
                <c:pt idx="38">
                  <c:v>9.7057760000000002E-4</c:v>
                </c:pt>
                <c:pt idx="39">
                  <c:v>6.9326969999999996E-4</c:v>
                </c:pt>
                <c:pt idx="40">
                  <c:v>1.1092319999999999E-3</c:v>
                </c:pt>
                <c:pt idx="41">
                  <c:v>9.7057760000000002E-4</c:v>
                </c:pt>
                <c:pt idx="42">
                  <c:v>8.3192369999999995E-4</c:v>
                </c:pt>
                <c:pt idx="43">
                  <c:v>9.7057760000000002E-4</c:v>
                </c:pt>
                <c:pt idx="44">
                  <c:v>2.773079E-4</c:v>
                </c:pt>
                <c:pt idx="45">
                  <c:v>1.3865390000000001E-4</c:v>
                </c:pt>
                <c:pt idx="46">
                  <c:v>1.1092319999999999E-3</c:v>
                </c:pt>
                <c:pt idx="47">
                  <c:v>2.773079E-4</c:v>
                </c:pt>
                <c:pt idx="48">
                  <c:v>2.773079E-4</c:v>
                </c:pt>
                <c:pt idx="49">
                  <c:v>0</c:v>
                </c:pt>
                <c:pt idx="50">
                  <c:v>6.9326969999999996E-4</c:v>
                </c:pt>
                <c:pt idx="51">
                  <c:v>2.773079E-4</c:v>
                </c:pt>
                <c:pt idx="52">
                  <c:v>5.546158E-4</c:v>
                </c:pt>
                <c:pt idx="53">
                  <c:v>4.1596180000000001E-4</c:v>
                </c:pt>
                <c:pt idx="54">
                  <c:v>1.3865390000000001E-4</c:v>
                </c:pt>
                <c:pt idx="55">
                  <c:v>1.3865390000000001E-4</c:v>
                </c:pt>
                <c:pt idx="56">
                  <c:v>2.773079E-4</c:v>
                </c:pt>
                <c:pt idx="57">
                  <c:v>2.773079E-4</c:v>
                </c:pt>
                <c:pt idx="58">
                  <c:v>0</c:v>
                </c:pt>
                <c:pt idx="59">
                  <c:v>0</c:v>
                </c:pt>
                <c:pt idx="60">
                  <c:v>2.773079E-4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E245-4F5A-B1F1-F62703FE7A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22557664"/>
        <c:axId val="722559344"/>
      </c:barChart>
      <c:catAx>
        <c:axId val="7225576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22559344"/>
        <c:crosses val="autoZero"/>
        <c:auto val="1"/>
        <c:lblAlgn val="ctr"/>
        <c:lblOffset val="100"/>
        <c:tickLblSkip val="5"/>
        <c:noMultiLvlLbl val="0"/>
      </c:catAx>
      <c:valAx>
        <c:axId val="7225593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225576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1405177822187303"/>
          <c:y val="0.90109446010049132"/>
          <c:w val="0.75138089864067681"/>
          <c:h val="6.545720046470658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1"/>
          <c:order val="0"/>
          <c:tx>
            <c:v>Cold spot 1</c:v>
          </c:tx>
          <c:spPr>
            <a:solidFill>
              <a:schemeClr val="accent1">
                <a:lumMod val="75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  <a:effectLst/>
          </c:spPr>
          <c:invertIfNegative val="0"/>
          <c:cat>
            <c:numRef>
              <c:f>GOS!$C$20:$C$28</c:f>
              <c:numCache>
                <c:formatCode>0.00</c:formatCode>
                <c:ptCount val="9"/>
                <c:pt idx="0">
                  <c:v>0.25</c:v>
                </c:pt>
                <c:pt idx="1">
                  <c:v>0.5</c:v>
                </c:pt>
                <c:pt idx="2">
                  <c:v>0.75</c:v>
                </c:pt>
                <c:pt idx="3" formatCode="0">
                  <c:v>1</c:v>
                </c:pt>
                <c:pt idx="4" formatCode="0">
                  <c:v>2</c:v>
                </c:pt>
                <c:pt idx="5" formatCode="0">
                  <c:v>3</c:v>
                </c:pt>
                <c:pt idx="6" formatCode="0">
                  <c:v>4</c:v>
                </c:pt>
                <c:pt idx="7" formatCode="0">
                  <c:v>5</c:v>
                </c:pt>
                <c:pt idx="8" formatCode="0">
                  <c:v>8</c:v>
                </c:pt>
              </c:numCache>
            </c:numRef>
          </c:cat>
          <c:val>
            <c:numRef>
              <c:f>GOS!$D$20:$D$28</c:f>
              <c:numCache>
                <c:formatCode>0.00</c:formatCode>
                <c:ptCount val="9"/>
                <c:pt idx="0">
                  <c:v>42.622950819672127</c:v>
                </c:pt>
                <c:pt idx="1">
                  <c:v>34.42622950819672</c:v>
                </c:pt>
                <c:pt idx="2">
                  <c:v>8.1967213114754092</c:v>
                </c:pt>
                <c:pt idx="3">
                  <c:v>3.278688524590164</c:v>
                </c:pt>
                <c:pt idx="4">
                  <c:v>3.278688524590164</c:v>
                </c:pt>
                <c:pt idx="5">
                  <c:v>3.278688524590164</c:v>
                </c:pt>
                <c:pt idx="6">
                  <c:v>4.918032786885246</c:v>
                </c:pt>
                <c:pt idx="7">
                  <c:v>0</c:v>
                </c:pt>
                <c:pt idx="8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DFD-4FE3-80FB-98B187C01FC9}"/>
            </c:ext>
          </c:extLst>
        </c:ser>
        <c:ser>
          <c:idx val="2"/>
          <c:order val="1"/>
          <c:tx>
            <c:v>Cold spot 2</c:v>
          </c:tx>
          <c:spPr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  <a:effectLst/>
          </c:spPr>
          <c:invertIfNegative val="0"/>
          <c:cat>
            <c:numRef>
              <c:f>GOS!$C$20:$C$28</c:f>
              <c:numCache>
                <c:formatCode>0.00</c:formatCode>
                <c:ptCount val="9"/>
                <c:pt idx="0">
                  <c:v>0.25</c:v>
                </c:pt>
                <c:pt idx="1">
                  <c:v>0.5</c:v>
                </c:pt>
                <c:pt idx="2">
                  <c:v>0.75</c:v>
                </c:pt>
                <c:pt idx="3" formatCode="0">
                  <c:v>1</c:v>
                </c:pt>
                <c:pt idx="4" formatCode="0">
                  <c:v>2</c:v>
                </c:pt>
                <c:pt idx="5" formatCode="0">
                  <c:v>3</c:v>
                </c:pt>
                <c:pt idx="6" formatCode="0">
                  <c:v>4</c:v>
                </c:pt>
                <c:pt idx="7" formatCode="0">
                  <c:v>5</c:v>
                </c:pt>
                <c:pt idx="8" formatCode="0">
                  <c:v>8</c:v>
                </c:pt>
              </c:numCache>
            </c:numRef>
          </c:cat>
          <c:val>
            <c:numRef>
              <c:f>GOS!$E$20:$E$28</c:f>
              <c:numCache>
                <c:formatCode>0.00</c:formatCode>
                <c:ptCount val="9"/>
                <c:pt idx="0">
                  <c:v>31.343283582089555</c:v>
                </c:pt>
                <c:pt idx="1">
                  <c:v>49.253731343283583</c:v>
                </c:pt>
                <c:pt idx="2">
                  <c:v>4.4776119402985071</c:v>
                </c:pt>
                <c:pt idx="3">
                  <c:v>1.4925373134328357</c:v>
                </c:pt>
                <c:pt idx="4">
                  <c:v>7.4626865671641784</c:v>
                </c:pt>
                <c:pt idx="5">
                  <c:v>2.9850746268656714</c:v>
                </c:pt>
                <c:pt idx="6">
                  <c:v>1.4925373134328357</c:v>
                </c:pt>
                <c:pt idx="7">
                  <c:v>1.4925373134328357</c:v>
                </c:pt>
                <c:pt idx="8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DFD-4FE3-80FB-98B187C01FC9}"/>
            </c:ext>
          </c:extLst>
        </c:ser>
        <c:ser>
          <c:idx val="3"/>
          <c:order val="2"/>
          <c:tx>
            <c:v>Hot spot 1</c:v>
          </c:tx>
          <c:spPr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  <a:effectLst/>
          </c:spPr>
          <c:invertIfNegative val="0"/>
          <c:cat>
            <c:numRef>
              <c:f>GOS!$C$20:$C$28</c:f>
              <c:numCache>
                <c:formatCode>0.00</c:formatCode>
                <c:ptCount val="9"/>
                <c:pt idx="0">
                  <c:v>0.25</c:v>
                </c:pt>
                <c:pt idx="1">
                  <c:v>0.5</c:v>
                </c:pt>
                <c:pt idx="2">
                  <c:v>0.75</c:v>
                </c:pt>
                <c:pt idx="3" formatCode="0">
                  <c:v>1</c:v>
                </c:pt>
                <c:pt idx="4" formatCode="0">
                  <c:v>2</c:v>
                </c:pt>
                <c:pt idx="5" formatCode="0">
                  <c:v>3</c:v>
                </c:pt>
                <c:pt idx="6" formatCode="0">
                  <c:v>4</c:v>
                </c:pt>
                <c:pt idx="7" formatCode="0">
                  <c:v>5</c:v>
                </c:pt>
                <c:pt idx="8" formatCode="0">
                  <c:v>8</c:v>
                </c:pt>
              </c:numCache>
            </c:numRef>
          </c:cat>
          <c:val>
            <c:numRef>
              <c:f>GOS!$F$20:$F$28</c:f>
              <c:numCache>
                <c:formatCode>0.00</c:formatCode>
                <c:ptCount val="9"/>
                <c:pt idx="0">
                  <c:v>4.8426150121065374</c:v>
                </c:pt>
                <c:pt idx="1">
                  <c:v>56.416464891041166</c:v>
                </c:pt>
                <c:pt idx="2">
                  <c:v>27.118644067796609</c:v>
                </c:pt>
                <c:pt idx="3">
                  <c:v>2.4213075060532687</c:v>
                </c:pt>
                <c:pt idx="4">
                  <c:v>2.6634382566585959</c:v>
                </c:pt>
                <c:pt idx="5">
                  <c:v>1.937046004842615</c:v>
                </c:pt>
                <c:pt idx="6">
                  <c:v>3.1476997578692498</c:v>
                </c:pt>
                <c:pt idx="7">
                  <c:v>0.72639225181598066</c:v>
                </c:pt>
                <c:pt idx="8">
                  <c:v>0.72639225181598066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DFD-4FE3-80FB-98B187C01FC9}"/>
            </c:ext>
          </c:extLst>
        </c:ser>
        <c:ser>
          <c:idx val="4"/>
          <c:order val="3"/>
          <c:tx>
            <c:v>Hot spot 2</c:v>
          </c:tx>
          <c:spPr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>
                  <a:lumMod val="60000"/>
                  <a:lumOff val="40000"/>
                </a:schemeClr>
              </a:solidFill>
            </a:ln>
            <a:effectLst/>
          </c:spPr>
          <c:invertIfNegative val="0"/>
          <c:cat>
            <c:numRef>
              <c:f>GOS!$C$20:$C$28</c:f>
              <c:numCache>
                <c:formatCode>0.00</c:formatCode>
                <c:ptCount val="9"/>
                <c:pt idx="0">
                  <c:v>0.25</c:v>
                </c:pt>
                <c:pt idx="1">
                  <c:v>0.5</c:v>
                </c:pt>
                <c:pt idx="2">
                  <c:v>0.75</c:v>
                </c:pt>
                <c:pt idx="3" formatCode="0">
                  <c:v>1</c:v>
                </c:pt>
                <c:pt idx="4" formatCode="0">
                  <c:v>2</c:v>
                </c:pt>
                <c:pt idx="5" formatCode="0">
                  <c:v>3</c:v>
                </c:pt>
                <c:pt idx="6" formatCode="0">
                  <c:v>4</c:v>
                </c:pt>
                <c:pt idx="7" formatCode="0">
                  <c:v>5</c:v>
                </c:pt>
                <c:pt idx="8" formatCode="0">
                  <c:v>8</c:v>
                </c:pt>
              </c:numCache>
            </c:numRef>
          </c:cat>
          <c:val>
            <c:numRef>
              <c:f>GOS!$G$20:$G$28</c:f>
              <c:numCache>
                <c:formatCode>0.00</c:formatCode>
                <c:ptCount val="9"/>
                <c:pt idx="0">
                  <c:v>8.4828711256117462</c:v>
                </c:pt>
                <c:pt idx="1">
                  <c:v>41.924959216965739</c:v>
                </c:pt>
                <c:pt idx="2">
                  <c:v>35.889070146818923</c:v>
                </c:pt>
                <c:pt idx="3">
                  <c:v>6.0358890701468191</c:v>
                </c:pt>
                <c:pt idx="4">
                  <c:v>2.9363784665579118</c:v>
                </c:pt>
                <c:pt idx="5">
                  <c:v>2.2838499184339316</c:v>
                </c:pt>
                <c:pt idx="6">
                  <c:v>0.81566068515497547</c:v>
                </c:pt>
                <c:pt idx="7">
                  <c:v>1.6313213703099509</c:v>
                </c:pt>
                <c:pt idx="8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DDFD-4FE3-80FB-98B187C01FC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16304192"/>
        <c:axId val="1961007024"/>
      </c:barChart>
      <c:catAx>
        <c:axId val="1916304192"/>
        <c:scaling>
          <c:orientation val="minMax"/>
        </c:scaling>
        <c:delete val="0"/>
        <c:axPos val="b"/>
        <c:numFmt formatCode="0.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61007024"/>
        <c:crosses val="autoZero"/>
        <c:auto val="1"/>
        <c:lblAlgn val="ctr"/>
        <c:lblOffset val="100"/>
        <c:noMultiLvlLbl val="0"/>
      </c:catAx>
      <c:valAx>
        <c:axId val="19610070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163041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6833" cy="465797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56550" y="0"/>
            <a:ext cx="3026833" cy="465797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>
              <a:defRPr sz="1200"/>
            </a:lvl1pPr>
          </a:lstStyle>
          <a:p>
            <a:fld id="{0E9249C1-76C2-4AEB-8C7B-CF541297D227}" type="datetimeFigureOut">
              <a:rPr lang="en-US" smtClean="0"/>
              <a:t>11/8/18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7904"/>
            <a:ext cx="3026833" cy="465796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56550" y="8817904"/>
            <a:ext cx="3026833" cy="465796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>
              <a:defRPr sz="1200"/>
            </a:lvl1pPr>
          </a:lstStyle>
          <a:p>
            <a:fld id="{97551423-A93D-474C-A844-A65FB2BF59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50292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6833" cy="465797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6550" y="0"/>
            <a:ext cx="3026833" cy="465797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>
              <a:defRPr sz="1200"/>
            </a:lvl1pPr>
          </a:lstStyle>
          <a:p>
            <a:fld id="{A078FC32-FFF2-4481-ACC3-537648C0D63C}" type="datetimeFigureOut">
              <a:rPr lang="en-US" smtClean="0"/>
              <a:t>11/8/18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03350" y="1160463"/>
            <a:ext cx="4178300" cy="3133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58" tIns="46479" rIns="92958" bIns="4647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467781"/>
            <a:ext cx="5588000" cy="3655457"/>
          </a:xfrm>
          <a:prstGeom prst="rect">
            <a:avLst/>
          </a:prstGeom>
        </p:spPr>
        <p:txBody>
          <a:bodyPr vert="horz" lIns="92958" tIns="46479" rIns="92958" bIns="4647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7904"/>
            <a:ext cx="3026833" cy="465796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6550" y="8817904"/>
            <a:ext cx="3026833" cy="465796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>
              <a:defRPr sz="1200"/>
            </a:lvl1pPr>
          </a:lstStyle>
          <a:p>
            <a:fld id="{C14A038C-4256-4477-9920-DA1EAD0DCF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69385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4A038C-4256-4477-9920-DA1EAD0DCF0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2426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Dislocations tangles/dislocation cells, dimension is tens of nm -&gt; stronger pinning center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4A038C-4256-4477-9920-DA1EAD0DCF0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0303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Dislocations tangles/dislocation cells, dimension is tens of nm -&gt; stronger pinning center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4A038C-4256-4477-9920-DA1EAD0DCF0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1136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4A038C-4256-4477-9920-DA1EAD0DCF06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20748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4A038C-4256-4477-9920-DA1EAD0DCF0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2030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4A038C-4256-4477-9920-DA1EAD0DCF0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8388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4A038C-4256-4477-9920-DA1EAD0DCF0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9945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4A038C-4256-4477-9920-DA1EAD0DCF0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0535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4A038C-4256-4477-9920-DA1EAD0DCF0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0245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4A038C-4256-4477-9920-DA1EAD0DCF0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8174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4A038C-4256-4477-9920-DA1EAD0DCF0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2486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Dislocations tangles/dislocation cells, dimension is tens of nm -&gt; stronger pinning center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4A038C-4256-4477-9920-DA1EAD0DCF0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3555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png"/><Relationship Id="rId7" Type="http://schemas.openxmlformats.org/officeDocument/2006/relationships/image" Target="../media/image11.tiff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0.jpeg"/><Relationship Id="rId5" Type="http://schemas.openxmlformats.org/officeDocument/2006/relationships/image" Target="../media/image9.gif"/><Relationship Id="rId10" Type="http://schemas.openxmlformats.org/officeDocument/2006/relationships/image" Target="../media/image14.jpeg"/><Relationship Id="rId4" Type="http://schemas.openxmlformats.org/officeDocument/2006/relationships/image" Target="../media/image8.png"/><Relationship Id="rId9" Type="http://schemas.openxmlformats.org/officeDocument/2006/relationships/image" Target="../media/image13.gi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png"/><Relationship Id="rId7" Type="http://schemas.openxmlformats.org/officeDocument/2006/relationships/image" Target="../media/image11.tiff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10.jpeg"/><Relationship Id="rId5" Type="http://schemas.openxmlformats.org/officeDocument/2006/relationships/image" Target="../media/image9.gif"/><Relationship Id="rId10" Type="http://schemas.openxmlformats.org/officeDocument/2006/relationships/image" Target="../media/image14.jpeg"/><Relationship Id="rId4" Type="http://schemas.openxmlformats.org/officeDocument/2006/relationships/image" Target="../media/image8.png"/><Relationship Id="rId9" Type="http://schemas.openxmlformats.org/officeDocument/2006/relationships/image" Target="../media/image13.gif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png"/><Relationship Id="rId7" Type="http://schemas.openxmlformats.org/officeDocument/2006/relationships/image" Target="../media/image11.tiff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5.xml"/><Relationship Id="rId6" Type="http://schemas.openxmlformats.org/officeDocument/2006/relationships/image" Target="../media/image10.jpeg"/><Relationship Id="rId5" Type="http://schemas.openxmlformats.org/officeDocument/2006/relationships/image" Target="../media/image9.gif"/><Relationship Id="rId10" Type="http://schemas.openxmlformats.org/officeDocument/2006/relationships/image" Target="../media/image14.jpeg"/><Relationship Id="rId4" Type="http://schemas.openxmlformats.org/officeDocument/2006/relationships/image" Target="../media/image8.png"/><Relationship Id="rId9" Type="http://schemas.openxmlformats.org/officeDocument/2006/relationships/image" Target="../media/image13.gif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png"/><Relationship Id="rId7" Type="http://schemas.openxmlformats.org/officeDocument/2006/relationships/image" Target="../media/image11.tiff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7.xml"/><Relationship Id="rId6" Type="http://schemas.openxmlformats.org/officeDocument/2006/relationships/image" Target="../media/image10.jpeg"/><Relationship Id="rId5" Type="http://schemas.openxmlformats.org/officeDocument/2006/relationships/image" Target="../media/image9.gif"/><Relationship Id="rId10" Type="http://schemas.openxmlformats.org/officeDocument/2006/relationships/image" Target="../media/image14.jpeg"/><Relationship Id="rId4" Type="http://schemas.openxmlformats.org/officeDocument/2006/relationships/image" Target="../media/image8.png"/><Relationship Id="rId9" Type="http://schemas.openxmlformats.org/officeDocument/2006/relationships/image" Target="../media/image13.gif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7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7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7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7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png"/><Relationship Id="rId7" Type="http://schemas.openxmlformats.org/officeDocument/2006/relationships/image" Target="../media/image11.tiff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8.xml"/><Relationship Id="rId6" Type="http://schemas.openxmlformats.org/officeDocument/2006/relationships/image" Target="../media/image10.jpeg"/><Relationship Id="rId5" Type="http://schemas.openxmlformats.org/officeDocument/2006/relationships/image" Target="../media/image9.gif"/><Relationship Id="rId10" Type="http://schemas.openxmlformats.org/officeDocument/2006/relationships/image" Target="../media/image14.jpeg"/><Relationship Id="rId4" Type="http://schemas.openxmlformats.org/officeDocument/2006/relationships/image" Target="../media/image8.png"/><Relationship Id="rId9" Type="http://schemas.openxmlformats.org/officeDocument/2006/relationships/image" Target="../media/image13.gif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8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8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8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8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8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png"/><Relationship Id="rId7" Type="http://schemas.openxmlformats.org/officeDocument/2006/relationships/image" Target="../media/image11.tiff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9.xml"/><Relationship Id="rId6" Type="http://schemas.openxmlformats.org/officeDocument/2006/relationships/image" Target="../media/image10.jpeg"/><Relationship Id="rId5" Type="http://schemas.openxmlformats.org/officeDocument/2006/relationships/image" Target="../media/image9.gif"/><Relationship Id="rId10" Type="http://schemas.openxmlformats.org/officeDocument/2006/relationships/image" Target="../media/image14.jpeg"/><Relationship Id="rId4" Type="http://schemas.openxmlformats.org/officeDocument/2006/relationships/image" Target="../media/image8.png"/><Relationship Id="rId9" Type="http://schemas.openxmlformats.org/officeDocument/2006/relationships/image" Target="../media/image13.gif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9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9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9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9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9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png"/><Relationship Id="rId7" Type="http://schemas.openxmlformats.org/officeDocument/2006/relationships/image" Target="../media/image11.tiff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0.xml"/><Relationship Id="rId6" Type="http://schemas.openxmlformats.org/officeDocument/2006/relationships/image" Target="../media/image10.jpeg"/><Relationship Id="rId5" Type="http://schemas.openxmlformats.org/officeDocument/2006/relationships/image" Target="../media/image9.gif"/><Relationship Id="rId10" Type="http://schemas.openxmlformats.org/officeDocument/2006/relationships/image" Target="../media/image14.jpeg"/><Relationship Id="rId4" Type="http://schemas.openxmlformats.org/officeDocument/2006/relationships/image" Target="../media/image8.png"/><Relationship Id="rId9" Type="http://schemas.openxmlformats.org/officeDocument/2006/relationships/image" Target="../media/image13.gif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0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0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0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0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0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png"/><Relationship Id="rId7" Type="http://schemas.openxmlformats.org/officeDocument/2006/relationships/image" Target="../media/image11.tiff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0.jpeg"/><Relationship Id="rId5" Type="http://schemas.openxmlformats.org/officeDocument/2006/relationships/image" Target="../media/image9.gif"/><Relationship Id="rId10" Type="http://schemas.openxmlformats.org/officeDocument/2006/relationships/image" Target="../media/image14.jpeg"/><Relationship Id="rId4" Type="http://schemas.openxmlformats.org/officeDocument/2006/relationships/image" Target="../media/image8.png"/><Relationship Id="rId9" Type="http://schemas.openxmlformats.org/officeDocument/2006/relationships/image" Target="../media/image13.gi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TitleSlide_060514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FermiLogo_RGB_NALBlue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750" y="1149350"/>
            <a:ext cx="3267075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806450" y="3559283"/>
            <a:ext cx="7526338" cy="1139271"/>
          </a:xfrm>
          <a:prstGeom prst="rect">
            <a:avLst/>
          </a:prstGeom>
        </p:spPr>
        <p:txBody>
          <a:bodyPr wrap="square" lIns="0" tIns="0" rIns="0" bIns="0" anchor="t"/>
          <a:lstStyle>
            <a:lvl1pPr algn="l">
              <a:defRPr sz="3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806450" y="4841093"/>
            <a:ext cx="7526338" cy="148995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286180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A4001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it-IT">
                <a:solidFill>
                  <a:srgbClr val="000000"/>
                </a:solidFill>
              </a:rPr>
              <a:t>Martina Martinello | TTC topical workshop on flux trapping - CERN 2018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810895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 b="0"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21" y="1074380"/>
            <a:ext cx="8553429" cy="1945"/>
          </a:xfrm>
          <a:prstGeom prst="line">
            <a:avLst/>
          </a:prstGeom>
          <a:ln w="22225">
            <a:solidFill>
              <a:srgbClr val="A4001D"/>
            </a:solidFill>
            <a:headEnd type="non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92192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it-IT">
                <a:solidFill>
                  <a:srgbClr val="000000"/>
                </a:solidFill>
              </a:rPr>
              <a:t>Martina Martinello | TTC topical workshop on flux trapping - CERN 2018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21" y="1074380"/>
            <a:ext cx="8553429" cy="1945"/>
          </a:xfrm>
          <a:prstGeom prst="line">
            <a:avLst/>
          </a:prstGeom>
          <a:ln w="22225">
            <a:solidFill>
              <a:srgbClr val="A4001D"/>
            </a:solidFill>
            <a:headEnd type="non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05578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it-IT">
                <a:solidFill>
                  <a:srgbClr val="000000"/>
                </a:solidFill>
              </a:rPr>
              <a:t>Martina Martinello | TTC topical workshop on flux trapping - CERN 2018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388620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  <p:sp>
        <p:nvSpPr>
          <p:cNvPr id="11" name="Content Placeholder 15"/>
          <p:cNvSpPr>
            <a:spLocks noGrp="1"/>
          </p:cNvSpPr>
          <p:nvPr>
            <p:ph sz="quarter" idx="15"/>
          </p:nvPr>
        </p:nvSpPr>
        <p:spPr>
          <a:xfrm>
            <a:off x="4648200" y="1252729"/>
            <a:ext cx="388620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21" y="1074380"/>
            <a:ext cx="8553429" cy="1945"/>
          </a:xfrm>
          <a:prstGeom prst="line">
            <a:avLst/>
          </a:prstGeom>
          <a:ln w="22225">
            <a:solidFill>
              <a:srgbClr val="A4001D"/>
            </a:solidFill>
            <a:headEnd type="non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97675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line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3646488" y="1252728"/>
            <a:ext cx="2442340" cy="2481072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 dirty="0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3646488" y="3886200"/>
            <a:ext cx="2442340" cy="243205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 dirty="0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6242954" y="1243584"/>
            <a:ext cx="2442340" cy="5065522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>
          <a:xfrm>
            <a:off x="457200" y="1243584"/>
            <a:ext cx="3013075" cy="50655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  <p:sp>
        <p:nvSpPr>
          <p:cNvPr id="14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it-IT">
                <a:solidFill>
                  <a:srgbClr val="000000"/>
                </a:solidFill>
              </a:rPr>
              <a:t>Martina Martinello | TTC topical workshop on flux trapping - CERN 2018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21" y="1074380"/>
            <a:ext cx="8553429" cy="1945"/>
          </a:xfrm>
          <a:prstGeom prst="line">
            <a:avLst/>
          </a:prstGeom>
          <a:ln w="22225">
            <a:solidFill>
              <a:srgbClr val="A4001D"/>
            </a:solidFill>
            <a:headEnd type="non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41059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and Chart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5"/>
          </p:nvPr>
        </p:nvSpPr>
        <p:spPr>
          <a:xfrm>
            <a:off x="6007100" y="1243584"/>
            <a:ext cx="2667000" cy="5065522"/>
          </a:xfrm>
        </p:spPr>
        <p:txBody>
          <a:bodyPr/>
          <a:lstStyle/>
          <a:p>
            <a:r>
              <a:rPr lang="en-US"/>
              <a:t>Click icon to add chart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6"/>
          </p:nvPr>
        </p:nvSpPr>
        <p:spPr>
          <a:xfrm>
            <a:off x="457200" y="1243584"/>
            <a:ext cx="5484812" cy="50655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  <p:sp>
        <p:nvSpPr>
          <p:cNvPr id="11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it-IT">
                <a:solidFill>
                  <a:srgbClr val="000000"/>
                </a:solidFill>
              </a:rPr>
              <a:t>Martina Martinello | TTC topical workshop on flux trapping - CERN 2018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21" y="1074380"/>
            <a:ext cx="8553429" cy="1945"/>
          </a:xfrm>
          <a:prstGeom prst="line">
            <a:avLst/>
          </a:prstGeom>
          <a:ln w="22225">
            <a:solidFill>
              <a:srgbClr val="A4001D"/>
            </a:solidFill>
            <a:headEnd type="non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10990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imple Titl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99893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>
                <a:solidFill>
                  <a:srgbClr val="000000"/>
                </a:solidFill>
              </a:rPr>
              <a:t>Martina Martinello | TTC topical workshop on flux trapping - CERN 2018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69553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&amp; Content">
    <p:bg>
      <p:bgPr>
        <a:solidFill>
          <a:schemeClr val="bg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4987867"/>
          </a:xfrm>
          <a:prstGeom prst="rect">
            <a:avLst/>
          </a:prstGeom>
        </p:spPr>
        <p:txBody>
          <a:bodyPr lIns="0" tIns="0" rIns="0" bIns="0"/>
          <a:lstStyle>
            <a:lvl1pPr>
              <a:spcBef>
                <a:spcPts val="1200"/>
              </a:spcBef>
              <a:defRPr sz="2400">
                <a:solidFill>
                  <a:srgbClr val="404040"/>
                </a:solidFill>
              </a:defRPr>
            </a:lvl1pPr>
            <a:lvl2pPr>
              <a:spcBef>
                <a:spcPts val="200"/>
              </a:spcBef>
              <a:defRPr sz="2200">
                <a:solidFill>
                  <a:srgbClr val="404040"/>
                </a:solidFill>
              </a:defRPr>
            </a:lvl2pPr>
            <a:lvl3pPr>
              <a:spcBef>
                <a:spcPts val="0"/>
              </a:spcBef>
              <a:defRPr sz="2000">
                <a:solidFill>
                  <a:srgbClr val="404040"/>
                </a:solidFill>
              </a:defRPr>
            </a:lvl3pPr>
            <a:lvl4pPr>
              <a:spcBef>
                <a:spcPts val="0"/>
              </a:spcBef>
              <a:defRPr sz="1800">
                <a:solidFill>
                  <a:srgbClr val="404040"/>
                </a:solidFill>
              </a:defRPr>
            </a:lvl4pPr>
            <a:lvl5pPr marL="2057400" indent="-228600">
              <a:spcBef>
                <a:spcPts val="0"/>
              </a:spcBef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50013" y="6515100"/>
            <a:ext cx="1076325" cy="2413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8E74B9F2-B0B6-224E-B9D5-89D37D9EE613}" type="datetime1">
              <a:rPr lang="en-US" smtClean="0">
                <a:solidFill>
                  <a:srgbClr val="000000"/>
                </a:solidFill>
                <a:latin typeface="Arial" pitchFamily="34" charset="0"/>
                <a:ea typeface="ＭＳ Ｐゴシック" pitchFamily="-110" charset="-128"/>
              </a:rPr>
              <a:t>11/8/18</a:t>
            </a:fld>
            <a:endParaRPr lang="en-US">
              <a:solidFill>
                <a:srgbClr val="000000"/>
              </a:solidFill>
              <a:latin typeface="Arial" pitchFamily="34" charset="0"/>
              <a:ea typeface="ＭＳ Ｐゴシック" pitchFamily="-110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>
                <a:solidFill>
                  <a:srgbClr val="004C97"/>
                </a:solidFill>
              </a:defRPr>
            </a:lvl1pPr>
          </a:lstStyle>
          <a:p>
            <a:pPr>
              <a:defRPr/>
            </a:pPr>
            <a:r>
              <a:rPr lang="it-IT" b="1"/>
              <a:t>Martina Martinello | TTC topical workshop on flux trapping - CERN 2018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5A663A-9045-4F5C-A8DD-14283B87C59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50292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6459538" y="6515100"/>
            <a:ext cx="1076325" cy="241300"/>
          </a:xfrm>
          <a:prstGeom prst="rect">
            <a:avLst/>
          </a:prstGeom>
        </p:spPr>
        <p:txBody>
          <a:bodyPr/>
          <a:lstStyle/>
          <a:p>
            <a:fld id="{97FA9167-7396-9D4B-87FA-FF967A95FEBD}" type="datetime1">
              <a:rPr lang="en-US" smtClean="0"/>
              <a:t>11/8/18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Martina Martinello | TTC topical workshop on flux trapping - CERN 2018</a:t>
            </a: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70BF4-04C1-49D2-AF55-3B7C212EEA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6025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bronwynb\Desktop\Branding\divider_template_backg#533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9100" y="3876675"/>
            <a:ext cx="2524389" cy="73342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24575"/>
            <a:ext cx="1973584" cy="7178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7213" y="536575"/>
            <a:ext cx="8008937" cy="2246313"/>
          </a:xfrm>
        </p:spPr>
        <p:txBody>
          <a:bodyPr anchor="b" anchorCtr="0">
            <a:noAutofit/>
          </a:bodyPr>
          <a:lstStyle>
            <a:lvl1pPr>
              <a:defRPr sz="43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7213" y="3181350"/>
            <a:ext cx="7989887" cy="2652522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sz="16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CA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557213" y="2755011"/>
            <a:ext cx="8008937" cy="369189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28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CA" dirty="0"/>
              <a:t>Click to edit Master subtitle style</a:t>
            </a:r>
          </a:p>
        </p:txBody>
      </p:sp>
      <p:pic>
        <p:nvPicPr>
          <p:cNvPr id="12" name="Picture 2" descr="C:\Documents and Settings\mcdunn\Desktop\LBNL_Full_Logo_Final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00800" y="3590925"/>
            <a:ext cx="907882" cy="776239"/>
          </a:xfrm>
          <a:prstGeom prst="rect">
            <a:avLst/>
          </a:prstGeom>
          <a:noFill/>
        </p:spPr>
      </p:pic>
      <p:pic>
        <p:nvPicPr>
          <p:cNvPr id="13" name="Picture 39" descr="http://inside.anl.gov/resources/standards/images/logos/ANL_H_Black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491503" y="3680008"/>
            <a:ext cx="1223871" cy="569939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ffectLst/>
        </p:spPr>
      </p:pic>
      <p:pic>
        <p:nvPicPr>
          <p:cNvPr id="1026" name="Picture 2" descr="C:\Users\tor\Downloads\FermiLogo.tif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189601" y="4531614"/>
            <a:ext cx="1792224" cy="323468"/>
          </a:xfrm>
          <a:prstGeom prst="rect">
            <a:avLst/>
          </a:prstGeom>
          <a:noFill/>
        </p:spPr>
      </p:pic>
      <p:pic>
        <p:nvPicPr>
          <p:cNvPr id="14" name="Picture 13" descr="JLab_logo_white1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77076" y="4380905"/>
            <a:ext cx="1952624" cy="610194"/>
          </a:xfrm>
          <a:prstGeom prst="rect">
            <a:avLst/>
          </a:prstGeom>
        </p:spPr>
      </p:pic>
      <p:pic>
        <p:nvPicPr>
          <p:cNvPr id="16" name="Picture 15" descr="cornell university 2.gif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210050" y="4371975"/>
            <a:ext cx="775963" cy="754745"/>
          </a:xfrm>
          <a:prstGeom prst="rect">
            <a:avLst/>
          </a:prstGeom>
        </p:spPr>
      </p:pic>
      <p:pic>
        <p:nvPicPr>
          <p:cNvPr id="17" name="Picture 4" descr="C:\Users\boyce\Documents\lclsII_banner_v01_wd565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" y="414089"/>
            <a:ext cx="5349126" cy="11076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62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&amp; Content">
    <p:bg>
      <p:bgPr>
        <a:solidFill>
          <a:schemeClr val="bg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4987867"/>
          </a:xfrm>
          <a:prstGeom prst="rect">
            <a:avLst/>
          </a:prstGeom>
        </p:spPr>
        <p:txBody>
          <a:bodyPr lIns="0" tIns="0" rIns="0" bIns="0"/>
          <a:lstStyle>
            <a:lvl1pPr>
              <a:spcBef>
                <a:spcPts val="1200"/>
              </a:spcBef>
              <a:defRPr sz="2400">
                <a:solidFill>
                  <a:srgbClr val="404040"/>
                </a:solidFill>
              </a:defRPr>
            </a:lvl1pPr>
            <a:lvl2pPr>
              <a:spcBef>
                <a:spcPts val="200"/>
              </a:spcBef>
              <a:defRPr sz="2200">
                <a:solidFill>
                  <a:srgbClr val="404040"/>
                </a:solidFill>
              </a:defRPr>
            </a:lvl2pPr>
            <a:lvl3pPr>
              <a:spcBef>
                <a:spcPts val="0"/>
              </a:spcBef>
              <a:defRPr sz="2000">
                <a:solidFill>
                  <a:srgbClr val="404040"/>
                </a:solidFill>
              </a:defRPr>
            </a:lvl3pPr>
            <a:lvl4pPr>
              <a:spcBef>
                <a:spcPts val="0"/>
              </a:spcBef>
              <a:defRPr sz="1800">
                <a:solidFill>
                  <a:srgbClr val="404040"/>
                </a:solidFill>
              </a:defRPr>
            </a:lvl4pPr>
            <a:lvl5pPr marL="2057400" indent="-228600">
              <a:spcBef>
                <a:spcPts val="0"/>
              </a:spcBef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50013" y="6515100"/>
            <a:ext cx="1076325" cy="241300"/>
          </a:xfrm>
        </p:spPr>
        <p:txBody>
          <a:bodyPr/>
          <a:lstStyle>
            <a:lvl1pPr>
              <a:defRPr/>
            </a:lvl1pPr>
          </a:lstStyle>
          <a:p>
            <a:fld id="{2FA947F8-7F78-B74A-99BE-2B02B549E048}" type="datetime1">
              <a:rPr lang="en-US" smtClean="0"/>
              <a:t>11/8/18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>
                <a:solidFill>
                  <a:srgbClr val="004C97"/>
                </a:solidFill>
              </a:defRPr>
            </a:lvl1pPr>
          </a:lstStyle>
          <a:p>
            <a:r>
              <a:rPr lang="it-IT"/>
              <a:t>Martina Martinello | TTC topical workshop on flux trapping - CERN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B70BF4-04C1-49D2-AF55-3B7C212EEA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5189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A4001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it-IT">
                <a:solidFill>
                  <a:srgbClr val="000000"/>
                </a:solidFill>
              </a:rPr>
              <a:t>Martina Martinello | TTC topical workshop on flux trapping - CERN 2018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8108950" cy="5065522"/>
          </a:xfrm>
        </p:spPr>
        <p:txBody>
          <a:bodyPr/>
          <a:lstStyle>
            <a:lvl1pPr marL="342900" indent="-342900">
              <a:buClr>
                <a:srgbClr val="981E32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 b="0"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21" y="1074380"/>
            <a:ext cx="8553429" cy="1945"/>
          </a:xfrm>
          <a:prstGeom prst="line">
            <a:avLst/>
          </a:prstGeom>
          <a:ln w="22225">
            <a:solidFill>
              <a:srgbClr val="A4001D"/>
            </a:solidFill>
            <a:headEnd type="non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56069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it-IT">
                <a:solidFill>
                  <a:srgbClr val="000000"/>
                </a:solidFill>
              </a:rPr>
              <a:t>Martina Martinello | TTC topical workshop on flux trapping - CERN 2018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21" y="1074380"/>
            <a:ext cx="8553429" cy="1945"/>
          </a:xfrm>
          <a:prstGeom prst="line">
            <a:avLst/>
          </a:prstGeom>
          <a:ln w="22225">
            <a:solidFill>
              <a:srgbClr val="A4001D"/>
            </a:solidFill>
            <a:headEnd type="non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10213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it-IT">
                <a:solidFill>
                  <a:srgbClr val="000000"/>
                </a:solidFill>
              </a:rPr>
              <a:t>Martina Martinello | TTC topical workshop on flux trapping - CERN 2018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388620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  <p:sp>
        <p:nvSpPr>
          <p:cNvPr id="11" name="Content Placeholder 15"/>
          <p:cNvSpPr>
            <a:spLocks noGrp="1"/>
          </p:cNvSpPr>
          <p:nvPr>
            <p:ph sz="quarter" idx="15"/>
          </p:nvPr>
        </p:nvSpPr>
        <p:spPr>
          <a:xfrm>
            <a:off x="4648200" y="1252729"/>
            <a:ext cx="388620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21" y="1074380"/>
            <a:ext cx="8553429" cy="1945"/>
          </a:xfrm>
          <a:prstGeom prst="line">
            <a:avLst/>
          </a:prstGeom>
          <a:ln w="22225">
            <a:solidFill>
              <a:srgbClr val="A4001D"/>
            </a:solidFill>
            <a:headEnd type="non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083233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line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3646488" y="1252728"/>
            <a:ext cx="2442340" cy="2481072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 dirty="0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3646488" y="3886200"/>
            <a:ext cx="2442340" cy="243205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 dirty="0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6242954" y="1243584"/>
            <a:ext cx="2442340" cy="5065522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>
          <a:xfrm>
            <a:off x="457200" y="1243584"/>
            <a:ext cx="3013075" cy="50655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  <p:sp>
        <p:nvSpPr>
          <p:cNvPr id="14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it-IT">
                <a:solidFill>
                  <a:srgbClr val="000000"/>
                </a:solidFill>
              </a:rPr>
              <a:t>Martina Martinello | TTC topical workshop on flux trapping - CERN 2018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21" y="1074380"/>
            <a:ext cx="8553429" cy="1945"/>
          </a:xfrm>
          <a:prstGeom prst="line">
            <a:avLst/>
          </a:prstGeom>
          <a:ln w="22225">
            <a:solidFill>
              <a:srgbClr val="A4001D"/>
            </a:solidFill>
            <a:headEnd type="non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72032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and Chart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5"/>
          </p:nvPr>
        </p:nvSpPr>
        <p:spPr>
          <a:xfrm>
            <a:off x="6007100" y="1243584"/>
            <a:ext cx="2667000" cy="5065522"/>
          </a:xfrm>
        </p:spPr>
        <p:txBody>
          <a:bodyPr/>
          <a:lstStyle/>
          <a:p>
            <a:r>
              <a:rPr lang="en-US"/>
              <a:t>Click icon to add chart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6"/>
          </p:nvPr>
        </p:nvSpPr>
        <p:spPr>
          <a:xfrm>
            <a:off x="457200" y="1243584"/>
            <a:ext cx="5484812" cy="50655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  <p:sp>
        <p:nvSpPr>
          <p:cNvPr id="11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it-IT">
                <a:solidFill>
                  <a:srgbClr val="000000"/>
                </a:solidFill>
              </a:rPr>
              <a:t>Martina Martinello | TTC topical workshop on flux trapping - CERN 2018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21" y="1074380"/>
            <a:ext cx="8553429" cy="1945"/>
          </a:xfrm>
          <a:prstGeom prst="line">
            <a:avLst/>
          </a:prstGeom>
          <a:ln w="22225">
            <a:solidFill>
              <a:srgbClr val="A4001D"/>
            </a:solidFill>
            <a:headEnd type="non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779839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imple Titl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507056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487B13E7-7C0B-D04E-BB61-CCD2AE29D7F2}" type="datetime1">
              <a:rPr lang="en-US" smtClean="0">
                <a:solidFill>
                  <a:srgbClr val="000000"/>
                </a:solidFill>
                <a:latin typeface="Arial" pitchFamily="34" charset="0"/>
                <a:ea typeface="ＭＳ Ｐゴシック" pitchFamily="-110" charset="-128"/>
              </a:rPr>
              <a:t>11/8/18</a:t>
            </a:fld>
            <a:endParaRPr lang="en-US" dirty="0">
              <a:solidFill>
                <a:srgbClr val="000000"/>
              </a:solidFill>
              <a:latin typeface="Arial" pitchFamily="34" charset="0"/>
              <a:ea typeface="ＭＳ Ｐゴシック" pitchFamily="-110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>
                <a:solidFill>
                  <a:srgbClr val="000000"/>
                </a:solidFill>
              </a:rPr>
              <a:t>Martina Martinello | TTC topical workshop on flux trapping - CERN 2018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419054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bronwynb\Desktop\Branding\divider_template_backg#533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9100" y="3876675"/>
            <a:ext cx="2524389" cy="73342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24575"/>
            <a:ext cx="1973584" cy="7178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7213" y="536575"/>
            <a:ext cx="8008937" cy="2246313"/>
          </a:xfrm>
        </p:spPr>
        <p:txBody>
          <a:bodyPr anchor="b" anchorCtr="0">
            <a:noAutofit/>
          </a:bodyPr>
          <a:lstStyle>
            <a:lvl1pPr>
              <a:defRPr sz="43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7213" y="3181350"/>
            <a:ext cx="7989887" cy="2652522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sz="16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CA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557213" y="2755011"/>
            <a:ext cx="8008937" cy="369189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28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CA" dirty="0"/>
              <a:t>Click to edit Master subtitle style</a:t>
            </a:r>
          </a:p>
        </p:txBody>
      </p:sp>
      <p:pic>
        <p:nvPicPr>
          <p:cNvPr id="12" name="Picture 2" descr="C:\Documents and Settings\mcdunn\Desktop\LBNL_Full_Logo_Final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00800" y="3590925"/>
            <a:ext cx="907882" cy="776239"/>
          </a:xfrm>
          <a:prstGeom prst="rect">
            <a:avLst/>
          </a:prstGeom>
          <a:noFill/>
        </p:spPr>
      </p:pic>
      <p:pic>
        <p:nvPicPr>
          <p:cNvPr id="13" name="Picture 39" descr="http://inside.anl.gov/resources/standards/images/logos/ANL_H_Black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491503" y="3680008"/>
            <a:ext cx="1223871" cy="569939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ffectLst/>
        </p:spPr>
      </p:pic>
      <p:pic>
        <p:nvPicPr>
          <p:cNvPr id="1026" name="Picture 2" descr="C:\Users\tor\Downloads\FermiLogo.tif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189601" y="4531614"/>
            <a:ext cx="1792224" cy="323468"/>
          </a:xfrm>
          <a:prstGeom prst="rect">
            <a:avLst/>
          </a:prstGeom>
          <a:noFill/>
        </p:spPr>
      </p:pic>
      <p:pic>
        <p:nvPicPr>
          <p:cNvPr id="14" name="Picture 13" descr="JLab_logo_white1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77076" y="4380905"/>
            <a:ext cx="1952624" cy="610194"/>
          </a:xfrm>
          <a:prstGeom prst="rect">
            <a:avLst/>
          </a:prstGeom>
        </p:spPr>
      </p:pic>
      <p:pic>
        <p:nvPicPr>
          <p:cNvPr id="16" name="Picture 15" descr="cornell university 2.gif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210050" y="4371975"/>
            <a:ext cx="775963" cy="754745"/>
          </a:xfrm>
          <a:prstGeom prst="rect">
            <a:avLst/>
          </a:prstGeom>
        </p:spPr>
      </p:pic>
      <p:pic>
        <p:nvPicPr>
          <p:cNvPr id="17" name="Picture 4" descr="C:\Users\boyce\Documents\lclsII_banner_v01_wd565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" y="414089"/>
            <a:ext cx="5349126" cy="11076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017748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A4001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it-IT">
                <a:solidFill>
                  <a:srgbClr val="000000"/>
                </a:solidFill>
              </a:rPr>
              <a:t>Martina Martinello | TTC topical workshop on flux trapping - CERN 2018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810895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 b="0"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21" y="1074380"/>
            <a:ext cx="8553429" cy="1945"/>
          </a:xfrm>
          <a:prstGeom prst="line">
            <a:avLst/>
          </a:prstGeom>
          <a:ln w="22225">
            <a:solidFill>
              <a:srgbClr val="A4001D"/>
            </a:solidFill>
            <a:headEnd type="non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90267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it-IT">
                <a:solidFill>
                  <a:srgbClr val="000000"/>
                </a:solidFill>
              </a:rPr>
              <a:t>Martina Martinello | TTC topical workshop on flux trapping - CERN 2018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21" y="1074380"/>
            <a:ext cx="8553429" cy="1945"/>
          </a:xfrm>
          <a:prstGeom prst="line">
            <a:avLst/>
          </a:prstGeom>
          <a:ln w="22225">
            <a:solidFill>
              <a:srgbClr val="A4001D"/>
            </a:solidFill>
            <a:headEnd type="non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13090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3"/>
          <p:cNvSpPr>
            <a:spLocks noGrp="1"/>
          </p:cNvSpPr>
          <p:nvPr>
            <p:ph type="body" sz="half" idx="12"/>
          </p:nvPr>
        </p:nvSpPr>
        <p:spPr>
          <a:xfrm>
            <a:off x="229365" y="4765101"/>
            <a:ext cx="4251960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4654550" y="4765101"/>
            <a:ext cx="4260850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half" idx="17"/>
          </p:nvPr>
        </p:nvSpPr>
        <p:spPr>
          <a:xfrm>
            <a:off x="228601" y="1043694"/>
            <a:ext cx="4251324" cy="3568701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8"/>
          </p:nvPr>
        </p:nvSpPr>
        <p:spPr>
          <a:xfrm>
            <a:off x="4654550" y="1043694"/>
            <a:ext cx="4260851" cy="3568701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9"/>
          </p:nvPr>
        </p:nvSpPr>
        <p:spPr/>
        <p:txBody>
          <a:bodyPr/>
          <a:lstStyle>
            <a:lvl1pPr>
              <a:defRPr/>
            </a:lvl1pPr>
          </a:lstStyle>
          <a:p>
            <a:fld id="{E17FD8C0-5668-3C42-9B3F-0CFCDDBF34E9}" type="datetime1">
              <a:rPr lang="en-US" smtClean="0"/>
              <a:t>11/8/18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Martina Martinello | TTC topical workshop on flux trapping - CERN 2018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/>
            </a:lvl1pPr>
          </a:lstStyle>
          <a:p>
            <a:fld id="{0CB70BF4-04C1-49D2-AF55-3B7C212EEA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03644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it-IT">
                <a:solidFill>
                  <a:srgbClr val="000000"/>
                </a:solidFill>
              </a:rPr>
              <a:t>Martina Martinello | TTC topical workshop on flux trapping - CERN 2018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388620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  <p:sp>
        <p:nvSpPr>
          <p:cNvPr id="11" name="Content Placeholder 15"/>
          <p:cNvSpPr>
            <a:spLocks noGrp="1"/>
          </p:cNvSpPr>
          <p:nvPr>
            <p:ph sz="quarter" idx="15"/>
          </p:nvPr>
        </p:nvSpPr>
        <p:spPr>
          <a:xfrm>
            <a:off x="4648200" y="1252729"/>
            <a:ext cx="388620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21" y="1074380"/>
            <a:ext cx="8553429" cy="1945"/>
          </a:xfrm>
          <a:prstGeom prst="line">
            <a:avLst/>
          </a:prstGeom>
          <a:ln w="22225">
            <a:solidFill>
              <a:srgbClr val="A4001D"/>
            </a:solidFill>
            <a:headEnd type="non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97298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line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3646488" y="1252728"/>
            <a:ext cx="2442340" cy="2481072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 dirty="0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3646488" y="3886200"/>
            <a:ext cx="2442340" cy="243205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 dirty="0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6242954" y="1243584"/>
            <a:ext cx="2442340" cy="5065522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>
          <a:xfrm>
            <a:off x="457200" y="1243584"/>
            <a:ext cx="3013075" cy="50655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  <p:sp>
        <p:nvSpPr>
          <p:cNvPr id="14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it-IT">
                <a:solidFill>
                  <a:srgbClr val="000000"/>
                </a:solidFill>
              </a:rPr>
              <a:t>Martina Martinello | TTC topical workshop on flux trapping - CERN 2018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21" y="1074380"/>
            <a:ext cx="8553429" cy="1945"/>
          </a:xfrm>
          <a:prstGeom prst="line">
            <a:avLst/>
          </a:prstGeom>
          <a:ln w="22225">
            <a:solidFill>
              <a:srgbClr val="A4001D"/>
            </a:solidFill>
            <a:headEnd type="non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683581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and Chart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5"/>
          </p:nvPr>
        </p:nvSpPr>
        <p:spPr>
          <a:xfrm>
            <a:off x="6007100" y="1243584"/>
            <a:ext cx="2667000" cy="5065522"/>
          </a:xfrm>
        </p:spPr>
        <p:txBody>
          <a:bodyPr/>
          <a:lstStyle/>
          <a:p>
            <a:r>
              <a:rPr lang="en-US"/>
              <a:t>Click icon to add chart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6"/>
          </p:nvPr>
        </p:nvSpPr>
        <p:spPr>
          <a:xfrm>
            <a:off x="457200" y="1243584"/>
            <a:ext cx="5484812" cy="50655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  <p:sp>
        <p:nvSpPr>
          <p:cNvPr id="11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it-IT">
                <a:solidFill>
                  <a:srgbClr val="000000"/>
                </a:solidFill>
              </a:rPr>
              <a:t>Martina Martinello | TTC topical workshop on flux trapping - CERN 2018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21" y="1074380"/>
            <a:ext cx="8553429" cy="1945"/>
          </a:xfrm>
          <a:prstGeom prst="line">
            <a:avLst/>
          </a:prstGeom>
          <a:ln w="22225">
            <a:solidFill>
              <a:srgbClr val="A4001D"/>
            </a:solidFill>
            <a:headEnd type="non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797161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imple Titl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9775238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E8562D9E-8D7C-0A4B-8F5D-006D7261E120}" type="datetime1">
              <a:rPr lang="en-US" smtClean="0">
                <a:solidFill>
                  <a:srgbClr val="000000"/>
                </a:solidFill>
                <a:latin typeface="Arial" pitchFamily="34" charset="0"/>
                <a:ea typeface="ＭＳ Ｐゴシック" pitchFamily="-110" charset="-128"/>
              </a:rPr>
              <a:t>11/8/18</a:t>
            </a:fld>
            <a:endParaRPr lang="en-US">
              <a:solidFill>
                <a:srgbClr val="000000"/>
              </a:solidFill>
              <a:latin typeface="Arial" pitchFamily="34" charset="0"/>
              <a:ea typeface="ＭＳ Ｐゴシック" pitchFamily="-110" charset="-128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>
                <a:solidFill>
                  <a:srgbClr val="000000"/>
                </a:solidFill>
              </a:rPr>
              <a:t>Martina Martinello | TTC topical workshop on flux trapping - CERN 2018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62A9A-0353-BC48-B500-EAF95C0D8527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830820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bronwynb\Desktop\Branding\divider_template_backg#533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9100" y="3876675"/>
            <a:ext cx="2524389" cy="73342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24575"/>
            <a:ext cx="1973584" cy="7178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7213" y="536575"/>
            <a:ext cx="8008937" cy="2246313"/>
          </a:xfrm>
        </p:spPr>
        <p:txBody>
          <a:bodyPr anchor="b" anchorCtr="0">
            <a:noAutofit/>
          </a:bodyPr>
          <a:lstStyle>
            <a:lvl1pPr>
              <a:defRPr sz="43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7213" y="3181350"/>
            <a:ext cx="7989887" cy="2652522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sz="16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CA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557213" y="2755011"/>
            <a:ext cx="8008937" cy="369189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28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CA" dirty="0"/>
              <a:t>Click to edit Master subtitle style</a:t>
            </a:r>
          </a:p>
        </p:txBody>
      </p:sp>
      <p:pic>
        <p:nvPicPr>
          <p:cNvPr id="12" name="Picture 2" descr="C:\Documents and Settings\mcdunn\Desktop\LBNL_Full_Logo_Final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00800" y="3590925"/>
            <a:ext cx="907882" cy="776239"/>
          </a:xfrm>
          <a:prstGeom prst="rect">
            <a:avLst/>
          </a:prstGeom>
          <a:noFill/>
        </p:spPr>
      </p:pic>
      <p:pic>
        <p:nvPicPr>
          <p:cNvPr id="13" name="Picture 39" descr="http://inside.anl.gov/resources/standards/images/logos/ANL_H_Black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491503" y="3680008"/>
            <a:ext cx="1223871" cy="569939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ffectLst/>
        </p:spPr>
      </p:pic>
      <p:pic>
        <p:nvPicPr>
          <p:cNvPr id="1026" name="Picture 2" descr="C:\Users\tor\Downloads\FermiLogo.tif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189601" y="4531614"/>
            <a:ext cx="1792224" cy="323468"/>
          </a:xfrm>
          <a:prstGeom prst="rect">
            <a:avLst/>
          </a:prstGeom>
          <a:noFill/>
        </p:spPr>
      </p:pic>
      <p:pic>
        <p:nvPicPr>
          <p:cNvPr id="14" name="Picture 13" descr="JLab_logo_white1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77076" y="4380905"/>
            <a:ext cx="1952624" cy="610194"/>
          </a:xfrm>
          <a:prstGeom prst="rect">
            <a:avLst/>
          </a:prstGeom>
        </p:spPr>
      </p:pic>
      <p:pic>
        <p:nvPicPr>
          <p:cNvPr id="16" name="Picture 15" descr="cornell university 2.gif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210050" y="4371975"/>
            <a:ext cx="775963" cy="754745"/>
          </a:xfrm>
          <a:prstGeom prst="rect">
            <a:avLst/>
          </a:prstGeom>
        </p:spPr>
      </p:pic>
      <p:pic>
        <p:nvPicPr>
          <p:cNvPr id="17" name="Picture 4" descr="C:\Users\boyce\Documents\lclsII_banner_v01_wd565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" y="414089"/>
            <a:ext cx="5349126" cy="11076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756403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A4001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it-IT">
                <a:solidFill>
                  <a:srgbClr val="000000"/>
                </a:solidFill>
              </a:rPr>
              <a:t>Martina Martinello | TTC topical workshop on flux trapping - CERN 2018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810895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 b="0"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21" y="1074380"/>
            <a:ext cx="8553429" cy="1945"/>
          </a:xfrm>
          <a:prstGeom prst="line">
            <a:avLst/>
          </a:prstGeom>
          <a:ln w="22225">
            <a:solidFill>
              <a:srgbClr val="A4001D"/>
            </a:solidFill>
            <a:headEnd type="non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673023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it-IT">
                <a:solidFill>
                  <a:srgbClr val="000000"/>
                </a:solidFill>
              </a:rPr>
              <a:t>Martina Martinello | TTC topical workshop on flux trapping - CERN 2018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21" y="1074380"/>
            <a:ext cx="8553429" cy="1945"/>
          </a:xfrm>
          <a:prstGeom prst="line">
            <a:avLst/>
          </a:prstGeom>
          <a:ln w="22225">
            <a:solidFill>
              <a:srgbClr val="A4001D"/>
            </a:solidFill>
            <a:headEnd type="non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267297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it-IT">
                <a:solidFill>
                  <a:srgbClr val="000000"/>
                </a:solidFill>
              </a:rPr>
              <a:t>Martina Martinello | TTC topical workshop on flux trapping - CERN 2018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388620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  <p:sp>
        <p:nvSpPr>
          <p:cNvPr id="11" name="Content Placeholder 15"/>
          <p:cNvSpPr>
            <a:spLocks noGrp="1"/>
          </p:cNvSpPr>
          <p:nvPr>
            <p:ph sz="quarter" idx="15"/>
          </p:nvPr>
        </p:nvSpPr>
        <p:spPr>
          <a:xfrm>
            <a:off x="4648200" y="1252729"/>
            <a:ext cx="388620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21" y="1074380"/>
            <a:ext cx="8553429" cy="1945"/>
          </a:xfrm>
          <a:prstGeom prst="line">
            <a:avLst/>
          </a:prstGeom>
          <a:ln w="22225">
            <a:solidFill>
              <a:srgbClr val="A4001D"/>
            </a:solidFill>
            <a:headEnd type="non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589889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line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3646488" y="1252728"/>
            <a:ext cx="2442340" cy="2481072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 dirty="0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3646488" y="3886200"/>
            <a:ext cx="2442340" cy="243205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 dirty="0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6242954" y="1243584"/>
            <a:ext cx="2442340" cy="5065522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>
          <a:xfrm>
            <a:off x="457200" y="1243584"/>
            <a:ext cx="3013075" cy="50655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  <p:sp>
        <p:nvSpPr>
          <p:cNvPr id="14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it-IT">
                <a:solidFill>
                  <a:srgbClr val="000000"/>
                </a:solidFill>
              </a:rPr>
              <a:t>Martina Martinello | TTC topical workshop on flux trapping - CERN 2018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21" y="1074380"/>
            <a:ext cx="8553429" cy="1945"/>
          </a:xfrm>
          <a:prstGeom prst="line">
            <a:avLst/>
          </a:prstGeom>
          <a:ln w="22225">
            <a:solidFill>
              <a:srgbClr val="A4001D"/>
            </a:solidFill>
            <a:headEnd type="non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4557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1043693"/>
            <a:ext cx="3027894" cy="49942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469958" y="1043694"/>
            <a:ext cx="5420360" cy="4994275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fld id="{076D7E46-BED6-BC41-89D8-C47A2689C7BB}" type="datetime1">
              <a:rPr lang="en-US" smtClean="0"/>
              <a:t>11/8/18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Martina Martinello | TTC topical workshop on flux trapping - CERN 2018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fld id="{0CB70BF4-04C1-49D2-AF55-3B7C212EEA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06125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and Chart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5"/>
          </p:nvPr>
        </p:nvSpPr>
        <p:spPr>
          <a:xfrm>
            <a:off x="6007100" y="1243584"/>
            <a:ext cx="2667000" cy="5065522"/>
          </a:xfrm>
        </p:spPr>
        <p:txBody>
          <a:bodyPr/>
          <a:lstStyle/>
          <a:p>
            <a:r>
              <a:rPr lang="en-US"/>
              <a:t>Click icon to add chart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6"/>
          </p:nvPr>
        </p:nvSpPr>
        <p:spPr>
          <a:xfrm>
            <a:off x="457200" y="1243584"/>
            <a:ext cx="5484812" cy="50655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  <p:sp>
        <p:nvSpPr>
          <p:cNvPr id="11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it-IT">
                <a:solidFill>
                  <a:srgbClr val="000000"/>
                </a:solidFill>
              </a:rPr>
              <a:t>Martina Martinello | TTC topical workshop on flux trapping - CERN 2018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21" y="1074380"/>
            <a:ext cx="8553429" cy="1945"/>
          </a:xfrm>
          <a:prstGeom prst="line">
            <a:avLst/>
          </a:prstGeom>
          <a:ln w="22225">
            <a:solidFill>
              <a:srgbClr val="A4001D"/>
            </a:solidFill>
            <a:headEnd type="non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970692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imple Titl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5233375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0E0C0B9D-0E37-3C48-B643-B477BD63E487}" type="datetime1">
              <a:rPr lang="en-US" smtClean="0">
                <a:solidFill>
                  <a:srgbClr val="000000"/>
                </a:solidFill>
                <a:latin typeface="Arial" pitchFamily="34" charset="0"/>
                <a:ea typeface="ＭＳ Ｐゴシック" pitchFamily="-110" charset="-128"/>
              </a:rPr>
              <a:t>11/8/18</a:t>
            </a:fld>
            <a:endParaRPr lang="en-US">
              <a:solidFill>
                <a:srgbClr val="000000"/>
              </a:solidFill>
              <a:latin typeface="Arial" pitchFamily="34" charset="0"/>
              <a:ea typeface="ＭＳ Ｐゴシック" pitchFamily="-110" charset="-128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>
                <a:solidFill>
                  <a:srgbClr val="000000"/>
                </a:solidFill>
              </a:rPr>
              <a:t>Martina Martinello | TTC topical workshop on flux trapping - CERN 2018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62A9A-0353-BC48-B500-EAF95C0D8527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836710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TitleSlide_060514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FermiLogo_RGB_NALBlue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750" y="1149350"/>
            <a:ext cx="3267075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806450" y="3559283"/>
            <a:ext cx="7526338" cy="1139271"/>
          </a:xfrm>
          <a:prstGeom prst="rect">
            <a:avLst/>
          </a:prstGeom>
        </p:spPr>
        <p:txBody>
          <a:bodyPr wrap="square" lIns="0" tIns="0" rIns="0" bIns="0" anchor="t"/>
          <a:lstStyle>
            <a:lvl1pPr algn="l">
              <a:defRPr sz="3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806450" y="4841093"/>
            <a:ext cx="7526338" cy="148995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587845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&amp; Content">
    <p:bg>
      <p:bgPr>
        <a:solidFill>
          <a:schemeClr val="bg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4987867"/>
          </a:xfrm>
          <a:prstGeom prst="rect">
            <a:avLst/>
          </a:prstGeom>
        </p:spPr>
        <p:txBody>
          <a:bodyPr lIns="0" tIns="0" rIns="0" bIns="0"/>
          <a:lstStyle>
            <a:lvl1pPr>
              <a:spcBef>
                <a:spcPts val="1200"/>
              </a:spcBef>
              <a:defRPr sz="2400">
                <a:solidFill>
                  <a:srgbClr val="404040"/>
                </a:solidFill>
              </a:defRPr>
            </a:lvl1pPr>
            <a:lvl2pPr>
              <a:spcBef>
                <a:spcPts val="200"/>
              </a:spcBef>
              <a:defRPr sz="2200">
                <a:solidFill>
                  <a:srgbClr val="404040"/>
                </a:solidFill>
              </a:defRPr>
            </a:lvl2pPr>
            <a:lvl3pPr>
              <a:spcBef>
                <a:spcPts val="0"/>
              </a:spcBef>
              <a:defRPr sz="2000">
                <a:solidFill>
                  <a:srgbClr val="404040"/>
                </a:solidFill>
              </a:defRPr>
            </a:lvl3pPr>
            <a:lvl4pPr>
              <a:spcBef>
                <a:spcPts val="0"/>
              </a:spcBef>
              <a:defRPr sz="1800">
                <a:solidFill>
                  <a:srgbClr val="404040"/>
                </a:solidFill>
              </a:defRPr>
            </a:lvl4pPr>
            <a:lvl5pPr marL="2057400" indent="-228600">
              <a:spcBef>
                <a:spcPts val="0"/>
              </a:spcBef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50013" y="6515100"/>
            <a:ext cx="1076325" cy="241300"/>
          </a:xfrm>
        </p:spPr>
        <p:txBody>
          <a:bodyPr/>
          <a:lstStyle>
            <a:lvl1pPr>
              <a:defRPr/>
            </a:lvl1pPr>
          </a:lstStyle>
          <a:p>
            <a:fld id="{F7F664EA-CA17-AC47-9775-5A07073FDAAD}" type="datetime1">
              <a:rPr lang="en-US" smtClean="0"/>
              <a:t>11/8/18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>
                <a:solidFill>
                  <a:srgbClr val="004C97"/>
                </a:solidFill>
              </a:defRPr>
            </a:lvl1pPr>
          </a:lstStyle>
          <a:p>
            <a:r>
              <a:rPr lang="it-IT"/>
              <a:t>Martina Martinello | TTC topical workshop on flux trapping - CERN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B70BF4-04C1-49D2-AF55-3B7C212EEA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51352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3"/>
          <p:cNvSpPr>
            <a:spLocks noGrp="1"/>
          </p:cNvSpPr>
          <p:nvPr>
            <p:ph type="body" sz="half" idx="12"/>
          </p:nvPr>
        </p:nvSpPr>
        <p:spPr>
          <a:xfrm>
            <a:off x="229365" y="4765101"/>
            <a:ext cx="4251960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4654550" y="4765101"/>
            <a:ext cx="4260850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half" idx="17"/>
          </p:nvPr>
        </p:nvSpPr>
        <p:spPr>
          <a:xfrm>
            <a:off x="228601" y="1043694"/>
            <a:ext cx="4251324" cy="3568701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8"/>
          </p:nvPr>
        </p:nvSpPr>
        <p:spPr>
          <a:xfrm>
            <a:off x="4654550" y="1043694"/>
            <a:ext cx="4260851" cy="3568701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9"/>
          </p:nvPr>
        </p:nvSpPr>
        <p:spPr/>
        <p:txBody>
          <a:bodyPr/>
          <a:lstStyle>
            <a:lvl1pPr>
              <a:defRPr/>
            </a:lvl1pPr>
          </a:lstStyle>
          <a:p>
            <a:fld id="{19031746-D153-AC46-9B90-7F6E7B3598DB}" type="datetime1">
              <a:rPr lang="en-US" smtClean="0"/>
              <a:t>11/8/18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Martina Martinello | TTC topical workshop on flux trapping - CERN 2018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/>
            </a:lvl1pPr>
          </a:lstStyle>
          <a:p>
            <a:fld id="{0CB70BF4-04C1-49D2-AF55-3B7C212EEA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24456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1043693"/>
            <a:ext cx="3027894" cy="49942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469958" y="1043694"/>
            <a:ext cx="5420360" cy="4994275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fld id="{68AB55C9-C731-7341-9AD1-D870A0923E0F}" type="datetime1">
              <a:rPr lang="en-US" smtClean="0"/>
              <a:t>11/8/18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Martina Martinello | TTC topical workshop on flux trapping - CERN 2018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fld id="{0CB70BF4-04C1-49D2-AF55-3B7C212EEA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9960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4073" y="1043694"/>
            <a:ext cx="8700851" cy="3695054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700851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7DFD53-266A-A74D-8494-160D378443F7}" type="datetime1">
              <a:rPr lang="en-US" smtClean="0"/>
              <a:t>11/8/18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Martina Martinello | TTC topical workshop on flux trapping - CERN 2018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B70BF4-04C1-49D2-AF55-3B7C212EEA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63135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bronwynb\Desktop\Branding\divider_template_backg#533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9100" y="3876675"/>
            <a:ext cx="2524389" cy="73342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24575"/>
            <a:ext cx="1973584" cy="7178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7213" y="536575"/>
            <a:ext cx="8008937" cy="2246313"/>
          </a:xfrm>
        </p:spPr>
        <p:txBody>
          <a:bodyPr anchor="b" anchorCtr="0">
            <a:noAutofit/>
          </a:bodyPr>
          <a:lstStyle>
            <a:lvl1pPr>
              <a:defRPr sz="43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7213" y="3181350"/>
            <a:ext cx="7989887" cy="2652522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sz="16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CA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557213" y="2755011"/>
            <a:ext cx="8008937" cy="369189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28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CA" dirty="0"/>
              <a:t>Click to edit Master subtitle style</a:t>
            </a:r>
          </a:p>
        </p:txBody>
      </p:sp>
      <p:pic>
        <p:nvPicPr>
          <p:cNvPr id="12" name="Picture 2" descr="C:\Documents and Settings\mcdunn\Desktop\LBNL_Full_Logo_Final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00800" y="3590925"/>
            <a:ext cx="907882" cy="776239"/>
          </a:xfrm>
          <a:prstGeom prst="rect">
            <a:avLst/>
          </a:prstGeom>
          <a:noFill/>
        </p:spPr>
      </p:pic>
      <p:pic>
        <p:nvPicPr>
          <p:cNvPr id="13" name="Picture 39" descr="http://inside.anl.gov/resources/standards/images/logos/ANL_H_Black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491503" y="3680008"/>
            <a:ext cx="1223871" cy="569939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ffectLst/>
        </p:spPr>
      </p:pic>
      <p:pic>
        <p:nvPicPr>
          <p:cNvPr id="1026" name="Picture 2" descr="C:\Users\tor\Downloads\FermiLogo.tif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189601" y="4531614"/>
            <a:ext cx="1792224" cy="323468"/>
          </a:xfrm>
          <a:prstGeom prst="rect">
            <a:avLst/>
          </a:prstGeom>
          <a:noFill/>
        </p:spPr>
      </p:pic>
      <p:pic>
        <p:nvPicPr>
          <p:cNvPr id="14" name="Picture 13" descr="JLab_logo_white1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77076" y="4380905"/>
            <a:ext cx="1952624" cy="610194"/>
          </a:xfrm>
          <a:prstGeom prst="rect">
            <a:avLst/>
          </a:prstGeom>
        </p:spPr>
      </p:pic>
      <p:pic>
        <p:nvPicPr>
          <p:cNvPr id="16" name="Picture 15" descr="cornell university 2.gif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210050" y="4371975"/>
            <a:ext cx="775963" cy="754745"/>
          </a:xfrm>
          <a:prstGeom prst="rect">
            <a:avLst/>
          </a:prstGeom>
        </p:spPr>
      </p:pic>
      <p:pic>
        <p:nvPicPr>
          <p:cNvPr id="17" name="Picture 4" descr="C:\Users\boyce\Documents\lclsII_banner_v01_wd565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" y="414089"/>
            <a:ext cx="5349126" cy="11076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656270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A4001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it-IT">
                <a:solidFill>
                  <a:srgbClr val="000000"/>
                </a:solidFill>
              </a:rPr>
              <a:t>Martina Martinello | TTC topical workshop on flux trapping - CERN 2018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810895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 b="0"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21" y="1074380"/>
            <a:ext cx="8553429" cy="1945"/>
          </a:xfrm>
          <a:prstGeom prst="line">
            <a:avLst/>
          </a:prstGeom>
          <a:ln w="22225">
            <a:solidFill>
              <a:srgbClr val="A4001D"/>
            </a:solidFill>
            <a:headEnd type="non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29484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4073" y="1043694"/>
            <a:ext cx="8700851" cy="3695054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700851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9AF4F7-9549-E440-9FBE-137AD01D1726}" type="datetime1">
              <a:rPr lang="en-US" smtClean="0"/>
              <a:t>11/8/18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Martina Martinello | TTC topical workshop on flux trapping - CERN 2018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B70BF4-04C1-49D2-AF55-3B7C212EEA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77449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it-IT">
                <a:solidFill>
                  <a:srgbClr val="000000"/>
                </a:solidFill>
              </a:rPr>
              <a:t>Martina Martinello | TTC topical workshop on flux trapping - CERN 2018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21" y="1074380"/>
            <a:ext cx="8553429" cy="1945"/>
          </a:xfrm>
          <a:prstGeom prst="line">
            <a:avLst/>
          </a:prstGeom>
          <a:ln w="22225">
            <a:solidFill>
              <a:srgbClr val="A4001D"/>
            </a:solidFill>
            <a:headEnd type="non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787055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it-IT">
                <a:solidFill>
                  <a:srgbClr val="000000"/>
                </a:solidFill>
              </a:rPr>
              <a:t>Martina Martinello | TTC topical workshop on flux trapping - CERN 2018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388620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  <p:sp>
        <p:nvSpPr>
          <p:cNvPr id="11" name="Content Placeholder 15"/>
          <p:cNvSpPr>
            <a:spLocks noGrp="1"/>
          </p:cNvSpPr>
          <p:nvPr>
            <p:ph sz="quarter" idx="15"/>
          </p:nvPr>
        </p:nvSpPr>
        <p:spPr>
          <a:xfrm>
            <a:off x="4648200" y="1252729"/>
            <a:ext cx="388620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21" y="1074380"/>
            <a:ext cx="8553429" cy="1945"/>
          </a:xfrm>
          <a:prstGeom prst="line">
            <a:avLst/>
          </a:prstGeom>
          <a:ln w="22225">
            <a:solidFill>
              <a:srgbClr val="A4001D"/>
            </a:solidFill>
            <a:headEnd type="non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754750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line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3646488" y="1252728"/>
            <a:ext cx="2442340" cy="2481072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 dirty="0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3646488" y="3886200"/>
            <a:ext cx="2442340" cy="243205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 dirty="0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6242954" y="1243584"/>
            <a:ext cx="2442340" cy="5065522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>
          <a:xfrm>
            <a:off x="457200" y="1243584"/>
            <a:ext cx="3013075" cy="50655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  <p:sp>
        <p:nvSpPr>
          <p:cNvPr id="14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it-IT">
                <a:solidFill>
                  <a:srgbClr val="000000"/>
                </a:solidFill>
              </a:rPr>
              <a:t>Martina Martinello | TTC topical workshop on flux trapping - CERN 2018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21" y="1074380"/>
            <a:ext cx="8553429" cy="1945"/>
          </a:xfrm>
          <a:prstGeom prst="line">
            <a:avLst/>
          </a:prstGeom>
          <a:ln w="22225">
            <a:solidFill>
              <a:srgbClr val="A4001D"/>
            </a:solidFill>
            <a:headEnd type="non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969305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and Chart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5"/>
          </p:nvPr>
        </p:nvSpPr>
        <p:spPr>
          <a:xfrm>
            <a:off x="6007100" y="1243584"/>
            <a:ext cx="2667000" cy="5065522"/>
          </a:xfrm>
        </p:spPr>
        <p:txBody>
          <a:bodyPr/>
          <a:lstStyle/>
          <a:p>
            <a:r>
              <a:rPr lang="en-US"/>
              <a:t>Click icon to add chart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6"/>
          </p:nvPr>
        </p:nvSpPr>
        <p:spPr>
          <a:xfrm>
            <a:off x="457200" y="1243584"/>
            <a:ext cx="5484812" cy="50655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  <p:sp>
        <p:nvSpPr>
          <p:cNvPr id="11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it-IT">
                <a:solidFill>
                  <a:srgbClr val="000000"/>
                </a:solidFill>
              </a:rPr>
              <a:t>Martina Martinello | TTC topical workshop on flux trapping - CERN 2018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21" y="1074380"/>
            <a:ext cx="8553429" cy="1945"/>
          </a:xfrm>
          <a:prstGeom prst="line">
            <a:avLst/>
          </a:prstGeom>
          <a:ln w="22225">
            <a:solidFill>
              <a:srgbClr val="A4001D"/>
            </a:solidFill>
            <a:headEnd type="non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743689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imple Titl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276445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>
                <a:solidFill>
                  <a:srgbClr val="000000"/>
                </a:solidFill>
              </a:rPr>
              <a:t>Martina Martinello | TTC topical workshop on flux trapping - CERN 2018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713553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&amp; Content">
    <p:bg>
      <p:bgPr>
        <a:solidFill>
          <a:schemeClr val="bg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4987867"/>
          </a:xfrm>
          <a:prstGeom prst="rect">
            <a:avLst/>
          </a:prstGeom>
        </p:spPr>
        <p:txBody>
          <a:bodyPr lIns="0" tIns="0" rIns="0" bIns="0"/>
          <a:lstStyle>
            <a:lvl1pPr>
              <a:spcBef>
                <a:spcPts val="1200"/>
              </a:spcBef>
              <a:defRPr sz="2400">
                <a:solidFill>
                  <a:srgbClr val="404040"/>
                </a:solidFill>
              </a:defRPr>
            </a:lvl1pPr>
            <a:lvl2pPr>
              <a:spcBef>
                <a:spcPts val="200"/>
              </a:spcBef>
              <a:defRPr sz="2200">
                <a:solidFill>
                  <a:srgbClr val="404040"/>
                </a:solidFill>
              </a:defRPr>
            </a:lvl2pPr>
            <a:lvl3pPr>
              <a:spcBef>
                <a:spcPts val="0"/>
              </a:spcBef>
              <a:defRPr sz="2000">
                <a:solidFill>
                  <a:srgbClr val="404040"/>
                </a:solidFill>
              </a:defRPr>
            </a:lvl3pPr>
            <a:lvl4pPr>
              <a:spcBef>
                <a:spcPts val="0"/>
              </a:spcBef>
              <a:defRPr sz="1800">
                <a:solidFill>
                  <a:srgbClr val="404040"/>
                </a:solidFill>
              </a:defRPr>
            </a:lvl4pPr>
            <a:lvl5pPr marL="2057400" indent="-228600">
              <a:spcBef>
                <a:spcPts val="0"/>
              </a:spcBef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50013" y="6515100"/>
            <a:ext cx="1076325" cy="2413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896EB195-4220-0A48-8732-F3D30C4E53B3}" type="datetime1">
              <a:rPr lang="en-US" smtClean="0">
                <a:solidFill>
                  <a:srgbClr val="000000"/>
                </a:solidFill>
                <a:latin typeface="Arial" pitchFamily="34" charset="0"/>
                <a:ea typeface="ＭＳ Ｐゴシック" pitchFamily="-110" charset="-128"/>
              </a:rPr>
              <a:t>11/8/18</a:t>
            </a:fld>
            <a:endParaRPr lang="en-US">
              <a:solidFill>
                <a:srgbClr val="000000"/>
              </a:solidFill>
              <a:latin typeface="Arial" pitchFamily="34" charset="0"/>
              <a:ea typeface="ＭＳ Ｐゴシック" pitchFamily="-110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>
                <a:solidFill>
                  <a:srgbClr val="004C97"/>
                </a:solidFill>
              </a:defRPr>
            </a:lvl1pPr>
          </a:lstStyle>
          <a:p>
            <a:pPr>
              <a:defRPr/>
            </a:pPr>
            <a:r>
              <a:rPr lang="it-IT" b="1"/>
              <a:t>Martina Martinello | TTC topical workshop on flux trapping - CERN 2018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5A663A-9045-4F5C-A8DD-14283B87C59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527702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bronwynb\Desktop\Branding\divider_template_backg#533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9100" y="3876675"/>
            <a:ext cx="2524389" cy="73342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24575"/>
            <a:ext cx="1973584" cy="7178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7213" y="536575"/>
            <a:ext cx="8008937" cy="2246313"/>
          </a:xfrm>
        </p:spPr>
        <p:txBody>
          <a:bodyPr anchor="b" anchorCtr="0">
            <a:noAutofit/>
          </a:bodyPr>
          <a:lstStyle>
            <a:lvl1pPr>
              <a:defRPr sz="43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7213" y="3181350"/>
            <a:ext cx="7989887" cy="2652522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sz="16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CA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557213" y="2755011"/>
            <a:ext cx="8008937" cy="369189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28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CA" dirty="0"/>
              <a:t>Click to edit Master subtitle style</a:t>
            </a:r>
          </a:p>
        </p:txBody>
      </p:sp>
      <p:pic>
        <p:nvPicPr>
          <p:cNvPr id="12" name="Picture 2" descr="C:\Documents and Settings\mcdunn\Desktop\LBNL_Full_Logo_Final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00800" y="3590925"/>
            <a:ext cx="907882" cy="776239"/>
          </a:xfrm>
          <a:prstGeom prst="rect">
            <a:avLst/>
          </a:prstGeom>
          <a:noFill/>
        </p:spPr>
      </p:pic>
      <p:pic>
        <p:nvPicPr>
          <p:cNvPr id="13" name="Picture 39" descr="http://inside.anl.gov/resources/standards/images/logos/ANL_H_Black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491503" y="3680008"/>
            <a:ext cx="1223871" cy="569939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ffectLst/>
        </p:spPr>
      </p:pic>
      <p:pic>
        <p:nvPicPr>
          <p:cNvPr id="1026" name="Picture 2" descr="C:\Users\tor\Downloads\FermiLogo.tif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189601" y="4531614"/>
            <a:ext cx="1792224" cy="323468"/>
          </a:xfrm>
          <a:prstGeom prst="rect">
            <a:avLst/>
          </a:prstGeom>
          <a:noFill/>
        </p:spPr>
      </p:pic>
      <p:pic>
        <p:nvPicPr>
          <p:cNvPr id="14" name="Picture 13" descr="JLab_logo_white1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77076" y="4380905"/>
            <a:ext cx="1952624" cy="610194"/>
          </a:xfrm>
          <a:prstGeom prst="rect">
            <a:avLst/>
          </a:prstGeom>
        </p:spPr>
      </p:pic>
      <p:pic>
        <p:nvPicPr>
          <p:cNvPr id="16" name="Picture 15" descr="cornell university 2.gif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210050" y="4371975"/>
            <a:ext cx="775963" cy="754745"/>
          </a:xfrm>
          <a:prstGeom prst="rect">
            <a:avLst/>
          </a:prstGeom>
        </p:spPr>
      </p:pic>
      <p:pic>
        <p:nvPicPr>
          <p:cNvPr id="17" name="Picture 4" descr="C:\Users\boyce\Documents\lclsII_banner_v01_wd565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" y="414089"/>
            <a:ext cx="5349126" cy="11076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627527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A4001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it-IT">
                <a:solidFill>
                  <a:srgbClr val="000000"/>
                </a:solidFill>
              </a:rPr>
              <a:t>Martina Martinello | TTC topical workshop on flux trapping - CERN 2018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8108950" cy="5065522"/>
          </a:xfrm>
        </p:spPr>
        <p:txBody>
          <a:bodyPr/>
          <a:lstStyle>
            <a:lvl1pPr marL="342900" indent="-342900">
              <a:buClr>
                <a:srgbClr val="981E32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 b="0"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21" y="1074380"/>
            <a:ext cx="8553429" cy="1945"/>
          </a:xfrm>
          <a:prstGeom prst="line">
            <a:avLst/>
          </a:prstGeom>
          <a:ln w="22225">
            <a:solidFill>
              <a:srgbClr val="A4001D"/>
            </a:solidFill>
            <a:headEnd type="non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379125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it-IT">
                <a:solidFill>
                  <a:srgbClr val="000000"/>
                </a:solidFill>
              </a:rPr>
              <a:t>Martina Martinello | TTC topical workshop on flux trapping - CERN 2018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21" y="1074380"/>
            <a:ext cx="8553429" cy="1945"/>
          </a:xfrm>
          <a:prstGeom prst="line">
            <a:avLst/>
          </a:prstGeom>
          <a:ln w="22225">
            <a:solidFill>
              <a:srgbClr val="A4001D"/>
            </a:solidFill>
            <a:headEnd type="non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47129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4" y="4963772"/>
            <a:ext cx="8499231" cy="1529241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896936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951841"/>
            <a:ext cx="8499232" cy="1003049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32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3" name="Picture 12" descr="14-0218-16D.lr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16" b="25769"/>
          <a:stretch/>
        </p:blipFill>
        <p:spPr>
          <a:xfrm>
            <a:off x="-17762" y="817011"/>
            <a:ext cx="9189720" cy="2966102"/>
          </a:xfrm>
          <a:prstGeom prst="rect">
            <a:avLst/>
          </a:prstGeom>
        </p:spPr>
      </p:pic>
      <p:pic>
        <p:nvPicPr>
          <p:cNvPr id="14" name="Picture 13" descr="FermiLogoBar_DOE_KO_horiz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761" y="249843"/>
            <a:ext cx="9010786" cy="301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080541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it-IT">
                <a:solidFill>
                  <a:srgbClr val="000000"/>
                </a:solidFill>
              </a:rPr>
              <a:t>Martina Martinello | TTC topical workshop on flux trapping - CERN 2018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388620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  <p:sp>
        <p:nvSpPr>
          <p:cNvPr id="11" name="Content Placeholder 15"/>
          <p:cNvSpPr>
            <a:spLocks noGrp="1"/>
          </p:cNvSpPr>
          <p:nvPr>
            <p:ph sz="quarter" idx="15"/>
          </p:nvPr>
        </p:nvSpPr>
        <p:spPr>
          <a:xfrm>
            <a:off x="4648200" y="1252729"/>
            <a:ext cx="388620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21" y="1074380"/>
            <a:ext cx="8553429" cy="1945"/>
          </a:xfrm>
          <a:prstGeom prst="line">
            <a:avLst/>
          </a:prstGeom>
          <a:ln w="22225">
            <a:solidFill>
              <a:srgbClr val="A4001D"/>
            </a:solidFill>
            <a:headEnd type="non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008072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line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3646488" y="1252728"/>
            <a:ext cx="2442340" cy="2481072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 dirty="0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3646488" y="3886200"/>
            <a:ext cx="2442340" cy="243205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 dirty="0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6242954" y="1243584"/>
            <a:ext cx="2442340" cy="5065522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>
          <a:xfrm>
            <a:off x="457200" y="1243584"/>
            <a:ext cx="3013075" cy="50655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  <p:sp>
        <p:nvSpPr>
          <p:cNvPr id="14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it-IT">
                <a:solidFill>
                  <a:srgbClr val="000000"/>
                </a:solidFill>
              </a:rPr>
              <a:t>Martina Martinello | TTC topical workshop on flux trapping - CERN 2018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21" y="1074380"/>
            <a:ext cx="8553429" cy="1945"/>
          </a:xfrm>
          <a:prstGeom prst="line">
            <a:avLst/>
          </a:prstGeom>
          <a:ln w="22225">
            <a:solidFill>
              <a:srgbClr val="A4001D"/>
            </a:solidFill>
            <a:headEnd type="non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140467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and Chart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5"/>
          </p:nvPr>
        </p:nvSpPr>
        <p:spPr>
          <a:xfrm>
            <a:off x="6007100" y="1243584"/>
            <a:ext cx="2667000" cy="5065522"/>
          </a:xfrm>
        </p:spPr>
        <p:txBody>
          <a:bodyPr/>
          <a:lstStyle/>
          <a:p>
            <a:r>
              <a:rPr lang="en-US"/>
              <a:t>Click icon to add chart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6"/>
          </p:nvPr>
        </p:nvSpPr>
        <p:spPr>
          <a:xfrm>
            <a:off x="457200" y="1243584"/>
            <a:ext cx="5484812" cy="50655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  <p:sp>
        <p:nvSpPr>
          <p:cNvPr id="11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it-IT">
                <a:solidFill>
                  <a:srgbClr val="000000"/>
                </a:solidFill>
              </a:rPr>
              <a:t>Martina Martinello | TTC topical workshop on flux trapping - CERN 2018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21" y="1074380"/>
            <a:ext cx="8553429" cy="1945"/>
          </a:xfrm>
          <a:prstGeom prst="line">
            <a:avLst/>
          </a:prstGeom>
          <a:ln w="22225">
            <a:solidFill>
              <a:srgbClr val="A4001D"/>
            </a:solidFill>
            <a:headEnd type="non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293786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imple Titl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992031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5FE79EE3-AA97-1A4E-9DD2-D83E9B6D5396}" type="datetime1">
              <a:rPr lang="en-US" smtClean="0">
                <a:solidFill>
                  <a:srgbClr val="000000"/>
                </a:solidFill>
                <a:latin typeface="Arial" pitchFamily="34" charset="0"/>
                <a:ea typeface="ＭＳ Ｐゴシック" pitchFamily="-110" charset="-128"/>
              </a:rPr>
              <a:t>11/8/18</a:t>
            </a:fld>
            <a:endParaRPr lang="en-US" dirty="0">
              <a:solidFill>
                <a:srgbClr val="000000"/>
              </a:solidFill>
              <a:latin typeface="Arial" pitchFamily="34" charset="0"/>
              <a:ea typeface="ＭＳ Ｐゴシック" pitchFamily="-110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>
                <a:solidFill>
                  <a:srgbClr val="000000"/>
                </a:solidFill>
              </a:rPr>
              <a:t>Martina Martinello | TTC topical workshop on flux trapping - CERN 2018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627967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bronwynb\Desktop\Branding\divider_template_backg#533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9100" y="3876675"/>
            <a:ext cx="2524389" cy="73342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24575"/>
            <a:ext cx="1973584" cy="7178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7213" y="536575"/>
            <a:ext cx="8008937" cy="2246313"/>
          </a:xfrm>
        </p:spPr>
        <p:txBody>
          <a:bodyPr anchor="b" anchorCtr="0">
            <a:noAutofit/>
          </a:bodyPr>
          <a:lstStyle>
            <a:lvl1pPr>
              <a:defRPr sz="43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7213" y="3181350"/>
            <a:ext cx="7989887" cy="2652522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sz="16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CA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557213" y="2755011"/>
            <a:ext cx="8008937" cy="369189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28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CA" dirty="0"/>
              <a:t>Click to edit Master subtitle style</a:t>
            </a:r>
          </a:p>
        </p:txBody>
      </p:sp>
      <p:pic>
        <p:nvPicPr>
          <p:cNvPr id="12" name="Picture 2" descr="C:\Documents and Settings\mcdunn\Desktop\LBNL_Full_Logo_Final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00800" y="3590925"/>
            <a:ext cx="907882" cy="776239"/>
          </a:xfrm>
          <a:prstGeom prst="rect">
            <a:avLst/>
          </a:prstGeom>
          <a:noFill/>
        </p:spPr>
      </p:pic>
      <p:pic>
        <p:nvPicPr>
          <p:cNvPr id="13" name="Picture 39" descr="http://inside.anl.gov/resources/standards/images/logos/ANL_H_Black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491503" y="3680008"/>
            <a:ext cx="1223871" cy="569939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ffectLst/>
        </p:spPr>
      </p:pic>
      <p:pic>
        <p:nvPicPr>
          <p:cNvPr id="1026" name="Picture 2" descr="C:\Users\tor\Downloads\FermiLogo.tif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189601" y="4531614"/>
            <a:ext cx="1792224" cy="323468"/>
          </a:xfrm>
          <a:prstGeom prst="rect">
            <a:avLst/>
          </a:prstGeom>
          <a:noFill/>
        </p:spPr>
      </p:pic>
      <p:pic>
        <p:nvPicPr>
          <p:cNvPr id="14" name="Picture 13" descr="JLab_logo_white1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77076" y="4380905"/>
            <a:ext cx="1952624" cy="610194"/>
          </a:xfrm>
          <a:prstGeom prst="rect">
            <a:avLst/>
          </a:prstGeom>
        </p:spPr>
      </p:pic>
      <p:pic>
        <p:nvPicPr>
          <p:cNvPr id="16" name="Picture 15" descr="cornell university 2.gif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210050" y="4371975"/>
            <a:ext cx="775963" cy="754745"/>
          </a:xfrm>
          <a:prstGeom prst="rect">
            <a:avLst/>
          </a:prstGeom>
        </p:spPr>
      </p:pic>
      <p:pic>
        <p:nvPicPr>
          <p:cNvPr id="17" name="Picture 4" descr="C:\Users\boyce\Documents\lclsII_banner_v01_wd565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" y="414089"/>
            <a:ext cx="5349126" cy="11076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460858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A4001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it-IT">
                <a:solidFill>
                  <a:srgbClr val="000000"/>
                </a:solidFill>
              </a:rPr>
              <a:t>Martina Martinello | TTC topical workshop on flux trapping - CERN 2018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810895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 b="0"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21" y="1074380"/>
            <a:ext cx="8553429" cy="1945"/>
          </a:xfrm>
          <a:prstGeom prst="line">
            <a:avLst/>
          </a:prstGeom>
          <a:ln w="22225">
            <a:solidFill>
              <a:srgbClr val="A4001D"/>
            </a:solidFill>
            <a:headEnd type="non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84518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it-IT">
                <a:solidFill>
                  <a:srgbClr val="000000"/>
                </a:solidFill>
              </a:rPr>
              <a:t>Martina Martinello | TTC topical workshop on flux trapping - CERN 2018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21" y="1074380"/>
            <a:ext cx="8553429" cy="1945"/>
          </a:xfrm>
          <a:prstGeom prst="line">
            <a:avLst/>
          </a:prstGeom>
          <a:ln w="22225">
            <a:solidFill>
              <a:srgbClr val="A4001D"/>
            </a:solidFill>
            <a:headEnd type="non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7381860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it-IT">
                <a:solidFill>
                  <a:srgbClr val="000000"/>
                </a:solidFill>
              </a:rPr>
              <a:t>Martina Martinello | TTC topical workshop on flux trapping - CERN 2018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388620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  <p:sp>
        <p:nvSpPr>
          <p:cNvPr id="11" name="Content Placeholder 15"/>
          <p:cNvSpPr>
            <a:spLocks noGrp="1"/>
          </p:cNvSpPr>
          <p:nvPr>
            <p:ph sz="quarter" idx="15"/>
          </p:nvPr>
        </p:nvSpPr>
        <p:spPr>
          <a:xfrm>
            <a:off x="4648200" y="1252729"/>
            <a:ext cx="388620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21" y="1074380"/>
            <a:ext cx="8553429" cy="1945"/>
          </a:xfrm>
          <a:prstGeom prst="line">
            <a:avLst/>
          </a:prstGeom>
          <a:ln w="22225">
            <a:solidFill>
              <a:srgbClr val="A4001D"/>
            </a:solidFill>
            <a:headEnd type="non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7155612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line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3646488" y="1252728"/>
            <a:ext cx="2442340" cy="2481072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 dirty="0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3646488" y="3886200"/>
            <a:ext cx="2442340" cy="243205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 dirty="0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6242954" y="1243584"/>
            <a:ext cx="2442340" cy="5065522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>
          <a:xfrm>
            <a:off x="457200" y="1243584"/>
            <a:ext cx="3013075" cy="50655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  <p:sp>
        <p:nvSpPr>
          <p:cNvPr id="14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it-IT">
                <a:solidFill>
                  <a:srgbClr val="000000"/>
                </a:solidFill>
              </a:rPr>
              <a:t>Martina Martinello | TTC topical workshop on flux trapping - CERN 2018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21" y="1074380"/>
            <a:ext cx="8553429" cy="1945"/>
          </a:xfrm>
          <a:prstGeom prst="line">
            <a:avLst/>
          </a:prstGeom>
          <a:ln w="22225">
            <a:solidFill>
              <a:srgbClr val="A4001D"/>
            </a:solidFill>
            <a:headEnd type="non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3088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ogo Bottom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971550"/>
            <a:ext cx="8672513" cy="5059363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793776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3B1A00A6-4F48-1042-9A4B-364E2910D7BB}" type="datetime1">
              <a:rPr lang="en-US" smtClean="0"/>
              <a:t>11/8/18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30841" y="6504213"/>
            <a:ext cx="6161879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Martina Martinello | TTC topical workshop on flux trapping - CERN 2018</a:t>
            </a:r>
            <a:endParaRPr lang="en-US" b="1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159199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and Chart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5"/>
          </p:nvPr>
        </p:nvSpPr>
        <p:spPr>
          <a:xfrm>
            <a:off x="6007100" y="1243584"/>
            <a:ext cx="2667000" cy="5065522"/>
          </a:xfrm>
        </p:spPr>
        <p:txBody>
          <a:bodyPr/>
          <a:lstStyle/>
          <a:p>
            <a:r>
              <a:rPr lang="en-US"/>
              <a:t>Click icon to add chart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6"/>
          </p:nvPr>
        </p:nvSpPr>
        <p:spPr>
          <a:xfrm>
            <a:off x="457200" y="1243584"/>
            <a:ext cx="5484812" cy="50655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  <p:sp>
        <p:nvSpPr>
          <p:cNvPr id="11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it-IT">
                <a:solidFill>
                  <a:srgbClr val="000000"/>
                </a:solidFill>
              </a:rPr>
              <a:t>Martina Martinello | TTC topical workshop on flux trapping - CERN 2018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21" y="1074380"/>
            <a:ext cx="8553429" cy="1945"/>
          </a:xfrm>
          <a:prstGeom prst="line">
            <a:avLst/>
          </a:prstGeom>
          <a:ln w="22225">
            <a:solidFill>
              <a:srgbClr val="A4001D"/>
            </a:solidFill>
            <a:headEnd type="non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8771810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imple Titl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8906002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A71CE684-F440-DF48-8719-9BB80AAD8805}" type="datetime1">
              <a:rPr lang="en-US" smtClean="0">
                <a:solidFill>
                  <a:srgbClr val="000000"/>
                </a:solidFill>
                <a:latin typeface="Arial" pitchFamily="34" charset="0"/>
                <a:ea typeface="ＭＳ Ｐゴシック" pitchFamily="-110" charset="-128"/>
              </a:rPr>
              <a:t>11/8/18</a:t>
            </a:fld>
            <a:endParaRPr lang="en-US">
              <a:solidFill>
                <a:srgbClr val="000000"/>
              </a:solidFill>
              <a:latin typeface="Arial" pitchFamily="34" charset="0"/>
              <a:ea typeface="ＭＳ Ｐゴシック" pitchFamily="-110" charset="-128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>
                <a:solidFill>
                  <a:srgbClr val="000000"/>
                </a:solidFill>
              </a:rPr>
              <a:t>Martina Martinello | TTC topical workshop on flux trapping - CERN 2018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62A9A-0353-BC48-B500-EAF95C0D8527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5203862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bronwynb\Desktop\Branding\divider_template_backg#533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9100" y="3876675"/>
            <a:ext cx="2524389" cy="73342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24575"/>
            <a:ext cx="1973584" cy="7178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7213" y="536575"/>
            <a:ext cx="8008937" cy="2246313"/>
          </a:xfrm>
        </p:spPr>
        <p:txBody>
          <a:bodyPr anchor="b" anchorCtr="0">
            <a:noAutofit/>
          </a:bodyPr>
          <a:lstStyle>
            <a:lvl1pPr>
              <a:defRPr sz="43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7213" y="3181350"/>
            <a:ext cx="7989887" cy="2652522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sz="16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CA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557213" y="2755011"/>
            <a:ext cx="8008937" cy="369189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28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CA" dirty="0"/>
              <a:t>Click to edit Master subtitle style</a:t>
            </a:r>
          </a:p>
        </p:txBody>
      </p:sp>
      <p:pic>
        <p:nvPicPr>
          <p:cNvPr id="12" name="Picture 2" descr="C:\Documents and Settings\mcdunn\Desktop\LBNL_Full_Logo_Final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00800" y="3590925"/>
            <a:ext cx="907882" cy="776239"/>
          </a:xfrm>
          <a:prstGeom prst="rect">
            <a:avLst/>
          </a:prstGeom>
          <a:noFill/>
        </p:spPr>
      </p:pic>
      <p:pic>
        <p:nvPicPr>
          <p:cNvPr id="13" name="Picture 39" descr="http://inside.anl.gov/resources/standards/images/logos/ANL_H_Black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491503" y="3680008"/>
            <a:ext cx="1223871" cy="569939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ffectLst/>
        </p:spPr>
      </p:pic>
      <p:pic>
        <p:nvPicPr>
          <p:cNvPr id="1026" name="Picture 2" descr="C:\Users\tor\Downloads\FermiLogo.tif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189601" y="4531614"/>
            <a:ext cx="1792224" cy="323468"/>
          </a:xfrm>
          <a:prstGeom prst="rect">
            <a:avLst/>
          </a:prstGeom>
          <a:noFill/>
        </p:spPr>
      </p:pic>
      <p:pic>
        <p:nvPicPr>
          <p:cNvPr id="14" name="Picture 13" descr="JLab_logo_white1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77076" y="4380905"/>
            <a:ext cx="1952624" cy="610194"/>
          </a:xfrm>
          <a:prstGeom prst="rect">
            <a:avLst/>
          </a:prstGeom>
        </p:spPr>
      </p:pic>
      <p:pic>
        <p:nvPicPr>
          <p:cNvPr id="16" name="Picture 15" descr="cornell university 2.gif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210050" y="4371975"/>
            <a:ext cx="775963" cy="754745"/>
          </a:xfrm>
          <a:prstGeom prst="rect">
            <a:avLst/>
          </a:prstGeom>
        </p:spPr>
      </p:pic>
      <p:pic>
        <p:nvPicPr>
          <p:cNvPr id="17" name="Picture 4" descr="C:\Users\boyce\Documents\lclsII_banner_v01_wd565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" y="414089"/>
            <a:ext cx="5349126" cy="11076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001377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A4001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it-IT">
                <a:solidFill>
                  <a:srgbClr val="000000"/>
                </a:solidFill>
              </a:rPr>
              <a:t>Martina Martinello | TTC topical workshop on flux trapping - CERN 2018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810895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 b="0"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21" y="1074380"/>
            <a:ext cx="8553429" cy="1945"/>
          </a:xfrm>
          <a:prstGeom prst="line">
            <a:avLst/>
          </a:prstGeom>
          <a:ln w="22225">
            <a:solidFill>
              <a:srgbClr val="A4001D"/>
            </a:solidFill>
            <a:headEnd type="non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92022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it-IT">
                <a:solidFill>
                  <a:srgbClr val="000000"/>
                </a:solidFill>
              </a:rPr>
              <a:t>Martina Martinello | TTC topical workshop on flux trapping - CERN 2018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21" y="1074380"/>
            <a:ext cx="8553429" cy="1945"/>
          </a:xfrm>
          <a:prstGeom prst="line">
            <a:avLst/>
          </a:prstGeom>
          <a:ln w="22225">
            <a:solidFill>
              <a:srgbClr val="A4001D"/>
            </a:solidFill>
            <a:headEnd type="non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6097129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it-IT">
                <a:solidFill>
                  <a:srgbClr val="000000"/>
                </a:solidFill>
              </a:rPr>
              <a:t>Martina Martinello | TTC topical workshop on flux trapping - CERN 2018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388620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  <p:sp>
        <p:nvSpPr>
          <p:cNvPr id="11" name="Content Placeholder 15"/>
          <p:cNvSpPr>
            <a:spLocks noGrp="1"/>
          </p:cNvSpPr>
          <p:nvPr>
            <p:ph sz="quarter" idx="15"/>
          </p:nvPr>
        </p:nvSpPr>
        <p:spPr>
          <a:xfrm>
            <a:off x="4648200" y="1252729"/>
            <a:ext cx="388620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21" y="1074380"/>
            <a:ext cx="8553429" cy="1945"/>
          </a:xfrm>
          <a:prstGeom prst="line">
            <a:avLst/>
          </a:prstGeom>
          <a:ln w="22225">
            <a:solidFill>
              <a:srgbClr val="A4001D"/>
            </a:solidFill>
            <a:headEnd type="non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4611997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line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3646488" y="1252728"/>
            <a:ext cx="2442340" cy="2481072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 dirty="0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3646488" y="3886200"/>
            <a:ext cx="2442340" cy="243205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 dirty="0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6242954" y="1243584"/>
            <a:ext cx="2442340" cy="5065522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>
          <a:xfrm>
            <a:off x="457200" y="1243584"/>
            <a:ext cx="3013075" cy="50655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  <p:sp>
        <p:nvSpPr>
          <p:cNvPr id="14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it-IT">
                <a:solidFill>
                  <a:srgbClr val="000000"/>
                </a:solidFill>
              </a:rPr>
              <a:t>Martina Martinello | TTC topical workshop on flux trapping - CERN 2018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21" y="1074380"/>
            <a:ext cx="8553429" cy="1945"/>
          </a:xfrm>
          <a:prstGeom prst="line">
            <a:avLst/>
          </a:prstGeom>
          <a:ln w="22225">
            <a:solidFill>
              <a:srgbClr val="A4001D"/>
            </a:solidFill>
            <a:headEnd type="non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6211259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and Chart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5"/>
          </p:nvPr>
        </p:nvSpPr>
        <p:spPr>
          <a:xfrm>
            <a:off x="6007100" y="1243584"/>
            <a:ext cx="2667000" cy="5065522"/>
          </a:xfrm>
        </p:spPr>
        <p:txBody>
          <a:bodyPr/>
          <a:lstStyle/>
          <a:p>
            <a:r>
              <a:rPr lang="en-US"/>
              <a:t>Click icon to add chart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6"/>
          </p:nvPr>
        </p:nvSpPr>
        <p:spPr>
          <a:xfrm>
            <a:off x="457200" y="1243584"/>
            <a:ext cx="5484812" cy="50655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  <p:sp>
        <p:nvSpPr>
          <p:cNvPr id="11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it-IT">
                <a:solidFill>
                  <a:srgbClr val="000000"/>
                </a:solidFill>
              </a:rPr>
              <a:t>Martina Martinello | TTC topical workshop on flux trapping - CERN 2018</a:t>
            </a:r>
            <a:endParaRPr lang="en-US" dirty="0">
              <a:solidFill>
                <a:srgbClr val="000000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21" y="1074380"/>
            <a:ext cx="8553429" cy="1945"/>
          </a:xfrm>
          <a:prstGeom prst="line">
            <a:avLst/>
          </a:prstGeom>
          <a:ln w="22225">
            <a:solidFill>
              <a:srgbClr val="A4001D"/>
            </a:solidFill>
            <a:headEnd type="non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8580825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imple Titl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48035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oter Only: 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24073" y="361950"/>
            <a:ext cx="8700851" cy="4369742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700851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50505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CC12600E-2A1A-7840-8BAB-CAEB501F582E}" type="datetime1">
              <a:rPr lang="en-US" altLang="en-US" smtClean="0"/>
              <a:t>11/8/18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/>
              <a:t>Martina Martinello | TTC topical workshop on flux trapping - CERN 2018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defRPr sz="1200"/>
            </a:lvl1pPr>
          </a:lstStyle>
          <a:p>
            <a:fld id="{C2BC038B-CA57-479E-BFA9-9E819877A5D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42119328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148D61D7-2525-2D4E-9B72-F6B609912546}" type="datetime1">
              <a:rPr lang="en-US" smtClean="0">
                <a:solidFill>
                  <a:srgbClr val="000000"/>
                </a:solidFill>
                <a:latin typeface="Arial" pitchFamily="34" charset="0"/>
                <a:ea typeface="ＭＳ Ｐゴシック" pitchFamily="-110" charset="-128"/>
              </a:rPr>
              <a:t>11/8/18</a:t>
            </a:fld>
            <a:endParaRPr lang="en-US">
              <a:solidFill>
                <a:srgbClr val="000000"/>
              </a:solidFill>
              <a:latin typeface="Arial" pitchFamily="34" charset="0"/>
              <a:ea typeface="ＭＳ Ｐゴシック" pitchFamily="-110" charset="-128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>
                <a:solidFill>
                  <a:srgbClr val="000000"/>
                </a:solidFill>
              </a:rPr>
              <a:t>Martina Martinello | TTC topical workshop on flux trapping - CERN 2018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62A9A-0353-BC48-B500-EAF95C0D8527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96410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bronwynb\Desktop\Branding\divider_template_backg#533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9100" y="3876675"/>
            <a:ext cx="2524389" cy="73342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24575"/>
            <a:ext cx="1973584" cy="7178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7213" y="536575"/>
            <a:ext cx="8008937" cy="2246313"/>
          </a:xfrm>
        </p:spPr>
        <p:txBody>
          <a:bodyPr anchor="b" anchorCtr="0">
            <a:noAutofit/>
          </a:bodyPr>
          <a:lstStyle>
            <a:lvl1pPr>
              <a:defRPr sz="43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7213" y="3181350"/>
            <a:ext cx="7989887" cy="2652522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sz="16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CA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557213" y="2755011"/>
            <a:ext cx="8008937" cy="369189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28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CA" dirty="0"/>
              <a:t>Click to edit Master subtitle style</a:t>
            </a:r>
          </a:p>
        </p:txBody>
      </p:sp>
      <p:pic>
        <p:nvPicPr>
          <p:cNvPr id="12" name="Picture 2" descr="C:\Documents and Settings\mcdunn\Desktop\LBNL_Full_Logo_Final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00800" y="3590925"/>
            <a:ext cx="907882" cy="776239"/>
          </a:xfrm>
          <a:prstGeom prst="rect">
            <a:avLst/>
          </a:prstGeom>
          <a:noFill/>
        </p:spPr>
      </p:pic>
      <p:pic>
        <p:nvPicPr>
          <p:cNvPr id="13" name="Picture 39" descr="http://inside.anl.gov/resources/standards/images/logos/ANL_H_Black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491503" y="3680008"/>
            <a:ext cx="1223871" cy="569939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ffectLst/>
        </p:spPr>
      </p:pic>
      <p:pic>
        <p:nvPicPr>
          <p:cNvPr id="1026" name="Picture 2" descr="C:\Users\tor\Downloads\FermiLogo.tif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189601" y="4531614"/>
            <a:ext cx="1792224" cy="323468"/>
          </a:xfrm>
          <a:prstGeom prst="rect">
            <a:avLst/>
          </a:prstGeom>
          <a:noFill/>
        </p:spPr>
      </p:pic>
      <p:pic>
        <p:nvPicPr>
          <p:cNvPr id="14" name="Picture 13" descr="JLab_logo_white1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77076" y="4380905"/>
            <a:ext cx="1952624" cy="610194"/>
          </a:xfrm>
          <a:prstGeom prst="rect">
            <a:avLst/>
          </a:prstGeom>
        </p:spPr>
      </p:pic>
      <p:pic>
        <p:nvPicPr>
          <p:cNvPr id="16" name="Picture 15" descr="cornell university 2.gif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210050" y="4371975"/>
            <a:ext cx="775963" cy="754745"/>
          </a:xfrm>
          <a:prstGeom prst="rect">
            <a:avLst/>
          </a:prstGeom>
        </p:spPr>
      </p:pic>
      <p:pic>
        <p:nvPicPr>
          <p:cNvPr id="17" name="Picture 4" descr="C:\Users\boyce\Documents\lclsII_banner_v01_wd565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" y="414089"/>
            <a:ext cx="5349126" cy="11076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14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6.xml"/><Relationship Id="rId9" Type="http://schemas.openxmlformats.org/officeDocument/2006/relationships/theme" Target="../theme/theme1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2.xml"/><Relationship Id="rId9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5" Type="http://schemas.openxmlformats.org/officeDocument/2006/relationships/slideLayout" Target="../slideLayouts/slideLayout31.xml"/><Relationship Id="rId4" Type="http://schemas.openxmlformats.org/officeDocument/2006/relationships/slideLayout" Target="../slideLayouts/slideLayout30.xml"/><Relationship Id="rId9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8.xml"/><Relationship Id="rId9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5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theme" Target="../theme/theme6.xml"/><Relationship Id="rId5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5" Type="http://schemas.openxmlformats.org/officeDocument/2006/relationships/slideLayout" Target="../slideLayouts/slideLayout52.xml"/><Relationship Id="rId10" Type="http://schemas.openxmlformats.org/officeDocument/2006/relationships/theme" Target="../theme/theme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5" Type="http://schemas.openxmlformats.org/officeDocument/2006/relationships/slideLayout" Target="../slideLayouts/slideLayout61.xml"/><Relationship Id="rId4" Type="http://schemas.openxmlformats.org/officeDocument/2006/relationships/slideLayout" Target="../slideLayouts/slideLayout60.xml"/><Relationship Id="rId9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2.xml"/><Relationship Id="rId3" Type="http://schemas.openxmlformats.org/officeDocument/2006/relationships/slideLayout" Target="../slideLayouts/slideLayout67.xml"/><Relationship Id="rId7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6.xml"/><Relationship Id="rId1" Type="http://schemas.openxmlformats.org/officeDocument/2006/relationships/slideLayout" Target="../slideLayouts/slideLayout65.xml"/><Relationship Id="rId6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8.xml"/><Relationship Id="rId9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459538" y="6515100"/>
            <a:ext cx="1076325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004C97"/>
                </a:solidFill>
                <a:latin typeface="Helvetica" pitchFamily="34" charset="0"/>
              </a:defRPr>
            </a:lvl1pPr>
          </a:lstStyle>
          <a:p>
            <a:fld id="{77039802-2715-2343-B618-D5E1097D19BB}" type="datetime1">
              <a:rPr lang="en-US" smtClean="0"/>
              <a:t>11/8/18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6450" y="6515100"/>
            <a:ext cx="5373688" cy="2413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r>
              <a:rPr lang="it-IT"/>
              <a:t>Martina Martinello | TTC topical workshop on flux trapping - CERN 2018</a:t>
            </a:r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600" y="6515100"/>
            <a:ext cx="447675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004C97"/>
                </a:solidFill>
                <a:latin typeface="Helvetica" pitchFamily="34" charset="0"/>
              </a:defRPr>
            </a:lvl1pPr>
          </a:lstStyle>
          <a:p>
            <a:fld id="{0CB70BF4-04C1-49D2-AF55-3B7C212EEADB}" type="slidenum">
              <a:rPr lang="en-US" smtClean="0"/>
              <a:t>‹#›</a:t>
            </a:fld>
            <a:endParaRPr lang="en-US"/>
          </a:p>
        </p:txBody>
      </p:sp>
      <p:pic>
        <p:nvPicPr>
          <p:cNvPr id="1029" name="Picture 2" descr="HeaderFooter_0060314.png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4090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751" r:id="rId6"/>
    <p:sldLayoutId id="2147483752" r:id="rId7"/>
    <p:sldLayoutId id="2147483753" r:id="rId8"/>
  </p:sldLayoutIdLst>
  <p:hf hd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074184"/>
          </a:solidFill>
          <a:latin typeface="Helvetica"/>
          <a:ea typeface="MS PGothic" pitchFamily="34" charset="-128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MS PGothic" pitchFamily="34" charset="-128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MS PGothic" pitchFamily="34" charset="-128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MS PGothic" pitchFamily="34" charset="-128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MS PGothic" pitchFamily="34" charset="-128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kern="1200">
          <a:solidFill>
            <a:srgbClr val="595959"/>
          </a:solidFill>
          <a:latin typeface="Helvetica"/>
          <a:ea typeface="MS PGothic" pitchFamily="34" charset="-128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1600" kern="1200">
          <a:solidFill>
            <a:srgbClr val="595959"/>
          </a:solidFill>
          <a:latin typeface="Helvetica"/>
          <a:ea typeface="MS PGothic" pitchFamily="34" charset="-128"/>
          <a:cs typeface="ＭＳ Ｐゴシック" charset="0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1400" kern="1200">
          <a:solidFill>
            <a:srgbClr val="595959"/>
          </a:solidFill>
          <a:latin typeface="Helvetica"/>
          <a:ea typeface="MS PGothic" pitchFamily="34" charset="-128"/>
          <a:cs typeface="ＭＳ Ｐゴシック" charset="0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1200" kern="1200">
          <a:solidFill>
            <a:srgbClr val="595959"/>
          </a:solidFill>
          <a:latin typeface="Helvetica"/>
          <a:ea typeface="MS PGothic" pitchFamily="34" charset="-128"/>
          <a:cs typeface="ＭＳ Ｐゴシック" charset="0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1200" kern="1200">
          <a:solidFill>
            <a:srgbClr val="595959"/>
          </a:solidFill>
          <a:latin typeface="Helvetica"/>
          <a:ea typeface="MS PGothic" pitchFamily="34" charset="-128"/>
          <a:cs typeface="ＭＳ Ｐゴシック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1822" y="129091"/>
            <a:ext cx="8103570" cy="75303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43584"/>
            <a:ext cx="8109919" cy="50292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6150" y="6318251"/>
            <a:ext cx="318932" cy="539750"/>
          </a:xfrm>
          <a:prstGeom prst="rect">
            <a:avLst/>
          </a:prstGeom>
        </p:spPr>
        <p:txBody>
          <a:bodyPr vert="horz" lIns="72000" tIns="57600" rIns="72000" bIns="45720" rtlCol="0" anchor="ctr"/>
          <a:lstStyle>
            <a:lvl1pPr algn="l">
              <a:defRPr sz="11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5BD36294-2849-48A8-8531-5354CF3095D2}" type="slidenum">
              <a:rPr lang="en-US" smtClean="0">
                <a:solidFill>
                  <a:srgbClr val="000000"/>
                </a:solidFill>
                <a:ea typeface="ＭＳ Ｐゴシック" pitchFamily="-110" charset="-128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srgbClr val="000000"/>
              </a:solidFill>
              <a:ea typeface="ＭＳ Ｐゴシック" pitchFamily="-110" charset="-128"/>
            </a:endParaRPr>
          </a:p>
        </p:txBody>
      </p:sp>
      <p:sp>
        <p:nvSpPr>
          <p:cNvPr id="8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445472" y="6400800"/>
            <a:ext cx="44948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it-IT">
                <a:solidFill>
                  <a:srgbClr val="000000"/>
                </a:solidFill>
                <a:latin typeface="Arial" pitchFamily="34" charset="0"/>
                <a:ea typeface="ＭＳ Ｐゴシック" pitchFamily="-110" charset="-128"/>
              </a:rPr>
              <a:t>Martina Martinello | TTC topical workshop on flux trapping - CERN 2018</a:t>
            </a:r>
            <a:endParaRPr lang="en-US" dirty="0">
              <a:solidFill>
                <a:srgbClr val="000000"/>
              </a:solidFill>
              <a:latin typeface="Arial" pitchFamily="34" charset="0"/>
              <a:ea typeface="ＭＳ Ｐゴシック" pitchFamily="-11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540537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bg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Clr>
          <a:schemeClr val="tx1"/>
        </a:buClr>
        <a:buFont typeface="Arial" pitchFamily="34" charset="0"/>
        <a:buNone/>
        <a:defRPr sz="2400" b="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457200" indent="-223838" algn="l" defTabSz="914400" rtl="0" eaLnBrk="1" latinLnBrk="0" hangingPunct="1">
        <a:lnSpc>
          <a:spcPct val="120000"/>
        </a:lnSpc>
        <a:spcBef>
          <a:spcPts val="0"/>
        </a:spcBef>
        <a:spcAft>
          <a:spcPts val="0"/>
        </a:spcAft>
        <a:buClr>
          <a:schemeClr val="bg2"/>
        </a:buClr>
        <a:buSzPct val="100000"/>
        <a:buFont typeface="Arial" pitchFamily="34" charset="0"/>
        <a:buChar char="•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6905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-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914400" indent="-223838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1477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1822" y="129091"/>
            <a:ext cx="8103570" cy="75303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43584"/>
            <a:ext cx="8109919" cy="50292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6150" y="6318251"/>
            <a:ext cx="318932" cy="539750"/>
          </a:xfrm>
          <a:prstGeom prst="rect">
            <a:avLst/>
          </a:prstGeom>
        </p:spPr>
        <p:txBody>
          <a:bodyPr vert="horz" lIns="72000" tIns="57600" rIns="72000" bIns="45720" rtlCol="0" anchor="ctr"/>
          <a:lstStyle>
            <a:lvl1pPr algn="l">
              <a:defRPr sz="11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5BD36294-2849-48A8-8531-5354CF3095D2}" type="slidenum">
              <a:rPr lang="en-US" smtClean="0">
                <a:solidFill>
                  <a:srgbClr val="000000"/>
                </a:solidFill>
                <a:ea typeface="ＭＳ Ｐゴシック" pitchFamily="-110" charset="-128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srgbClr val="000000"/>
              </a:solidFill>
              <a:ea typeface="ＭＳ Ｐゴシック" pitchFamily="-110" charset="-128"/>
            </a:endParaRPr>
          </a:p>
        </p:txBody>
      </p:sp>
      <p:sp>
        <p:nvSpPr>
          <p:cNvPr id="8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it-IT">
                <a:solidFill>
                  <a:srgbClr val="000000"/>
                </a:solidFill>
                <a:latin typeface="Arial" pitchFamily="34" charset="0"/>
                <a:ea typeface="ＭＳ Ｐゴシック" pitchFamily="-110" charset="-128"/>
              </a:rPr>
              <a:t>Martina Martinello | TTC topical workshop on flux trapping - CERN 2018</a:t>
            </a:r>
            <a:endParaRPr lang="en-US" dirty="0">
              <a:solidFill>
                <a:srgbClr val="000000"/>
              </a:solidFill>
              <a:latin typeface="Arial" pitchFamily="34" charset="0"/>
              <a:ea typeface="ＭＳ Ｐゴシック" pitchFamily="-11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04295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750" r:id="rId10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bg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Clr>
          <a:schemeClr val="tx1"/>
        </a:buClr>
        <a:buFont typeface="Arial" pitchFamily="34" charset="0"/>
        <a:buNone/>
        <a:defRPr sz="2400" b="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457200" indent="-223838" algn="l" defTabSz="914400" rtl="0" eaLnBrk="1" latinLnBrk="0" hangingPunct="1">
        <a:lnSpc>
          <a:spcPct val="120000"/>
        </a:lnSpc>
        <a:spcBef>
          <a:spcPts val="0"/>
        </a:spcBef>
        <a:spcAft>
          <a:spcPts val="0"/>
        </a:spcAft>
        <a:buClr>
          <a:schemeClr val="bg2"/>
        </a:buClr>
        <a:buSzPct val="100000"/>
        <a:buFont typeface="Arial" pitchFamily="34" charset="0"/>
        <a:buChar char="•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6905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-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914400" indent="-223838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1477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1822" y="129091"/>
            <a:ext cx="8103570" cy="75303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43584"/>
            <a:ext cx="8109919" cy="50292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6150" y="6318251"/>
            <a:ext cx="318932" cy="539750"/>
          </a:xfrm>
          <a:prstGeom prst="rect">
            <a:avLst/>
          </a:prstGeom>
        </p:spPr>
        <p:txBody>
          <a:bodyPr vert="horz" lIns="72000" tIns="57600" rIns="72000" bIns="45720" rtlCol="0" anchor="ctr"/>
          <a:lstStyle>
            <a:lvl1pPr algn="l">
              <a:defRPr sz="11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5BD36294-2849-48A8-8531-5354CF3095D2}" type="slidenum">
              <a:rPr lang="en-US" smtClean="0">
                <a:solidFill>
                  <a:srgbClr val="000000"/>
                </a:solidFill>
                <a:ea typeface="ＭＳ Ｐゴシック" pitchFamily="-110" charset="-128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srgbClr val="000000"/>
              </a:solidFill>
              <a:ea typeface="ＭＳ Ｐゴシック" pitchFamily="-110" charset="-128"/>
            </a:endParaRPr>
          </a:p>
        </p:txBody>
      </p:sp>
      <p:sp>
        <p:nvSpPr>
          <p:cNvPr id="8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it-IT">
                <a:solidFill>
                  <a:srgbClr val="000000"/>
                </a:solidFill>
                <a:latin typeface="Arial" pitchFamily="34" charset="0"/>
                <a:ea typeface="ＭＳ Ｐゴシック" pitchFamily="-110" charset="-128"/>
              </a:rPr>
              <a:t>Martina Martinello | TTC topical workshop on flux trapping - CERN 2018</a:t>
            </a:r>
            <a:endParaRPr lang="en-US" dirty="0">
              <a:solidFill>
                <a:srgbClr val="000000"/>
              </a:solidFill>
              <a:latin typeface="Arial" pitchFamily="34" charset="0"/>
              <a:ea typeface="ＭＳ Ｐゴシック" pitchFamily="-11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4231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bg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Clr>
          <a:schemeClr val="tx1"/>
        </a:buClr>
        <a:buFont typeface="Arial" pitchFamily="34" charset="0"/>
        <a:buNone/>
        <a:defRPr sz="2400" b="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457200" indent="-223838" algn="l" defTabSz="914400" rtl="0" eaLnBrk="1" latinLnBrk="0" hangingPunct="1">
        <a:lnSpc>
          <a:spcPct val="120000"/>
        </a:lnSpc>
        <a:spcBef>
          <a:spcPts val="0"/>
        </a:spcBef>
        <a:spcAft>
          <a:spcPts val="0"/>
        </a:spcAft>
        <a:buClr>
          <a:schemeClr val="bg2"/>
        </a:buClr>
        <a:buSzPct val="100000"/>
        <a:buFont typeface="Arial" pitchFamily="34" charset="0"/>
        <a:buChar char="•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6905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-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914400" indent="-223838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1477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1822" y="129091"/>
            <a:ext cx="8103570" cy="75303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43584"/>
            <a:ext cx="8109919" cy="50292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6150" y="6318251"/>
            <a:ext cx="318932" cy="539750"/>
          </a:xfrm>
          <a:prstGeom prst="rect">
            <a:avLst/>
          </a:prstGeom>
        </p:spPr>
        <p:txBody>
          <a:bodyPr vert="horz" lIns="72000" tIns="57600" rIns="72000" bIns="45720" rtlCol="0" anchor="ctr"/>
          <a:lstStyle>
            <a:lvl1pPr algn="l">
              <a:defRPr sz="11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5BD36294-2849-48A8-8531-5354CF3095D2}" type="slidenum">
              <a:rPr lang="en-US" smtClean="0">
                <a:solidFill>
                  <a:srgbClr val="000000"/>
                </a:solidFill>
                <a:ea typeface="ＭＳ Ｐゴシック" pitchFamily="-110" charset="-128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srgbClr val="000000"/>
              </a:solidFill>
              <a:ea typeface="ＭＳ Ｐゴシック" pitchFamily="-110" charset="-128"/>
            </a:endParaRPr>
          </a:p>
        </p:txBody>
      </p:sp>
      <p:sp>
        <p:nvSpPr>
          <p:cNvPr id="8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445472" y="6400800"/>
            <a:ext cx="44948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it-IT">
                <a:solidFill>
                  <a:srgbClr val="000000"/>
                </a:solidFill>
                <a:latin typeface="Arial" pitchFamily="34" charset="0"/>
                <a:ea typeface="ＭＳ Ｐゴシック" pitchFamily="-110" charset="-128"/>
              </a:rPr>
              <a:t>Martina Martinello | TTC topical workshop on flux trapping - CERN 2018</a:t>
            </a:r>
            <a:endParaRPr lang="en-US" dirty="0">
              <a:solidFill>
                <a:srgbClr val="000000"/>
              </a:solidFill>
              <a:latin typeface="Arial" pitchFamily="34" charset="0"/>
              <a:ea typeface="ＭＳ Ｐゴシック" pitchFamily="-11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17250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bg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Clr>
          <a:schemeClr val="tx1"/>
        </a:buClr>
        <a:buFont typeface="Arial" pitchFamily="34" charset="0"/>
        <a:buNone/>
        <a:defRPr sz="2400" b="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457200" indent="-223838" algn="l" defTabSz="914400" rtl="0" eaLnBrk="1" latinLnBrk="0" hangingPunct="1">
        <a:lnSpc>
          <a:spcPct val="120000"/>
        </a:lnSpc>
        <a:spcBef>
          <a:spcPts val="0"/>
        </a:spcBef>
        <a:spcAft>
          <a:spcPts val="0"/>
        </a:spcAft>
        <a:buClr>
          <a:schemeClr val="bg2"/>
        </a:buClr>
        <a:buSzPct val="100000"/>
        <a:buFont typeface="Arial" pitchFamily="34" charset="0"/>
        <a:buChar char="•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6905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-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914400" indent="-223838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1477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1822" y="129091"/>
            <a:ext cx="8103570" cy="75303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43584"/>
            <a:ext cx="8109919" cy="50292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6150" y="6318251"/>
            <a:ext cx="318932" cy="539750"/>
          </a:xfrm>
          <a:prstGeom prst="rect">
            <a:avLst/>
          </a:prstGeom>
        </p:spPr>
        <p:txBody>
          <a:bodyPr vert="horz" lIns="72000" tIns="57600" rIns="72000" bIns="45720" rtlCol="0" anchor="ctr"/>
          <a:lstStyle>
            <a:lvl1pPr algn="l">
              <a:defRPr sz="11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5BD36294-2849-48A8-8531-5354CF3095D2}" type="slidenum">
              <a:rPr lang="en-US" smtClean="0">
                <a:solidFill>
                  <a:srgbClr val="000000"/>
                </a:solidFill>
                <a:ea typeface="ＭＳ Ｐゴシック" pitchFamily="-110" charset="-128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srgbClr val="000000"/>
              </a:solidFill>
              <a:ea typeface="ＭＳ Ｐゴシック" pitchFamily="-110" charset="-128"/>
            </a:endParaRPr>
          </a:p>
        </p:txBody>
      </p:sp>
      <p:sp>
        <p:nvSpPr>
          <p:cNvPr id="8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445472" y="6400800"/>
            <a:ext cx="44948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it-IT">
                <a:solidFill>
                  <a:srgbClr val="000000"/>
                </a:solidFill>
                <a:latin typeface="Arial" pitchFamily="34" charset="0"/>
                <a:ea typeface="ＭＳ Ｐゴシック" pitchFamily="-110" charset="-128"/>
              </a:rPr>
              <a:t>Martina Martinello | TTC topical workshop on flux trapping - CERN 2018</a:t>
            </a:r>
            <a:endParaRPr lang="en-US" dirty="0">
              <a:solidFill>
                <a:srgbClr val="000000"/>
              </a:solidFill>
              <a:latin typeface="Arial" pitchFamily="34" charset="0"/>
              <a:ea typeface="ＭＳ Ｐゴシック" pitchFamily="-11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8004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bg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Clr>
          <a:schemeClr val="tx1"/>
        </a:buClr>
        <a:buFont typeface="Arial" pitchFamily="34" charset="0"/>
        <a:buNone/>
        <a:defRPr sz="2400" b="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457200" indent="-223838" algn="l" defTabSz="914400" rtl="0" eaLnBrk="1" latinLnBrk="0" hangingPunct="1">
        <a:lnSpc>
          <a:spcPct val="120000"/>
        </a:lnSpc>
        <a:spcBef>
          <a:spcPts val="0"/>
        </a:spcBef>
        <a:spcAft>
          <a:spcPts val="0"/>
        </a:spcAft>
        <a:buClr>
          <a:schemeClr val="bg2"/>
        </a:buClr>
        <a:buSzPct val="100000"/>
        <a:buFont typeface="Arial" pitchFamily="34" charset="0"/>
        <a:buChar char="•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6905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-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914400" indent="-223838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1477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459538" y="6515100"/>
            <a:ext cx="1076325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004C97"/>
                </a:solidFill>
                <a:latin typeface="Helvetica" pitchFamily="34" charset="0"/>
              </a:defRPr>
            </a:lvl1pPr>
          </a:lstStyle>
          <a:p>
            <a:fld id="{52E0F0F0-9B07-0143-BECC-7276397EBF72}" type="datetime1">
              <a:rPr lang="en-US" smtClean="0"/>
              <a:t>11/8/18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6450" y="6515100"/>
            <a:ext cx="5373688" cy="2413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r>
              <a:rPr lang="it-IT"/>
              <a:t>Martina Martinello | TTC topical workshop on flux trapping - CERN 2018</a:t>
            </a:r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600" y="6515100"/>
            <a:ext cx="447675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004C97"/>
                </a:solidFill>
                <a:latin typeface="Helvetica" pitchFamily="34" charset="0"/>
              </a:defRPr>
            </a:lvl1pPr>
          </a:lstStyle>
          <a:p>
            <a:fld id="{0CB70BF4-04C1-49D2-AF55-3B7C212EEADB}" type="slidenum">
              <a:rPr lang="en-US" smtClean="0"/>
              <a:t>‹#›</a:t>
            </a:fld>
            <a:endParaRPr lang="en-US"/>
          </a:p>
        </p:txBody>
      </p:sp>
      <p:pic>
        <p:nvPicPr>
          <p:cNvPr id="1029" name="Picture 2" descr="HeaderFooter_0060314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9648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</p:sldLayoutIdLst>
  <p:hf hd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074184"/>
          </a:solidFill>
          <a:latin typeface="Helvetica"/>
          <a:ea typeface="MS PGothic" pitchFamily="34" charset="-128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MS PGothic" pitchFamily="34" charset="-128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MS PGothic" pitchFamily="34" charset="-128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MS PGothic" pitchFamily="34" charset="-128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MS PGothic" pitchFamily="34" charset="-128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kern="1200">
          <a:solidFill>
            <a:srgbClr val="595959"/>
          </a:solidFill>
          <a:latin typeface="Helvetica"/>
          <a:ea typeface="MS PGothic" pitchFamily="34" charset="-128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1600" kern="1200">
          <a:solidFill>
            <a:srgbClr val="595959"/>
          </a:solidFill>
          <a:latin typeface="Helvetica"/>
          <a:ea typeface="MS PGothic" pitchFamily="34" charset="-128"/>
          <a:cs typeface="ＭＳ Ｐゴシック" charset="0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1400" kern="1200">
          <a:solidFill>
            <a:srgbClr val="595959"/>
          </a:solidFill>
          <a:latin typeface="Helvetica"/>
          <a:ea typeface="MS PGothic" pitchFamily="34" charset="-128"/>
          <a:cs typeface="ＭＳ Ｐゴシック" charset="0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1200" kern="1200">
          <a:solidFill>
            <a:srgbClr val="595959"/>
          </a:solidFill>
          <a:latin typeface="Helvetica"/>
          <a:ea typeface="MS PGothic" pitchFamily="34" charset="-128"/>
          <a:cs typeface="ＭＳ Ｐゴシック" charset="0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1200" kern="1200">
          <a:solidFill>
            <a:srgbClr val="595959"/>
          </a:solidFill>
          <a:latin typeface="Helvetica"/>
          <a:ea typeface="MS PGothic" pitchFamily="34" charset="-128"/>
          <a:cs typeface="ＭＳ Ｐゴシック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1822" y="129091"/>
            <a:ext cx="8103570" cy="75303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43584"/>
            <a:ext cx="8109919" cy="50292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6150" y="6318251"/>
            <a:ext cx="318932" cy="539750"/>
          </a:xfrm>
          <a:prstGeom prst="rect">
            <a:avLst/>
          </a:prstGeom>
        </p:spPr>
        <p:txBody>
          <a:bodyPr vert="horz" lIns="72000" tIns="57600" rIns="72000" bIns="45720" rtlCol="0" anchor="ctr"/>
          <a:lstStyle>
            <a:lvl1pPr algn="l">
              <a:defRPr sz="11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5BD36294-2849-48A8-8531-5354CF3095D2}" type="slidenum">
              <a:rPr lang="en-US" smtClean="0">
                <a:solidFill>
                  <a:srgbClr val="000000"/>
                </a:solidFill>
                <a:ea typeface="ＭＳ Ｐゴシック" pitchFamily="-110" charset="-128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srgbClr val="000000"/>
              </a:solidFill>
              <a:ea typeface="ＭＳ Ｐゴシック" pitchFamily="-110" charset="-128"/>
            </a:endParaRPr>
          </a:p>
        </p:txBody>
      </p:sp>
      <p:sp>
        <p:nvSpPr>
          <p:cNvPr id="8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it-IT">
                <a:solidFill>
                  <a:srgbClr val="000000"/>
                </a:solidFill>
                <a:latin typeface="Arial" pitchFamily="34" charset="0"/>
                <a:ea typeface="ＭＳ Ｐゴシック" pitchFamily="-110" charset="-128"/>
              </a:rPr>
              <a:t>Martina Martinello | TTC topical workshop on flux trapping - CERN 2018</a:t>
            </a:r>
            <a:endParaRPr lang="en-US" dirty="0">
              <a:solidFill>
                <a:srgbClr val="000000"/>
              </a:solidFill>
              <a:latin typeface="Arial" pitchFamily="34" charset="0"/>
              <a:ea typeface="ＭＳ Ｐゴシック" pitchFamily="-11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24031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bg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Clr>
          <a:schemeClr val="tx1"/>
        </a:buClr>
        <a:buFont typeface="Arial" pitchFamily="34" charset="0"/>
        <a:buNone/>
        <a:defRPr sz="2400" b="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457200" indent="-223838" algn="l" defTabSz="914400" rtl="0" eaLnBrk="1" latinLnBrk="0" hangingPunct="1">
        <a:lnSpc>
          <a:spcPct val="120000"/>
        </a:lnSpc>
        <a:spcBef>
          <a:spcPts val="0"/>
        </a:spcBef>
        <a:spcAft>
          <a:spcPts val="0"/>
        </a:spcAft>
        <a:buClr>
          <a:schemeClr val="bg2"/>
        </a:buClr>
        <a:buSzPct val="100000"/>
        <a:buFont typeface="Arial" pitchFamily="34" charset="0"/>
        <a:buChar char="•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6905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-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914400" indent="-223838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1477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1822" y="129091"/>
            <a:ext cx="8103570" cy="75303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43584"/>
            <a:ext cx="8109919" cy="50292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6150" y="6318251"/>
            <a:ext cx="318932" cy="539750"/>
          </a:xfrm>
          <a:prstGeom prst="rect">
            <a:avLst/>
          </a:prstGeom>
        </p:spPr>
        <p:txBody>
          <a:bodyPr vert="horz" lIns="72000" tIns="57600" rIns="72000" bIns="45720" rtlCol="0" anchor="ctr"/>
          <a:lstStyle>
            <a:lvl1pPr algn="l">
              <a:defRPr sz="11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5BD36294-2849-48A8-8531-5354CF3095D2}" type="slidenum">
              <a:rPr lang="en-US" smtClean="0">
                <a:solidFill>
                  <a:srgbClr val="000000"/>
                </a:solidFill>
                <a:ea typeface="ＭＳ Ｐゴシック" pitchFamily="-110" charset="-128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srgbClr val="000000"/>
              </a:solidFill>
              <a:ea typeface="ＭＳ Ｐゴシック" pitchFamily="-110" charset="-128"/>
            </a:endParaRPr>
          </a:p>
        </p:txBody>
      </p:sp>
      <p:sp>
        <p:nvSpPr>
          <p:cNvPr id="8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it-IT">
                <a:solidFill>
                  <a:srgbClr val="000000"/>
                </a:solidFill>
                <a:latin typeface="Arial" pitchFamily="34" charset="0"/>
                <a:ea typeface="ＭＳ Ｐゴシック" pitchFamily="-110" charset="-128"/>
              </a:rPr>
              <a:t>Martina Martinello | TTC topical workshop on flux trapping - CERN 2018</a:t>
            </a:r>
            <a:endParaRPr lang="en-US" dirty="0">
              <a:solidFill>
                <a:srgbClr val="000000"/>
              </a:solidFill>
              <a:latin typeface="Arial" pitchFamily="34" charset="0"/>
              <a:ea typeface="ＭＳ Ｐゴシック" pitchFamily="-11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47779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bg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Clr>
          <a:schemeClr val="tx1"/>
        </a:buClr>
        <a:buFont typeface="Arial" pitchFamily="34" charset="0"/>
        <a:buNone/>
        <a:defRPr sz="2400" b="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457200" indent="-223838" algn="l" defTabSz="914400" rtl="0" eaLnBrk="1" latinLnBrk="0" hangingPunct="1">
        <a:lnSpc>
          <a:spcPct val="120000"/>
        </a:lnSpc>
        <a:spcBef>
          <a:spcPts val="0"/>
        </a:spcBef>
        <a:spcAft>
          <a:spcPts val="0"/>
        </a:spcAft>
        <a:buClr>
          <a:schemeClr val="bg2"/>
        </a:buClr>
        <a:buSzPct val="100000"/>
        <a:buFont typeface="Arial" pitchFamily="34" charset="0"/>
        <a:buChar char="•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6905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-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914400" indent="-223838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1477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1822" y="129091"/>
            <a:ext cx="8103570" cy="75303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43584"/>
            <a:ext cx="8109919" cy="50292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6150" y="6318251"/>
            <a:ext cx="318932" cy="539750"/>
          </a:xfrm>
          <a:prstGeom prst="rect">
            <a:avLst/>
          </a:prstGeom>
        </p:spPr>
        <p:txBody>
          <a:bodyPr vert="horz" lIns="72000" tIns="57600" rIns="72000" bIns="45720" rtlCol="0" anchor="ctr"/>
          <a:lstStyle>
            <a:lvl1pPr algn="l">
              <a:defRPr sz="11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5BD36294-2849-48A8-8531-5354CF3095D2}" type="slidenum">
              <a:rPr lang="en-US" smtClean="0">
                <a:solidFill>
                  <a:srgbClr val="000000"/>
                </a:solidFill>
                <a:ea typeface="ＭＳ Ｐゴシック" pitchFamily="-110" charset="-128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srgbClr val="000000"/>
              </a:solidFill>
              <a:ea typeface="ＭＳ Ｐゴシック" pitchFamily="-110" charset="-128"/>
            </a:endParaRPr>
          </a:p>
        </p:txBody>
      </p:sp>
      <p:sp>
        <p:nvSpPr>
          <p:cNvPr id="8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445472" y="6400800"/>
            <a:ext cx="44948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it-IT">
                <a:solidFill>
                  <a:srgbClr val="000000"/>
                </a:solidFill>
                <a:latin typeface="Arial" pitchFamily="34" charset="0"/>
                <a:ea typeface="ＭＳ Ｐゴシック" pitchFamily="-110" charset="-128"/>
              </a:rPr>
              <a:t>Martina Martinello | TTC topical workshop on flux trapping - CERN 2018</a:t>
            </a:r>
            <a:endParaRPr lang="en-US" dirty="0">
              <a:solidFill>
                <a:srgbClr val="000000"/>
              </a:solidFill>
              <a:latin typeface="Arial" pitchFamily="34" charset="0"/>
              <a:ea typeface="ＭＳ Ｐゴシック" pitchFamily="-11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80438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bg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Clr>
          <a:schemeClr val="tx1"/>
        </a:buClr>
        <a:buFont typeface="Arial" pitchFamily="34" charset="0"/>
        <a:buNone/>
        <a:defRPr sz="2400" b="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457200" indent="-223838" algn="l" defTabSz="914400" rtl="0" eaLnBrk="1" latinLnBrk="0" hangingPunct="1">
        <a:lnSpc>
          <a:spcPct val="120000"/>
        </a:lnSpc>
        <a:spcBef>
          <a:spcPts val="0"/>
        </a:spcBef>
        <a:spcAft>
          <a:spcPts val="0"/>
        </a:spcAft>
        <a:buClr>
          <a:schemeClr val="bg2"/>
        </a:buClr>
        <a:buSzPct val="100000"/>
        <a:buFont typeface="Arial" pitchFamily="34" charset="0"/>
        <a:buChar char="•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6905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-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914400" indent="-223838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1477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2.xml"/><Relationship Id="rId5" Type="http://schemas.openxmlformats.org/officeDocument/2006/relationships/image" Target="../media/image34.tiff"/><Relationship Id="rId4" Type="http://schemas.openxmlformats.org/officeDocument/2006/relationships/image" Target="../media/image33.tif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tif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tif"/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tif"/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tif"/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tif"/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if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jpg"/><Relationship Id="rId4" Type="http://schemas.openxmlformats.org/officeDocument/2006/relationships/image" Target="../media/image43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7" Type="http://schemas.openxmlformats.org/officeDocument/2006/relationships/image" Target="../media/image50.jpg"/><Relationship Id="rId2" Type="http://schemas.openxmlformats.org/officeDocument/2006/relationships/image" Target="../media/image4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jpg"/><Relationship Id="rId5" Type="http://schemas.openxmlformats.org/officeDocument/2006/relationships/image" Target="../media/image48.jpg"/><Relationship Id="rId4" Type="http://schemas.openxmlformats.org/officeDocument/2006/relationships/image" Target="../media/image43.jp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g"/><Relationship Id="rId3" Type="http://schemas.openxmlformats.org/officeDocument/2006/relationships/image" Target="../media/image47.png"/><Relationship Id="rId7" Type="http://schemas.openxmlformats.org/officeDocument/2006/relationships/image" Target="../media/image50.jpg"/><Relationship Id="rId2" Type="http://schemas.openxmlformats.org/officeDocument/2006/relationships/image" Target="../media/image4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jpg"/><Relationship Id="rId5" Type="http://schemas.openxmlformats.org/officeDocument/2006/relationships/image" Target="../media/image48.jpg"/><Relationship Id="rId10" Type="http://schemas.openxmlformats.org/officeDocument/2006/relationships/image" Target="../media/image53.png"/><Relationship Id="rId4" Type="http://schemas.openxmlformats.org/officeDocument/2006/relationships/image" Target="../media/image43.jpg"/><Relationship Id="rId9" Type="http://schemas.openxmlformats.org/officeDocument/2006/relationships/image" Target="../media/image52.jp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emf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41924" y="5132700"/>
            <a:ext cx="8499231" cy="1390219"/>
          </a:xfrm>
        </p:spPr>
        <p:txBody>
          <a:bodyPr/>
          <a:lstStyle/>
          <a:p>
            <a:r>
              <a:rPr lang="en-US" dirty="0"/>
              <a:t>M. </a:t>
            </a:r>
            <a:r>
              <a:rPr lang="en-US" dirty="0" err="1"/>
              <a:t>Martinello</a:t>
            </a:r>
            <a:r>
              <a:rPr lang="en-US" dirty="0"/>
              <a:t>, Z. Sung, S. Posen</a:t>
            </a:r>
          </a:p>
          <a:p>
            <a:endParaRPr lang="en-US" sz="1200" dirty="0"/>
          </a:p>
          <a:p>
            <a:r>
              <a:rPr lang="en-US" dirty="0"/>
              <a:t>TTC/ARIES topical workshop on flux trapping and magnetic shielding</a:t>
            </a:r>
          </a:p>
          <a:p>
            <a:r>
              <a:rPr lang="en-US" dirty="0"/>
              <a:t>CERN, Nov 2018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r>
              <a:rPr lang="en-US" dirty="0"/>
              <a:t>Microscopic Investigation of Flux Expulsion at FNAL</a:t>
            </a:r>
          </a:p>
        </p:txBody>
      </p:sp>
    </p:spTree>
    <p:extLst>
      <p:ext uri="{BB962C8B-B14F-4D97-AF65-F5344CB8AC3E}">
        <p14:creationId xmlns:p14="http://schemas.microsoft.com/office/powerpoint/2010/main" val="19895975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Local Misorientation (LM) Cold vs Hot Spots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0225AB-3568-4D58-8FE4-07F903C49D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Martina Martinello | TTC topical workshop on flux trapping - CERN 2018</a:t>
            </a:r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256F51F-A580-4117-A899-B0B7C9B198E0}"/>
              </a:ext>
            </a:extLst>
          </p:cNvPr>
          <p:cNvSpPr txBox="1"/>
          <p:nvPr/>
        </p:nvSpPr>
        <p:spPr>
          <a:xfrm>
            <a:off x="268943" y="1995673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Cold spot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BEC71C6-4D27-4E8E-A65A-6885CD1F5882}"/>
              </a:ext>
            </a:extLst>
          </p:cNvPr>
          <p:cNvSpPr txBox="1"/>
          <p:nvPr/>
        </p:nvSpPr>
        <p:spPr>
          <a:xfrm>
            <a:off x="268943" y="4526166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Hot spot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B788307-7B76-418B-A8C5-C2EFEACE9FA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8233" y="859115"/>
            <a:ext cx="2503115" cy="257228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C59733A-1035-43DC-9FFF-09B8D8299D4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1423" y="3666880"/>
            <a:ext cx="2509925" cy="257927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A159CD3-12F5-4F2B-99DF-6A8697FA817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520" y="926159"/>
            <a:ext cx="767206" cy="159319"/>
          </a:xfrm>
          <a:prstGeom prst="rect">
            <a:avLst/>
          </a:prstGeom>
        </p:spPr>
      </p:pic>
      <p:sp>
        <p:nvSpPr>
          <p:cNvPr id="17" name="Date Placeholder 16">
            <a:extLst>
              <a:ext uri="{FF2B5EF4-FFF2-40B4-BE49-F238E27FC236}">
                <a16:creationId xmlns:a16="http://schemas.microsoft.com/office/drawing/2014/main" id="{A2F69AEE-8F60-489D-B98F-F36A6C93B6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BBADD-0B03-C046-A6CE-CEB6CA64A83D}" type="datetime1">
              <a:rPr lang="en-US" smtClean="0"/>
              <a:t>11/8/18</a:t>
            </a:fld>
            <a:endParaRPr lang="en-US"/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1C2965DE-F766-4EF2-85DF-F24B3BB59E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70BF4-04C1-49D2-AF55-3B7C212EEADB}" type="slidenum">
              <a:rPr lang="en-US" smtClean="0"/>
              <a:t>10</a:t>
            </a:fld>
            <a:endParaRPr lang="en-US"/>
          </a:p>
        </p:txBody>
      </p:sp>
      <p:graphicFrame>
        <p:nvGraphicFramePr>
          <p:cNvPr id="22" name="Chart 21">
            <a:extLst>
              <a:ext uri="{FF2B5EF4-FFF2-40B4-BE49-F238E27FC236}">
                <a16:creationId xmlns:a16="http://schemas.microsoft.com/office/drawing/2014/main" id="{50B97985-14EF-BF45-A1DD-A1C9D4BA055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43026955"/>
              </p:ext>
            </p:extLst>
          </p:nvPr>
        </p:nvGraphicFramePr>
        <p:xfrm>
          <a:off x="4015855" y="1132146"/>
          <a:ext cx="4952391" cy="34172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E6DEDF0E-09E8-449B-8D9E-90B5C0B9EFF5}"/>
              </a:ext>
            </a:extLst>
          </p:cNvPr>
          <p:cNvSpPr txBox="1"/>
          <p:nvPr/>
        </p:nvSpPr>
        <p:spPr>
          <a:xfrm>
            <a:off x="4072371" y="4758457"/>
            <a:ext cx="49841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Average value of local </a:t>
            </a:r>
            <a:r>
              <a:rPr lang="en-US" sz="2000" dirty="0" err="1">
                <a:solidFill>
                  <a:schemeClr val="accent6">
                    <a:lumMod val="50000"/>
                  </a:schemeClr>
                </a:solidFill>
              </a:rPr>
              <a:t>misorientation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 is larger in hot spots</a:t>
            </a:r>
          </a:p>
        </p:txBody>
      </p:sp>
    </p:spTree>
    <p:extLst>
      <p:ext uri="{BB962C8B-B14F-4D97-AF65-F5344CB8AC3E}">
        <p14:creationId xmlns:p14="http://schemas.microsoft.com/office/powerpoint/2010/main" val="31280771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Grain Orientation Spread (GOS) Cold vs Hot Spots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0225AB-3568-4D58-8FE4-07F903C49D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Martina Martinello | TTC topical workshop on flux trapping - CERN 2018</a:t>
            </a:r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256F51F-A580-4117-A899-B0B7C9B198E0}"/>
              </a:ext>
            </a:extLst>
          </p:cNvPr>
          <p:cNvSpPr txBox="1"/>
          <p:nvPr/>
        </p:nvSpPr>
        <p:spPr>
          <a:xfrm>
            <a:off x="308698" y="1995673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Cold spot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BEC71C6-4D27-4E8E-A65A-6885CD1F5882}"/>
              </a:ext>
            </a:extLst>
          </p:cNvPr>
          <p:cNvSpPr txBox="1"/>
          <p:nvPr/>
        </p:nvSpPr>
        <p:spPr>
          <a:xfrm>
            <a:off x="308698" y="4526166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Hot spot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3853967-A505-4B73-810C-924F1780EC5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595" y="852105"/>
            <a:ext cx="724117" cy="95100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C583E92-6BCE-456D-8201-EFF20F414F0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2495" y="859115"/>
            <a:ext cx="2468880" cy="253709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74DCE1C0-8592-4E9C-90CD-BA1E6979BC0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2495" y="3666880"/>
            <a:ext cx="2468880" cy="2537099"/>
          </a:xfrm>
          <a:prstGeom prst="rect">
            <a:avLst/>
          </a:prstGeom>
        </p:spPr>
      </p:pic>
      <p:sp>
        <p:nvSpPr>
          <p:cNvPr id="22" name="Date Placeholder 21">
            <a:extLst>
              <a:ext uri="{FF2B5EF4-FFF2-40B4-BE49-F238E27FC236}">
                <a16:creationId xmlns:a16="http://schemas.microsoft.com/office/drawing/2014/main" id="{85A7379B-0EE1-44BA-8ED5-F23A39C31A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D3144-63A4-CE43-A4D9-09B68FA60A5F}" type="datetime1">
              <a:rPr lang="en-US" smtClean="0"/>
              <a:t>11/8/18</a:t>
            </a:fld>
            <a:endParaRPr lang="en-US"/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66487B91-F388-4CFC-BFC8-61C0B780D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70BF4-04C1-49D2-AF55-3B7C212EEADB}" type="slidenum">
              <a:rPr lang="en-US" smtClean="0"/>
              <a:t>11</a:t>
            </a:fld>
            <a:endParaRPr lang="en-US"/>
          </a:p>
        </p:txBody>
      </p:sp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1D209612-799D-6045-B54D-104126C93D6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6169503"/>
              </p:ext>
            </p:extLst>
          </p:nvPr>
        </p:nvGraphicFramePr>
        <p:xfrm>
          <a:off x="4447158" y="1326814"/>
          <a:ext cx="4285754" cy="29896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38CB7DF9-F415-4A89-8895-D955619EA789}"/>
              </a:ext>
            </a:extLst>
          </p:cNvPr>
          <p:cNvSpPr txBox="1"/>
          <p:nvPr/>
        </p:nvSpPr>
        <p:spPr>
          <a:xfrm>
            <a:off x="4261375" y="4710832"/>
            <a:ext cx="47951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Larger grain orientation spread observed in hot spots</a:t>
            </a:r>
          </a:p>
        </p:txBody>
      </p:sp>
    </p:spTree>
    <p:extLst>
      <p:ext uri="{BB962C8B-B14F-4D97-AF65-F5344CB8AC3E}">
        <p14:creationId xmlns:p14="http://schemas.microsoft.com/office/powerpoint/2010/main" val="10657113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Grain Boundary Misorientation Cold vs Hot Spots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0225AB-3568-4D58-8FE4-07F903C49D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Martina Martinello | TTC topical workshop on flux trapping - CERN 2018</a:t>
            </a:r>
            <a:endParaRPr lang="en-US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4B64D00D-B11C-4663-9522-61FA4FB09DF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9684"/>
          <a:stretch/>
        </p:blipFill>
        <p:spPr>
          <a:xfrm>
            <a:off x="3623793" y="985688"/>
            <a:ext cx="5295680" cy="314132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22CA5B6-7F73-47AB-980F-6062D7367A47}"/>
              </a:ext>
            </a:extLst>
          </p:cNvPr>
          <p:cNvSpPr txBox="1"/>
          <p:nvPr/>
        </p:nvSpPr>
        <p:spPr>
          <a:xfrm>
            <a:off x="3623793" y="4210143"/>
            <a:ext cx="529160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Hot spots show large number of very low angle GBs and slightly larger amount of high angle GBs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C233CDC-939E-46F9-A623-CBDCA0DFCE9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829" y="3778989"/>
            <a:ext cx="2468880" cy="253709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D22AAAC-93A4-4B44-91C9-038D3459FCB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829" y="999501"/>
            <a:ext cx="2468880" cy="2537098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1F756461-B6EC-4D56-A3B4-14F1BFBDC88A}"/>
              </a:ext>
            </a:extLst>
          </p:cNvPr>
          <p:cNvSpPr txBox="1"/>
          <p:nvPr/>
        </p:nvSpPr>
        <p:spPr>
          <a:xfrm>
            <a:off x="1662623" y="719994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Cold spot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13FD40D-0083-4006-9E69-2A59BA90C264}"/>
              </a:ext>
            </a:extLst>
          </p:cNvPr>
          <p:cNvSpPr txBox="1"/>
          <p:nvPr/>
        </p:nvSpPr>
        <p:spPr>
          <a:xfrm>
            <a:off x="1720331" y="3494479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Hot spot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B965FD7F-9F5C-44C2-97CB-B5C7110299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E6EDB-FC82-E54F-AE2E-7CECDE622B62}" type="datetime1">
              <a:rPr lang="en-US" smtClean="0"/>
              <a:t>11/8/18</a:t>
            </a:fld>
            <a:endParaRPr lang="en-US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29D5A2BE-DE2A-4E5A-BFAF-692E93F339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70BF4-04C1-49D2-AF55-3B7C212EEADB}" type="slidenum">
              <a:rPr lang="en-US" smtClean="0"/>
              <a:t>12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5BD8F7F-E796-5E4A-B5D6-B79839A4B7C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89" y="999501"/>
            <a:ext cx="833778" cy="813359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6849F0B-2BF1-CE48-9E1C-B5BA3389FD4C}"/>
              </a:ext>
            </a:extLst>
          </p:cNvPr>
          <p:cNvCxnSpPr>
            <a:cxnSpLocks/>
          </p:cNvCxnSpPr>
          <p:nvPr/>
        </p:nvCxnSpPr>
        <p:spPr>
          <a:xfrm flipV="1">
            <a:off x="4255864" y="838200"/>
            <a:ext cx="0" cy="3025612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7187157-5D2F-6347-B709-E5CED1683C8B}"/>
              </a:ext>
            </a:extLst>
          </p:cNvPr>
          <p:cNvCxnSpPr>
            <a:cxnSpLocks/>
          </p:cNvCxnSpPr>
          <p:nvPr/>
        </p:nvCxnSpPr>
        <p:spPr>
          <a:xfrm flipV="1">
            <a:off x="5115835" y="838201"/>
            <a:ext cx="0" cy="302561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4FE5D6D4-A117-3148-AE92-E6094C1FB3C9}"/>
              </a:ext>
            </a:extLst>
          </p:cNvPr>
          <p:cNvSpPr txBox="1"/>
          <p:nvPr/>
        </p:nvSpPr>
        <p:spPr>
          <a:xfrm>
            <a:off x="4336295" y="815042"/>
            <a:ext cx="64700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C00000"/>
                </a:solidFill>
              </a:rPr>
              <a:t>Low angle GBs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8A0E5EC-F389-7342-9F75-14104D2E9A48}"/>
              </a:ext>
            </a:extLst>
          </p:cNvPr>
          <p:cNvSpPr txBox="1"/>
          <p:nvPr/>
        </p:nvSpPr>
        <p:spPr>
          <a:xfrm>
            <a:off x="6427788" y="828533"/>
            <a:ext cx="64700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C00000"/>
                </a:solidFill>
              </a:rPr>
              <a:t>High angle GBs</a:t>
            </a:r>
          </a:p>
        </p:txBody>
      </p:sp>
    </p:spTree>
    <p:extLst>
      <p:ext uri="{BB962C8B-B14F-4D97-AF65-F5344CB8AC3E}">
        <p14:creationId xmlns:p14="http://schemas.microsoft.com/office/powerpoint/2010/main" val="29361516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Grain Boundary Misorientation Cold vs Hot Spots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0225AB-3568-4D58-8FE4-07F903C49D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Martina Martinello | TTC topical workshop on flux trapping - CERN 2018</a:t>
            </a:r>
            <a:endParaRPr lang="en-US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4B64D00D-B11C-4663-9522-61FA4FB09DF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9684"/>
          <a:stretch/>
        </p:blipFill>
        <p:spPr>
          <a:xfrm>
            <a:off x="3623793" y="985688"/>
            <a:ext cx="5295680" cy="314132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22CA5B6-7F73-47AB-980F-6062D7367A47}"/>
              </a:ext>
            </a:extLst>
          </p:cNvPr>
          <p:cNvSpPr txBox="1"/>
          <p:nvPr/>
        </p:nvSpPr>
        <p:spPr>
          <a:xfrm>
            <a:off x="3623793" y="4210143"/>
            <a:ext cx="529160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Hot spots show large number of </a:t>
            </a:r>
            <a:r>
              <a:rPr lang="en-US" sz="2000" b="1" dirty="0">
                <a:solidFill>
                  <a:schemeClr val="accent6">
                    <a:lumMod val="50000"/>
                  </a:schemeClr>
                </a:solidFill>
              </a:rPr>
              <a:t>very low angle GBs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 and slightly larger amount of high angle GBs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C233CDC-939E-46F9-A623-CBDCA0DFCE9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829" y="3778989"/>
            <a:ext cx="2468880" cy="253709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D22AAAC-93A4-4B44-91C9-038D3459FCB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829" y="999501"/>
            <a:ext cx="2468880" cy="2537098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1F756461-B6EC-4D56-A3B4-14F1BFBDC88A}"/>
              </a:ext>
            </a:extLst>
          </p:cNvPr>
          <p:cNvSpPr txBox="1"/>
          <p:nvPr/>
        </p:nvSpPr>
        <p:spPr>
          <a:xfrm>
            <a:off x="1662623" y="719994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Cold spot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13FD40D-0083-4006-9E69-2A59BA90C264}"/>
              </a:ext>
            </a:extLst>
          </p:cNvPr>
          <p:cNvSpPr txBox="1"/>
          <p:nvPr/>
        </p:nvSpPr>
        <p:spPr>
          <a:xfrm>
            <a:off x="1720331" y="3494479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Hot spot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B965FD7F-9F5C-44C2-97CB-B5C7110299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ADCE6B-E1C5-B644-A552-80B77D490DA9}" type="datetime1">
              <a:rPr lang="en-US" smtClean="0"/>
              <a:t>11/8/18</a:t>
            </a:fld>
            <a:endParaRPr lang="en-US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29D5A2BE-DE2A-4E5A-BFAF-692E93F339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70BF4-04C1-49D2-AF55-3B7C212EEADB}" type="slidenum">
              <a:rPr lang="en-US" smtClean="0"/>
              <a:t>13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5BD8F7F-E796-5E4A-B5D6-B79839A4B7C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89" y="999501"/>
            <a:ext cx="833778" cy="813359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B8F3E4C7-D875-4A23-91FA-1DB26D94A502}"/>
              </a:ext>
            </a:extLst>
          </p:cNvPr>
          <p:cNvSpPr/>
          <p:nvPr/>
        </p:nvSpPr>
        <p:spPr>
          <a:xfrm>
            <a:off x="4038601" y="973716"/>
            <a:ext cx="243822" cy="1373515"/>
          </a:xfrm>
          <a:prstGeom prst="ellipse">
            <a:avLst/>
          </a:prstGeom>
          <a:noFill/>
          <a:ln w="3810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AC1EE15-4D8B-DE4D-95E9-19DE019F554C}"/>
              </a:ext>
            </a:extLst>
          </p:cNvPr>
          <p:cNvCxnSpPr>
            <a:cxnSpLocks/>
          </p:cNvCxnSpPr>
          <p:nvPr/>
        </p:nvCxnSpPr>
        <p:spPr>
          <a:xfrm flipV="1">
            <a:off x="4255864" y="838200"/>
            <a:ext cx="0" cy="3025612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87ABFE1-464F-CF48-9805-7DBFB1D2C05D}"/>
              </a:ext>
            </a:extLst>
          </p:cNvPr>
          <p:cNvCxnSpPr>
            <a:cxnSpLocks/>
          </p:cNvCxnSpPr>
          <p:nvPr/>
        </p:nvCxnSpPr>
        <p:spPr>
          <a:xfrm flipV="1">
            <a:off x="5115835" y="838201"/>
            <a:ext cx="0" cy="302561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3F14EEEF-F707-4748-8312-AED4ABC08AFE}"/>
              </a:ext>
            </a:extLst>
          </p:cNvPr>
          <p:cNvSpPr txBox="1"/>
          <p:nvPr/>
        </p:nvSpPr>
        <p:spPr>
          <a:xfrm>
            <a:off x="4336295" y="815042"/>
            <a:ext cx="64700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C00000"/>
                </a:solidFill>
              </a:rPr>
              <a:t>Low angle GBs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2F73E23-88ED-0C44-8251-9D8B64A4CCA9}"/>
              </a:ext>
            </a:extLst>
          </p:cNvPr>
          <p:cNvSpPr txBox="1"/>
          <p:nvPr/>
        </p:nvSpPr>
        <p:spPr>
          <a:xfrm>
            <a:off x="6427788" y="828533"/>
            <a:ext cx="64700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C00000"/>
                </a:solidFill>
              </a:rPr>
              <a:t>High angle GBs</a:t>
            </a:r>
          </a:p>
        </p:txBody>
      </p:sp>
    </p:spTree>
    <p:extLst>
      <p:ext uri="{BB962C8B-B14F-4D97-AF65-F5344CB8AC3E}">
        <p14:creationId xmlns:p14="http://schemas.microsoft.com/office/powerpoint/2010/main" val="18853976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Grain Boundary Misorientation Cold vs Hot Spots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0225AB-3568-4D58-8FE4-07F903C49D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Martina Martinello | TTC topical workshop on flux trapping - CERN 2018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B965FD7F-9F5C-44C2-97CB-B5C7110299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0F2D5-7173-3740-8AE6-0C7A6160343E}" type="datetime1">
              <a:rPr lang="en-US" smtClean="0"/>
              <a:t>11/8/18</a:t>
            </a:fld>
            <a:endParaRPr lang="en-US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29D5A2BE-DE2A-4E5A-BFAF-692E93F339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70BF4-04C1-49D2-AF55-3B7C212EEADB}" type="slidenum">
              <a:rPr lang="en-US" smtClean="0"/>
              <a:t>14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98CF251-3D88-4310-957E-3DA74FFF29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826404"/>
            <a:ext cx="2695575" cy="218880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CD2A091-49D4-40AB-A800-3AA9A502250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9684"/>
          <a:stretch/>
        </p:blipFill>
        <p:spPr>
          <a:xfrm>
            <a:off x="3623793" y="985688"/>
            <a:ext cx="5295680" cy="314132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60EBD5F-974F-41E3-8D24-182B2833C43A}"/>
              </a:ext>
            </a:extLst>
          </p:cNvPr>
          <p:cNvSpPr txBox="1"/>
          <p:nvPr/>
        </p:nvSpPr>
        <p:spPr>
          <a:xfrm>
            <a:off x="3585693" y="4385725"/>
            <a:ext cx="5558307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u="sng" dirty="0">
                <a:solidFill>
                  <a:srgbClr val="C00000"/>
                </a:solidFill>
              </a:rPr>
              <a:t>These very low angle GBs may be given by dislocation tangles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(dimension of ~10-100 nm)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The pinning force of these dislocation cells is order of magnitude larger than normal grain boundaries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7AC783D-9660-4C8B-A599-B266BECF23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888" y="3102472"/>
            <a:ext cx="2940844" cy="3160176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90F8A78E-9542-49A5-98D2-925145A47DC0}"/>
              </a:ext>
            </a:extLst>
          </p:cNvPr>
          <p:cNvSpPr/>
          <p:nvPr/>
        </p:nvSpPr>
        <p:spPr>
          <a:xfrm>
            <a:off x="806450" y="3209925"/>
            <a:ext cx="488950" cy="457200"/>
          </a:xfrm>
          <a:prstGeom prst="rect">
            <a:avLst/>
          </a:prstGeom>
          <a:noFill/>
          <a:ln w="3810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F53164C0-6F60-4C9A-96C5-DA83CE59191A}"/>
              </a:ext>
            </a:extLst>
          </p:cNvPr>
          <p:cNvCxnSpPr>
            <a:stCxn id="15" idx="0"/>
          </p:cNvCxnSpPr>
          <p:nvPr/>
        </p:nvCxnSpPr>
        <p:spPr>
          <a:xfrm flipV="1">
            <a:off x="1050925" y="3015211"/>
            <a:ext cx="6350" cy="19471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044ED105-673C-FB4A-82A3-713C13E9793C}"/>
              </a:ext>
            </a:extLst>
          </p:cNvPr>
          <p:cNvSpPr txBox="1"/>
          <p:nvPr/>
        </p:nvSpPr>
        <p:spPr>
          <a:xfrm>
            <a:off x="1328417" y="3012220"/>
            <a:ext cx="20606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382EFA"/>
                </a:solidFill>
              </a:rPr>
              <a:t>A. T. Santhanam, Journal of Material Science 11(1976)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D0EAABA3-3C4D-B444-8A8A-FCF07C6DE5D4}"/>
              </a:ext>
            </a:extLst>
          </p:cNvPr>
          <p:cNvSpPr/>
          <p:nvPr/>
        </p:nvSpPr>
        <p:spPr>
          <a:xfrm>
            <a:off x="4038601" y="973716"/>
            <a:ext cx="243822" cy="1373515"/>
          </a:xfrm>
          <a:prstGeom prst="ellipse">
            <a:avLst/>
          </a:prstGeom>
          <a:noFill/>
          <a:ln w="3810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928919FC-55F3-1B47-A290-83F94347E108}"/>
              </a:ext>
            </a:extLst>
          </p:cNvPr>
          <p:cNvCxnSpPr>
            <a:cxnSpLocks/>
          </p:cNvCxnSpPr>
          <p:nvPr/>
        </p:nvCxnSpPr>
        <p:spPr>
          <a:xfrm flipV="1">
            <a:off x="4255864" y="838200"/>
            <a:ext cx="0" cy="3025612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744BADD4-9741-874C-82FA-EA7FF9F6F067}"/>
              </a:ext>
            </a:extLst>
          </p:cNvPr>
          <p:cNvCxnSpPr>
            <a:cxnSpLocks/>
          </p:cNvCxnSpPr>
          <p:nvPr/>
        </p:nvCxnSpPr>
        <p:spPr>
          <a:xfrm flipV="1">
            <a:off x="5115835" y="838201"/>
            <a:ext cx="0" cy="302561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25E225F5-E45D-9F41-87A0-675970FF3722}"/>
              </a:ext>
            </a:extLst>
          </p:cNvPr>
          <p:cNvSpPr txBox="1"/>
          <p:nvPr/>
        </p:nvSpPr>
        <p:spPr>
          <a:xfrm>
            <a:off x="4336295" y="815042"/>
            <a:ext cx="64700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C00000"/>
                </a:solidFill>
              </a:rPr>
              <a:t>Low angle GBs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895F7EF-7969-3348-B313-A7F753DF345F}"/>
              </a:ext>
            </a:extLst>
          </p:cNvPr>
          <p:cNvSpPr txBox="1"/>
          <p:nvPr/>
        </p:nvSpPr>
        <p:spPr>
          <a:xfrm>
            <a:off x="6427788" y="828533"/>
            <a:ext cx="64700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C00000"/>
                </a:solidFill>
              </a:rPr>
              <a:t>High angle GBs</a:t>
            </a:r>
          </a:p>
        </p:txBody>
      </p:sp>
    </p:spTree>
    <p:extLst>
      <p:ext uri="{BB962C8B-B14F-4D97-AF65-F5344CB8AC3E}">
        <p14:creationId xmlns:p14="http://schemas.microsoft.com/office/powerpoint/2010/main" val="38125709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3FF204E-6347-4419-A1C0-14FCCC6EF0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ECCI analysis Cold vs Hot Spots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BF88D3B-E7B6-49FD-A9CF-C694B9FCF3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350" y="1929820"/>
            <a:ext cx="4013650" cy="3010238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94E18A53-4F21-43AC-8366-820F0F78B80D}"/>
              </a:ext>
            </a:extLst>
          </p:cNvPr>
          <p:cNvSpPr/>
          <p:nvPr/>
        </p:nvSpPr>
        <p:spPr>
          <a:xfrm>
            <a:off x="228600" y="813451"/>
            <a:ext cx="8686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/>
              <a:t>Cold spot</a:t>
            </a:r>
            <a:endParaRPr lang="en-US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727C54A-EFD3-3540-B6C1-0DA646FC9F83}"/>
              </a:ext>
            </a:extLst>
          </p:cNvPr>
          <p:cNvSpPr/>
          <p:nvPr/>
        </p:nvSpPr>
        <p:spPr>
          <a:xfrm>
            <a:off x="483641" y="1250831"/>
            <a:ext cx="41630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Electron Channeling Contrast Image</a:t>
            </a:r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CE9DD46-6FE4-D846-B6C1-BD7A20E476A9}"/>
              </a:ext>
            </a:extLst>
          </p:cNvPr>
          <p:cNvSpPr/>
          <p:nvPr/>
        </p:nvSpPr>
        <p:spPr>
          <a:xfrm>
            <a:off x="4561409" y="1216471"/>
            <a:ext cx="41630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Band Contrast Image w EBSD</a:t>
            </a:r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0A5DA10-7DE7-2A40-AE5A-0F436714B3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0350" y="1937647"/>
            <a:ext cx="3025187" cy="3112591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C9A6FD0E-3EFD-CF43-B467-10849C94D974}"/>
              </a:ext>
            </a:extLst>
          </p:cNvPr>
          <p:cNvSpPr txBox="1"/>
          <p:nvPr/>
        </p:nvSpPr>
        <p:spPr>
          <a:xfrm>
            <a:off x="643303" y="5142291"/>
            <a:ext cx="786932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Both EBSD and ECCI shows the grain boundaries in the material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Only the ECC image shows dislocations</a:t>
            </a:r>
            <a:endParaRPr lang="en-US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82F5CE69-86FA-5D46-A49F-F5A2577C64A6}"/>
              </a:ext>
            </a:extLst>
          </p:cNvPr>
          <p:cNvCxnSpPr>
            <a:cxnSpLocks/>
          </p:cNvCxnSpPr>
          <p:nvPr/>
        </p:nvCxnSpPr>
        <p:spPr>
          <a:xfrm>
            <a:off x="6193972" y="2691853"/>
            <a:ext cx="448970" cy="92799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1DE1120B-D5FC-8543-BDE4-2FF1B2A6413D}"/>
              </a:ext>
            </a:extLst>
          </p:cNvPr>
          <p:cNvCxnSpPr>
            <a:cxnSpLocks/>
          </p:cNvCxnSpPr>
          <p:nvPr/>
        </p:nvCxnSpPr>
        <p:spPr>
          <a:xfrm flipH="1">
            <a:off x="2885109" y="2406555"/>
            <a:ext cx="1955495" cy="121329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FDD5E348-7826-EB43-AD7F-A6F94AD4E92E}"/>
              </a:ext>
            </a:extLst>
          </p:cNvPr>
          <p:cNvSpPr txBox="1"/>
          <p:nvPr/>
        </p:nvSpPr>
        <p:spPr>
          <a:xfrm>
            <a:off x="4689366" y="2353299"/>
            <a:ext cx="1771714" cy="33855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grain boundaries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3041FA2-9B19-8647-8512-2EFEEB06D703}"/>
              </a:ext>
            </a:extLst>
          </p:cNvPr>
          <p:cNvSpPr txBox="1"/>
          <p:nvPr/>
        </p:nvSpPr>
        <p:spPr>
          <a:xfrm>
            <a:off x="874414" y="4006500"/>
            <a:ext cx="1258071" cy="338554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dislocations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B0DBEEF8-D445-2240-982C-3E1304305328}"/>
              </a:ext>
            </a:extLst>
          </p:cNvPr>
          <p:cNvCxnSpPr>
            <a:cxnSpLocks/>
          </p:cNvCxnSpPr>
          <p:nvPr/>
        </p:nvCxnSpPr>
        <p:spPr>
          <a:xfrm>
            <a:off x="2102094" y="4328794"/>
            <a:ext cx="588741" cy="20054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F909D36C-9298-0F41-A0B1-05A1DB9C0EF8}"/>
              </a:ext>
            </a:extLst>
          </p:cNvPr>
          <p:cNvCxnSpPr>
            <a:cxnSpLocks/>
          </p:cNvCxnSpPr>
          <p:nvPr/>
        </p:nvCxnSpPr>
        <p:spPr>
          <a:xfrm flipV="1">
            <a:off x="1963736" y="3257761"/>
            <a:ext cx="437159" cy="79458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F398ECFF-2EA9-9A46-B412-5B60ECA760CB}"/>
              </a:ext>
            </a:extLst>
          </p:cNvPr>
          <p:cNvCxnSpPr>
            <a:cxnSpLocks/>
          </p:cNvCxnSpPr>
          <p:nvPr/>
        </p:nvCxnSpPr>
        <p:spPr>
          <a:xfrm>
            <a:off x="2110955" y="4173021"/>
            <a:ext cx="579880" cy="275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AC41A7E-75C4-D844-9481-9A2246BAC0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3ED59-6CF3-2745-B4CF-37C9638EF5C4}" type="datetime1">
              <a:rPr lang="en-US" smtClean="0"/>
              <a:t>11/8/18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9D6F519-FD55-B24E-B815-103274A3B6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Martina Martinello | TTC topical workshop on flux trapping - CERN 2018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DDDB6B-A813-4443-A2C2-6A8A621F9C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70BF4-04C1-49D2-AF55-3B7C212EEAD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0440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3FF204E-6347-4419-A1C0-14FCCC6EF0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ECCI analysis Cold vs Hot Spots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0FDD8D5-D575-4A4A-B03F-B8C10FA6AD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349" y="1931522"/>
            <a:ext cx="4013651" cy="301636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82B806D-B758-0140-A609-86766289BF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0350" y="1937647"/>
            <a:ext cx="3025187" cy="3112591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34AAD071-F04B-7F4F-B6A7-33D4627BE6D2}"/>
              </a:ext>
            </a:extLst>
          </p:cNvPr>
          <p:cNvSpPr/>
          <p:nvPr/>
        </p:nvSpPr>
        <p:spPr>
          <a:xfrm>
            <a:off x="483641" y="1250831"/>
            <a:ext cx="41630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Electron Channeling Contrast Image + Inverse Pole Figure</a:t>
            </a:r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80EFB90-8776-1F46-BE9C-671599DF39D6}"/>
              </a:ext>
            </a:extLst>
          </p:cNvPr>
          <p:cNvSpPr/>
          <p:nvPr/>
        </p:nvSpPr>
        <p:spPr>
          <a:xfrm>
            <a:off x="4561409" y="1216471"/>
            <a:ext cx="41630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Band Contrast Image w EBSD</a:t>
            </a:r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AD72B10-D2EB-C64D-B9EC-13C863CFA2B6}"/>
              </a:ext>
            </a:extLst>
          </p:cNvPr>
          <p:cNvSpPr/>
          <p:nvPr/>
        </p:nvSpPr>
        <p:spPr>
          <a:xfrm>
            <a:off x="228600" y="813451"/>
            <a:ext cx="8686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/>
              <a:t>Cold spot</a:t>
            </a:r>
            <a:endParaRPr lang="en-US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CCF386A-B845-5A41-9758-84C2D8CAF96B}"/>
              </a:ext>
            </a:extLst>
          </p:cNvPr>
          <p:cNvCxnSpPr>
            <a:cxnSpLocks/>
          </p:cNvCxnSpPr>
          <p:nvPr/>
        </p:nvCxnSpPr>
        <p:spPr>
          <a:xfrm>
            <a:off x="6193972" y="2691853"/>
            <a:ext cx="448970" cy="92799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7724245-D3DA-DF4F-A1C0-318E5EF2088D}"/>
              </a:ext>
            </a:extLst>
          </p:cNvPr>
          <p:cNvCxnSpPr>
            <a:cxnSpLocks/>
          </p:cNvCxnSpPr>
          <p:nvPr/>
        </p:nvCxnSpPr>
        <p:spPr>
          <a:xfrm flipH="1">
            <a:off x="2885109" y="2406555"/>
            <a:ext cx="1955495" cy="121329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EDD7D19A-ECBF-F04C-B35C-F18CF53F4A8B}"/>
              </a:ext>
            </a:extLst>
          </p:cNvPr>
          <p:cNvSpPr txBox="1"/>
          <p:nvPr/>
        </p:nvSpPr>
        <p:spPr>
          <a:xfrm>
            <a:off x="4689366" y="2353299"/>
            <a:ext cx="1771714" cy="33855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grain boundaries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47AD165-129E-0546-BF6B-64798D0B8ED4}"/>
              </a:ext>
            </a:extLst>
          </p:cNvPr>
          <p:cNvSpPr txBox="1"/>
          <p:nvPr/>
        </p:nvSpPr>
        <p:spPr>
          <a:xfrm>
            <a:off x="874414" y="4006500"/>
            <a:ext cx="1258071" cy="338554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dislocations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8D008B6-0A5D-504F-B30B-CF3E2C36775B}"/>
              </a:ext>
            </a:extLst>
          </p:cNvPr>
          <p:cNvCxnSpPr>
            <a:cxnSpLocks/>
          </p:cNvCxnSpPr>
          <p:nvPr/>
        </p:nvCxnSpPr>
        <p:spPr>
          <a:xfrm>
            <a:off x="2102094" y="4328794"/>
            <a:ext cx="588741" cy="20054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C503A675-BC6A-864A-BB11-21C556054406}"/>
              </a:ext>
            </a:extLst>
          </p:cNvPr>
          <p:cNvCxnSpPr>
            <a:cxnSpLocks/>
          </p:cNvCxnSpPr>
          <p:nvPr/>
        </p:nvCxnSpPr>
        <p:spPr>
          <a:xfrm flipV="1">
            <a:off x="1963736" y="3257761"/>
            <a:ext cx="437159" cy="79458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7C3ABAC9-7937-F14F-B405-637E3C2AD1B8}"/>
              </a:ext>
            </a:extLst>
          </p:cNvPr>
          <p:cNvCxnSpPr>
            <a:cxnSpLocks/>
          </p:cNvCxnSpPr>
          <p:nvPr/>
        </p:nvCxnSpPr>
        <p:spPr>
          <a:xfrm>
            <a:off x="2110955" y="4173021"/>
            <a:ext cx="579880" cy="275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0B876F75-CAA2-8B43-AF64-C0142A0B7469}"/>
              </a:ext>
            </a:extLst>
          </p:cNvPr>
          <p:cNvSpPr txBox="1"/>
          <p:nvPr/>
        </p:nvSpPr>
        <p:spPr>
          <a:xfrm>
            <a:off x="643303" y="5142291"/>
            <a:ext cx="786932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Both EBSD and ECCI shows the grain boundaries in the material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Only the ECC image shows dislocations</a:t>
            </a:r>
            <a:endParaRPr lang="en-US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0054EA1-8409-8547-91E4-FD6D48381F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D1D19-61CC-B248-9A3A-EDE620802096}" type="datetime1">
              <a:rPr lang="en-US" smtClean="0"/>
              <a:t>11/8/18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BC6B39-8B6A-8A40-A1C4-1C0F940459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Martina Martinello | TTC topical workshop on flux trapping - CERN 2018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92C98AC-B5CB-374D-AC38-C6A27C40A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70BF4-04C1-49D2-AF55-3B7C212EEADB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3953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3FF204E-6347-4419-A1C0-14FCCC6EF0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ECCI analysis Cold vs Hot Spots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07712B3-D5A1-44B5-B308-E17A7E2328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7759" y="1929820"/>
            <a:ext cx="4013650" cy="301023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E4C646C-1545-CD44-A34A-E9BDC3D133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0350" y="1937647"/>
            <a:ext cx="2920224" cy="3004597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62561541-0A0A-7042-A7EC-ED8E2661D677}"/>
              </a:ext>
            </a:extLst>
          </p:cNvPr>
          <p:cNvSpPr/>
          <p:nvPr/>
        </p:nvSpPr>
        <p:spPr>
          <a:xfrm>
            <a:off x="228600" y="813451"/>
            <a:ext cx="8686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rgbClr val="C00000"/>
                </a:solidFill>
              </a:rPr>
              <a:t>Hot spot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65E343F-6451-884C-86D6-24A1A9C8ACFB}"/>
              </a:ext>
            </a:extLst>
          </p:cNvPr>
          <p:cNvSpPr/>
          <p:nvPr/>
        </p:nvSpPr>
        <p:spPr>
          <a:xfrm>
            <a:off x="483641" y="1250831"/>
            <a:ext cx="41630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Electron Channeling Contrast Image</a:t>
            </a:r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F58833F-65F0-244E-B091-18751D33DF14}"/>
              </a:ext>
            </a:extLst>
          </p:cNvPr>
          <p:cNvSpPr/>
          <p:nvPr/>
        </p:nvSpPr>
        <p:spPr>
          <a:xfrm>
            <a:off x="4561409" y="1216471"/>
            <a:ext cx="41630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Band Contrast Image w EBSD</a:t>
            </a: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75E1B43-09A6-F14A-B757-0EF7A5CD414E}"/>
              </a:ext>
            </a:extLst>
          </p:cNvPr>
          <p:cNvSpPr txBox="1"/>
          <p:nvPr/>
        </p:nvSpPr>
        <p:spPr>
          <a:xfrm>
            <a:off x="643303" y="5142291"/>
            <a:ext cx="786932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Both EBSD and ECCI shows the grain boundaries in the material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Only the ECC image shows dislocations</a:t>
            </a:r>
            <a:endParaRPr lang="en-US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23D348A-4054-C042-AAB9-7F17E9ED17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F32DF-FD90-A049-8B52-70AE9037436C}" type="datetime1">
              <a:rPr lang="en-US" smtClean="0"/>
              <a:t>11/8/18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02763F-41A1-BA48-B5D2-49E12D7CBE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Martina Martinello | TTC topical workshop on flux trapping - CERN 2018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FB458E-5E32-8C46-96E5-15380745C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70BF4-04C1-49D2-AF55-3B7C212EEADB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3703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3FF204E-6347-4419-A1C0-14FCCC6EF0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ECCI analysis Cold vs Hot Spots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07712B3-D5A1-44B5-B308-E17A7E2328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7759" y="1929820"/>
            <a:ext cx="4013650" cy="301023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E4C646C-1545-CD44-A34A-E9BDC3D133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0350" y="1937647"/>
            <a:ext cx="2920224" cy="3004597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62561541-0A0A-7042-A7EC-ED8E2661D677}"/>
              </a:ext>
            </a:extLst>
          </p:cNvPr>
          <p:cNvSpPr/>
          <p:nvPr/>
        </p:nvSpPr>
        <p:spPr>
          <a:xfrm>
            <a:off x="228600" y="813451"/>
            <a:ext cx="8686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rgbClr val="C00000"/>
                </a:solidFill>
              </a:rPr>
              <a:t>Hot spot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65E343F-6451-884C-86D6-24A1A9C8ACFB}"/>
              </a:ext>
            </a:extLst>
          </p:cNvPr>
          <p:cNvSpPr/>
          <p:nvPr/>
        </p:nvSpPr>
        <p:spPr>
          <a:xfrm>
            <a:off x="483641" y="1250831"/>
            <a:ext cx="41630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Electron Channeling Contrast Image</a:t>
            </a:r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F58833F-65F0-244E-B091-18751D33DF14}"/>
              </a:ext>
            </a:extLst>
          </p:cNvPr>
          <p:cNvSpPr/>
          <p:nvPr/>
        </p:nvSpPr>
        <p:spPr>
          <a:xfrm>
            <a:off x="4561409" y="1216471"/>
            <a:ext cx="41630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Band Contrast Image w EBSD</a:t>
            </a:r>
            <a:endParaRPr lang="en-US" dirty="0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FEC86BEB-CA01-6C4D-90AD-BE69B0CC56CC}"/>
              </a:ext>
            </a:extLst>
          </p:cNvPr>
          <p:cNvCxnSpPr>
            <a:cxnSpLocks/>
          </p:cNvCxnSpPr>
          <p:nvPr/>
        </p:nvCxnSpPr>
        <p:spPr>
          <a:xfrm>
            <a:off x="5464629" y="2646238"/>
            <a:ext cx="836049" cy="115287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8F6FC97F-B5DD-384D-BE99-C7D55E9AF297}"/>
              </a:ext>
            </a:extLst>
          </p:cNvPr>
          <p:cNvCxnSpPr>
            <a:cxnSpLocks/>
            <a:stCxn id="16" idx="1"/>
          </p:cNvCxnSpPr>
          <p:nvPr/>
        </p:nvCxnSpPr>
        <p:spPr>
          <a:xfrm flipH="1">
            <a:off x="2004528" y="2476961"/>
            <a:ext cx="1955495" cy="121329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25ABC83F-CF49-D748-AD6A-6B0B1D865F06}"/>
              </a:ext>
            </a:extLst>
          </p:cNvPr>
          <p:cNvSpPr txBox="1"/>
          <p:nvPr/>
        </p:nvSpPr>
        <p:spPr>
          <a:xfrm>
            <a:off x="3960023" y="2307684"/>
            <a:ext cx="1771714" cy="33855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grain boundaries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C01022E-89A5-E44A-9DD3-23D4FF279F2F}"/>
              </a:ext>
            </a:extLst>
          </p:cNvPr>
          <p:cNvSpPr txBox="1"/>
          <p:nvPr/>
        </p:nvSpPr>
        <p:spPr>
          <a:xfrm>
            <a:off x="1375493" y="2034114"/>
            <a:ext cx="1258071" cy="338554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dislocations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4385FF8B-B607-BD46-ACB3-9A04DAA04148}"/>
              </a:ext>
            </a:extLst>
          </p:cNvPr>
          <p:cNvCxnSpPr>
            <a:cxnSpLocks/>
          </p:cNvCxnSpPr>
          <p:nvPr/>
        </p:nvCxnSpPr>
        <p:spPr>
          <a:xfrm>
            <a:off x="2106468" y="2372668"/>
            <a:ext cx="201303" cy="16927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B4C83214-AE3F-7C4F-A347-3FBF6927246A}"/>
              </a:ext>
            </a:extLst>
          </p:cNvPr>
          <p:cNvCxnSpPr>
            <a:cxnSpLocks/>
          </p:cNvCxnSpPr>
          <p:nvPr/>
        </p:nvCxnSpPr>
        <p:spPr>
          <a:xfrm flipH="1">
            <a:off x="1403142" y="2372668"/>
            <a:ext cx="248462" cy="16927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5EA5D87F-7500-9842-95B3-57199C3EF698}"/>
              </a:ext>
            </a:extLst>
          </p:cNvPr>
          <p:cNvCxnSpPr>
            <a:cxnSpLocks/>
          </p:cNvCxnSpPr>
          <p:nvPr/>
        </p:nvCxnSpPr>
        <p:spPr>
          <a:xfrm>
            <a:off x="1954847" y="2381839"/>
            <a:ext cx="252272" cy="64962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C1B424EA-6438-EB4D-AA5F-087819F44C2C}"/>
              </a:ext>
            </a:extLst>
          </p:cNvPr>
          <p:cNvSpPr txBox="1"/>
          <p:nvPr/>
        </p:nvSpPr>
        <p:spPr>
          <a:xfrm>
            <a:off x="643303" y="5142291"/>
            <a:ext cx="786932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Both EBSD and ECCI shows the grain boundaries in the material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Only the ECC image shows dislocations</a:t>
            </a:r>
            <a:endParaRPr lang="en-US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664F72E-7A0D-EF4B-A479-88F976866D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27BDB-DA83-1D45-9485-95E70A154FBE}" type="datetime1">
              <a:rPr lang="en-US" smtClean="0"/>
              <a:t>11/8/18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69DBC4-5D73-F940-99CB-2F01723E31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Martina Martinello | TTC topical workshop on flux trapping - CERN 2018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423212-BAE1-B544-B81B-50A0BCF614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70BF4-04C1-49D2-AF55-3B7C212EEADB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9358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3FF204E-6347-4419-A1C0-14FCCC6EF0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ECCI analysis Cold vs Hot Spots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07712B3-D5A1-44B5-B308-E17A7E2328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7759" y="1929820"/>
            <a:ext cx="4013650" cy="301023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E4C646C-1545-CD44-A34A-E9BDC3D133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0350" y="1937647"/>
            <a:ext cx="2920224" cy="3004597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62561541-0A0A-7042-A7EC-ED8E2661D677}"/>
              </a:ext>
            </a:extLst>
          </p:cNvPr>
          <p:cNvSpPr/>
          <p:nvPr/>
        </p:nvSpPr>
        <p:spPr>
          <a:xfrm>
            <a:off x="228600" y="813451"/>
            <a:ext cx="8686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rgbClr val="C00000"/>
                </a:solidFill>
              </a:rPr>
              <a:t>Hot spot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F58833F-65F0-244E-B091-18751D33DF14}"/>
              </a:ext>
            </a:extLst>
          </p:cNvPr>
          <p:cNvSpPr/>
          <p:nvPr/>
        </p:nvSpPr>
        <p:spPr>
          <a:xfrm>
            <a:off x="4561409" y="1216471"/>
            <a:ext cx="41630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Band Contrast Image w EBSD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0C67C16-EB88-034C-B8D2-A7DAEA34E3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7759" y="1929820"/>
            <a:ext cx="4013650" cy="3010237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4DF0A508-880C-524C-BC8B-B8D6F6D8B57F}"/>
              </a:ext>
            </a:extLst>
          </p:cNvPr>
          <p:cNvSpPr/>
          <p:nvPr/>
        </p:nvSpPr>
        <p:spPr>
          <a:xfrm>
            <a:off x="483641" y="1250831"/>
            <a:ext cx="41630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Electron Channeling Contrast Image + Inverse Pole Figure</a:t>
            </a:r>
            <a:endParaRPr lang="en-US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3D5DADE-DF25-2B4B-B622-AC8B6467BCBB}"/>
              </a:ext>
            </a:extLst>
          </p:cNvPr>
          <p:cNvCxnSpPr>
            <a:cxnSpLocks/>
          </p:cNvCxnSpPr>
          <p:nvPr/>
        </p:nvCxnSpPr>
        <p:spPr>
          <a:xfrm>
            <a:off x="5464629" y="2646238"/>
            <a:ext cx="836049" cy="115287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012A824-AC8C-9D4C-91C8-2A23C608C5F3}"/>
              </a:ext>
            </a:extLst>
          </p:cNvPr>
          <p:cNvCxnSpPr>
            <a:cxnSpLocks/>
            <a:stCxn id="16" idx="1"/>
          </p:cNvCxnSpPr>
          <p:nvPr/>
        </p:nvCxnSpPr>
        <p:spPr>
          <a:xfrm flipH="1">
            <a:off x="2004528" y="2476961"/>
            <a:ext cx="1955495" cy="121329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27700CE-1E9C-1B4C-9FF5-0490A26A8FE9}"/>
              </a:ext>
            </a:extLst>
          </p:cNvPr>
          <p:cNvSpPr txBox="1"/>
          <p:nvPr/>
        </p:nvSpPr>
        <p:spPr>
          <a:xfrm>
            <a:off x="3960023" y="2307684"/>
            <a:ext cx="1771714" cy="33855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grain boundaries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13E709F-E460-8341-B561-C4BCF3F0DE1D}"/>
              </a:ext>
            </a:extLst>
          </p:cNvPr>
          <p:cNvSpPr txBox="1"/>
          <p:nvPr/>
        </p:nvSpPr>
        <p:spPr>
          <a:xfrm>
            <a:off x="1375493" y="2034114"/>
            <a:ext cx="1258071" cy="338554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dislocations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69645769-85DE-C741-8165-9F68AA3D929E}"/>
              </a:ext>
            </a:extLst>
          </p:cNvPr>
          <p:cNvCxnSpPr>
            <a:cxnSpLocks/>
          </p:cNvCxnSpPr>
          <p:nvPr/>
        </p:nvCxnSpPr>
        <p:spPr>
          <a:xfrm>
            <a:off x="2106468" y="2372668"/>
            <a:ext cx="201303" cy="16927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5426DDEC-3B38-7E43-8077-F3002A801430}"/>
              </a:ext>
            </a:extLst>
          </p:cNvPr>
          <p:cNvCxnSpPr>
            <a:cxnSpLocks/>
          </p:cNvCxnSpPr>
          <p:nvPr/>
        </p:nvCxnSpPr>
        <p:spPr>
          <a:xfrm flipH="1">
            <a:off x="1403142" y="2372668"/>
            <a:ext cx="248462" cy="16927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6F85706A-7204-D540-BD9B-3B94FFF2EEE0}"/>
              </a:ext>
            </a:extLst>
          </p:cNvPr>
          <p:cNvCxnSpPr>
            <a:cxnSpLocks/>
          </p:cNvCxnSpPr>
          <p:nvPr/>
        </p:nvCxnSpPr>
        <p:spPr>
          <a:xfrm>
            <a:off x="1954847" y="2381839"/>
            <a:ext cx="252272" cy="64962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20846802-B067-2D43-8217-1ECAD2DEFB67}"/>
              </a:ext>
            </a:extLst>
          </p:cNvPr>
          <p:cNvSpPr txBox="1"/>
          <p:nvPr/>
        </p:nvSpPr>
        <p:spPr>
          <a:xfrm>
            <a:off x="643303" y="5142291"/>
            <a:ext cx="786932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Both EBSD and ECCI shows the grain boundaries in the material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Only the ECC image shows dislocations</a:t>
            </a:r>
            <a:endParaRPr lang="en-US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A063B4C-A01A-2E4D-966E-0A89A715BC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D16095-271B-104C-AAB3-7B603DF39ED9}" type="datetime1">
              <a:rPr lang="en-US" smtClean="0"/>
              <a:t>11/8/18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6D55B8-034C-6947-BA6B-A119F4663F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Martina Martinello | TTC topical workshop on flux trapping - CERN 2018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2FCD79-FD3E-8747-8A80-93BBFA9F2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70BF4-04C1-49D2-AF55-3B7C212EEADB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8622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2250" y="897409"/>
            <a:ext cx="8672513" cy="1735178"/>
          </a:xfrm>
        </p:spPr>
        <p:txBody>
          <a:bodyPr/>
          <a:lstStyle/>
          <a:p>
            <a:r>
              <a:rPr lang="en-US" sz="1800" dirty="0">
                <a:solidFill>
                  <a:schemeClr val="accent6">
                    <a:lumMod val="50000"/>
                  </a:schemeClr>
                </a:solidFill>
              </a:rPr>
              <a:t>Ningxia cavity (RTDNX02):</a:t>
            </a:r>
          </a:p>
          <a:p>
            <a:pPr lvl="1"/>
            <a:r>
              <a:rPr lang="en-US" sz="1800" dirty="0">
                <a:solidFill>
                  <a:schemeClr val="accent6">
                    <a:lumMod val="50000"/>
                  </a:schemeClr>
                </a:solidFill>
              </a:rPr>
              <a:t>Very poor flux expulsion after 3h at 800C</a:t>
            </a:r>
          </a:p>
          <a:p>
            <a:pPr lvl="1"/>
            <a:r>
              <a:rPr lang="en-US" sz="1800" dirty="0">
                <a:solidFill>
                  <a:schemeClr val="accent6">
                    <a:lumMod val="50000"/>
                  </a:schemeClr>
                </a:solidFill>
              </a:rPr>
              <a:t>Little improvement after subsequent annealing at 900C for 3h</a:t>
            </a:r>
          </a:p>
          <a:p>
            <a:pPr lvl="1"/>
            <a:r>
              <a:rPr lang="en-US" sz="1800" dirty="0">
                <a:solidFill>
                  <a:schemeClr val="accent6">
                    <a:lumMod val="50000"/>
                  </a:schemeClr>
                </a:solidFill>
              </a:rPr>
              <a:t>Some improvement after subsequent annealing at 950C for 3h</a:t>
            </a:r>
          </a:p>
          <a:p>
            <a:pPr lvl="1"/>
            <a:r>
              <a:rPr lang="en-US" sz="1800" dirty="0">
                <a:solidFill>
                  <a:schemeClr val="accent6">
                    <a:lumMod val="50000"/>
                  </a:schemeClr>
                </a:solidFill>
              </a:rPr>
              <a:t>Medium flux expulsion properties after annealing at 975C for 3h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T-map on Ningxia Cavity After Annealing at 975C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9A5BF7AB-4B74-6947-9EB1-B3795D04949F}" type="datetime1">
              <a:rPr lang="en-US" smtClean="0"/>
              <a:t>11/8/18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Martina Martinello | TTC topical workshop on flux trapping - CERN 2018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92" y="2771662"/>
            <a:ext cx="4314142" cy="32966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FDC62B5-E5C9-4757-A8FA-521E3DDBBF4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3712" t="10388" r="20566" b="61533"/>
          <a:stretch/>
        </p:blipFill>
        <p:spPr>
          <a:xfrm>
            <a:off x="5036574" y="3477745"/>
            <a:ext cx="3664180" cy="2462981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B535562E-2055-44DA-8220-60843DFB0E42}"/>
              </a:ext>
            </a:extLst>
          </p:cNvPr>
          <p:cNvSpPr txBox="1"/>
          <p:nvPr/>
        </p:nvSpPr>
        <p:spPr>
          <a:xfrm>
            <a:off x="4470020" y="2756278"/>
            <a:ext cx="46479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T-map acquired after annealing at 975C after fast and medium cool-down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9D0AA0A-1689-4549-B726-222C856708F2}"/>
              </a:ext>
            </a:extLst>
          </p:cNvPr>
          <p:cNvSpPr txBox="1"/>
          <p:nvPr/>
        </p:nvSpPr>
        <p:spPr>
          <a:xfrm>
            <a:off x="3120546" y="6024627"/>
            <a:ext cx="187743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382EFA"/>
                </a:solidFill>
              </a:rPr>
              <a:t>S. Posen, TTC 2018, Milan</a:t>
            </a:r>
          </a:p>
        </p:txBody>
      </p:sp>
    </p:spTree>
    <p:extLst>
      <p:ext uri="{BB962C8B-B14F-4D97-AF65-F5344CB8AC3E}">
        <p14:creationId xmlns:p14="http://schemas.microsoft.com/office/powerpoint/2010/main" val="10833890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8194E6C-6837-2D4C-A781-43C64463FB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0350" y="1551442"/>
            <a:ext cx="4013650" cy="3010237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3FF204E-6347-4419-A1C0-14FCCC6EF0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ECCI analysis Cold vs Hot Spots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51C9C24-00DC-4F6F-AED4-71EC9E6C5964}"/>
              </a:ext>
            </a:extLst>
          </p:cNvPr>
          <p:cNvSpPr txBox="1"/>
          <p:nvPr/>
        </p:nvSpPr>
        <p:spPr>
          <a:xfrm>
            <a:off x="6785945" y="1182110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Hot spot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DCCB626-D20F-41AB-B87E-7C5457DBA7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0350" y="1545586"/>
            <a:ext cx="4013650" cy="301023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EF937C2-1953-4833-A7A6-819FDAC488DB}"/>
              </a:ext>
            </a:extLst>
          </p:cNvPr>
          <p:cNvSpPr txBox="1"/>
          <p:nvPr/>
        </p:nvSpPr>
        <p:spPr>
          <a:xfrm>
            <a:off x="1778410" y="1182110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Cold spot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E9C6D90-5A68-466D-BB49-148B585221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8349" y="1545316"/>
            <a:ext cx="4013651" cy="301636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4EDA907-D636-474B-B677-27A9704E5F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8350" y="1551442"/>
            <a:ext cx="4013650" cy="300438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FB1FA9F-45FB-4D8C-B2F8-4A8665979539}"/>
              </a:ext>
            </a:extLst>
          </p:cNvPr>
          <p:cNvSpPr txBox="1"/>
          <p:nvPr/>
        </p:nvSpPr>
        <p:spPr>
          <a:xfrm>
            <a:off x="393280" y="5112878"/>
            <a:ext cx="404844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1.15 x1.15 um</a:t>
            </a:r>
            <a:r>
              <a:rPr lang="en-US" sz="1400" baseline="30000" dirty="0">
                <a:solidFill>
                  <a:schemeClr val="accent6">
                    <a:lumMod val="50000"/>
                  </a:schemeClr>
                </a:solidFill>
              </a:rPr>
              <a:t>2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 scan area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Total length of </a:t>
            </a:r>
            <a:r>
              <a:rPr lang="en-US" sz="1400" b="1" dirty="0">
                <a:solidFill>
                  <a:schemeClr val="accent6">
                    <a:lumMod val="50000"/>
                  </a:schemeClr>
                </a:solidFill>
              </a:rPr>
              <a:t>low angle GBs 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is </a:t>
            </a:r>
            <a:r>
              <a:rPr lang="en-US" sz="1400" b="1" dirty="0">
                <a:solidFill>
                  <a:schemeClr val="accent6">
                    <a:lumMod val="50000"/>
                  </a:schemeClr>
                </a:solidFill>
              </a:rPr>
              <a:t>26598 um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8FE1598-AB44-4394-AE74-6BF0415F7429}"/>
              </a:ext>
            </a:extLst>
          </p:cNvPr>
          <p:cNvSpPr txBox="1"/>
          <p:nvPr/>
        </p:nvSpPr>
        <p:spPr>
          <a:xfrm>
            <a:off x="5130350" y="5109552"/>
            <a:ext cx="40136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285750" indent="-285750">
              <a:buFont typeface="Arial" panose="020B0604020202020204" pitchFamily="34" charset="0"/>
              <a:buChar char="•"/>
              <a:defRPr sz="14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1.15 by 1.15 um</a:t>
            </a:r>
            <a:r>
              <a:rPr lang="en-US" baseline="30000" dirty="0"/>
              <a:t>2</a:t>
            </a:r>
            <a:r>
              <a:rPr lang="en-US" dirty="0"/>
              <a:t> scan area</a:t>
            </a:r>
          </a:p>
          <a:p>
            <a:endParaRPr lang="en-US" dirty="0"/>
          </a:p>
          <a:p>
            <a:r>
              <a:rPr lang="en-US" dirty="0"/>
              <a:t>Total length of </a:t>
            </a:r>
            <a:r>
              <a:rPr lang="en-US" b="1" dirty="0"/>
              <a:t>low angle GBs</a:t>
            </a:r>
            <a:r>
              <a:rPr lang="en-US" dirty="0"/>
              <a:t> is </a:t>
            </a:r>
            <a:r>
              <a:rPr lang="en-US" b="1" dirty="0">
                <a:solidFill>
                  <a:srgbClr val="C00000"/>
                </a:solidFill>
              </a:rPr>
              <a:t>31465 um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324D904-6347-41E7-924A-F5CDE5AAE10B}"/>
              </a:ext>
            </a:extLst>
          </p:cNvPr>
          <p:cNvSpPr/>
          <p:nvPr/>
        </p:nvSpPr>
        <p:spPr>
          <a:xfrm>
            <a:off x="228600" y="813451"/>
            <a:ext cx="86867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Electron Channeling Contrast Images + Inverse Pole Figure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DB9BB97-AED5-9D4F-B65A-492E4D1D585F}"/>
              </a:ext>
            </a:extLst>
          </p:cNvPr>
          <p:cNvSpPr txBox="1"/>
          <p:nvPr/>
        </p:nvSpPr>
        <p:spPr>
          <a:xfrm>
            <a:off x="4158343" y="4586332"/>
            <a:ext cx="2547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Light blue: grain boundaries</a:t>
            </a:r>
          </a:p>
          <a:p>
            <a:r>
              <a:rPr lang="en-US" sz="1400" dirty="0">
                <a:solidFill>
                  <a:srgbClr val="C00000"/>
                </a:solidFill>
              </a:rPr>
              <a:t>Red: dislocations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774F7CFD-0949-2A41-B7CD-91D83D08A0D1}"/>
              </a:ext>
            </a:extLst>
          </p:cNvPr>
          <p:cNvCxnSpPr>
            <a:cxnSpLocks/>
          </p:cNvCxnSpPr>
          <p:nvPr/>
        </p:nvCxnSpPr>
        <p:spPr>
          <a:xfrm flipH="1" flipV="1">
            <a:off x="3341914" y="4148952"/>
            <a:ext cx="832759" cy="51736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A77442C-9AAF-DA40-87EA-85D0BDD2F761}"/>
              </a:ext>
            </a:extLst>
          </p:cNvPr>
          <p:cNvCxnSpPr>
            <a:cxnSpLocks/>
          </p:cNvCxnSpPr>
          <p:nvPr/>
        </p:nvCxnSpPr>
        <p:spPr>
          <a:xfrm flipH="1" flipV="1">
            <a:off x="2781083" y="4407634"/>
            <a:ext cx="1465871" cy="58448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6EAFFE-B314-3347-BFD4-91B2D0BC8D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7C0E9-5B54-5C4E-8AA2-0BECA50B2859}" type="datetime1">
              <a:rPr lang="en-US" smtClean="0"/>
              <a:t>11/8/18</a:t>
            </a:fld>
            <a:endParaRPr lang="en-US"/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1220B8C8-2B55-CC46-8DBD-3C3EE8AB85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Martina Martinello | TTC topical workshop on flux trapping - CERN 2018</a:t>
            </a:r>
            <a:endParaRPr lang="en-US"/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367D006A-5EC9-7541-9B11-8AA730E5AF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70BF4-04C1-49D2-AF55-3B7C212EEADB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8188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8194E6C-6837-2D4C-A781-43C64463FB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0350" y="1551442"/>
            <a:ext cx="4013650" cy="3010237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3FF204E-6347-4419-A1C0-14FCCC6EF0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ECCI analysis Cold vs Hot Spots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51C9C24-00DC-4F6F-AED4-71EC9E6C5964}"/>
              </a:ext>
            </a:extLst>
          </p:cNvPr>
          <p:cNvSpPr txBox="1"/>
          <p:nvPr/>
        </p:nvSpPr>
        <p:spPr>
          <a:xfrm>
            <a:off x="6785945" y="1182110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Hot spot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DCCB626-D20F-41AB-B87E-7C5457DBA7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0350" y="1545586"/>
            <a:ext cx="4013650" cy="301023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EF937C2-1953-4833-A7A6-819FDAC488DB}"/>
              </a:ext>
            </a:extLst>
          </p:cNvPr>
          <p:cNvSpPr txBox="1"/>
          <p:nvPr/>
        </p:nvSpPr>
        <p:spPr>
          <a:xfrm>
            <a:off x="1778410" y="1182110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Cold spot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E9C6D90-5A68-466D-BB49-148B585221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8349" y="1545316"/>
            <a:ext cx="4013651" cy="301636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4EDA907-D636-474B-B677-27A9704E5F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8350" y="1551442"/>
            <a:ext cx="4013650" cy="300438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F685920-57F0-4E74-BF98-7B7B288E805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30350" y="1548513"/>
            <a:ext cx="4013650" cy="301023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56D39BB-88AE-4CB3-9E98-37D24E777C6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8348" y="1557568"/>
            <a:ext cx="4013650" cy="2998256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1F2E1665-5494-40AD-8AE4-6F7EA2DA156F}"/>
              </a:ext>
            </a:extLst>
          </p:cNvPr>
          <p:cNvSpPr/>
          <p:nvPr/>
        </p:nvSpPr>
        <p:spPr>
          <a:xfrm>
            <a:off x="228600" y="813451"/>
            <a:ext cx="86867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Electron Channeling Contrast Images + Local Misorientation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07278BD-DA52-1644-8CEC-8D528ED2C2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F8CE-D358-6C45-8A66-9F8131EA7225}" type="datetime1">
              <a:rPr lang="en-US" smtClean="0"/>
              <a:t>11/8/18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D1710F4-7D23-6B46-B0B8-4D432D1696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Martina Martinello | TTC topical workshop on flux trapping - CERN 2018</a:t>
            </a:r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D0CEF1D-037C-3C40-B4F8-8044ECB8A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70BF4-04C1-49D2-AF55-3B7C212EEADB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39362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8194E6C-6837-2D4C-A781-43C64463FB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0350" y="1551442"/>
            <a:ext cx="4013650" cy="3010237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3FF204E-6347-4419-A1C0-14FCCC6EF0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ECCI analysis Cold vs Hot Spots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51C9C24-00DC-4F6F-AED4-71EC9E6C5964}"/>
              </a:ext>
            </a:extLst>
          </p:cNvPr>
          <p:cNvSpPr txBox="1"/>
          <p:nvPr/>
        </p:nvSpPr>
        <p:spPr>
          <a:xfrm>
            <a:off x="6785945" y="1182110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Hot spot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DCCB626-D20F-41AB-B87E-7C5457DBA7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0350" y="1545586"/>
            <a:ext cx="4013650" cy="301023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EF937C2-1953-4833-A7A6-819FDAC488DB}"/>
              </a:ext>
            </a:extLst>
          </p:cNvPr>
          <p:cNvSpPr txBox="1"/>
          <p:nvPr/>
        </p:nvSpPr>
        <p:spPr>
          <a:xfrm>
            <a:off x="1778410" y="1182110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Cold spot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E9C6D90-5A68-466D-BB49-148B585221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8349" y="1545316"/>
            <a:ext cx="4013651" cy="301636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4EDA907-D636-474B-B677-27A9704E5F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8350" y="1551442"/>
            <a:ext cx="4013650" cy="300438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F685920-57F0-4E74-BF98-7B7B288E805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30350" y="1548513"/>
            <a:ext cx="4013650" cy="301023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56D39BB-88AE-4CB3-9E98-37D24E777C6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8348" y="1557568"/>
            <a:ext cx="4013650" cy="2998256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1F2E1665-5494-40AD-8AE4-6F7EA2DA156F}"/>
              </a:ext>
            </a:extLst>
          </p:cNvPr>
          <p:cNvSpPr/>
          <p:nvPr/>
        </p:nvSpPr>
        <p:spPr>
          <a:xfrm>
            <a:off x="228600" y="813451"/>
            <a:ext cx="86867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Electron Channeling Contrast Images + Local Misorientation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9DD0211-E022-7541-8BF7-ACC2DCE11BE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30348" y="1542658"/>
            <a:ext cx="4029267" cy="302195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8FA3007-60AF-5A4A-BA3A-5AE7B229636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58348" y="1542658"/>
            <a:ext cx="4036032" cy="302194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05B1227-7F66-9140-A103-5FF0C27A1F69}"/>
                  </a:ext>
                </a:extLst>
              </p:cNvPr>
              <p:cNvSpPr txBox="1"/>
              <p:nvPr/>
            </p:nvSpPr>
            <p:spPr>
              <a:xfrm>
                <a:off x="709779" y="4761698"/>
                <a:ext cx="8074993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accent6">
                        <a:lumMod val="50000"/>
                      </a:schemeClr>
                    </a:solidFill>
                  </a:rPr>
                  <a:t>Local misorientation measurements with EBSD cannot resolve dislocations</a:t>
                </a: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endParaRPr lang="en-US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US" dirty="0">
                    <a:solidFill>
                      <a:schemeClr val="accent6">
                        <a:lumMod val="50000"/>
                      </a:schemeClr>
                    </a:solidFill>
                  </a:rPr>
                  <a:t>Large misorientation is observed mostly in the areas with large amount of small grains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>
                    <a:solidFill>
                      <a:schemeClr val="accent6">
                        <a:lumMod val="50000"/>
                      </a:schemeClr>
                    </a:solidFill>
                  </a:rPr>
                  <a:t> may not be relevant for studies of flux expulsion properties</a:t>
                </a: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05B1227-7F66-9140-A103-5FF0C27A1F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9779" y="4761698"/>
                <a:ext cx="8074993" cy="1200329"/>
              </a:xfrm>
              <a:prstGeom prst="rect">
                <a:avLst/>
              </a:prstGeom>
              <a:blipFill>
                <a:blip r:embed="rId10"/>
                <a:stretch>
                  <a:fillRect l="-471" t="-2105" r="-471" b="-6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596714-7C42-384A-839D-FD1C6DBAA2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30F4F-1ABD-FF4C-BA10-29D2A8AE003B}" type="datetime1">
              <a:rPr lang="en-US" smtClean="0"/>
              <a:t>11/8/18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EA07B83-CD6F-E44B-863E-16209E0791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Martina Martinello | TTC topical workshop on flux trapping - CERN 2018</a:t>
            </a:r>
            <a:endParaRPr lang="en-US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E9EF46B5-90FF-D443-BE8D-616F55A33E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70BF4-04C1-49D2-AF55-3B7C212EEADB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17500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0225AB-3568-4D58-8FE4-07F903C49D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Martina Martinello | TTC topical workshop on flux trapping - CERN 2018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AC498EA-78B9-4CDF-B538-B6573453018F}"/>
              </a:ext>
            </a:extLst>
          </p:cNvPr>
          <p:cNvSpPr txBox="1"/>
          <p:nvPr/>
        </p:nvSpPr>
        <p:spPr>
          <a:xfrm>
            <a:off x="447850" y="1008896"/>
            <a:ext cx="8248299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SIMS analysis shows no significant differences in terms of impurity profiles between hot and cold spots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Cold spot shows larger grain, lower grain orientation spread (GOS) and lower local misorientation (LM) than hot spot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Hot spot showed higher amount of dislocation tangles (with both EBSD and ECCI studies) that can act as strong pinning center preventing flux from being expelled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2000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Future studies should understand the nature of such dislocation tangles to better correlate with flux expulsion properties of </a:t>
            </a:r>
            <a:r>
              <a:rPr lang="en-US" sz="2000" dirty="0" err="1">
                <a:solidFill>
                  <a:schemeClr val="accent6">
                    <a:lumMod val="50000"/>
                  </a:schemeClr>
                </a:solidFill>
              </a:rPr>
              <a:t>Nb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 cavities 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59CD8A0-8FAD-4923-8DF6-7B1CF761E9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7929D-6580-B848-A689-24ACBFC98234}" type="datetime1">
              <a:rPr lang="en-US" smtClean="0"/>
              <a:t>11/8/18</a:t>
            </a:fld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8B857F8-EF33-48D5-A3B6-37DF701E37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70BF4-04C1-49D2-AF55-3B7C212EEADB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09585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37457" y="1071536"/>
            <a:ext cx="5112729" cy="3369360"/>
          </a:xfrm>
        </p:spPr>
        <p:txBody>
          <a:bodyPr/>
          <a:lstStyle/>
          <a:p>
            <a:pPr marL="0" indent="0">
              <a:spcAft>
                <a:spcPts val="1200"/>
              </a:spcAft>
              <a:buNone/>
            </a:pPr>
            <a:r>
              <a:rPr lang="en-US" sz="2000" dirty="0" err="1">
                <a:solidFill>
                  <a:schemeClr val="accent6">
                    <a:lumMod val="50000"/>
                  </a:schemeClr>
                </a:solidFill>
              </a:rPr>
              <a:t>Fermilab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 SRF team, in particular: </a:t>
            </a:r>
          </a:p>
          <a:p>
            <a:pPr>
              <a:spcAft>
                <a:spcPts val="1200"/>
              </a:spcAft>
            </a:pPr>
            <a:r>
              <a:rPr lang="en-US" sz="2000" dirty="0" err="1">
                <a:solidFill>
                  <a:schemeClr val="accent6">
                    <a:lumMod val="50000"/>
                  </a:schemeClr>
                </a:solidFill>
              </a:rPr>
              <a:t>ZuHawn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 Sung (EBSD/ECCI measurements)</a:t>
            </a:r>
          </a:p>
          <a:p>
            <a:pPr>
              <a:spcAft>
                <a:spcPts val="1200"/>
              </a:spcAft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Sam Posen</a:t>
            </a:r>
          </a:p>
          <a:p>
            <a:pPr>
              <a:spcAft>
                <a:spcPts val="1200"/>
              </a:spcAft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Mattia </a:t>
            </a:r>
            <a:r>
              <a:rPr lang="en-US" sz="2000" dirty="0" err="1">
                <a:solidFill>
                  <a:schemeClr val="accent6">
                    <a:lumMod val="50000"/>
                  </a:schemeClr>
                </a:solidFill>
              </a:rPr>
              <a:t>Checchin</a:t>
            </a:r>
            <a:endParaRPr lang="en-US" sz="2000" dirty="0">
              <a:solidFill>
                <a:schemeClr val="accent6">
                  <a:lumMod val="50000"/>
                </a:schemeClr>
              </a:solidFill>
            </a:endParaRPr>
          </a:p>
          <a:p>
            <a:pPr>
              <a:spcAft>
                <a:spcPts val="1200"/>
              </a:spcAft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Anna </a:t>
            </a:r>
            <a:r>
              <a:rPr lang="en-US" sz="2000" dirty="0" err="1">
                <a:solidFill>
                  <a:schemeClr val="accent6">
                    <a:lumMod val="50000"/>
                  </a:schemeClr>
                </a:solidFill>
              </a:rPr>
              <a:t>Grassellino</a:t>
            </a:r>
            <a:endParaRPr lang="en-US" sz="2000" dirty="0">
              <a:solidFill>
                <a:schemeClr val="accent6">
                  <a:lumMod val="50000"/>
                </a:schemeClr>
              </a:solidFill>
            </a:endParaRPr>
          </a:p>
          <a:p>
            <a:pPr>
              <a:spcAft>
                <a:spcPts val="1200"/>
              </a:spcAft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Alex </a:t>
            </a:r>
            <a:r>
              <a:rPr lang="en-US" sz="2000" dirty="0" err="1">
                <a:solidFill>
                  <a:schemeClr val="accent6">
                    <a:lumMod val="50000"/>
                  </a:schemeClr>
                </a:solidFill>
              </a:rPr>
              <a:t>Romanenko</a:t>
            </a:r>
            <a:endParaRPr lang="en-US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Acknowledgments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4114" y="906822"/>
            <a:ext cx="3044531" cy="4562991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519A58-3B81-427E-A4DB-3E865362F1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Martina Martinello | TTC topical workshop on flux trapping - CERN 2018</a:t>
            </a:r>
            <a:endParaRPr lang="en-US" b="1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C556A4D7-C3A4-2C49-A34C-D202A96A7248}"/>
              </a:ext>
            </a:extLst>
          </p:cNvPr>
          <p:cNvSpPr txBox="1">
            <a:spLocks/>
          </p:cNvSpPr>
          <p:nvPr/>
        </p:nvSpPr>
        <p:spPr>
          <a:xfrm>
            <a:off x="337457" y="4655888"/>
            <a:ext cx="3614057" cy="1418341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400" kern="1200">
                <a:solidFill>
                  <a:srgbClr val="505050"/>
                </a:solidFill>
                <a:latin typeface="Helvetica"/>
                <a:ea typeface="MS PGothic" pitchFamily="34" charset="-128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200" kern="1200">
                <a:solidFill>
                  <a:srgbClr val="505050"/>
                </a:solidFill>
                <a:latin typeface="Helvetica"/>
                <a:ea typeface="MS PGothic" pitchFamily="34" charset="-128"/>
                <a:cs typeface="ＭＳ Ｐゴシック" charset="0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rgbClr val="505050"/>
                </a:solidFill>
                <a:latin typeface="Helvetica"/>
                <a:ea typeface="MS PGothic" pitchFamily="34" charset="-128"/>
                <a:cs typeface="ＭＳ Ｐゴシック" charset="0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800" kern="1200">
                <a:solidFill>
                  <a:srgbClr val="505050"/>
                </a:solidFill>
                <a:latin typeface="Helvetica"/>
                <a:ea typeface="MS PGothic" pitchFamily="34" charset="-128"/>
                <a:cs typeface="ＭＳ Ｐゴシック" charset="0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505050"/>
                </a:solidFill>
                <a:latin typeface="Helvetica"/>
                <a:ea typeface="MS PGothic" pitchFamily="34" charset="-128"/>
                <a:cs typeface="ＭＳ Ｐゴシック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200"/>
              </a:spcAft>
              <a:buFont typeface="Arial" pitchFamily="34" charset="0"/>
              <a:buNone/>
            </a:pPr>
            <a:r>
              <a:rPr lang="en-US" sz="2000" b="1" dirty="0">
                <a:solidFill>
                  <a:schemeClr val="accent6">
                    <a:lumMod val="50000"/>
                  </a:schemeClr>
                </a:solidFill>
              </a:rPr>
              <a:t>Founding agencies:</a:t>
            </a:r>
          </a:p>
          <a:p>
            <a:pPr>
              <a:spcAft>
                <a:spcPts val="1200"/>
              </a:spcAft>
            </a:pPr>
            <a:r>
              <a:rPr lang="en-US" sz="2000" b="1" dirty="0">
                <a:solidFill>
                  <a:schemeClr val="accent6">
                    <a:lumMod val="50000"/>
                  </a:schemeClr>
                </a:solidFill>
              </a:rPr>
              <a:t>DOE-HEP</a:t>
            </a:r>
          </a:p>
          <a:p>
            <a:pPr>
              <a:spcAft>
                <a:spcPts val="1200"/>
              </a:spcAft>
            </a:pPr>
            <a:r>
              <a:rPr lang="en-US" sz="2000" b="1" dirty="0">
                <a:solidFill>
                  <a:schemeClr val="accent6">
                    <a:lumMod val="50000"/>
                  </a:schemeClr>
                </a:solidFill>
              </a:rPr>
              <a:t>LCLS-II / DOE-BES  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A076EF58-9C1B-044B-B765-F40905ADD16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F55F40B7-2ACE-F643-93DB-04DE6094CBDD}" type="datetime1">
              <a:rPr lang="en-US" smtClean="0"/>
              <a:t>11/8/18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637418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119743" y="1925638"/>
            <a:ext cx="8717642" cy="2448395"/>
          </a:xfrm>
          <a:solidFill>
            <a:schemeClr val="bg2"/>
          </a:solidFill>
        </p:spPr>
        <p:txBody>
          <a:bodyPr/>
          <a:lstStyle/>
          <a:p>
            <a:pPr algn="ctr"/>
            <a:r>
              <a:rPr lang="en-US" sz="6000" b="1" dirty="0"/>
              <a:t>Thank you for your attention!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2BC038B-CA57-479E-BFA9-9E819877A5DF}" type="slidenum">
              <a:rPr lang="en-US" altLang="en-US" smtClean="0"/>
              <a:pPr/>
              <a:t>25</a:t>
            </a:fld>
            <a:endParaRPr lang="en-US" altLang="en-US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1CB5DF6-B0B9-487C-B18B-68FEBE7371D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Martina Martinello | TTC topical workshop on flux trapping - CERN 2018</a:t>
            </a:r>
            <a:endParaRPr lang="en-US" b="1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7F775E-F7F2-AC41-AE1A-6E13D2D66F41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9598740-C0F3-B546-93B5-6D0202E3D1AD}" type="datetime1">
              <a:rPr lang="en-US" altLang="en-US" smtClean="0"/>
              <a:t>11/8/18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806676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2250" y="897409"/>
            <a:ext cx="8672513" cy="1735178"/>
          </a:xfrm>
        </p:spPr>
        <p:txBody>
          <a:bodyPr/>
          <a:lstStyle/>
          <a:p>
            <a:r>
              <a:rPr lang="en-US" sz="1800" dirty="0">
                <a:solidFill>
                  <a:schemeClr val="accent6">
                    <a:lumMod val="50000"/>
                  </a:schemeClr>
                </a:solidFill>
              </a:rPr>
              <a:t>Ningxia cavity (RTDNX02):</a:t>
            </a:r>
          </a:p>
          <a:p>
            <a:pPr lvl="1"/>
            <a:r>
              <a:rPr lang="en-US" sz="1800" dirty="0">
                <a:solidFill>
                  <a:schemeClr val="accent6">
                    <a:lumMod val="50000"/>
                  </a:schemeClr>
                </a:solidFill>
              </a:rPr>
              <a:t>Very poor flux expulsion after 3h at 800C</a:t>
            </a:r>
          </a:p>
          <a:p>
            <a:pPr lvl="1"/>
            <a:r>
              <a:rPr lang="en-US" sz="1800" dirty="0">
                <a:solidFill>
                  <a:schemeClr val="accent6">
                    <a:lumMod val="50000"/>
                  </a:schemeClr>
                </a:solidFill>
              </a:rPr>
              <a:t>Little improvement after subsequent annealing at 900C for 3h</a:t>
            </a:r>
          </a:p>
          <a:p>
            <a:pPr lvl="1"/>
            <a:r>
              <a:rPr lang="en-US" sz="1800" dirty="0">
                <a:solidFill>
                  <a:schemeClr val="accent6">
                    <a:lumMod val="50000"/>
                  </a:schemeClr>
                </a:solidFill>
              </a:rPr>
              <a:t>Some improvement after subsequent annealing at 950C for 3h</a:t>
            </a:r>
          </a:p>
          <a:p>
            <a:pPr lvl="1"/>
            <a:r>
              <a:rPr lang="en-US" sz="1800" dirty="0">
                <a:solidFill>
                  <a:schemeClr val="accent6">
                    <a:lumMod val="50000"/>
                  </a:schemeClr>
                </a:solidFill>
              </a:rPr>
              <a:t>Medium flux expulsion properties after annealing at 975C for 3h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T-map on Ningxia Cavity After Annealing at 975C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fld id="{1B309D0D-367C-E34E-8403-555EEC3EBE0A}" type="datetime1">
              <a:rPr lang="en-US" smtClean="0"/>
              <a:t>11/8/18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Martina Martinello | TTC topical workshop on flux trapping - CERN 2018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92" y="2771662"/>
            <a:ext cx="4314142" cy="32966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B504B7A-68D3-4385-89F3-68F013868951}"/>
              </a:ext>
            </a:extLst>
          </p:cNvPr>
          <p:cNvSpPr txBox="1"/>
          <p:nvPr/>
        </p:nvSpPr>
        <p:spPr>
          <a:xfrm>
            <a:off x="3120546" y="6024627"/>
            <a:ext cx="187743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382EFA"/>
                </a:solidFill>
              </a:rPr>
              <a:t>S. Posen, TTC 2018, Milan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87F2046-52AE-445D-A29F-2844C764FE21}"/>
              </a:ext>
            </a:extLst>
          </p:cNvPr>
          <p:cNvSpPr txBox="1"/>
          <p:nvPr/>
        </p:nvSpPr>
        <p:spPr>
          <a:xfrm>
            <a:off x="4470020" y="2756278"/>
            <a:ext cx="46479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T-map acquired after annealing at 975C after fast and medium cool-down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3EDEB58-B95B-4B21-B5C0-38B87BCBFB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5288" y="3430714"/>
            <a:ext cx="4757412" cy="2375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89485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0225AB-3568-4D58-8FE4-07F903C49D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Martina Martinello | TTC topical workshop on flux trapping - CERN 2018</a:t>
            </a:r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8AF7976-5F9E-40FD-8FFA-6C28C8EED3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</p:spPr>
        <p:txBody>
          <a:bodyPr/>
          <a:lstStyle/>
          <a:p>
            <a:r>
              <a:rPr lang="en-US" dirty="0"/>
              <a:t>Cold vs Hot cut-outs (TE1NX002)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5490F6A-87CD-41B0-8AB7-C60BF76933C3}"/>
              </a:ext>
            </a:extLst>
          </p:cNvPr>
          <p:cNvSpPr txBox="1"/>
          <p:nvPr/>
        </p:nvSpPr>
        <p:spPr>
          <a:xfrm>
            <a:off x="176981" y="3071079"/>
            <a:ext cx="853245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u="sng" dirty="0" err="1">
                <a:solidFill>
                  <a:srgbClr val="C00000"/>
                </a:solidFill>
              </a:rPr>
              <a:t>ToF</a:t>
            </a:r>
            <a:r>
              <a:rPr lang="en-US" sz="2000" u="sng" dirty="0">
                <a:solidFill>
                  <a:srgbClr val="C00000"/>
                </a:solidFill>
              </a:rPr>
              <a:t>-SIMS analysis 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to check if cold and hot spots show different level of impurities</a:t>
            </a:r>
          </a:p>
          <a:p>
            <a:pPr marL="1200150" lvl="2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Higher level of impurities may oppose to dislocations movement and stress release</a:t>
            </a:r>
          </a:p>
          <a:p>
            <a:pPr marL="1200150" lvl="2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Impurities may act as pinning center</a:t>
            </a:r>
          </a:p>
          <a:p>
            <a:pPr lvl="2">
              <a:spcAft>
                <a:spcPts val="1200"/>
              </a:spcAft>
            </a:pPr>
            <a:endParaRPr lang="en-US" sz="500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u="sng" dirty="0">
                <a:solidFill>
                  <a:srgbClr val="C00000"/>
                </a:solidFill>
              </a:rPr>
              <a:t>SEM/EBSD/ECCI analysis 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to check if there are differences in terms of crystallographic properties between cold and hot spots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2CCBB3C-6351-4240-85BC-9A862F3572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385" y="854426"/>
            <a:ext cx="4121566" cy="205838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62473CC-7AF7-49DD-B4E0-E7BA37CDF2EA}"/>
              </a:ext>
            </a:extLst>
          </p:cNvPr>
          <p:cNvSpPr txBox="1"/>
          <p:nvPr/>
        </p:nvSpPr>
        <p:spPr>
          <a:xfrm>
            <a:off x="5028995" y="1508029"/>
            <a:ext cx="375615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C00000"/>
                </a:solidFill>
              </a:rPr>
              <a:t>Hot region: bad flux expulsion</a:t>
            </a:r>
          </a:p>
          <a:p>
            <a:endParaRPr lang="en-US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Cold region: good flux expulsion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93DD021-CB91-4E7B-93EB-E010425841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8BE5-3289-E44C-8B9B-298D9BBE610F}" type="datetime1">
              <a:rPr lang="en-US" smtClean="0"/>
              <a:t>11/8/18</a:t>
            </a:fld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DC65293-E861-40FC-8B8E-39F2785CF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70BF4-04C1-49D2-AF55-3B7C212EEAD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9530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0225AB-3568-4D58-8FE4-07F903C49D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Martina Martinello | TTC topical workshop on flux trapping - CERN 2018</a:t>
            </a:r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8AF7976-5F9E-40FD-8FFA-6C28C8EED3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</p:spPr>
        <p:txBody>
          <a:bodyPr/>
          <a:lstStyle/>
          <a:p>
            <a:r>
              <a:rPr lang="en-US" dirty="0"/>
              <a:t>Cold vs Hot cut-outs (TE1NX002)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2CCBB3C-6351-4240-85BC-9A862F3572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385" y="854426"/>
            <a:ext cx="4121566" cy="205838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99C121C-FD3F-407A-83F0-307BD3AF3EF8}"/>
              </a:ext>
            </a:extLst>
          </p:cNvPr>
          <p:cNvSpPr txBox="1"/>
          <p:nvPr/>
        </p:nvSpPr>
        <p:spPr>
          <a:xfrm>
            <a:off x="5028995" y="1508029"/>
            <a:ext cx="375615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C00000"/>
                </a:solidFill>
              </a:rPr>
              <a:t>Hot region: bad flux expulsion</a:t>
            </a:r>
          </a:p>
          <a:p>
            <a:endParaRPr lang="en-US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Cold region: good flux expulsion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F0EBC98-9456-4C9A-8C87-FC588802C23D}"/>
              </a:ext>
            </a:extLst>
          </p:cNvPr>
          <p:cNvSpPr txBox="1"/>
          <p:nvPr/>
        </p:nvSpPr>
        <p:spPr>
          <a:xfrm>
            <a:off x="176981" y="3071079"/>
            <a:ext cx="868223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u="sng" dirty="0" err="1">
                <a:solidFill>
                  <a:srgbClr val="C00000"/>
                </a:solidFill>
              </a:rPr>
              <a:t>ToF</a:t>
            </a:r>
            <a:r>
              <a:rPr lang="en-US" sz="2000" u="sng" dirty="0">
                <a:solidFill>
                  <a:srgbClr val="C00000"/>
                </a:solidFill>
              </a:rPr>
              <a:t>-SIMS analysis 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to check if cold and hot spots show different level of impurities</a:t>
            </a:r>
          </a:p>
          <a:p>
            <a:pPr marL="1200150" lvl="2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Higher level of impurities may oppose to dislocations movement and stress release</a:t>
            </a:r>
          </a:p>
          <a:p>
            <a:pPr marL="1200150" lvl="2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Impurities may act as pinning center</a:t>
            </a:r>
          </a:p>
          <a:p>
            <a:pPr lvl="2">
              <a:spcAft>
                <a:spcPts val="1200"/>
              </a:spcAft>
            </a:pPr>
            <a:endParaRPr lang="en-US" sz="500" dirty="0">
              <a:solidFill>
                <a:schemeClr val="bg1">
                  <a:lumMod val="75000"/>
                </a:schemeClr>
              </a:solidFill>
            </a:endParaRP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u="sng" dirty="0">
                <a:solidFill>
                  <a:schemeClr val="bg1">
                    <a:lumMod val="85000"/>
                  </a:schemeClr>
                </a:solidFill>
              </a:rPr>
              <a:t>SEM/EBSD analysis </a:t>
            </a:r>
            <a:r>
              <a:rPr lang="en-US" sz="2000" dirty="0">
                <a:solidFill>
                  <a:schemeClr val="bg1">
                    <a:lumMod val="85000"/>
                  </a:schemeClr>
                </a:solidFill>
              </a:rPr>
              <a:t>to check if there are differences in terms of crystallographic properties between cold and hot spots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4E9DEF96-3607-4E83-8DA6-A744C99390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27F14-1FDE-F949-8F46-2CBE49F88350}" type="datetime1">
              <a:rPr lang="en-US" smtClean="0"/>
              <a:t>11/8/18</a:t>
            </a:fld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77A4BE5F-C514-44B2-A6D5-F746363713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70BF4-04C1-49D2-AF55-3B7C212EEAD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4796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B62E971B-9B15-47E1-82D3-DB0AA132FE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7922" y="836497"/>
            <a:ext cx="3933563" cy="30132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E3401A0F-D480-4B71-8B24-F3C19CB65F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1846" y="868429"/>
            <a:ext cx="3933563" cy="3013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Hot vs Cold spots - Profile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0225AB-3568-4D58-8FE4-07F903C49D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Martina Martinello | TTC topical workshop on flux trapping - CERN 2018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B60C2FA-3B3C-4E1D-8188-EAA228D1469E}"/>
              </a:ext>
            </a:extLst>
          </p:cNvPr>
          <p:cNvSpPr txBox="1"/>
          <p:nvPr/>
        </p:nvSpPr>
        <p:spPr>
          <a:xfrm>
            <a:off x="820187" y="814628"/>
            <a:ext cx="3356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Hot Spot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C80D0F5-04F0-4C76-A78C-A43D93932FF3}"/>
              </a:ext>
            </a:extLst>
          </p:cNvPr>
          <p:cNvSpPr txBox="1"/>
          <p:nvPr/>
        </p:nvSpPr>
        <p:spPr>
          <a:xfrm>
            <a:off x="5073425" y="814628"/>
            <a:ext cx="35387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Cold Spot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4C3C25-B49E-4906-A96E-5A5C939474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0F724-140D-F34C-AD1E-8024F818F978}" type="datetime1">
              <a:rPr lang="en-US" smtClean="0"/>
              <a:t>11/8/18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A8CB93-C036-47A9-ACBD-EF5ED504AE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70BF4-04C1-49D2-AF55-3B7C212EEADB}" type="slidenum">
              <a:rPr lang="en-US" smtClean="0"/>
              <a:t>6</a:t>
            </a:fld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91503A03-71AC-4042-A78A-82177B27A7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7144" y="3617261"/>
            <a:ext cx="3782966" cy="2897839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FB8E987-99C5-474E-A0A1-D6D942DA9BD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89671" y="3313596"/>
            <a:ext cx="4125729" cy="316040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6536490-35C7-48A1-9A8E-A9B42BF4FBAB}"/>
              </a:ext>
            </a:extLst>
          </p:cNvPr>
          <p:cNvSpPr txBox="1"/>
          <p:nvPr/>
        </p:nvSpPr>
        <p:spPr>
          <a:xfrm>
            <a:off x="3004217" y="1264555"/>
            <a:ext cx="97815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accent6">
                    <a:lumMod val="50000"/>
                  </a:schemeClr>
                </a:solidFill>
              </a:rPr>
              <a:t>Positive ions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FC1FE9F-095C-48B1-A83D-47F07018E710}"/>
              </a:ext>
            </a:extLst>
          </p:cNvPr>
          <p:cNvSpPr txBox="1"/>
          <p:nvPr/>
        </p:nvSpPr>
        <p:spPr>
          <a:xfrm>
            <a:off x="7376214" y="1206264"/>
            <a:ext cx="97815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accent6">
                    <a:lumMod val="50000"/>
                  </a:schemeClr>
                </a:solidFill>
              </a:rPr>
              <a:t>Positive ions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AFEFC38-A180-4D0A-8DA9-115A7D06DB1C}"/>
              </a:ext>
            </a:extLst>
          </p:cNvPr>
          <p:cNvSpPr txBox="1"/>
          <p:nvPr/>
        </p:nvSpPr>
        <p:spPr>
          <a:xfrm>
            <a:off x="3122661" y="3823116"/>
            <a:ext cx="104067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accent6">
                    <a:lumMod val="50000"/>
                  </a:schemeClr>
                </a:solidFill>
              </a:rPr>
              <a:t>Negative ions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39DED90-6980-4DC0-998D-589E8A4B342F}"/>
              </a:ext>
            </a:extLst>
          </p:cNvPr>
          <p:cNvSpPr txBox="1"/>
          <p:nvPr/>
        </p:nvSpPr>
        <p:spPr>
          <a:xfrm>
            <a:off x="7533692" y="3577690"/>
            <a:ext cx="104067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accent6">
                    <a:lumMod val="50000"/>
                  </a:schemeClr>
                </a:solidFill>
              </a:rPr>
              <a:t>Negative ions</a:t>
            </a:r>
          </a:p>
        </p:txBody>
      </p:sp>
    </p:spTree>
    <p:extLst>
      <p:ext uri="{BB962C8B-B14F-4D97-AF65-F5344CB8AC3E}">
        <p14:creationId xmlns:p14="http://schemas.microsoft.com/office/powerpoint/2010/main" val="5213612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0225AB-3568-4D58-8FE4-07F903C49D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Martina Martinello | TTC topical workshop on flux trapping - CERN 2018</a:t>
            </a:r>
            <a:endParaRPr lang="en-US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8AF7976-5F9E-40FD-8FFA-6C28C8EED3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</p:spPr>
        <p:txBody>
          <a:bodyPr/>
          <a:lstStyle/>
          <a:p>
            <a:r>
              <a:rPr lang="en-US" dirty="0"/>
              <a:t>Cold vs Hot cut-outs (TE1NX002)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2CCBB3C-6351-4240-85BC-9A862F3572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385" y="854426"/>
            <a:ext cx="4121566" cy="205838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62473CC-7AF7-49DD-B4E0-E7BA37CDF2EA}"/>
              </a:ext>
            </a:extLst>
          </p:cNvPr>
          <p:cNvSpPr txBox="1"/>
          <p:nvPr/>
        </p:nvSpPr>
        <p:spPr>
          <a:xfrm>
            <a:off x="5028995" y="1508029"/>
            <a:ext cx="375615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C00000"/>
                </a:solidFill>
              </a:rPr>
              <a:t>Hot region: bad flux expulsion</a:t>
            </a:r>
          </a:p>
          <a:p>
            <a:endParaRPr lang="en-US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Cold region: good flux expulsion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BD0DAB1-63C6-42DA-8B2C-01523A1B495D}"/>
              </a:ext>
            </a:extLst>
          </p:cNvPr>
          <p:cNvSpPr txBox="1"/>
          <p:nvPr/>
        </p:nvSpPr>
        <p:spPr>
          <a:xfrm>
            <a:off x="176981" y="3071079"/>
            <a:ext cx="8682234" cy="29392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u="sng" dirty="0" err="1">
                <a:solidFill>
                  <a:schemeClr val="bg1">
                    <a:lumMod val="75000"/>
                  </a:schemeClr>
                </a:solidFill>
              </a:rPr>
              <a:t>ToF</a:t>
            </a:r>
            <a:r>
              <a:rPr lang="en-US" sz="2000" u="sng" dirty="0">
                <a:solidFill>
                  <a:schemeClr val="bg1">
                    <a:lumMod val="75000"/>
                  </a:schemeClr>
                </a:solidFill>
              </a:rPr>
              <a:t>-SIMS analysis </a:t>
            </a: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to check if cold and hot spots show different level of impurities</a:t>
            </a:r>
          </a:p>
          <a:p>
            <a:pPr marL="1200150" lvl="2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Higher level of impurities may oppose to dislocations movement and stress release</a:t>
            </a:r>
          </a:p>
          <a:p>
            <a:pPr marL="1200150" lvl="2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Impurities may act as pinning center</a:t>
            </a:r>
          </a:p>
          <a:p>
            <a:pPr lvl="2">
              <a:spcAft>
                <a:spcPts val="1200"/>
              </a:spcAft>
            </a:pPr>
            <a:endParaRPr lang="en-US" sz="500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u="sng" dirty="0">
                <a:solidFill>
                  <a:srgbClr val="C00000"/>
                </a:solidFill>
              </a:rPr>
              <a:t>SEM/EBSD/ECCI analysis 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to check if there are differences in terms of crystallographic properties between cold and hot spots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CE7E37CD-184E-455A-A9CF-0182480C2D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2FB0B-9DDF-2744-ADFF-DCA76120BDE6}" type="datetime1">
              <a:rPr lang="en-US" smtClean="0"/>
              <a:t>11/8/18</a:t>
            </a:fld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F27E646-9F34-49F0-91DB-CDA62B9216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70BF4-04C1-49D2-AF55-3B7C212EEAD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3314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Band Contrast (BC) Cold vs Hot Spots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0225AB-3568-4D58-8FE4-07F903C49D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Martina Martinello | TTC topical workshop on flux trapping - CERN 2018</a:t>
            </a:r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AA60972-5A2D-4140-9B45-183A9DB15B4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9305" y="894199"/>
            <a:ext cx="2466644" cy="253480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905757D-B78D-4466-832E-EA3FD9B36C4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9305" y="3577796"/>
            <a:ext cx="2503115" cy="2572281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6256F51F-A580-4117-A899-B0B7C9B198E0}"/>
              </a:ext>
            </a:extLst>
          </p:cNvPr>
          <p:cNvSpPr txBox="1"/>
          <p:nvPr/>
        </p:nvSpPr>
        <p:spPr>
          <a:xfrm>
            <a:off x="308698" y="1995673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Cold spot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BEC71C6-4D27-4E8E-A65A-6885CD1F5882}"/>
              </a:ext>
            </a:extLst>
          </p:cNvPr>
          <p:cNvSpPr txBox="1"/>
          <p:nvPr/>
        </p:nvSpPr>
        <p:spPr>
          <a:xfrm>
            <a:off x="308698" y="4526166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Hot spot</a:t>
            </a:r>
          </a:p>
        </p:txBody>
      </p:sp>
      <p:sp>
        <p:nvSpPr>
          <p:cNvPr id="21" name="Date Placeholder 20">
            <a:extLst>
              <a:ext uri="{FF2B5EF4-FFF2-40B4-BE49-F238E27FC236}">
                <a16:creationId xmlns:a16="http://schemas.microsoft.com/office/drawing/2014/main" id="{81853210-0381-4DFD-B9BF-7ADC7376D0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C9030-144B-D047-AAB5-76D2B04309FF}" type="datetime1">
              <a:rPr lang="en-US" smtClean="0"/>
              <a:t>11/8/18</a:t>
            </a:fld>
            <a:endParaRPr lang="en-US"/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23ED8581-00EA-4F44-A7B1-A395370C9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70BF4-04C1-49D2-AF55-3B7C212EEADB}" type="slidenum">
              <a:rPr lang="en-US" smtClean="0"/>
              <a:t>8</a:t>
            </a:fld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1204602-7F44-45B3-B18E-256C378D9AC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1986" y="910203"/>
            <a:ext cx="4912014" cy="298615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08D02B8-DAD4-4070-91E9-8C6FD6FEFCDA}"/>
              </a:ext>
            </a:extLst>
          </p:cNvPr>
          <p:cNvSpPr txBox="1"/>
          <p:nvPr/>
        </p:nvSpPr>
        <p:spPr>
          <a:xfrm>
            <a:off x="4829175" y="3889646"/>
            <a:ext cx="38827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Number of Grains in </a:t>
            </a:r>
            <a:r>
              <a:rPr lang="en-US" sz="1600" dirty="0"/>
              <a:t>Cold Spot: 52/mm</a:t>
            </a:r>
            <a:r>
              <a:rPr lang="en-US" sz="1600" baseline="30000" dirty="0"/>
              <a:t>2</a:t>
            </a:r>
            <a:r>
              <a:rPr lang="en-US" sz="1600" dirty="0"/>
              <a:t>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34EE4F8-A3AD-41D6-B79B-CD338B393307}"/>
              </a:ext>
            </a:extLst>
          </p:cNvPr>
          <p:cNvSpPr txBox="1"/>
          <p:nvPr/>
        </p:nvSpPr>
        <p:spPr>
          <a:xfrm>
            <a:off x="4829175" y="4249838"/>
            <a:ext cx="38827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Number of Grains in </a:t>
            </a:r>
            <a:r>
              <a:rPr lang="en-US" sz="1600" dirty="0">
                <a:solidFill>
                  <a:srgbClr val="C00000"/>
                </a:solidFill>
              </a:rPr>
              <a:t>Hot Spot: 353/mm</a:t>
            </a:r>
            <a:r>
              <a:rPr lang="en-US" sz="1600" baseline="30000" dirty="0">
                <a:solidFill>
                  <a:srgbClr val="C00000"/>
                </a:solidFill>
              </a:rPr>
              <a:t>2</a:t>
            </a:r>
            <a:r>
              <a:rPr lang="en-US" sz="1600" dirty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8D466F5-06D2-4C14-8488-85C70DEBD551}"/>
              </a:ext>
            </a:extLst>
          </p:cNvPr>
          <p:cNvSpPr txBox="1"/>
          <p:nvPr/>
        </p:nvSpPr>
        <p:spPr>
          <a:xfrm>
            <a:off x="4572000" y="4709931"/>
            <a:ext cx="4572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Hot spot shows significantly smaller grains than cold spot, which translate in a much larger number of grains per unit of area</a:t>
            </a:r>
          </a:p>
        </p:txBody>
      </p:sp>
    </p:spTree>
    <p:extLst>
      <p:ext uri="{BB962C8B-B14F-4D97-AF65-F5344CB8AC3E}">
        <p14:creationId xmlns:p14="http://schemas.microsoft.com/office/powerpoint/2010/main" val="42158986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Inverse Pole Figure (IPF) Cold vs Hot Spots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0225AB-3568-4D58-8FE4-07F903C49D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Martina Martinello | TTC topical workshop on flux trapping - CERN 2018</a:t>
            </a:r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256F51F-A580-4117-A899-B0B7C9B198E0}"/>
              </a:ext>
            </a:extLst>
          </p:cNvPr>
          <p:cNvSpPr txBox="1"/>
          <p:nvPr/>
        </p:nvSpPr>
        <p:spPr>
          <a:xfrm>
            <a:off x="308698" y="1995673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Cold spot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BEC71C6-4D27-4E8E-A65A-6885CD1F5882}"/>
              </a:ext>
            </a:extLst>
          </p:cNvPr>
          <p:cNvSpPr txBox="1"/>
          <p:nvPr/>
        </p:nvSpPr>
        <p:spPr>
          <a:xfrm>
            <a:off x="308698" y="4526166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Hot spot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8DF1AFB-BB51-4E64-B15B-55CFECC1DE1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2495" y="882687"/>
            <a:ext cx="2468880" cy="253709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A02D9EB-107A-467A-841B-D016EA2213F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508" y="854230"/>
            <a:ext cx="764131" cy="78708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A0157BA1-0AF0-4810-92D3-6BBA18D3501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2495" y="3626948"/>
            <a:ext cx="2468880" cy="2537099"/>
          </a:xfrm>
          <a:prstGeom prst="rect">
            <a:avLst/>
          </a:prstGeom>
        </p:spPr>
      </p:pic>
      <p:sp>
        <p:nvSpPr>
          <p:cNvPr id="21" name="Date Placeholder 20">
            <a:extLst>
              <a:ext uri="{FF2B5EF4-FFF2-40B4-BE49-F238E27FC236}">
                <a16:creationId xmlns:a16="http://schemas.microsoft.com/office/drawing/2014/main" id="{25F5A234-EB1F-4188-994C-04FCE732A3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958A5-3177-8144-BA39-342A12E49280}" type="datetime1">
              <a:rPr lang="en-US" smtClean="0"/>
              <a:t>11/8/18</a:t>
            </a:fld>
            <a:endParaRPr lang="en-US"/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C24FE782-6FB0-4FFC-9A0C-A9F8578E66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28600" y="6515100"/>
            <a:ext cx="447675" cy="241300"/>
          </a:xfrm>
        </p:spPr>
        <p:txBody>
          <a:bodyPr/>
          <a:lstStyle/>
          <a:p>
            <a:fld id="{0CB70BF4-04C1-49D2-AF55-3B7C212EEADB}" type="slidenum">
              <a:rPr lang="en-US" smtClean="0"/>
              <a:t>9</a:t>
            </a:fld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387AB8C-263E-45CE-B126-6706B8482156}"/>
              </a:ext>
            </a:extLst>
          </p:cNvPr>
          <p:cNvSpPr txBox="1"/>
          <p:nvPr/>
        </p:nvSpPr>
        <p:spPr>
          <a:xfrm>
            <a:off x="4506913" y="2024559"/>
            <a:ext cx="43910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Cold spot: preferential grain orientation is 111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59AF448-76BC-483C-85C1-932055AEDAD1}"/>
              </a:ext>
            </a:extLst>
          </p:cNvPr>
          <p:cNvSpPr txBox="1"/>
          <p:nvPr/>
        </p:nvSpPr>
        <p:spPr>
          <a:xfrm>
            <a:off x="4506912" y="4086110"/>
            <a:ext cx="43910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accent6">
                    <a:lumMod val="50000"/>
                  </a:schemeClr>
                </a:solidFill>
              </a:rPr>
              <a:t>Hot spot: crystal orientation of the majority of small grains is 001</a:t>
            </a:r>
          </a:p>
        </p:txBody>
      </p:sp>
    </p:spTree>
    <p:extLst>
      <p:ext uri="{BB962C8B-B14F-4D97-AF65-F5344CB8AC3E}">
        <p14:creationId xmlns:p14="http://schemas.microsoft.com/office/powerpoint/2010/main" val="3940224548"/>
      </p:ext>
    </p:extLst>
  </p:cSld>
  <p:clrMapOvr>
    <a:masterClrMapping/>
  </p:clrMapOvr>
</p:sld>
</file>

<file path=ppt/theme/theme1.xml><?xml version="1.0" encoding="utf-8"?>
<a:theme xmlns:a="http://schemas.openxmlformats.org/drawingml/2006/main" name="Fermilab">
  <a:themeElements>
    <a:clrScheme name="Fermilab">
      <a:dk1>
        <a:srgbClr val="004C97"/>
      </a:dk1>
      <a:lt1>
        <a:srgbClr val="FFFFFF"/>
      </a:lt1>
      <a:dk2>
        <a:srgbClr val="004C9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404040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Fermilab" id="{CDB0ABDB-7C42-4C7F-837F-86DBF6E95BEB}" vid="{E0E253F8-C623-476B-912F-9D90398AB05F}"/>
    </a:ext>
  </a:extLst>
</a:theme>
</file>

<file path=ppt/theme/theme10.xml><?xml version="1.0" encoding="utf-8"?>
<a:theme xmlns:a="http://schemas.openxmlformats.org/drawingml/2006/main" name="5_Blank">
  <a:themeElements>
    <a:clrScheme name="SLAC_RevisedPalette_2012">
      <a:dk1>
        <a:srgbClr val="000000"/>
      </a:dk1>
      <a:lt1>
        <a:sysClr val="window" lastClr="FFFFFF"/>
      </a:lt1>
      <a:dk2>
        <a:srgbClr val="E17000"/>
      </a:dk2>
      <a:lt2>
        <a:srgbClr val="A4001D"/>
      </a:lt2>
      <a:accent1>
        <a:srgbClr val="A4001D"/>
      </a:accent1>
      <a:accent2>
        <a:srgbClr val="E17000"/>
      </a:accent2>
      <a:accent3>
        <a:srgbClr val="4D4F53"/>
      </a:accent3>
      <a:accent4>
        <a:srgbClr val="545455"/>
      </a:accent4>
      <a:accent5>
        <a:srgbClr val="0099CC"/>
      </a:accent5>
      <a:accent6>
        <a:srgbClr val="69BE28"/>
      </a:accent6>
      <a:hlink>
        <a:srgbClr val="A4001D"/>
      </a:hlink>
      <a:folHlink>
        <a:srgbClr val="A4001D"/>
      </a:folHlink>
    </a:clrScheme>
    <a:fontScheme name="TH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5875">
          <a:solidFill>
            <a:srgbClr val="0070C0"/>
          </a:solidFill>
          <a:headEnd type="triangle"/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Ross_SCRFlinac_FAC20150205">
  <a:themeElements>
    <a:clrScheme name="SLAC_RevisedPalette_2012">
      <a:dk1>
        <a:srgbClr val="000000"/>
      </a:dk1>
      <a:lt1>
        <a:sysClr val="window" lastClr="FFFFFF"/>
      </a:lt1>
      <a:dk2>
        <a:srgbClr val="E17000"/>
      </a:dk2>
      <a:lt2>
        <a:srgbClr val="A4001D"/>
      </a:lt2>
      <a:accent1>
        <a:srgbClr val="A4001D"/>
      </a:accent1>
      <a:accent2>
        <a:srgbClr val="E17000"/>
      </a:accent2>
      <a:accent3>
        <a:srgbClr val="4D4F53"/>
      </a:accent3>
      <a:accent4>
        <a:srgbClr val="545455"/>
      </a:accent4>
      <a:accent5>
        <a:srgbClr val="0099CC"/>
      </a:accent5>
      <a:accent6>
        <a:srgbClr val="69BE28"/>
      </a:accent6>
      <a:hlink>
        <a:srgbClr val="A4001D"/>
      </a:hlink>
      <a:folHlink>
        <a:srgbClr val="A4001D"/>
      </a:folHlink>
    </a:clrScheme>
    <a:fontScheme name="TH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5875">
          <a:solidFill>
            <a:srgbClr val="0070C0"/>
          </a:solidFill>
          <a:headEnd type="triangle"/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Blank">
  <a:themeElements>
    <a:clrScheme name="SLAC_RevisedPalette_2012">
      <a:dk1>
        <a:srgbClr val="000000"/>
      </a:dk1>
      <a:lt1>
        <a:sysClr val="window" lastClr="FFFFFF"/>
      </a:lt1>
      <a:dk2>
        <a:srgbClr val="E17000"/>
      </a:dk2>
      <a:lt2>
        <a:srgbClr val="A4001D"/>
      </a:lt2>
      <a:accent1>
        <a:srgbClr val="A4001D"/>
      </a:accent1>
      <a:accent2>
        <a:srgbClr val="E17000"/>
      </a:accent2>
      <a:accent3>
        <a:srgbClr val="4D4F53"/>
      </a:accent3>
      <a:accent4>
        <a:srgbClr val="545455"/>
      </a:accent4>
      <a:accent5>
        <a:srgbClr val="0099CC"/>
      </a:accent5>
      <a:accent6>
        <a:srgbClr val="69BE28"/>
      </a:accent6>
      <a:hlink>
        <a:srgbClr val="A4001D"/>
      </a:hlink>
      <a:folHlink>
        <a:srgbClr val="A4001D"/>
      </a:folHlink>
    </a:clrScheme>
    <a:fontScheme name="TH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5875">
          <a:solidFill>
            <a:srgbClr val="0070C0"/>
          </a:solidFill>
          <a:headEnd type="triangle"/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Blank">
  <a:themeElements>
    <a:clrScheme name="SLAC_RevisedPalette_2012">
      <a:dk1>
        <a:srgbClr val="000000"/>
      </a:dk1>
      <a:lt1>
        <a:sysClr val="window" lastClr="FFFFFF"/>
      </a:lt1>
      <a:dk2>
        <a:srgbClr val="E17000"/>
      </a:dk2>
      <a:lt2>
        <a:srgbClr val="A4001D"/>
      </a:lt2>
      <a:accent1>
        <a:srgbClr val="A4001D"/>
      </a:accent1>
      <a:accent2>
        <a:srgbClr val="E17000"/>
      </a:accent2>
      <a:accent3>
        <a:srgbClr val="4D4F53"/>
      </a:accent3>
      <a:accent4>
        <a:srgbClr val="545455"/>
      </a:accent4>
      <a:accent5>
        <a:srgbClr val="0099CC"/>
      </a:accent5>
      <a:accent6>
        <a:srgbClr val="69BE28"/>
      </a:accent6>
      <a:hlink>
        <a:srgbClr val="A4001D"/>
      </a:hlink>
      <a:folHlink>
        <a:srgbClr val="A4001D"/>
      </a:folHlink>
    </a:clrScheme>
    <a:fontScheme name="TH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5875">
          <a:solidFill>
            <a:srgbClr val="0070C0"/>
          </a:solidFill>
          <a:headEnd type="triangle"/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2_Blank">
  <a:themeElements>
    <a:clrScheme name="SLAC_RevisedPalette_2012">
      <a:dk1>
        <a:srgbClr val="000000"/>
      </a:dk1>
      <a:lt1>
        <a:sysClr val="window" lastClr="FFFFFF"/>
      </a:lt1>
      <a:dk2>
        <a:srgbClr val="E17000"/>
      </a:dk2>
      <a:lt2>
        <a:srgbClr val="A4001D"/>
      </a:lt2>
      <a:accent1>
        <a:srgbClr val="A4001D"/>
      </a:accent1>
      <a:accent2>
        <a:srgbClr val="E17000"/>
      </a:accent2>
      <a:accent3>
        <a:srgbClr val="4D4F53"/>
      </a:accent3>
      <a:accent4>
        <a:srgbClr val="545455"/>
      </a:accent4>
      <a:accent5>
        <a:srgbClr val="0099CC"/>
      </a:accent5>
      <a:accent6>
        <a:srgbClr val="69BE28"/>
      </a:accent6>
      <a:hlink>
        <a:srgbClr val="A4001D"/>
      </a:hlink>
      <a:folHlink>
        <a:srgbClr val="A4001D"/>
      </a:folHlink>
    </a:clrScheme>
    <a:fontScheme name="TH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5875">
          <a:solidFill>
            <a:srgbClr val="0070C0"/>
          </a:solidFill>
          <a:headEnd type="triangle"/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1_Fermilab">
  <a:themeElements>
    <a:clrScheme name="Fermilab">
      <a:dk1>
        <a:srgbClr val="004C97"/>
      </a:dk1>
      <a:lt1>
        <a:srgbClr val="FFFFFF"/>
      </a:lt1>
      <a:dk2>
        <a:srgbClr val="004C9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404040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Fermilab" id="{CDB0ABDB-7C42-4C7F-837F-86DBF6E95BEB}" vid="{E0E253F8-C623-476B-912F-9D90398AB05F}"/>
    </a:ext>
  </a:extLst>
</a:theme>
</file>

<file path=ppt/theme/theme7.xml><?xml version="1.0" encoding="utf-8"?>
<a:theme xmlns:a="http://schemas.openxmlformats.org/drawingml/2006/main" name="1_Ross_SCRFlinac_FAC20150205">
  <a:themeElements>
    <a:clrScheme name="SLAC_RevisedPalette_2012">
      <a:dk1>
        <a:srgbClr val="000000"/>
      </a:dk1>
      <a:lt1>
        <a:sysClr val="window" lastClr="FFFFFF"/>
      </a:lt1>
      <a:dk2>
        <a:srgbClr val="E17000"/>
      </a:dk2>
      <a:lt2>
        <a:srgbClr val="A4001D"/>
      </a:lt2>
      <a:accent1>
        <a:srgbClr val="A4001D"/>
      </a:accent1>
      <a:accent2>
        <a:srgbClr val="E17000"/>
      </a:accent2>
      <a:accent3>
        <a:srgbClr val="4D4F53"/>
      </a:accent3>
      <a:accent4>
        <a:srgbClr val="545455"/>
      </a:accent4>
      <a:accent5>
        <a:srgbClr val="0099CC"/>
      </a:accent5>
      <a:accent6>
        <a:srgbClr val="69BE28"/>
      </a:accent6>
      <a:hlink>
        <a:srgbClr val="A4001D"/>
      </a:hlink>
      <a:folHlink>
        <a:srgbClr val="A4001D"/>
      </a:folHlink>
    </a:clrScheme>
    <a:fontScheme name="TH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5875">
          <a:solidFill>
            <a:srgbClr val="0070C0"/>
          </a:solidFill>
          <a:headEnd type="triangle"/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3_Blank">
  <a:themeElements>
    <a:clrScheme name="SLAC_RevisedPalette_2012">
      <a:dk1>
        <a:srgbClr val="000000"/>
      </a:dk1>
      <a:lt1>
        <a:sysClr val="window" lastClr="FFFFFF"/>
      </a:lt1>
      <a:dk2>
        <a:srgbClr val="E17000"/>
      </a:dk2>
      <a:lt2>
        <a:srgbClr val="A4001D"/>
      </a:lt2>
      <a:accent1>
        <a:srgbClr val="A4001D"/>
      </a:accent1>
      <a:accent2>
        <a:srgbClr val="E17000"/>
      </a:accent2>
      <a:accent3>
        <a:srgbClr val="4D4F53"/>
      </a:accent3>
      <a:accent4>
        <a:srgbClr val="545455"/>
      </a:accent4>
      <a:accent5>
        <a:srgbClr val="0099CC"/>
      </a:accent5>
      <a:accent6>
        <a:srgbClr val="69BE28"/>
      </a:accent6>
      <a:hlink>
        <a:srgbClr val="A4001D"/>
      </a:hlink>
      <a:folHlink>
        <a:srgbClr val="A4001D"/>
      </a:folHlink>
    </a:clrScheme>
    <a:fontScheme name="TH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5875">
          <a:solidFill>
            <a:srgbClr val="0070C0"/>
          </a:solidFill>
          <a:headEnd type="triangle"/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4_Blank">
  <a:themeElements>
    <a:clrScheme name="SLAC_RevisedPalette_2012">
      <a:dk1>
        <a:srgbClr val="000000"/>
      </a:dk1>
      <a:lt1>
        <a:sysClr val="window" lastClr="FFFFFF"/>
      </a:lt1>
      <a:dk2>
        <a:srgbClr val="E17000"/>
      </a:dk2>
      <a:lt2>
        <a:srgbClr val="A4001D"/>
      </a:lt2>
      <a:accent1>
        <a:srgbClr val="A4001D"/>
      </a:accent1>
      <a:accent2>
        <a:srgbClr val="E17000"/>
      </a:accent2>
      <a:accent3>
        <a:srgbClr val="4D4F53"/>
      </a:accent3>
      <a:accent4>
        <a:srgbClr val="545455"/>
      </a:accent4>
      <a:accent5>
        <a:srgbClr val="0099CC"/>
      </a:accent5>
      <a:accent6>
        <a:srgbClr val="69BE28"/>
      </a:accent6>
      <a:hlink>
        <a:srgbClr val="A4001D"/>
      </a:hlink>
      <a:folHlink>
        <a:srgbClr val="A4001D"/>
      </a:folHlink>
    </a:clrScheme>
    <a:fontScheme name="TH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5875">
          <a:solidFill>
            <a:srgbClr val="0070C0"/>
          </a:solidFill>
          <a:headEnd type="triangle"/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Fermilab</Template>
  <TotalTime>92423</TotalTime>
  <Words>1502</Words>
  <Application>Microsoft Macintosh PowerPoint</Application>
  <PresentationFormat>On-screen Show (4:3)</PresentationFormat>
  <Paragraphs>266</Paragraphs>
  <Slides>25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10</vt:i4>
      </vt:variant>
      <vt:variant>
        <vt:lpstr>Slide Titles</vt:lpstr>
      </vt:variant>
      <vt:variant>
        <vt:i4>25</vt:i4>
      </vt:variant>
    </vt:vector>
  </HeadingPairs>
  <TitlesOfParts>
    <vt:vector size="42" baseType="lpstr">
      <vt:lpstr>ＭＳ Ｐゴシック</vt:lpstr>
      <vt:lpstr>ＭＳ Ｐゴシック</vt:lpstr>
      <vt:lpstr>Arial</vt:lpstr>
      <vt:lpstr>Calibri</vt:lpstr>
      <vt:lpstr>Cambria Math</vt:lpstr>
      <vt:lpstr>Helvetica</vt:lpstr>
      <vt:lpstr>Wingdings</vt:lpstr>
      <vt:lpstr>Fermilab</vt:lpstr>
      <vt:lpstr>Ross_SCRFlinac_FAC20150205</vt:lpstr>
      <vt:lpstr>Blank</vt:lpstr>
      <vt:lpstr>1_Blank</vt:lpstr>
      <vt:lpstr>2_Blank</vt:lpstr>
      <vt:lpstr>1_Fermilab</vt:lpstr>
      <vt:lpstr>1_Ross_SCRFlinac_FAC20150205</vt:lpstr>
      <vt:lpstr>3_Blank</vt:lpstr>
      <vt:lpstr>4_Blank</vt:lpstr>
      <vt:lpstr>5_Blank</vt:lpstr>
      <vt:lpstr>PowerPoint Presentation</vt:lpstr>
      <vt:lpstr>T-map on Ningxia Cavity After Annealing at 975C </vt:lpstr>
      <vt:lpstr>T-map on Ningxia Cavity After Annealing at 975C </vt:lpstr>
      <vt:lpstr>Cold vs Hot cut-outs (TE1NX002)</vt:lpstr>
      <vt:lpstr>Cold vs Hot cut-outs (TE1NX002)</vt:lpstr>
      <vt:lpstr>Hot vs Cold spots - Profile</vt:lpstr>
      <vt:lpstr>Cold vs Hot cut-outs (TE1NX002)</vt:lpstr>
      <vt:lpstr>Band Contrast (BC) Cold vs Hot Spots </vt:lpstr>
      <vt:lpstr>Inverse Pole Figure (IPF) Cold vs Hot Spots</vt:lpstr>
      <vt:lpstr>Local Misorientation (LM) Cold vs Hot Spots</vt:lpstr>
      <vt:lpstr>Grain Orientation Spread (GOS) Cold vs Hot Spots</vt:lpstr>
      <vt:lpstr>Grain Boundary Misorientation Cold vs Hot Spots</vt:lpstr>
      <vt:lpstr>Grain Boundary Misorientation Cold vs Hot Spots</vt:lpstr>
      <vt:lpstr>Grain Boundary Misorientation Cold vs Hot Spots </vt:lpstr>
      <vt:lpstr>ECCI analysis Cold vs Hot Spots </vt:lpstr>
      <vt:lpstr>ECCI analysis Cold vs Hot Spots </vt:lpstr>
      <vt:lpstr>ECCI analysis Cold vs Hot Spots </vt:lpstr>
      <vt:lpstr>ECCI analysis Cold vs Hot Spots </vt:lpstr>
      <vt:lpstr>ECCI analysis Cold vs Hot Spots </vt:lpstr>
      <vt:lpstr>ECCI analysis Cold vs Hot Spots </vt:lpstr>
      <vt:lpstr>ECCI analysis Cold vs Hot Spots </vt:lpstr>
      <vt:lpstr>ECCI analysis Cold vs Hot Spots </vt:lpstr>
      <vt:lpstr>Conclusions</vt:lpstr>
      <vt:lpstr>Acknowledgments</vt:lpstr>
      <vt:lpstr>PowerPoint Presentation</vt:lpstr>
    </vt:vector>
  </TitlesOfParts>
  <Company>Fermi National Accelerator Laboratory</Company>
  <LinksUpToDate>false</LinksUpToDate>
  <SharedDoc>false</SharedDoc>
  <HyperlinksChanged>false</HyperlinksChanged>
  <AppVersion>16.0012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Martina Martinello x1569 30518V</dc:creator>
  <cp:lastModifiedBy>Martina Martinello</cp:lastModifiedBy>
  <cp:revision>820</cp:revision>
  <cp:lastPrinted>2018-04-04T15:19:47Z</cp:lastPrinted>
  <dcterms:created xsi:type="dcterms:W3CDTF">2015-04-20T23:35:47Z</dcterms:created>
  <dcterms:modified xsi:type="dcterms:W3CDTF">2018-11-08T06:01:30Z</dcterms:modified>
</cp:coreProperties>
</file>