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6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7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8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  <p:sldMasterId id="2147484124" r:id="rId2"/>
    <p:sldMasterId id="2147484133" r:id="rId3"/>
    <p:sldMasterId id="2147484142" r:id="rId4"/>
    <p:sldMasterId id="2147484151" r:id="rId5"/>
    <p:sldMasterId id="2147484160" r:id="rId6"/>
    <p:sldMasterId id="2147484169" r:id="rId7"/>
    <p:sldMasterId id="2147484190" r:id="rId8"/>
    <p:sldMasterId id="2147484199" r:id="rId9"/>
  </p:sldMasterIdLst>
  <p:notesMasterIdLst>
    <p:notesMasterId r:id="rId25"/>
  </p:notesMasterIdLst>
  <p:handoutMasterIdLst>
    <p:handoutMasterId r:id="rId26"/>
  </p:handoutMasterIdLst>
  <p:sldIdLst>
    <p:sldId id="294" r:id="rId10"/>
    <p:sldId id="561" r:id="rId11"/>
    <p:sldId id="546" r:id="rId12"/>
    <p:sldId id="587" r:id="rId13"/>
    <p:sldId id="588" r:id="rId14"/>
    <p:sldId id="589" r:id="rId15"/>
    <p:sldId id="590" r:id="rId16"/>
    <p:sldId id="591" r:id="rId17"/>
    <p:sldId id="592" r:id="rId18"/>
    <p:sldId id="593" r:id="rId19"/>
    <p:sldId id="594" r:id="rId20"/>
    <p:sldId id="597" r:id="rId21"/>
    <p:sldId id="598" r:id="rId22"/>
    <p:sldId id="599" r:id="rId23"/>
    <p:sldId id="595" r:id="rId2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DBE0A"/>
    <a:srgbClr val="00FA00"/>
    <a:srgbClr val="EA3FF7"/>
    <a:srgbClr val="A5D5E8"/>
    <a:srgbClr val="004C97"/>
    <a:srgbClr val="AD4EF6"/>
    <a:srgbClr val="50504E"/>
    <a:srgbClr val="0432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54" autoAdjust="0"/>
    <p:restoredTop sz="89237"/>
  </p:normalViewPr>
  <p:slideViewPr>
    <p:cSldViewPr snapToGrid="0" snapToObjects="1" showGuides="1">
      <p:cViewPr varScale="1">
        <p:scale>
          <a:sx n="137" d="100"/>
          <a:sy n="137" d="100"/>
        </p:scale>
        <p:origin x="2128" y="192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11/6/18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11/6/18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859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793776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F314648-4C7A-8544-BB5F-EB7DDED81A2D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30841" y="6504213"/>
            <a:ext cx="616187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632CA995-866C-1F47-A050-51B039BD880A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34B6C914-DD86-1149-83E0-6BF45AA2915A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ED406BB-FAF6-1A4A-B5C6-7594E56C32E1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E5A1E603-7B17-E44D-8960-D669448A5E6D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2BC8FF-9050-DE4A-930F-448187C3A182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793776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B0A6222-F9CC-0449-A3DC-9E6C95B88C80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30841" y="6504213"/>
            <a:ext cx="616187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9E579312-0D69-7945-ABBB-DC800747D8DF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BFD089BA-3DA5-384F-B396-656C59F1EE35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0CA395F-5249-9949-ABCC-29BDD09C9B3F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pt-BR"/>
              <a:t>Sam Posen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2838E429-2634-1046-8895-A5BACC3D9230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CF5C6E8F-D671-9F49-8AF1-42F700A71AEE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522108-2E78-DE4B-8B62-EC57610D35CA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A.Grassellino -GARD SRF Roadmap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A.Grassellino -GARD SRF Roadmap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A.Grassellino -GARD SRF Roadmap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A.Grassellino -GARD SRF Roadmap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/>
              <a:t>A.Grassellino -GARD SRF Roadmap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/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/>
              <a:t>A.Grassellino -GARD SRF Roadmap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452ACF1-695F-E04E-9A7F-522384D8A6A1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pt-BR"/>
              <a:t>Sam Posen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793776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720813FE-C938-9848-BDA4-799423EEFDB7}" type="datetime1">
              <a:rPr lang="en-US"/>
              <a:pPr>
                <a:defRPr/>
              </a:pPr>
              <a:t>11/6/18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30841" y="6504213"/>
            <a:ext cx="616187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CD96811-580E-D14E-848A-3B199929E702}" type="datetime1">
              <a:rPr lang="en-US"/>
              <a:pPr>
                <a:defRPr/>
              </a:pPr>
              <a:t>11/6/18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70A1865F-A3CE-CE4E-A763-356E66157D22}" type="datetime1">
              <a:rPr lang="en-US"/>
              <a:pPr>
                <a:defRPr/>
              </a:pPr>
              <a:t>11/6/18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D176DFD-46AE-2447-9596-64BBC27C253E}" type="datetime1">
              <a:rPr lang="en-US"/>
              <a:pPr>
                <a:defRPr/>
              </a:pPr>
              <a:t>11/6/18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495FA908-86A1-1849-8A50-150FE1D188CF}" type="datetime1">
              <a:rPr lang="en-US"/>
              <a:pPr>
                <a:defRPr/>
              </a:pPr>
              <a:t>11/6/18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/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99DBB3-00EC-554B-BB92-2131995A06EE}" type="datetime1">
              <a:rPr lang="en-US"/>
              <a:pPr>
                <a:defRPr/>
              </a:pPr>
              <a:t>11/6/18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fld id="{85811CD4-2FB4-DF48-9ADB-1C44FC0D9144}" type="datetime1">
              <a:rPr lang="en-US" altLang="en-US" smtClean="0"/>
              <a:pPr/>
              <a:t>11/6/18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793776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720813FE-C938-9848-BDA4-799423EEFDB7}" type="datetime1">
              <a:rPr lang="en-US"/>
              <a:pPr>
                <a:defRPr/>
              </a:pPr>
              <a:t>11/6/18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30841" y="6504213"/>
            <a:ext cx="616187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883D3139-A469-534B-86FF-70D834B51E87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pt-BR"/>
              <a:t>Sam Posen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CD96811-580E-D14E-848A-3B199929E702}" type="datetime1">
              <a:rPr lang="en-US"/>
              <a:pPr>
                <a:defRPr/>
              </a:pPr>
              <a:t>11/6/18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70A1865F-A3CE-CE4E-A763-356E66157D22}" type="datetime1">
              <a:rPr lang="en-US"/>
              <a:pPr>
                <a:defRPr/>
              </a:pPr>
              <a:t>11/6/18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D176DFD-46AE-2447-9596-64BBC27C253E}" type="datetime1">
              <a:rPr lang="en-US"/>
              <a:pPr>
                <a:defRPr/>
              </a:pPr>
              <a:t>11/6/18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495FA908-86A1-1849-8A50-150FE1D188CF}" type="datetime1">
              <a:rPr lang="en-US"/>
              <a:pPr>
                <a:defRPr/>
              </a:pPr>
              <a:t>11/6/18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/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99DBB3-00EC-554B-BB92-2131995A06EE}" type="datetime1">
              <a:rPr lang="en-US"/>
              <a:pPr>
                <a:defRPr/>
              </a:pPr>
              <a:t>11/6/18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8448675" y="119063"/>
            <a:ext cx="569913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42975" y="3411538"/>
            <a:ext cx="7258050" cy="2868612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0" tIns="45720" bIns="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939800" y="1314450"/>
            <a:ext cx="72517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/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07944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518E81-CA98-483E-BA30-586BB5DF922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20856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518E81-CA98-483E-BA30-586BB5DF922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0111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518E81-CA98-483E-BA30-586BB5DF922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28439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517DB07-F910-4CAF-9890-D556C9E9502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653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0A05237-31AA-F641-8EF4-E963E680838C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pt-BR"/>
              <a:t>Sam Posen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482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A67E70-BF59-4BB7-B294-AE2BA67D4E8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7248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E19C896-DA6A-4400-8C14-50907EB4EF5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08970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01219B-1E0C-4AD5-9BA5-31ADD492874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5609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053F5AD-B768-4BD1-BFC6-9F80796D57F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63542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D640F77-37AB-4F36-92C1-08296952260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0126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9DD594-1494-490C-A2F0-850B64D3D3D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88219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7AED1BB-FE41-4B34-8868-58B8EAB3BB7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72941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13488" y="541338"/>
            <a:ext cx="2063750" cy="52657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475" y="541338"/>
            <a:ext cx="6043613" cy="52657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B697EAD-642F-47FE-85E0-4AAA449E39A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17973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24328" y="6498533"/>
            <a:ext cx="1152327" cy="314843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GB"/>
              <a:t>Page </a:t>
            </a:r>
            <a:fld id="{C95B0A03-7FD4-488C-A6AB-DBF5D6C3689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5616624" cy="1080120"/>
          </a:xfrm>
        </p:spPr>
        <p:txBody>
          <a:bodyPr/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505575"/>
            <a:ext cx="57023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en-US" dirty="0"/>
              <a:t>F3iA Workshop, Dec 2016</a:t>
            </a:r>
          </a:p>
          <a:p>
            <a:pPr fontAlgn="base">
              <a:spcAft>
                <a:spcPct val="0"/>
              </a:spcAft>
              <a:defRPr/>
            </a:pPr>
            <a:r>
              <a:rPr lang="en-US" dirty="0"/>
              <a:t>Hans Weise, DESY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50538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970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431EEFCD-BBFE-5E4A-BD49-75DA7EF45153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pt-BR"/>
              <a:t>Sam Posen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746053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769424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953924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991538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487593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20221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793776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720813FE-C938-9848-BDA4-799423EEFDB7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30841" y="6504213"/>
            <a:ext cx="616187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48813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CD96811-580E-D14E-848A-3B199929E702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10568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70A1865F-A3CE-CE4E-A763-356E66157D22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5813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D176DFD-46AE-2447-9596-64BBC27C253E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239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DAA85C-26D0-8B46-AC10-47CBD0EB2C55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pt-BR"/>
              <a:t>Sam Posen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495FA908-86A1-1849-8A50-150FE1D188CF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7844734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99DBB3-00EC-554B-BB92-2131995A06EE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88564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793776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720813FE-C938-9848-BDA4-799423EEFDB7}" type="datetime1">
              <a:rPr lang="en-US"/>
              <a:pPr>
                <a:defRPr/>
              </a:pPr>
              <a:t>11/6/18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30841" y="6504213"/>
            <a:ext cx="616187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CD96811-580E-D14E-848A-3B199929E702}" type="datetime1">
              <a:rPr lang="en-US"/>
              <a:pPr>
                <a:defRPr/>
              </a:pPr>
              <a:t>11/6/18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70A1865F-A3CE-CE4E-A763-356E66157D22}" type="datetime1">
              <a:rPr lang="en-US"/>
              <a:pPr>
                <a:defRPr/>
              </a:pPr>
              <a:t>11/6/18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D176DFD-46AE-2447-9596-64BBC27C253E}" type="datetime1">
              <a:rPr lang="en-US"/>
              <a:pPr>
                <a:defRPr/>
              </a:pPr>
              <a:t>11/6/18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495FA908-86A1-1849-8A50-150FE1D188CF}" type="datetime1">
              <a:rPr lang="en-US"/>
              <a:pPr>
                <a:defRPr/>
              </a:pPr>
              <a:t>11/6/18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/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99DBB3-00EC-554B-BB92-2131995A06EE}" type="datetime1">
              <a:rPr lang="en-US"/>
              <a:pPr>
                <a:defRPr/>
              </a:pPr>
              <a:t>11/6/18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fld id="{85811CD4-2FB4-DF48-9ADB-1C44FC0D9144}" type="datetime1">
              <a:rPr lang="en-US" altLang="en-US" smtClean="0"/>
              <a:t>11/6/18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5494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33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1.xml"/><Relationship Id="rId9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47.xml"/><Relationship Id="rId21" Type="http://schemas.openxmlformats.org/officeDocument/2006/relationships/theme" Target="../theme/theme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61.xml"/><Relationship Id="rId25" Type="http://schemas.openxmlformats.org/officeDocument/2006/relationships/image" Target="../media/image7.png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20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24" Type="http://schemas.openxmlformats.org/officeDocument/2006/relationships/image" Target="../media/image6.png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54.xml"/><Relationship Id="rId19" Type="http://schemas.openxmlformats.org/officeDocument/2006/relationships/slideLayout" Target="../slideLayouts/slideLayout63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Relationship Id="rId22" Type="http://schemas.openxmlformats.org/officeDocument/2006/relationships/image" Target="../media/image4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Relationship Id="rId9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5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3C310C2F-A417-5C48-93B0-D4704E6AE06F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pt-BR"/>
              <a:t>Sam Posen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  <p:sldLayoutId id="2147484207" r:id="rId8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C71DD6F-B4FB-CF40-9785-BA19D2EE92D0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>
              <a:solidFill>
                <a:srgbClr val="003087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95288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5" r:id="rId1"/>
    <p:sldLayoutId id="2147484126" r:id="rId2"/>
    <p:sldLayoutId id="2147484127" r:id="rId3"/>
    <p:sldLayoutId id="2147484128" r:id="rId4"/>
    <p:sldLayoutId id="2147484129" r:id="rId5"/>
    <p:sldLayoutId id="2147484130" r:id="rId6"/>
    <p:sldLayoutId id="2147484131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2972DE69-D002-B34D-96DA-17D80F135410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>
              <a:solidFill>
                <a:srgbClr val="003087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79028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A.Grassellino -GARD SRF Roadmap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>
              <a:solidFill>
                <a:srgbClr val="003087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1812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3" r:id="rId1"/>
    <p:sldLayoutId id="2147484144" r:id="rId2"/>
    <p:sldLayoutId id="2147484145" r:id="rId3"/>
    <p:sldLayoutId id="2147484146" r:id="rId4"/>
    <p:sldLayoutId id="2147484147" r:id="rId5"/>
    <p:sldLayoutId id="2147484148" r:id="rId6"/>
    <p:sldLayoutId id="2147484149" r:id="rId7"/>
  </p:sldLayoutIdLst>
  <p:hf sldNum="0"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696D4578-6E26-454E-822C-B73EF61861BC}" type="datetime1">
              <a:rPr lang="en-US"/>
              <a:pPr>
                <a:defRPr/>
              </a:pPr>
              <a:t>11/6/18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>
              <a:solidFill>
                <a:srgbClr val="003087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17902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2" r:id="rId1"/>
    <p:sldLayoutId id="2147484153" r:id="rId2"/>
    <p:sldLayoutId id="2147484154" r:id="rId3"/>
    <p:sldLayoutId id="2147484155" r:id="rId4"/>
    <p:sldLayoutId id="2147484156" r:id="rId5"/>
    <p:sldLayoutId id="2147484157" r:id="rId6"/>
    <p:sldLayoutId id="2147484158" r:id="rId7"/>
    <p:sldLayoutId id="2147484159" r:id="rId8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696D4578-6E26-454E-822C-B73EF61861BC}" type="datetime1">
              <a:rPr lang="en-US"/>
              <a:pPr>
                <a:defRPr/>
              </a:pPr>
              <a:t>11/6/18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>
              <a:solidFill>
                <a:srgbClr val="003087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58115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8" name="Picture 134" descr="Undulator_final_nurh#50DE97_rechts"/>
          <p:cNvPicPr>
            <a:picLocks noChangeAspect="1" noChangeArrowheads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117475"/>
            <a:ext cx="57785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chemeClr val="bg1"/>
                </a:solidFill>
                <a:ea typeface="Geneva" pitchFamily="1" charset="-128"/>
              </a:defRPr>
            </a:lvl1pPr>
          </a:lstStyle>
          <a:p>
            <a:fld id="{BA1EBF86-6A8F-4A06-BB51-46337A5CF2A5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61" name="Picture 37" descr="Helmholtz_Logo"/>
          <p:cNvPicPr>
            <a:picLocks noChangeAspect="1" noChangeArrowheads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145" name="Picture 121" descr="DESY-Logo-cyan-RGB_Hintergrund weiss"/>
          <p:cNvPicPr>
            <a:picLocks noChangeAspect="1" noChangeArrowheads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endParaRPr lang="en-GB" sz="2400"/>
          </a:p>
        </p:txBody>
      </p:sp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</a:pPr>
            <a:r>
              <a:rPr lang="en-GB" sz="1000" dirty="0">
                <a:solidFill>
                  <a:schemeClr val="bg1"/>
                </a:solidFill>
              </a:rPr>
              <a:t>European XFEL Status</a:t>
            </a:r>
            <a:r>
              <a:rPr lang="en-GB" sz="1000" baseline="0" dirty="0">
                <a:solidFill>
                  <a:schemeClr val="bg1"/>
                </a:solidFill>
              </a:rPr>
              <a:t> &amp; Commissioning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541338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Slide title: Don’t edit here!</a:t>
            </a:r>
          </a:p>
        </p:txBody>
      </p:sp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347788"/>
            <a:ext cx="5702300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text format – don’t edit!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3" name="Text Box 123"/>
          <p:cNvSpPr txBox="1">
            <a:spLocks noChangeArrowheads="1"/>
          </p:cNvSpPr>
          <p:nvPr/>
        </p:nvSpPr>
        <p:spPr bwMode="auto">
          <a:xfrm>
            <a:off x="115200" y="6508000"/>
            <a:ext cx="6629400" cy="31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>
              <a:buNone/>
            </a:pPr>
            <a:r>
              <a:rPr lang="en-US" sz="900" dirty="0"/>
              <a:t>FCC</a:t>
            </a:r>
            <a:r>
              <a:rPr lang="en-US" sz="900" baseline="0" dirty="0"/>
              <a:t> Week 20</a:t>
            </a:r>
            <a:r>
              <a:rPr lang="en-US" sz="900" dirty="0"/>
              <a:t>17,</a:t>
            </a:r>
            <a:r>
              <a:rPr lang="en-US" sz="900" baseline="0" dirty="0"/>
              <a:t> Berlin</a:t>
            </a:r>
            <a:endParaRPr lang="en-US" sz="900" dirty="0"/>
          </a:p>
          <a:p>
            <a:pPr>
              <a:buNone/>
            </a:pPr>
            <a:r>
              <a:rPr lang="en-US" sz="900" baseline="0" dirty="0"/>
              <a:t>Hans Weise, DESY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141157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0" r:id="rId1"/>
    <p:sldLayoutId id="2147484171" r:id="rId2"/>
    <p:sldLayoutId id="2147484172" r:id="rId3"/>
    <p:sldLayoutId id="2147484173" r:id="rId4"/>
    <p:sldLayoutId id="2147484174" r:id="rId5"/>
    <p:sldLayoutId id="2147484175" r:id="rId6"/>
    <p:sldLayoutId id="2147484176" r:id="rId7"/>
    <p:sldLayoutId id="2147484177" r:id="rId8"/>
    <p:sldLayoutId id="2147484178" r:id="rId9"/>
    <p:sldLayoutId id="2147484179" r:id="rId10"/>
    <p:sldLayoutId id="2147484180" r:id="rId11"/>
    <p:sldLayoutId id="2147484181" r:id="rId12"/>
    <p:sldLayoutId id="2147484182" r:id="rId13"/>
    <p:sldLayoutId id="2147484183" r:id="rId14"/>
    <p:sldLayoutId id="2147484184" r:id="rId15"/>
    <p:sldLayoutId id="2147484185" r:id="rId16"/>
    <p:sldLayoutId id="2147484186" r:id="rId17"/>
    <p:sldLayoutId id="2147484187" r:id="rId18"/>
    <p:sldLayoutId id="2147484188" r:id="rId19"/>
    <p:sldLayoutId id="2147484189" r:id="rId20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6D4578-6E26-454E-822C-B73EF61861BC}" type="datetime1">
              <a:rPr lang="en-US" smtClean="0">
                <a:ea typeface="Geneva" charset="0"/>
              </a:rPr>
              <a:t>11/6/18</a:t>
            </a:fld>
            <a:endParaRPr lang="en-US" dirty="0">
              <a:ea typeface="Geneva" charset="0"/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8C009B-CB69-E04A-B9B3-34B26D69E9CF}" type="slidenum">
              <a:rPr lang="en-US">
                <a:ea typeface="Geneva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ea typeface="Geneva" charset="0"/>
            </a:endParaRPr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>
              <a:solidFill>
                <a:srgbClr val="003087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94145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1" r:id="rId1"/>
    <p:sldLayoutId id="2147484192" r:id="rId2"/>
    <p:sldLayoutId id="2147484193" r:id="rId3"/>
    <p:sldLayoutId id="2147484194" r:id="rId4"/>
    <p:sldLayoutId id="2147484195" r:id="rId5"/>
    <p:sldLayoutId id="2147484196" r:id="rId6"/>
    <p:sldLayoutId id="2147484197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696D4578-6E26-454E-822C-B73EF61861BC}" type="datetime1">
              <a:rPr lang="en-US"/>
              <a:pPr>
                <a:defRPr/>
              </a:pPr>
              <a:t>11/6/18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Sam Posen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>
              <a:solidFill>
                <a:srgbClr val="003087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0812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201" r:id="rId2"/>
    <p:sldLayoutId id="2147484202" r:id="rId3"/>
    <p:sldLayoutId id="2147484203" r:id="rId4"/>
    <p:sldLayoutId id="2147484204" r:id="rId5"/>
    <p:sldLayoutId id="2147484205" r:id="rId6"/>
    <p:sldLayoutId id="2147484206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"/><Relationship Id="rId7" Type="http://schemas.openxmlformats.org/officeDocument/2006/relationships/image" Target="../media/image33.tif"/><Relationship Id="rId2" Type="http://schemas.openxmlformats.org/officeDocument/2006/relationships/image" Target="../media/image28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tif"/><Relationship Id="rId4" Type="http://schemas.openxmlformats.org/officeDocument/2006/relationships/image" Target="../media/image30.t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tiff"/><Relationship Id="rId5" Type="http://schemas.openxmlformats.org/officeDocument/2006/relationships/image" Target="../media/image13.tiff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file:////var/folders/jb/bpx2fzwd1fx0hm46jh_83b_r0000gp/T/com.microsoft.Word/WebArchiveCopyPasteTempFiles/cidB9DF4EA5-6E9C-E544-B621-576F88495912.png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file:////var/folders/jb/bpx2fzwd1fx0hm46jh_83b_r0000gp/T/com.microsoft.Word/WebArchiveCopyPasteTempFiles/cid92E09D71-E06F-1143-9770-528FCE272E79.png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file:////var/folders/jb/bpx2fzwd1fx0hm46jh_83b_r0000gp/T/com.microsoft.Word/WebArchiveCopyPasteTempFiles/cid1C2BAA23-FDF4-114B-852E-36CCF9DBF573.png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file:////var/folders/jb/bpx2fzwd1fx0hm46jh_83b_r0000gp/T/com.microsoft.Word/WebArchiveCopyPasteTempFiles/cidF325BDD0-A919-E94F-AC18-686CE1671609.png" TargetMode="External"/><Relationship Id="rId7" Type="http://schemas.openxmlformats.org/officeDocument/2006/relationships/image" Target="file:////var/folders/jb/bpx2fzwd1fx0hm46jh_83b_r0000gp/T/com.microsoft.Word/WebArchiveCopyPasteTempFiles/cid747CDFA3-2EEB-A942-AE97-DE2CBB3A833B.png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file:////var/folders/jb/bpx2fzwd1fx0hm46jh_83b_r0000gp/T/com.microsoft.Word/WebArchiveCopyPasteTempFiles/cidCB9FA7EC-8F63-D74E-8804-370600C3139F.png" TargetMode="External"/><Relationship Id="rId4" Type="http://schemas.openxmlformats.org/officeDocument/2006/relationships/image" Target="../media/image21.png"/><Relationship Id="rId9" Type="http://schemas.openxmlformats.org/officeDocument/2006/relationships/image" Target="file:////var/folders/jb/bpx2fzwd1fx0hm46jh_83b_r0000gp/T/com.microsoft.Word/WebArchiveCopyPasteTempFiles/cid92E09D71-E06F-1143-9770-528FCE272E79.pn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file:////var/folders/jb/bpx2fzwd1fx0hm46jh_83b_r0000gp/T/com.microsoft.Word/WebArchiveCopyPasteTempFiles/cid7EB87FFD-8D69-6541-8411-B15C314A2342.png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file:////var/folders/jb/bpx2fzwd1fx0hm46jh_83b_r0000gp/T/com.microsoft.Word/WebArchiveCopyPasteTempFiles/cidE0CC7B1C-F732-8742-BB6F-D47D346CFC9A.png" TargetMode="Externa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40324" y="5045612"/>
            <a:ext cx="8499231" cy="1390219"/>
          </a:xfrm>
        </p:spPr>
        <p:txBody>
          <a:bodyPr/>
          <a:lstStyle/>
          <a:p>
            <a:r>
              <a:rPr lang="en-US" dirty="0"/>
              <a:t>Sam Posen, </a:t>
            </a:r>
            <a:r>
              <a:rPr lang="en-US" dirty="0" err="1"/>
              <a:t>Fermilab</a:t>
            </a:r>
            <a:r>
              <a:rPr lang="en-US" dirty="0"/>
              <a:t> SRF Team</a:t>
            </a:r>
          </a:p>
          <a:p>
            <a:r>
              <a:rPr lang="en-US" dirty="0"/>
              <a:t>TTC Topical Workshop on Flux</a:t>
            </a:r>
          </a:p>
          <a:p>
            <a:r>
              <a:rPr lang="en-US" dirty="0"/>
              <a:t>9 November 2018</a:t>
            </a:r>
          </a:p>
          <a:p>
            <a:r>
              <a:rPr lang="en-US" dirty="0"/>
              <a:t>CERN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40324" y="3951841"/>
            <a:ext cx="8802076" cy="1003049"/>
          </a:xfrm>
        </p:spPr>
        <p:txBody>
          <a:bodyPr>
            <a:noAutofit/>
          </a:bodyPr>
          <a:lstStyle/>
          <a:p>
            <a:r>
              <a:rPr lang="en-US" dirty="0"/>
              <a:t>Experimental Study of Flux Expulsion and Cold Work</a:t>
            </a:r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5E8363-FB4E-194B-8F2D-1AA4EF1761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1" y="971550"/>
            <a:ext cx="2437050" cy="5059363"/>
          </a:xfrm>
        </p:spPr>
        <p:txBody>
          <a:bodyPr/>
          <a:lstStyle/>
          <a:p>
            <a:r>
              <a:rPr lang="en-US" dirty="0"/>
              <a:t>Cavities are made:</a:t>
            </a:r>
          </a:p>
          <a:p>
            <a:pPr lvl="1"/>
            <a:r>
              <a:rPr lang="en-US" dirty="0"/>
              <a:t>From the same ingot</a:t>
            </a:r>
          </a:p>
          <a:p>
            <a:pPr lvl="1"/>
            <a:r>
              <a:rPr lang="en-US" dirty="0"/>
              <a:t>By the same vendor</a:t>
            </a:r>
          </a:p>
          <a:p>
            <a:pPr lvl="1"/>
            <a:r>
              <a:rPr lang="en-US" dirty="0"/>
              <a:t>And both have large grains</a:t>
            </a:r>
          </a:p>
          <a:p>
            <a:r>
              <a:rPr lang="en-US" dirty="0"/>
              <a:t>Key difference:</a:t>
            </a:r>
          </a:p>
          <a:p>
            <a:pPr lvl="1"/>
            <a:r>
              <a:rPr lang="en-US" u="sng" dirty="0"/>
              <a:t>Cold work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3EFF86-9461-074C-B264-F1F600881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F552C-ACE9-8C48-AB0A-8CC6407E308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0CA395F-5249-9949-ABCC-29BDD09C9B3F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FEFAF-9BCD-2140-9D6D-9045648BB6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Sam Posen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9B5ACD-B877-F649-8B00-5173B5A78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73D67E4-3369-CA47-8ACF-6646F14162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707" y="3503934"/>
            <a:ext cx="2687040" cy="27700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25D8835-C7B8-6841-A522-11E651617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0853" y="3503934"/>
            <a:ext cx="2687040" cy="27700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8748714-0996-154E-B537-2693AF597D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6200" y="437579"/>
            <a:ext cx="2687041" cy="277009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0BF21EA-CE68-E54A-862F-B663E78290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9054" y="424132"/>
            <a:ext cx="2676346" cy="275906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2F00B48-9A31-3F4E-90B7-6B6DE9C20538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698" y="3115376"/>
            <a:ext cx="543560" cy="4572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EF0F237-3324-4383-8162-F3175BE2572D}"/>
              </a:ext>
            </a:extLst>
          </p:cNvPr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024"/>
          <a:stretch/>
        </p:blipFill>
        <p:spPr>
          <a:xfrm>
            <a:off x="6233707" y="3209656"/>
            <a:ext cx="2687040" cy="32257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880FDC6-73B4-5A43-92CE-658DAAB21F53}"/>
              </a:ext>
            </a:extLst>
          </p:cNvPr>
          <p:cNvSpPr txBox="1"/>
          <p:nvPr/>
        </p:nvSpPr>
        <p:spPr>
          <a:xfrm>
            <a:off x="5174154" y="1415666"/>
            <a:ext cx="165398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Non-rolled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1711659-075D-BD48-85B3-142DB11F007E}"/>
              </a:ext>
            </a:extLst>
          </p:cNvPr>
          <p:cNvSpPr txBox="1"/>
          <p:nvPr/>
        </p:nvSpPr>
        <p:spPr>
          <a:xfrm>
            <a:off x="5168805" y="4258180"/>
            <a:ext cx="165398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Rolled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AACB0C3-AB4F-1B4B-939B-E89E57A595F4}"/>
              </a:ext>
            </a:extLst>
          </p:cNvPr>
          <p:cNvSpPr txBox="1"/>
          <p:nvPr/>
        </p:nvSpPr>
        <p:spPr>
          <a:xfrm>
            <a:off x="3070853" y="8879"/>
            <a:ext cx="268704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Orientation Map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20408AB-7B65-1642-A574-5E266E8FD0C8}"/>
              </a:ext>
            </a:extLst>
          </p:cNvPr>
          <p:cNvSpPr txBox="1"/>
          <p:nvPr/>
        </p:nvSpPr>
        <p:spPr>
          <a:xfrm>
            <a:off x="6193365" y="8879"/>
            <a:ext cx="278926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Local Misorientation Angle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A90170-3F53-B741-8096-2ECF55469B84}"/>
              </a:ext>
            </a:extLst>
          </p:cNvPr>
          <p:cNvSpPr txBox="1"/>
          <p:nvPr/>
        </p:nvSpPr>
        <p:spPr>
          <a:xfrm>
            <a:off x="5168806" y="5014123"/>
            <a:ext cx="1653988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Cold work shows in both maps</a:t>
            </a:r>
          </a:p>
        </p:txBody>
      </p:sp>
    </p:spTree>
    <p:extLst>
      <p:ext uri="{BB962C8B-B14F-4D97-AF65-F5344CB8AC3E}">
        <p14:creationId xmlns:p14="http://schemas.microsoft.com/office/powerpoint/2010/main" val="3111314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80CCE30-756F-AA44-ADEE-2B35EDD6B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Expulsion Measurement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DE3271-44FD-E744-8565-A2D154DEB26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0CA395F-5249-9949-ABCC-29BDD09C9B3F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B17AEC-E33B-8145-A8CA-54BFA4D79F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Sam Posen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DA6EDA-31FA-2646-8558-13C4A08C4E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C001D4-BBE3-CA4B-81DA-F2E672F60E4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0200" y="651435"/>
            <a:ext cx="8483600" cy="56896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2BA9BA2-48A2-194D-992D-FA378B3DAB01}"/>
              </a:ext>
            </a:extLst>
          </p:cNvPr>
          <p:cNvSpPr txBox="1"/>
          <p:nvPr/>
        </p:nvSpPr>
        <p:spPr>
          <a:xfrm>
            <a:off x="2027104" y="2577947"/>
            <a:ext cx="1773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DBE0A"/>
                </a:solidFill>
              </a:rPr>
              <a:t>Non-rolled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A6A25E-B9D2-3D41-80E1-7F2A92D86E18}"/>
              </a:ext>
            </a:extLst>
          </p:cNvPr>
          <p:cNvSpPr txBox="1"/>
          <p:nvPr/>
        </p:nvSpPr>
        <p:spPr>
          <a:xfrm>
            <a:off x="5385412" y="4537114"/>
            <a:ext cx="2183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EA3FF7"/>
                </a:solidFill>
              </a:rPr>
              <a:t>Rolled sheets</a:t>
            </a:r>
          </a:p>
        </p:txBody>
      </p:sp>
    </p:spTree>
    <p:extLst>
      <p:ext uri="{BB962C8B-B14F-4D97-AF65-F5344CB8AC3E}">
        <p14:creationId xmlns:p14="http://schemas.microsoft.com/office/powerpoint/2010/main" val="10083334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80CCE30-756F-AA44-ADEE-2B35EDD6B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Expulsion Measurement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DE3271-44FD-E744-8565-A2D154DEB26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0CA395F-5249-9949-ABCC-29BDD09C9B3F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B17AEC-E33B-8145-A8CA-54BFA4D79F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Sam Posen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DA6EDA-31FA-2646-8558-13C4A08C4E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C001D4-BBE3-CA4B-81DA-F2E672F60E4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0200" y="651435"/>
            <a:ext cx="8483600" cy="56896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2BA9BA2-48A2-194D-992D-FA378B3DAB01}"/>
              </a:ext>
            </a:extLst>
          </p:cNvPr>
          <p:cNvSpPr txBox="1"/>
          <p:nvPr/>
        </p:nvSpPr>
        <p:spPr>
          <a:xfrm>
            <a:off x="2027104" y="2577947"/>
            <a:ext cx="1773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DBE0A"/>
                </a:solidFill>
              </a:rPr>
              <a:t>Non-rolled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A6A25E-B9D2-3D41-80E1-7F2A92D86E18}"/>
              </a:ext>
            </a:extLst>
          </p:cNvPr>
          <p:cNvSpPr txBox="1"/>
          <p:nvPr/>
        </p:nvSpPr>
        <p:spPr>
          <a:xfrm>
            <a:off x="5385412" y="4537114"/>
            <a:ext cx="2183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EA3FF7"/>
                </a:solidFill>
              </a:rPr>
              <a:t>Rolled sheets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5E24E19-E455-ED49-A7DE-F2B41CB5F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5769" y="251752"/>
            <a:ext cx="3420431" cy="1687216"/>
          </a:xfrm>
          <a:solidFill>
            <a:srgbClr val="FFFF00"/>
          </a:solidFill>
          <a:ln>
            <a:solidFill>
              <a:srgbClr val="000000"/>
            </a:solidFill>
          </a:ln>
        </p:spPr>
        <p:txBody>
          <a:bodyPr anchor="ctr" anchorCtr="0"/>
          <a:lstStyle/>
          <a:p>
            <a:pPr marL="434340"/>
            <a:r>
              <a:rPr lang="en-US" dirty="0"/>
              <a:t>Cold worked material very strong trapping</a:t>
            </a:r>
          </a:p>
          <a:p>
            <a:pPr marL="434340"/>
            <a:r>
              <a:rPr lang="en-US" dirty="0"/>
              <a:t>Incomplete expulsion for both LG cavities</a:t>
            </a:r>
          </a:p>
        </p:txBody>
      </p:sp>
    </p:spTree>
    <p:extLst>
      <p:ext uri="{BB962C8B-B14F-4D97-AF65-F5344CB8AC3E}">
        <p14:creationId xmlns:p14="http://schemas.microsoft.com/office/powerpoint/2010/main" val="1210416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9EDE34-803F-6441-97AE-CC33B98CD5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D48B8F-9C46-1E49-8C6B-6C2C43FEA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51752"/>
            <a:ext cx="8816248" cy="427877"/>
          </a:xfrm>
        </p:spPr>
        <p:txBody>
          <a:bodyPr/>
          <a:lstStyle/>
          <a:p>
            <a:r>
              <a:rPr lang="en-US" dirty="0"/>
              <a:t>Q vs E Curves after Bulk EP + 600 C 3 </a:t>
            </a:r>
            <a:r>
              <a:rPr lang="en-US" dirty="0" err="1"/>
              <a:t>hr</a:t>
            </a:r>
            <a:r>
              <a:rPr lang="en-US" dirty="0"/>
              <a:t> + Light EP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3C45F3-3876-624C-A139-7030CA59214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0CA395F-5249-9949-ABCC-29BDD09C9B3F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3AE7BD-35D6-2643-ABFD-202AB5B55D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Sam Posen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63757B-F6B5-6E4A-A653-991FE9AA5E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229899-F2EC-C04C-B4C1-38F1E1668E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6383" y="1102307"/>
            <a:ext cx="4717615" cy="35734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68B49B-BFEB-E04C-8478-DE809D2DD5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52929"/>
            <a:ext cx="4426384" cy="3448364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E6B8236-D4BF-0241-A953-E7EFB4E72D97}"/>
              </a:ext>
            </a:extLst>
          </p:cNvPr>
          <p:cNvSpPr txBox="1">
            <a:spLocks/>
          </p:cNvSpPr>
          <p:nvPr/>
        </p:nvSpPr>
        <p:spPr>
          <a:xfrm>
            <a:off x="636587" y="4731323"/>
            <a:ext cx="3420431" cy="935919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lIns="0" tIns="0" rIns="0" bIns="0" anchor="ctr" anchorCtr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0" algn="ctr">
              <a:buNone/>
            </a:pPr>
            <a:r>
              <a:rPr lang="en-US" dirty="0">
                <a:solidFill>
                  <a:srgbClr val="000000"/>
                </a:solidFill>
              </a:rPr>
              <a:t>TE1RILG001</a:t>
            </a:r>
          </a:p>
          <a:p>
            <a:pPr marL="91440" indent="0" algn="ctr">
              <a:buNone/>
            </a:pPr>
            <a:r>
              <a:rPr lang="en-US" sz="2000" dirty="0">
                <a:solidFill>
                  <a:srgbClr val="000000"/>
                </a:solidFill>
              </a:rPr>
              <a:t>(non rolled)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C822327F-D126-1C4A-8CF1-976AE0442137}"/>
              </a:ext>
            </a:extLst>
          </p:cNvPr>
          <p:cNvSpPr txBox="1">
            <a:spLocks/>
          </p:cNvSpPr>
          <p:nvPr/>
        </p:nvSpPr>
        <p:spPr>
          <a:xfrm>
            <a:off x="5074974" y="4731323"/>
            <a:ext cx="3420431" cy="935919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lIns="0" tIns="0" rIns="0" bIns="0" anchor="ctr" anchorCtr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0" algn="ctr">
              <a:buNone/>
            </a:pPr>
            <a:r>
              <a:rPr lang="en-US" dirty="0">
                <a:solidFill>
                  <a:srgbClr val="000000"/>
                </a:solidFill>
              </a:rPr>
              <a:t>TE1RILG002</a:t>
            </a:r>
          </a:p>
          <a:p>
            <a:pPr marL="91440" indent="0" algn="ctr">
              <a:buNone/>
            </a:pPr>
            <a:r>
              <a:rPr lang="en-US" sz="2000" dirty="0">
                <a:solidFill>
                  <a:srgbClr val="000000"/>
                </a:solidFill>
              </a:rPr>
              <a:t>(rolled)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0762D6-D6FB-BF48-9E53-5B5927245ADC}"/>
              </a:ext>
            </a:extLst>
          </p:cNvPr>
          <p:cNvSpPr txBox="1"/>
          <p:nvPr/>
        </p:nvSpPr>
        <p:spPr>
          <a:xfrm>
            <a:off x="669638" y="3362877"/>
            <a:ext cx="3546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</a:rPr>
              <a:t>Note: processing quenches at    2 K led to some Q</a:t>
            </a:r>
            <a:r>
              <a:rPr lang="en-US" sz="2000" baseline="-25000" dirty="0">
                <a:solidFill>
                  <a:srgbClr val="000000"/>
                </a:solidFill>
              </a:rPr>
              <a:t>0</a:t>
            </a:r>
            <a:r>
              <a:rPr lang="en-US" sz="2000" dirty="0">
                <a:solidFill>
                  <a:srgbClr val="000000"/>
                </a:solidFill>
              </a:rPr>
              <a:t> degradation</a:t>
            </a:r>
          </a:p>
        </p:txBody>
      </p:sp>
    </p:spTree>
    <p:extLst>
      <p:ext uri="{BB962C8B-B14F-4D97-AF65-F5344CB8AC3E}">
        <p14:creationId xmlns:p14="http://schemas.microsoft.com/office/powerpoint/2010/main" val="4135494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EED265-A3DD-104A-AB36-907034475F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EC6143-697F-EA45-9C1A-48E0F1B37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Expulsion Measurement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973F7-64FB-3D43-87FC-67946BA9EB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0CA395F-5249-9949-ABCC-29BDD09C9B3F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621869-C5FC-B744-A725-2330833FC6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Sam Posen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3FB4BA-8C7C-D041-9E2B-833783B46C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A3D017-AA54-F74C-A98C-F9174FC206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19" y="712190"/>
            <a:ext cx="8285373" cy="55553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592A776-A3E0-C44C-9537-A321D6CCCBBA}"/>
              </a:ext>
            </a:extLst>
          </p:cNvPr>
          <p:cNvSpPr txBox="1"/>
          <p:nvPr/>
        </p:nvSpPr>
        <p:spPr>
          <a:xfrm>
            <a:off x="1803169" y="2064763"/>
            <a:ext cx="1537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DBE0A"/>
                </a:solidFill>
              </a:rPr>
              <a:t>Non-rolled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FF240C-37D0-C34E-A430-A2869CFECDB0}"/>
              </a:ext>
            </a:extLst>
          </p:cNvPr>
          <p:cNvSpPr txBox="1"/>
          <p:nvPr/>
        </p:nvSpPr>
        <p:spPr>
          <a:xfrm>
            <a:off x="4661662" y="4621089"/>
            <a:ext cx="2183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EA3FF7"/>
                </a:solidFill>
              </a:rPr>
              <a:t>Rolled sheets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3D88C9C0-8909-E341-A641-2D144A4A41FB}"/>
              </a:ext>
            </a:extLst>
          </p:cNvPr>
          <p:cNvSpPr txBox="1">
            <a:spLocks/>
          </p:cNvSpPr>
          <p:nvPr/>
        </p:nvSpPr>
        <p:spPr>
          <a:xfrm>
            <a:off x="6542419" y="3730583"/>
            <a:ext cx="2500604" cy="1658598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lIns="0" tIns="0" rIns="0" bIns="0" anchor="ctr" anchorCtr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0" algn="ctr">
              <a:buNone/>
            </a:pPr>
            <a:r>
              <a:rPr lang="en-US" dirty="0"/>
              <a:t>Low expulsion even after 800 C 3 hour heat treatment</a:t>
            </a:r>
          </a:p>
        </p:txBody>
      </p:sp>
    </p:spTree>
    <p:extLst>
      <p:ext uri="{BB962C8B-B14F-4D97-AF65-F5344CB8AC3E}">
        <p14:creationId xmlns:p14="http://schemas.microsoft.com/office/powerpoint/2010/main" val="2246810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D205ED-7144-8144-A2FA-39520C571E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914400" eaLnBrk="0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Strong trapping behavior </a:t>
            </a:r>
            <a:r>
              <a:rPr lang="en-US" alt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possible with </a:t>
            </a:r>
            <a:r>
              <a:rPr lang="en-US" altLang="en-US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large grain material even after 800 C 3 hour </a:t>
            </a:r>
            <a:r>
              <a:rPr lang="en-US" alt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heat treatment, especially for rolled material</a:t>
            </a:r>
            <a:endParaRPr lang="en-US" altLang="en-US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defTabSz="914400" eaLnBrk="0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These results contribute to a body of evidence that </a:t>
            </a:r>
            <a:r>
              <a:rPr lang="en-US" altLang="en-US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cold work</a:t>
            </a:r>
            <a:r>
              <a:rPr lang="en-US" alt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SRF-grade niobium is </a:t>
            </a:r>
            <a:r>
              <a:rPr lang="en-US" altLang="en-US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crucially important to determining the flux trapping behavior</a:t>
            </a:r>
            <a:endParaRPr lang="en-US" altLang="en-US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Implicates rolling steps in producing material that requires very high temperature heat treatment to have acceptable flux expulsion</a:t>
            </a:r>
          </a:p>
          <a:p>
            <a:pPr defTabSz="914400" eaLnBrk="0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Further motivate studies of dislocations in strongly trapping material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036CC4-47EC-5B4F-8EE6-55EE3296B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0DF8E1-FAB7-F544-B786-B9C102965A8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0CA395F-5249-9949-ABCC-29BDD09C9B3F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72916B-F18A-134F-8444-1E200E19C0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Sam Posen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7C64A2-FD0B-C141-B1D0-14A161E053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70FAFB-AAB0-DF44-AC9F-EDA6982ADBED}"/>
              </a:ext>
            </a:extLst>
          </p:cNvPr>
          <p:cNvSpPr txBox="1"/>
          <p:nvPr/>
        </p:nvSpPr>
        <p:spPr>
          <a:xfrm>
            <a:off x="5309119" y="111747"/>
            <a:ext cx="2976466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See also P. </a:t>
            </a:r>
            <a:r>
              <a:rPr lang="en-US" sz="2000" dirty="0" err="1"/>
              <a:t>Dhakal</a:t>
            </a:r>
            <a:r>
              <a:rPr lang="en-US" sz="2000" dirty="0"/>
              <a:t> (</a:t>
            </a:r>
            <a:r>
              <a:rPr lang="en-US" sz="2000" dirty="0" err="1"/>
              <a:t>JLab</a:t>
            </a:r>
            <a:r>
              <a:rPr lang="en-US" sz="2000" dirty="0"/>
              <a:t>), TTC Topical 2017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BDDBF23-FC39-904C-A264-FBF270D896DD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4661663" y="465690"/>
            <a:ext cx="647456" cy="535045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7714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100" y="551022"/>
            <a:ext cx="7581900" cy="5359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Heavy deformation degrades expulsion behavior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0CA395F-5249-9949-ABCC-29BDD09C9B3F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Sam Posen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017550" y="3078322"/>
            <a:ext cx="292100" cy="685800"/>
          </a:xfrm>
          <a:prstGeom prst="straightConnector1">
            <a:avLst/>
          </a:prstGeom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919250" y="2544922"/>
            <a:ext cx="292100" cy="685800"/>
          </a:xfrm>
          <a:prstGeom prst="straightConnector1">
            <a:avLst/>
          </a:prstGeom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73151" y="2668681"/>
            <a:ext cx="156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Heavy tuning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15014" y="2574571"/>
            <a:ext cx="3100386" cy="954107"/>
          </a:xfrm>
          <a:prstGeom prst="rect">
            <a:avLst/>
          </a:prstGeom>
          <a:solidFill>
            <a:srgbClr val="FFFF00"/>
          </a:solidFill>
          <a:ln w="38100" cmpd="sng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000000"/>
                </a:solidFill>
                <a:latin typeface="Calibri"/>
                <a:ea typeface=""/>
                <a:cs typeface=""/>
              </a:rPr>
              <a:t>Influence of stress/dislocations?</a:t>
            </a:r>
            <a:endParaRPr lang="en-US" sz="2800" baseline="-25000" dirty="0">
              <a:solidFill>
                <a:srgbClr val="000000"/>
              </a:solidFill>
              <a:latin typeface="Calibri"/>
              <a:ea typeface=""/>
              <a:cs typeface="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FE792E-30EC-5748-AF47-50FBF75813C2}"/>
              </a:ext>
            </a:extLst>
          </p:cNvPr>
          <p:cNvSpPr txBox="1"/>
          <p:nvPr/>
        </p:nvSpPr>
        <p:spPr>
          <a:xfrm>
            <a:off x="63215" y="5758886"/>
            <a:ext cx="8937566" cy="1015663"/>
          </a:xfrm>
          <a:prstGeom prst="rect">
            <a:avLst/>
          </a:prstGeom>
          <a:solidFill>
            <a:schemeClr val="accent4"/>
          </a:solidFill>
          <a:ln w="38100" cmpd="sng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52578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/>
                <a:ea typeface=""/>
                <a:cs typeface=""/>
              </a:rPr>
              <a:t>Tantalizing hint that cold work plays a major role in flux expulsion</a:t>
            </a:r>
          </a:p>
          <a:p>
            <a:pPr marL="52578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/>
                <a:ea typeface=""/>
                <a:cs typeface=""/>
              </a:rPr>
              <a:t>This presentation presents new results from an experiment to follow up on influence of cold work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06264F-C23F-6D43-888B-B670C2A3B2B9}"/>
              </a:ext>
            </a:extLst>
          </p:cNvPr>
          <p:cNvSpPr txBox="1"/>
          <p:nvPr/>
        </p:nvSpPr>
        <p:spPr>
          <a:xfrm>
            <a:off x="3679536" y="765566"/>
            <a:ext cx="2382894" cy="523220"/>
          </a:xfrm>
          <a:prstGeom prst="rect">
            <a:avLst/>
          </a:prstGeom>
          <a:solidFill>
            <a:schemeClr val="accent4"/>
          </a:solidFill>
          <a:ln w="38100" cmpd="sng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bg1"/>
                </a:solidFill>
                <a:latin typeface="Calibri"/>
                <a:ea typeface=""/>
                <a:cs typeface=""/>
              </a:rPr>
              <a:t>From SRF 2017 </a:t>
            </a:r>
            <a:endParaRPr lang="en-US" sz="2800" baseline="-25000" dirty="0">
              <a:solidFill>
                <a:schemeClr val="bg1"/>
              </a:solidFill>
              <a:latin typeface="Calibri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234484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1CD4-2FB4-DF48-9ADB-1C44FC0D9144}" type="datetime1">
              <a:rPr lang="en-US" altLang="en-US" smtClean="0"/>
              <a:t>11/6/18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Sam Posen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>
            <a:off x="796842" y="2090964"/>
            <a:ext cx="2349500" cy="7603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/>
              <a:t>Large Grain Ingot</a:t>
            </a:r>
          </a:p>
        </p:txBody>
      </p:sp>
      <p:sp>
        <p:nvSpPr>
          <p:cNvPr id="8" name="Rectangle 7"/>
          <p:cNvSpPr/>
          <p:nvPr/>
        </p:nvSpPr>
        <p:spPr>
          <a:xfrm>
            <a:off x="3599574" y="2076548"/>
            <a:ext cx="1451768" cy="7747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Cut 2 slices, </a:t>
            </a:r>
            <a:r>
              <a:rPr lang="en-US" sz="2000" b="1" dirty="0">
                <a:solidFill>
                  <a:srgbClr val="00FA00"/>
                </a:solidFill>
              </a:rPr>
              <a:t>3 mm </a:t>
            </a:r>
            <a:r>
              <a:rPr lang="en-US" sz="2000" dirty="0"/>
              <a:t>thick</a:t>
            </a:r>
          </a:p>
        </p:txBody>
      </p:sp>
      <p:sp>
        <p:nvSpPr>
          <p:cNvPr id="9" name="Rectangle 8"/>
          <p:cNvSpPr/>
          <p:nvPr/>
        </p:nvSpPr>
        <p:spPr>
          <a:xfrm>
            <a:off x="5479601" y="2073642"/>
            <a:ext cx="2349500" cy="77767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1-cell 1.3 GHz cavity fabrication (now)</a:t>
            </a:r>
          </a:p>
        </p:txBody>
      </p:sp>
      <p:sp>
        <p:nvSpPr>
          <p:cNvPr id="10" name="Rectangle 9"/>
          <p:cNvSpPr/>
          <p:nvPr/>
        </p:nvSpPr>
        <p:spPr>
          <a:xfrm>
            <a:off x="796842" y="3720826"/>
            <a:ext cx="1517650" cy="76536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Cut 2 slices, </a:t>
            </a:r>
            <a:r>
              <a:rPr lang="en-US" sz="2000" b="1" dirty="0">
                <a:solidFill>
                  <a:srgbClr val="FF0000"/>
                </a:solidFill>
              </a:rPr>
              <a:t>5 mm </a:t>
            </a:r>
            <a:r>
              <a:rPr lang="en-US" sz="2000" dirty="0"/>
              <a:t>thick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746292" y="3720826"/>
            <a:ext cx="1517650" cy="76536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Roll to 3 </a:t>
            </a:r>
            <a:r>
              <a:rPr lang="en-US" sz="2000"/>
              <a:t>mm thickness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651292" y="3722542"/>
            <a:ext cx="1497013" cy="76364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Cut down to disc size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473742" y="3720826"/>
            <a:ext cx="2361751" cy="76536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1-cell 1.3 GHz cavity fabrication (now)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r="17133"/>
          <a:stretch/>
        </p:blipFill>
        <p:spPr>
          <a:xfrm>
            <a:off x="2552250" y="4732332"/>
            <a:ext cx="2409583" cy="152966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3095" y="4728296"/>
            <a:ext cx="2266559" cy="153369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l="8417"/>
          <a:stretch/>
        </p:blipFill>
        <p:spPr>
          <a:xfrm>
            <a:off x="406400" y="4728297"/>
            <a:ext cx="1934588" cy="1533695"/>
          </a:xfrm>
          <a:prstGeom prst="rect">
            <a:avLst/>
          </a:prstGeom>
        </p:spPr>
      </p:pic>
      <p:sp>
        <p:nvSpPr>
          <p:cNvPr id="22" name="Right Arrow 21"/>
          <p:cNvSpPr/>
          <p:nvPr/>
        </p:nvSpPr>
        <p:spPr>
          <a:xfrm>
            <a:off x="3114592" y="2082075"/>
            <a:ext cx="546100" cy="6985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5004114" y="2107475"/>
            <a:ext cx="546100" cy="6985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 rot="5400000">
            <a:off x="1476619" y="2945349"/>
            <a:ext cx="977245" cy="6985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/>
          <p:cNvSpPr/>
          <p:nvPr/>
        </p:nvSpPr>
        <p:spPr>
          <a:xfrm>
            <a:off x="2282742" y="3783876"/>
            <a:ext cx="546100" cy="6985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>
            <a:off x="4219043" y="3754256"/>
            <a:ext cx="546100" cy="6985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/>
          <p:cNvSpPr/>
          <p:nvPr/>
        </p:nvSpPr>
        <p:spPr>
          <a:xfrm>
            <a:off x="6110205" y="3783219"/>
            <a:ext cx="546100" cy="6985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5005619" y="2890099"/>
            <a:ext cx="3710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accent3">
                    <a:lumMod val="75000"/>
                  </a:schemeClr>
                </a:solidFill>
              </a:rPr>
              <a:t>Large grains, low </a:t>
            </a:r>
            <a:r>
              <a:rPr lang="en-US" sz="1800" b="1">
                <a:solidFill>
                  <a:schemeClr val="accent3">
                    <a:lumMod val="75000"/>
                  </a:schemeClr>
                </a:solidFill>
              </a:rPr>
              <a:t>dislocation content</a:t>
            </a:r>
            <a:endParaRPr lang="en-US" sz="1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14451" y="3312454"/>
            <a:ext cx="3892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rgbClr val="FF0000"/>
                </a:solidFill>
              </a:rPr>
              <a:t>Large grains, high dislocation content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H="1">
            <a:off x="3441700" y="3263900"/>
            <a:ext cx="5473700" cy="0"/>
          </a:xfrm>
          <a:prstGeom prst="line">
            <a:avLst/>
          </a:prstGeom>
          <a:ln w="38100"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922668" y="2851318"/>
            <a:ext cx="519032" cy="412582"/>
          </a:xfrm>
          <a:prstGeom prst="line">
            <a:avLst/>
          </a:prstGeom>
          <a:ln w="38100"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1547" r="23506"/>
          <a:stretch/>
        </p:blipFill>
        <p:spPr>
          <a:xfrm>
            <a:off x="3229893" y="39453"/>
            <a:ext cx="1802713" cy="18453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35821" t="32214" r="20992" b="13522"/>
          <a:stretch/>
        </p:blipFill>
        <p:spPr>
          <a:xfrm>
            <a:off x="417393" y="39453"/>
            <a:ext cx="2611037" cy="1845395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234069" y="103664"/>
            <a:ext cx="3770231" cy="493235"/>
          </a:xfrm>
        </p:spPr>
        <p:txBody>
          <a:bodyPr/>
          <a:lstStyle/>
          <a:p>
            <a:pPr algn="ctr"/>
            <a:r>
              <a:rPr lang="en-US"/>
              <a:t>Large Grain Experiment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344566" y="704670"/>
            <a:ext cx="3558134" cy="120032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latin typeface="Calibri"/>
                <a:ea typeface=""/>
                <a:cs typeface=""/>
              </a:rPr>
              <a:t>Experiment designed to distinguish effects of dislocations independent of grain size: does LG material inherently expel strongly?</a:t>
            </a:r>
            <a:endParaRPr lang="en-US" sz="1800" i="1" baseline="-25000" dirty="0">
              <a:solidFill>
                <a:srgbClr val="000000"/>
              </a:solidFill>
              <a:latin typeface="Calibri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43921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F27F2A0-3B5F-AD4A-95AE-15619B78E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4971836"/>
            <a:ext cx="8672513" cy="1186917"/>
          </a:xfrm>
        </p:spPr>
        <p:txBody>
          <a:bodyPr/>
          <a:lstStyle/>
          <a:p>
            <a:r>
              <a:rPr lang="en-US" dirty="0"/>
              <a:t>2 sheets 3 mm thick -&gt; BCP + send direct to cavity vendor</a:t>
            </a:r>
          </a:p>
          <a:p>
            <a:r>
              <a:rPr lang="en-US" dirty="0"/>
              <a:t>2 sheets 5 mm thick -&gt; BCP + send for rolling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6772A4-E930-EC43-AB13-7437A5EBC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 EDM from Ingot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ACFA72-7710-944E-AA51-61AAC424B1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0CA395F-5249-9949-ABCC-29BDD09C9B3F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4BD24-5641-9148-BE19-6097887BA6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Sam Posen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930328-DCCD-1B44-A114-D88D346EDF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8" name="Picture 2" descr="/var/folders/jb/bpx2fzwd1fx0hm46jh_83b_r0000gp/T/com.microsoft.Word/WebArchiveCopyPasteTempFiles/cidB9DF4EA5-6E9C-E544-B621-576F88495912.png">
            <a:extLst>
              <a:ext uri="{FF2B5EF4-FFF2-40B4-BE49-F238E27FC236}">
                <a16:creationId xmlns:a16="http://schemas.microsoft.com/office/drawing/2014/main" id="{1CF8D6CD-B047-EE42-AA85-218F4DF94F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252" y="971550"/>
            <a:ext cx="3627748" cy="370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3CC7DF-9D0F-794D-8A32-2FBECACC70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71550"/>
            <a:ext cx="5219812" cy="368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958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BBF3B56-9BC8-E94C-B01D-97132F4E10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Thickness reduction from 5 mm to 3 mm (area increase)</a:t>
            </a:r>
          </a:p>
          <a:p>
            <a:r>
              <a:rPr lang="en-US" dirty="0"/>
              <a:t>Cold worked so that no longer flat even after roller levelling</a:t>
            </a:r>
          </a:p>
          <a:p>
            <a:r>
              <a:rPr lang="en-US" dirty="0"/>
              <a:t>Material sent to cavity vendor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2FE056-B408-BD4F-9289-BB797562A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Sheets Rolled by ATI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DC00C2-1E2E-594A-ABB1-BE22C601AB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0CA395F-5249-9949-ABCC-29BDD09C9B3F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5EDDA-022C-C541-BFF4-457F438309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Sam Posen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E804D2-2570-AC45-A4A6-CFF1EA5711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7" name="Picture 16" descr="/var/folders/jb/bpx2fzwd1fx0hm46jh_83b_r0000gp/T/com.microsoft.Word/WebArchiveCopyPasteTempFiles/cid92E09D71-E06F-1143-9770-528FCE272E79.png">
            <a:extLst>
              <a:ext uri="{FF2B5EF4-FFF2-40B4-BE49-F238E27FC236}">
                <a16:creationId xmlns:a16="http://schemas.microsoft.com/office/drawing/2014/main" id="{3A61C64D-5B19-5645-9570-521D964C0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695" y="2497456"/>
            <a:ext cx="5550609" cy="3731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E031B5C-1D50-7641-92DE-68724D0A5443}"/>
              </a:ext>
            </a:extLst>
          </p:cNvPr>
          <p:cNvSpPr txBox="1"/>
          <p:nvPr/>
        </p:nvSpPr>
        <p:spPr>
          <a:xfrm>
            <a:off x="4010679" y="2419728"/>
            <a:ext cx="327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200"/>
              </a:spcAft>
            </a:pPr>
            <a:r>
              <a:rPr lang="en-US" sz="3200" i="1" dirty="0">
                <a:solidFill>
                  <a:schemeClr val="bg1"/>
                </a:solidFill>
              </a:rPr>
              <a:t>Photo courtesy ATI</a:t>
            </a:r>
          </a:p>
        </p:txBody>
      </p:sp>
    </p:spTree>
    <p:extLst>
      <p:ext uri="{BB962C8B-B14F-4D97-AF65-F5344CB8AC3E}">
        <p14:creationId xmlns:p14="http://schemas.microsoft.com/office/powerpoint/2010/main" val="2230080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CD150E-B3F6-F248-AAB3-F12EE4E78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1" y="971550"/>
            <a:ext cx="4114800" cy="5059363"/>
          </a:xfrm>
        </p:spPr>
        <p:txBody>
          <a:bodyPr/>
          <a:lstStyle/>
          <a:p>
            <a:r>
              <a:rPr lang="en-US" dirty="0"/>
              <a:t>RI received the sheet material and began deep drawing</a:t>
            </a:r>
          </a:p>
          <a:p>
            <a:r>
              <a:rPr lang="en-US" dirty="0"/>
              <a:t>The non-rolled material formed half cells well</a:t>
            </a:r>
          </a:p>
          <a:p>
            <a:r>
              <a:rPr lang="en-US" dirty="0"/>
              <a:t>The rolled material tore during the forming process</a:t>
            </a:r>
          </a:p>
          <a:p>
            <a:r>
              <a:rPr lang="en-US" dirty="0"/>
              <a:t>This is not entirely unexpected as </a:t>
            </a:r>
            <a:r>
              <a:rPr lang="en-US" b="1" dirty="0"/>
              <a:t>the material was not annealed at any point during the manufacturing process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654B2C-D0F0-9444-B495-0B960882C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Half Cell Forming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EC316-83E7-D740-BC40-E711C1B7AE7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0CA395F-5249-9949-ABCC-29BDD09C9B3F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C0D534-A5C4-8940-813A-62B253682A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Sam Posen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3FCD4-55CD-4140-B57D-BD03BE189C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515F81-31F6-C544-876B-7B2EB3D6EEF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9916" y="863974"/>
            <a:ext cx="3792071" cy="2387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C911DCD4-CCCA-D640-B68E-89672CF1D2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85" y="21505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7" descr="/var/folders/jb/bpx2fzwd1fx0hm46jh_83b_r0000gp/T/com.microsoft.Word/WebArchiveCopyPasteTempFiles/cid1C2BAA23-FDF4-114B-852E-36CCF9DBF573.png">
            <a:extLst>
              <a:ext uri="{FF2B5EF4-FFF2-40B4-BE49-F238E27FC236}">
                <a16:creationId xmlns:a16="http://schemas.microsoft.com/office/drawing/2014/main" id="{4EE97739-DC3D-3943-836C-1FDD17C89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915" y="3362545"/>
            <a:ext cx="3792071" cy="2844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7E67670-1E21-D94B-9D7B-E524FC6E3A0E}"/>
              </a:ext>
            </a:extLst>
          </p:cNvPr>
          <p:cNvSpPr txBox="1"/>
          <p:nvPr/>
        </p:nvSpPr>
        <p:spPr>
          <a:xfrm>
            <a:off x="4850470" y="2637160"/>
            <a:ext cx="353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200"/>
              </a:spcAft>
            </a:pPr>
            <a:r>
              <a:rPr lang="en-US" sz="3200" i="1" dirty="0">
                <a:solidFill>
                  <a:schemeClr val="bg1"/>
                </a:solidFill>
              </a:rPr>
              <a:t>Photos courtesy RI</a:t>
            </a:r>
          </a:p>
        </p:txBody>
      </p:sp>
    </p:spTree>
    <p:extLst>
      <p:ext uri="{BB962C8B-B14F-4D97-AF65-F5344CB8AC3E}">
        <p14:creationId xmlns:p14="http://schemas.microsoft.com/office/powerpoint/2010/main" val="331147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D6F441-B159-6941-89E0-8A0A1568A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2601969" cy="5059363"/>
          </a:xfrm>
        </p:spPr>
        <p:txBody>
          <a:bodyPr/>
          <a:lstStyle/>
          <a:p>
            <a:r>
              <a:rPr lang="en-US" dirty="0"/>
              <a:t>RI used the extra rolled material to plug the holes in the half cells</a:t>
            </a:r>
          </a:p>
          <a:p>
            <a:r>
              <a:rPr lang="en-US" dirty="0"/>
              <a:t>Some extra beam welds, but should still be representative!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ABCE85-29E9-E549-8207-AE90C61AD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Repair Developed by RI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56928F-6753-044A-8EA2-B9251A0E02A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0CA395F-5249-9949-ABCC-29BDD09C9B3F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7F9642-24FC-0B49-8262-94FE2B125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Sam Posen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B1592-157F-4F4D-BE1F-3E4A5629FB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3A8E7BBD-5CB3-4D4E-834C-4A45BF45B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17" descr="/var/folders/jb/bpx2fzwd1fx0hm46jh_83b_r0000gp/T/com.microsoft.Word/WebArchiveCopyPasteTempFiles/cidF325BDD0-A919-E94F-AC18-686CE1671609.png">
            <a:extLst>
              <a:ext uri="{FF2B5EF4-FFF2-40B4-BE49-F238E27FC236}">
                <a16:creationId xmlns:a16="http://schemas.microsoft.com/office/drawing/2014/main" id="{A5B0D6AB-F238-DC40-8DAD-3FF6445736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814" y="898566"/>
            <a:ext cx="2984852" cy="2918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26875DC8-1277-E14E-BFA4-2D3BFCC38F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1" name="Picture 18" descr="/var/folders/jb/bpx2fzwd1fx0hm46jh_83b_r0000gp/T/com.microsoft.Word/WebArchiveCopyPasteTempFiles/cidCB9FA7EC-8F63-D74E-8804-370600C3139F.png">
            <a:extLst>
              <a:ext uri="{FF2B5EF4-FFF2-40B4-BE49-F238E27FC236}">
                <a16:creationId xmlns:a16="http://schemas.microsoft.com/office/drawing/2014/main" id="{CA740C4D-A0E8-6F44-A25A-37A0D2E50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071" y="898566"/>
            <a:ext cx="2967988" cy="2918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6">
            <a:extLst>
              <a:ext uri="{FF2B5EF4-FFF2-40B4-BE49-F238E27FC236}">
                <a16:creationId xmlns:a16="http://schemas.microsoft.com/office/drawing/2014/main" id="{7A739DF9-28C4-E64A-8CBF-17749BFE7A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8071" y="50396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3" name="Picture 19" descr="/var/folders/jb/bpx2fzwd1fx0hm46jh_83b_r0000gp/T/com.microsoft.Word/WebArchiveCopyPasteTempFiles/cid747CDFA3-2EEB-A942-AE97-DE2CBB3A833B.png">
            <a:extLst>
              <a:ext uri="{FF2B5EF4-FFF2-40B4-BE49-F238E27FC236}">
                <a16:creationId xmlns:a16="http://schemas.microsoft.com/office/drawing/2014/main" id="{7DA368B6-F077-AE4A-A5A9-9BF6C1327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224" y="3919330"/>
            <a:ext cx="3659835" cy="272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/var/folders/jb/bpx2fzwd1fx0hm46jh_83b_r0000gp/T/com.microsoft.Word/WebArchiveCopyPasteTempFiles/cid92E09D71-E06F-1143-9770-528FCE272E79.png">
            <a:extLst>
              <a:ext uri="{FF2B5EF4-FFF2-40B4-BE49-F238E27FC236}">
                <a16:creationId xmlns:a16="http://schemas.microsoft.com/office/drawing/2014/main" id="{AFABE23E-F31D-7E42-AEEB-E13053C6D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102" y="4290388"/>
            <a:ext cx="2654281" cy="1784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884CADC-8123-9A4A-BCBF-43D50F808D50}"/>
              </a:ext>
            </a:extLst>
          </p:cNvPr>
          <p:cNvSpPr txBox="1"/>
          <p:nvPr/>
        </p:nvSpPr>
        <p:spPr>
          <a:xfrm>
            <a:off x="2861275" y="4307838"/>
            <a:ext cx="24016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200"/>
              </a:spcAft>
            </a:pPr>
            <a:r>
              <a:rPr lang="en-US" sz="3200" i="1" dirty="0">
                <a:solidFill>
                  <a:schemeClr val="bg1"/>
                </a:solidFill>
              </a:rPr>
              <a:t>ATI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12C49D-E827-DD43-ACA0-99AD260D2CFB}"/>
              </a:ext>
            </a:extLst>
          </p:cNvPr>
          <p:cNvSpPr txBox="1"/>
          <p:nvPr/>
        </p:nvSpPr>
        <p:spPr>
          <a:xfrm>
            <a:off x="5545805" y="827110"/>
            <a:ext cx="353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200"/>
              </a:spcAft>
            </a:pPr>
            <a:r>
              <a:rPr lang="en-US" sz="2800" i="1" dirty="0">
                <a:solidFill>
                  <a:schemeClr val="bg1"/>
                </a:solidFill>
              </a:rPr>
              <a:t>Photos courtesy RI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C09B18D-1DE6-434D-974C-0D354484C2A4}"/>
              </a:ext>
            </a:extLst>
          </p:cNvPr>
          <p:cNvCxnSpPr/>
          <p:nvPr/>
        </p:nvCxnSpPr>
        <p:spPr>
          <a:xfrm flipV="1">
            <a:off x="2032033" y="4795577"/>
            <a:ext cx="911451" cy="1189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7AEA789-7BE7-E747-856E-92A14A57B0AD}"/>
              </a:ext>
            </a:extLst>
          </p:cNvPr>
          <p:cNvSpPr txBox="1"/>
          <p:nvPr/>
        </p:nvSpPr>
        <p:spPr>
          <a:xfrm>
            <a:off x="857850" y="4600225"/>
            <a:ext cx="14415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Extra material</a:t>
            </a:r>
          </a:p>
        </p:txBody>
      </p:sp>
    </p:spTree>
    <p:extLst>
      <p:ext uri="{BB962C8B-B14F-4D97-AF65-F5344CB8AC3E}">
        <p14:creationId xmlns:p14="http://schemas.microsoft.com/office/powerpoint/2010/main" val="3032483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9B190C-B3C9-B847-B03D-1C24AB8B1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0D3FE5-0E4B-184A-9623-98D3F3B99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Completed Cavities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4DC57-9054-8F46-90E5-FB23406980F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0CA395F-5249-9949-ABCC-29BDD09C9B3F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27B25-3165-704D-9DC8-4F466026C7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Sam Posen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5F620-A8DE-ED40-8CA2-790B1F31DB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EC2FD4D-698F-C24F-95D2-CD1DF912D0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250" y="971549"/>
            <a:ext cx="1578535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3" name="Picture 13" descr="/var/folders/jb/bpx2fzwd1fx0hm46jh_83b_r0000gp/T/com.microsoft.Word/WebArchiveCopyPasteTempFiles/cid7EB87FFD-8D69-6541-8411-B15C314A2342.png">
            <a:extLst>
              <a:ext uri="{FF2B5EF4-FFF2-40B4-BE49-F238E27FC236}">
                <a16:creationId xmlns:a16="http://schemas.microsoft.com/office/drawing/2014/main" id="{E147BB92-ABC3-094D-B635-E288917CF9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49" y="971549"/>
            <a:ext cx="5145115" cy="505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E0E5F62B-2A89-DF4D-A457-5C5AA70D2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5" name="Picture 12" descr="/var/folders/jb/bpx2fzwd1fx0hm46jh_83b_r0000gp/T/com.microsoft.Word/WebArchiveCopyPasteTempFiles/cidE0CC7B1C-F732-8742-BB6F-D47D346CFC9A.png">
            <a:extLst>
              <a:ext uri="{FF2B5EF4-FFF2-40B4-BE49-F238E27FC236}">
                <a16:creationId xmlns:a16="http://schemas.microsoft.com/office/drawing/2014/main" id="{7C39D42A-9EFC-5649-A540-406BC6BA6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953" y="994408"/>
            <a:ext cx="3572692" cy="50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EE7E677-A84E-7548-A0B3-EADB6613FBCD}"/>
              </a:ext>
            </a:extLst>
          </p:cNvPr>
          <p:cNvSpPr txBox="1"/>
          <p:nvPr/>
        </p:nvSpPr>
        <p:spPr>
          <a:xfrm>
            <a:off x="-17110" y="5507693"/>
            <a:ext cx="353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800" i="1" dirty="0">
                <a:solidFill>
                  <a:schemeClr val="accent6">
                    <a:lumMod val="50000"/>
                  </a:schemeClr>
                </a:solidFill>
              </a:rPr>
              <a:t>Photos courtesy RI</a:t>
            </a:r>
          </a:p>
        </p:txBody>
      </p:sp>
    </p:spTree>
    <p:extLst>
      <p:ext uri="{BB962C8B-B14F-4D97-AF65-F5344CB8AC3E}">
        <p14:creationId xmlns:p14="http://schemas.microsoft.com/office/powerpoint/2010/main" val="4139921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503F09-DADE-BD47-BAB2-63ADB6A80F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1" y="971550"/>
            <a:ext cx="5486400" cy="5059363"/>
          </a:xfrm>
        </p:spPr>
        <p:txBody>
          <a:bodyPr/>
          <a:lstStyle/>
          <a:p>
            <a:r>
              <a:rPr lang="en-US" dirty="0"/>
              <a:t>Assembled as-received cavities with only vacuum connections (no RF)</a:t>
            </a:r>
          </a:p>
          <a:p>
            <a:r>
              <a:rPr lang="en-US" dirty="0"/>
              <a:t>Cavities cooled quickly through range 150-100 K to avoid formation of hydrides</a:t>
            </a:r>
          </a:p>
          <a:p>
            <a:r>
              <a:rPr lang="en-US" dirty="0"/>
              <a:t>Thermal cycles to measure expulsion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DA215B-3FDA-8241-8F93-265D9779A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Expulsion Measurement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00A184-3D0D-724E-A2AB-3A128AA3CBB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0CA395F-5249-9949-ABCC-29BDD09C9B3F}" type="datetime1">
              <a:rPr lang="en-US" smtClean="0"/>
              <a:t>11/6/18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6D7F3F-81C2-3A49-BC35-E0CB57940F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Sam Posen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E5D70-7A8C-E54B-8A76-0BE8B11445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30C721-9808-2B4F-87F7-6B12DD3559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365" y="0"/>
            <a:ext cx="3267635" cy="688132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588EA1E-CB68-C34E-9357-C4B9E85BADA9}"/>
              </a:ext>
            </a:extLst>
          </p:cNvPr>
          <p:cNvGrpSpPr>
            <a:grpSpLocks noChangeAspect="1"/>
          </p:cNvGrpSpPr>
          <p:nvPr/>
        </p:nvGrpSpPr>
        <p:grpSpPr>
          <a:xfrm>
            <a:off x="1074511" y="3505120"/>
            <a:ext cx="4011809" cy="3236378"/>
            <a:chOff x="0" y="0"/>
            <a:chExt cx="6375400" cy="51435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9ED6C5A-2233-3146-A587-04101983B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6375400" cy="5143500"/>
            </a:xfrm>
            <a:prstGeom prst="rect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447F2A1-18D4-A347-B649-190C26D4F8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1845" t="-1393" r="-1436" b="-2116"/>
            <a:stretch/>
          </p:blipFill>
          <p:spPr>
            <a:xfrm>
              <a:off x="1030654" y="394932"/>
              <a:ext cx="2954215" cy="2461845"/>
            </a:xfrm>
            <a:prstGeom prst="rect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145167216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ermilab_PPT_090915.potx" id="{56451BDF-8C7B-4FB1-8540-8327BF5502E3}" vid="{0EB11493-1FA8-4745-82B8-865E57F5685D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template-european-xfel-gmbh_presentation-with-partner-logos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7_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62844</TotalTime>
  <Words>575</Words>
  <Application>Microsoft Macintosh PowerPoint</Application>
  <PresentationFormat>On-screen Show (4:3)</PresentationFormat>
  <Paragraphs>127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15</vt:i4>
      </vt:variant>
    </vt:vector>
  </HeadingPairs>
  <TitlesOfParts>
    <vt:vector size="31" baseType="lpstr">
      <vt:lpstr>ＭＳ Ｐゴシック</vt:lpstr>
      <vt:lpstr>Arial</vt:lpstr>
      <vt:lpstr>Calibri</vt:lpstr>
      <vt:lpstr>Geneva</vt:lpstr>
      <vt:lpstr>Helvetica</vt:lpstr>
      <vt:lpstr>Times New Roman</vt:lpstr>
      <vt:lpstr>Wingdings</vt:lpstr>
      <vt:lpstr>Fermilab_PPT_090815</vt:lpstr>
      <vt:lpstr>1_Fermilab_PPT_090815</vt:lpstr>
      <vt:lpstr>2_Fermilab_PPT_090815</vt:lpstr>
      <vt:lpstr>3_Fermilab_PPT_090815</vt:lpstr>
      <vt:lpstr>4_Fermilab_PPT_090815</vt:lpstr>
      <vt:lpstr>5_Fermilab_PPT_090815</vt:lpstr>
      <vt:lpstr>template-european-xfel-gmbh_presentation-with-partner-logos</vt:lpstr>
      <vt:lpstr>6_Fermilab_PPT_090815</vt:lpstr>
      <vt:lpstr>7_Fermilab_PPT_090815</vt:lpstr>
      <vt:lpstr>PowerPoint Presentation</vt:lpstr>
      <vt:lpstr>Heavy deformation degrades expulsion behavior</vt:lpstr>
      <vt:lpstr>Large Grain Experiment</vt:lpstr>
      <vt:lpstr>Wire EDM from Ingot</vt:lpstr>
      <vt:lpstr>Sheets Rolled by ATI</vt:lpstr>
      <vt:lpstr>Half Cell Forming</vt:lpstr>
      <vt:lpstr>Repair Developed by RI</vt:lpstr>
      <vt:lpstr>Completed Cavities</vt:lpstr>
      <vt:lpstr>Expulsion Measurement</vt:lpstr>
      <vt:lpstr>Material</vt:lpstr>
      <vt:lpstr>Expulsion Measurement</vt:lpstr>
      <vt:lpstr>Expulsion Measurement</vt:lpstr>
      <vt:lpstr>Q vs E Curves after Bulk EP + 600 C 3 hr + Light EP</vt:lpstr>
      <vt:lpstr>Expulsion Measurement</vt:lpstr>
      <vt:lpstr>Conclusions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Sam Posen</cp:lastModifiedBy>
  <cp:revision>971</cp:revision>
  <cp:lastPrinted>2017-04-19T04:03:01Z</cp:lastPrinted>
  <dcterms:created xsi:type="dcterms:W3CDTF">2014-01-03T20:18:13Z</dcterms:created>
  <dcterms:modified xsi:type="dcterms:W3CDTF">2018-11-08T11:01:55Z</dcterms:modified>
</cp:coreProperties>
</file>