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  <p:sldMasterId id="2147483908" r:id="rId2"/>
  </p:sldMasterIdLst>
  <p:notesMasterIdLst>
    <p:notesMasterId r:id="rId13"/>
  </p:notesMasterIdLst>
  <p:handoutMasterIdLst>
    <p:handoutMasterId r:id="rId14"/>
  </p:handoutMasterIdLst>
  <p:sldIdLst>
    <p:sldId id="1052" r:id="rId3"/>
    <p:sldId id="1057" r:id="rId4"/>
    <p:sldId id="1095" r:id="rId5"/>
    <p:sldId id="1096" r:id="rId6"/>
    <p:sldId id="1111" r:id="rId7"/>
    <p:sldId id="1065" r:id="rId8"/>
    <p:sldId id="1068" r:id="rId9"/>
    <p:sldId id="1069" r:id="rId10"/>
    <p:sldId id="1075" r:id="rId11"/>
    <p:sldId id="1113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0000FF"/>
    <a:srgbClr val="FFFF99"/>
    <a:srgbClr val="FF3300"/>
    <a:srgbClr val="F2DCDB"/>
    <a:srgbClr val="C1A56D"/>
    <a:srgbClr val="D7C5A1"/>
    <a:srgbClr val="FF5050"/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6" autoAdjust="0"/>
    <p:restoredTop sz="92525" autoAdjust="0"/>
  </p:normalViewPr>
  <p:slideViewPr>
    <p:cSldViewPr>
      <p:cViewPr varScale="1">
        <p:scale>
          <a:sx n="65" d="100"/>
          <a:sy n="65" d="100"/>
        </p:scale>
        <p:origin x="708" y="3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09/07/2018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6137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42175B-8F2A-4632-B91F-E8C1C53FD7C0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9643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1800" y="708025"/>
            <a:ext cx="6302375" cy="35448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660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4121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28946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05604DCD-C511-4B12-9DBB-AC80DD19A492}" type="slidenum">
              <a:rPr lang="en-GB">
                <a:solidFill>
                  <a:prstClr val="black"/>
                </a:solidFill>
                <a:latin typeface="Calibri" panose="020F0502020204030204"/>
              </a:rPr>
              <a:pPr defTabSz="931774">
                <a:defRPr/>
              </a:pPr>
              <a:t>5</a:t>
            </a:fld>
            <a:endParaRPr lang="en-GB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87379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204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5066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66223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6000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3201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56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653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09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054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127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72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635" y="2420889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508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10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051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96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712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2813" y="6158311"/>
            <a:ext cx="9833867" cy="727073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227765" y="274638"/>
            <a:ext cx="99568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173856" y="1598526"/>
            <a:ext cx="995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96534" y="6356823"/>
            <a:ext cx="1056117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915" y="6338551"/>
            <a:ext cx="518457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1" y="6158311"/>
            <a:ext cx="9833867" cy="727073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z="1200" smtClean="0"/>
              <a:pPr/>
              <a:t>‹#›</a:t>
            </a:fld>
            <a:endParaRPr lang="en-GB" sz="1200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95400" y="6244114"/>
            <a:ext cx="61976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Future Circular</a:t>
            </a:r>
            <a:r>
              <a:rPr lang="en-GB" sz="1000" b="1" baseline="0" dirty="0" smtClean="0">
                <a:solidFill>
                  <a:schemeClr val="bg1"/>
                </a:solidFill>
              </a:rPr>
              <a:t> Collider Study</a:t>
            </a:r>
            <a:r>
              <a:rPr lang="en-GB" sz="1000" b="1" dirty="0" smtClean="0">
                <a:solidFill>
                  <a:schemeClr val="bg1"/>
                </a:solidFill>
              </a:rPr>
              <a:t/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Michael Benedikt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CERN, 10 July </a:t>
            </a:r>
            <a:r>
              <a:rPr lang="en-GB" sz="1000" b="0" baseline="0" dirty="0" smtClean="0">
                <a:solidFill>
                  <a:schemeClr val="bg1"/>
                </a:solidFill>
              </a:rPr>
              <a:t>2018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860" r:id="rId3"/>
    <p:sldLayoutId id="2147483689" r:id="rId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09/07/2018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43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  <p:sldLayoutId id="2147483916" r:id="rId8"/>
    <p:sldLayoutId id="2147483917" r:id="rId9"/>
    <p:sldLayoutId id="2147483918" r:id="rId10"/>
    <p:sldLayoutId id="214748391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hyperlink" Target="http://cern.ch/fcc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1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0.png"/><Relationship Id="rId11" Type="http://schemas.openxmlformats.org/officeDocument/2006/relationships/image" Target="../media/image35.emf"/><Relationship Id="rId5" Type="http://schemas.openxmlformats.org/officeDocument/2006/relationships/image" Target="../media/image29.png"/><Relationship Id="rId10" Type="http://schemas.openxmlformats.org/officeDocument/2006/relationships/image" Target="../media/image34.JPG"/><Relationship Id="rId4" Type="http://schemas.openxmlformats.org/officeDocument/2006/relationships/image" Target="../media/image28.png"/><Relationship Id="rId9" Type="http://schemas.openxmlformats.org/officeDocument/2006/relationships/image" Target="../media/image3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jpe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png"/><Relationship Id="rId9" Type="http://schemas.openxmlformats.org/officeDocument/2006/relationships/image" Target="../media/image43.jpeg"/><Relationship Id="rId14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11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rc 9"/>
          <p:cNvSpPr/>
          <p:nvPr/>
        </p:nvSpPr>
        <p:spPr>
          <a:xfrm>
            <a:off x="583469" y="4094589"/>
            <a:ext cx="6030464" cy="1358292"/>
          </a:xfrm>
          <a:prstGeom prst="arc">
            <a:avLst>
              <a:gd name="adj1" fmla="val 11568746"/>
              <a:gd name="adj2" fmla="val 488561"/>
            </a:avLst>
          </a:prstGeom>
          <a:noFill/>
          <a:ln w="38100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60825" y="6577816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-906377" y="0"/>
            <a:ext cx="16992593" cy="6858000"/>
            <a:chOff x="786608" y="-54911"/>
            <a:chExt cx="12644785" cy="69174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218" y="-54911"/>
              <a:ext cx="9171384" cy="6917447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3187800" y="4113292"/>
              <a:ext cx="2884972" cy="617406"/>
            </a:xfrm>
            <a:prstGeom prst="ellipse">
              <a:avLst/>
            </a:prstGeom>
            <a:noFill/>
            <a:ln w="38100" cap="flat" cmpd="sng" algn="ctr">
              <a:solidFill>
                <a:srgbClr val="00B0F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072772" y="4196756"/>
              <a:ext cx="381668" cy="107375"/>
            </a:xfrm>
            <a:prstGeom prst="ellipse">
              <a:avLst/>
            </a:prstGeom>
            <a:noFill/>
            <a:ln w="28575" cap="flat" cmpd="sng" algn="ctr">
              <a:solidFill>
                <a:srgbClr val="33FF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Arc 22"/>
            <p:cNvSpPr/>
            <p:nvPr/>
          </p:nvSpPr>
          <p:spPr>
            <a:xfrm>
              <a:off x="3352800" y="3011602"/>
              <a:ext cx="10078593" cy="1638687"/>
            </a:xfrm>
            <a:prstGeom prst="arc">
              <a:avLst>
                <a:gd name="adj1" fmla="val 776254"/>
                <a:gd name="adj2" fmla="val 11036784"/>
              </a:avLst>
            </a:prstGeom>
            <a:ln w="28575" cap="rnd" cmpd="sng">
              <a:solidFill>
                <a:srgbClr val="8000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0800000">
              <a:off x="786608" y="4073016"/>
              <a:ext cx="5667832" cy="1362322"/>
            </a:xfrm>
            <a:prstGeom prst="arc">
              <a:avLst>
                <a:gd name="adj1" fmla="val 413169"/>
                <a:gd name="adj2" fmla="val 11745777"/>
              </a:avLst>
            </a:prstGeom>
            <a:ln w="28575" cap="rnd" cmpd="sng">
              <a:solidFill>
                <a:srgbClr val="8000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03" y="5495021"/>
            <a:ext cx="1551182" cy="64872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0" name="Rectangle 29"/>
          <p:cNvSpPr/>
          <p:nvPr/>
        </p:nvSpPr>
        <p:spPr>
          <a:xfrm>
            <a:off x="6144493" y="5780141"/>
            <a:ext cx="2043893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sng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Calibri"/>
                <a:cs typeface="Times New Roman"/>
                <a:hlinkClick r:id="rId5"/>
              </a:rPr>
              <a:t>http://cern.ch/fcc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00082" y="474747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698324" y="409074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33743" y="4741846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2603" y="3741747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1027" y="5476004"/>
            <a:ext cx="1020573" cy="71715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" name="TextBox 37"/>
          <p:cNvSpPr txBox="1"/>
          <p:nvPr/>
        </p:nvSpPr>
        <p:spPr>
          <a:xfrm>
            <a:off x="9831517" y="6577816"/>
            <a:ext cx="1656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9018" y="4215767"/>
            <a:ext cx="16217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HE-LHC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42603" y="6261169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supported by the </a:t>
            </a:r>
            <a:r>
              <a:rPr kumimoji="0" lang="en-US" sz="14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European Commission </a:t>
            </a:r>
            <a:r>
              <a:rPr kumimoji="0" lang="en-US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GB" sz="14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HORIZON 2020 </a:t>
            </a:r>
            <a:r>
              <a:rPr kumimoji="0" lang="en-GB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projects </a:t>
            </a:r>
            <a:r>
              <a:rPr kumimoji="0" lang="en-GB" sz="14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EuroCirCol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654305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;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EASITrain</a:t>
            </a:r>
            <a:r>
              <a:rPr kumimoji="0" lang="en-GB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 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agreement no.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764879; </a:t>
            </a:r>
            <a:r>
              <a:rPr kumimoji="0" lang="en-GB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ARIES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4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 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agreement 730871; and </a:t>
            </a:r>
            <a:r>
              <a:rPr kumimoji="0" lang="en-GB" sz="1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E-JADE,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contract no. 645479</a:t>
            </a:r>
            <a:endParaRPr kumimoji="0" lang="en-GB" sz="1400" b="0" i="1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1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4579" y="6198612"/>
            <a:ext cx="2814032" cy="43923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3718" y="5472399"/>
            <a:ext cx="1302192" cy="62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070" y="5480727"/>
            <a:ext cx="920203" cy="5988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5529194" y="5490674"/>
            <a:ext cx="486132" cy="73293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415480" y="523706"/>
            <a:ext cx="94377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>
                <a:solidFill>
                  <a:srgbClr val="FFFF00"/>
                </a:solidFill>
              </a:rPr>
              <a:t>Future Circular Collider Study</a:t>
            </a:r>
          </a:p>
          <a:p>
            <a:pPr algn="ctr"/>
            <a:r>
              <a:rPr lang="de-DE" sz="4000" b="1" dirty="0" smtClean="0">
                <a:solidFill>
                  <a:schemeClr val="bg1"/>
                </a:solidFill>
              </a:rPr>
              <a:t>Overview and Design Status</a:t>
            </a:r>
            <a:endParaRPr lang="de-DE" sz="48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20833" y="2494637"/>
            <a:ext cx="7363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M. </a:t>
            </a:r>
            <a:r>
              <a:rPr lang="en-GB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Benedikt</a:t>
            </a:r>
            <a:endParaRPr lang="en-GB" sz="3600" b="1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83632" y="2996952"/>
            <a:ext cx="94606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gratefully acknowledging input from FCC coordination </a:t>
            </a:r>
            <a:r>
              <a:rPr lang="en-GB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group, </a:t>
            </a:r>
          </a:p>
          <a:p>
            <a:pPr algn="ctr"/>
            <a:r>
              <a:rPr lang="en-GB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800" b="1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global </a:t>
            </a:r>
            <a:r>
              <a:rPr lang="en-GB" sz="2800" b="1" dirty="0" smtClean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FCC design </a:t>
            </a:r>
            <a:r>
              <a:rPr lang="en-GB" sz="2800" b="1" dirty="0"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study team and all other contributors</a:t>
            </a:r>
          </a:p>
        </p:txBody>
      </p:sp>
    </p:spTree>
    <p:extLst>
      <p:ext uri="{BB962C8B-B14F-4D97-AF65-F5344CB8AC3E}">
        <p14:creationId xmlns:p14="http://schemas.microsoft.com/office/powerpoint/2010/main" val="138320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276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lang="en-US" kern="0" dirty="0"/>
              <a:t>Further Planning – CDR </a:t>
            </a:r>
            <a:r>
              <a:rPr lang="en-US" kern="0" dirty="0" smtClean="0"/>
              <a:t>production</a:t>
            </a:r>
            <a:endParaRPr lang="en-US" kern="0" dirty="0"/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559496" y="4390653"/>
            <a:ext cx="9108504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0C377B"/>
                </a:solidFill>
                <a:cs typeface="Calibri" pitchFamily="34" charset="0"/>
              </a:rPr>
              <a:t>Compact summary CDRs 1, 2, 4, 6 ready by November </a:t>
            </a:r>
            <a:r>
              <a:rPr lang="en-US" sz="2000" b="1" kern="0" dirty="0" smtClean="0">
                <a:solidFill>
                  <a:srgbClr val="0C377B"/>
                </a:solidFill>
                <a:cs typeface="Calibri" pitchFamily="34" charset="0"/>
              </a:rPr>
              <a:t>2018</a:t>
            </a:r>
            <a:endParaRPr lang="en-US" sz="2000" b="1" kern="0" dirty="0">
              <a:solidFill>
                <a:srgbClr val="0C377B"/>
              </a:solidFill>
              <a:cs typeface="Calibri" pitchFamily="34" charset="0"/>
            </a:endParaRPr>
          </a:p>
          <a:p>
            <a:pPr marL="257175" indent="-25717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0C377B"/>
                </a:solidFill>
                <a:cs typeface="Calibri" pitchFamily="34" charset="0"/>
              </a:rPr>
              <a:t>CDR </a:t>
            </a:r>
            <a:r>
              <a:rPr lang="en-US" sz="2000" b="1" kern="0" dirty="0">
                <a:solidFill>
                  <a:srgbClr val="0C377B"/>
                </a:solidFill>
                <a:cs typeface="Calibri" pitchFamily="34" charset="0"/>
              </a:rPr>
              <a:t>long technical volumes 3, 5, 7:</a:t>
            </a:r>
          </a:p>
          <a:p>
            <a:pPr marL="600075" lvl="1" indent="-25717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srgbClr val="0C377B"/>
                </a:solidFill>
                <a:cs typeface="Calibri" pitchFamily="34" charset="0"/>
              </a:rPr>
              <a:t>Collection of input (from status June 2018) during July – October 2018.</a:t>
            </a:r>
          </a:p>
          <a:p>
            <a:pPr marL="600075" lvl="1" indent="-25717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srgbClr val="0C377B"/>
                </a:solidFill>
                <a:cs typeface="Calibri" pitchFamily="34" charset="0"/>
              </a:rPr>
              <a:t>Overall volume editing November 2018 – January 2019</a:t>
            </a:r>
          </a:p>
          <a:p>
            <a:pPr marL="600075" lvl="1" indent="-25717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srgbClr val="0C377B"/>
                </a:solidFill>
                <a:cs typeface="Calibri" pitchFamily="34" charset="0"/>
              </a:rPr>
              <a:t>Proof reading and approval February – March </a:t>
            </a:r>
            <a:r>
              <a:rPr lang="en-US" b="1" kern="0" dirty="0">
                <a:solidFill>
                  <a:srgbClr val="0C377B"/>
                </a:solidFill>
                <a:cs typeface="Calibri" pitchFamily="34" charset="0"/>
              </a:rPr>
              <a:t>2019</a:t>
            </a:r>
            <a:endParaRPr lang="en-US" b="1" kern="0" dirty="0">
              <a:solidFill>
                <a:srgbClr val="0C377B"/>
              </a:solidFill>
              <a:cs typeface="Calibri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4958" y="1052736"/>
            <a:ext cx="6163903" cy="332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44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4885" y="988194"/>
            <a:ext cx="5228851" cy="5837974"/>
          </a:xfrm>
          <a:prstGeom prst="rect">
            <a:avLst/>
          </a:prstGeom>
        </p:spPr>
      </p:pic>
      <p:sp>
        <p:nvSpPr>
          <p:cNvPr id="100" name="Title 1"/>
          <p:cNvSpPr txBox="1">
            <a:spLocks/>
          </p:cNvSpPr>
          <p:nvPr/>
        </p:nvSpPr>
        <p:spPr>
          <a:xfrm>
            <a:off x="0" y="-1212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Future Circular Collider </a:t>
            </a:r>
            <a:r>
              <a:rPr lang="en-US" sz="4000" kern="0" dirty="0" smtClean="0">
                <a:latin typeface="Arial"/>
              </a:rPr>
              <a:t>Study - Scope</a:t>
            </a:r>
            <a:r>
              <a:rPr lang="en-US" sz="4000" kern="0" dirty="0">
                <a:latin typeface="Arial"/>
              </a:rPr>
              <a:t>: 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233737" y="1001916"/>
            <a:ext cx="3850106" cy="59554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International FCC collaboration (CERN as host lab) to study: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pp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-collider (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</a:t>
            </a: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      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           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  <a:sym typeface="Wingdings" panose="05000000000000000000" pitchFamily="2" charset="2"/>
              </a:rPr>
              <a:t> long-term goal,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defining infrastructure requirements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endParaRPr kumimoji="0" lang="en-US" sz="9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1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~100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km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tunnel infrastructure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Geneva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area, site specific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</a:t>
            </a:r>
            <a:r>
              <a:rPr kumimoji="0" lang="en-US" sz="2000" b="1" i="0" u="none" strike="noStrike" kern="0" cap="none" spc="0" normalizeH="0" baseline="3000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+</a:t>
            </a:r>
            <a:r>
              <a:rPr kumimoji="0" lang="en-US" sz="20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</a:t>
            </a:r>
            <a:r>
              <a:rPr kumimoji="0" lang="en-US" sz="20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-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collider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(</a:t>
            </a: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FCC-ee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),               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as potential first step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HE-LHC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with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</a:t>
            </a:r>
            <a:r>
              <a:rPr kumimoji="0" lang="en-US" sz="2000" b="0" i="1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technology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p-e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(</a:t>
            </a:r>
            <a:r>
              <a:rPr kumimoji="0" lang="en-US" sz="2000" b="1" i="1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FCC-he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option,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IP integration, e</a:t>
            </a:r>
            <a:r>
              <a:rPr kumimoji="0" lang="en-US" sz="2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-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from ERL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17183" y="3170079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/>
              </a:rPr>
              <a:t> in 100 km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0735" y="3043109"/>
            <a:ext cx="1269605" cy="135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50735" y="1253507"/>
            <a:ext cx="1266069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3173" y="4836247"/>
            <a:ext cx="1294361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83888" y="3028676"/>
            <a:ext cx="1269605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622155" y="1249971"/>
            <a:ext cx="1354481" cy="135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714104" y="4843320"/>
            <a:ext cx="1262532" cy="1343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Oval 12"/>
          <p:cNvSpPr/>
          <p:nvPr/>
        </p:nvSpPr>
        <p:spPr>
          <a:xfrm>
            <a:off x="1324598" y="1391374"/>
            <a:ext cx="1117813" cy="1084847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41897" y="2024706"/>
            <a:ext cx="9573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HE-LHC</a:t>
            </a:r>
          </a:p>
        </p:txBody>
      </p:sp>
    </p:spTree>
    <p:extLst>
      <p:ext uri="{BB962C8B-B14F-4D97-AF65-F5344CB8AC3E}">
        <p14:creationId xmlns:p14="http://schemas.microsoft.com/office/powerpoint/2010/main" val="89537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HE-LHC integration aspects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5"/>
          <p:cNvSpPr txBox="1">
            <a:spLocks/>
          </p:cNvSpPr>
          <p:nvPr/>
        </p:nvSpPr>
        <p:spPr>
          <a:xfrm>
            <a:off x="119336" y="3845601"/>
            <a:ext cx="7824647" cy="2031671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Integration and design strategy:</a:t>
            </a:r>
          </a:p>
          <a:p>
            <a:pPr marL="493776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Development of  optimized 16 T magnet,      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compatible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requirements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93776" marR="0" lvl="0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cryogenic layout to limit QRL dimension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7870231" y="1082620"/>
            <a:ext cx="3554361" cy="546180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90000"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tunnel diameter 3.8 m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4596" y="1112257"/>
            <a:ext cx="4588068" cy="4981039"/>
          </a:xfrm>
          <a:prstGeom prst="rect">
            <a:avLst/>
          </a:prstGeom>
        </p:spPr>
      </p:pic>
      <p:sp>
        <p:nvSpPr>
          <p:cNvPr id="10" name="Content Placeholder 5"/>
          <p:cNvSpPr txBox="1">
            <a:spLocks/>
          </p:cNvSpPr>
          <p:nvPr/>
        </p:nvSpPr>
        <p:spPr>
          <a:xfrm>
            <a:off x="-312713" y="1073736"/>
            <a:ext cx="8826621" cy="221124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8056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90000"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Working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hypothesis for HE LHC design: </a:t>
            </a:r>
          </a:p>
          <a:p>
            <a:pPr marL="448056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5B9BD5"/>
              </a:buClr>
              <a:buSzPct val="90000"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 major CE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modifications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tunnel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caverns</a:t>
            </a:r>
          </a:p>
          <a:p>
            <a:pPr marL="905256" marR="0" lvl="1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Similar geometry and layout as LHC machine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&amp;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experiments</a:t>
            </a:r>
          </a:p>
          <a:p>
            <a:pPr marL="905256" marR="0" lvl="1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Maximum magnet cryostat diameter ~1200 mm</a:t>
            </a:r>
          </a:p>
          <a:p>
            <a:pPr marL="905256" marR="0" lvl="1" indent="-4572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Maximum QRL diameter ~830 mm</a:t>
            </a:r>
          </a:p>
        </p:txBody>
      </p:sp>
    </p:spTree>
    <p:extLst>
      <p:ext uri="{BB962C8B-B14F-4D97-AF65-F5344CB8AC3E}">
        <p14:creationId xmlns:p14="http://schemas.microsoft.com/office/powerpoint/2010/main" val="3347355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16 T dipole design evolution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6822" y="173892"/>
            <a:ext cx="1325842" cy="637075"/>
          </a:xfrm>
          <a:prstGeom prst="rect">
            <a:avLst/>
          </a:prstGeom>
          <a:solidFill>
            <a:srgbClr val="0C377B"/>
          </a:solidFill>
        </p:spPr>
      </p:pic>
      <p:pic>
        <p:nvPicPr>
          <p:cNvPr id="32" name="Picture 31" descr="Block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735" y="3352907"/>
            <a:ext cx="2494800" cy="129855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3" name="Group 32"/>
          <p:cNvGrpSpPr>
            <a:grpSpLocks noChangeAspect="1"/>
          </p:cNvGrpSpPr>
          <p:nvPr/>
        </p:nvGrpSpPr>
        <p:grpSpPr bwMode="auto">
          <a:xfrm>
            <a:off x="2028843" y="2073160"/>
            <a:ext cx="2494800" cy="1285520"/>
            <a:chOff x="0" y="0"/>
            <a:chExt cx="58150" cy="30522"/>
          </a:xfrm>
        </p:grpSpPr>
        <p:pic>
          <p:nvPicPr>
            <p:cNvPr id="34" name="Immagine 17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35"/>
            <a:stretch>
              <a:fillRect/>
            </a:stretch>
          </p:blipFill>
          <p:spPr bwMode="auto">
            <a:xfrm>
              <a:off x="0" y="0"/>
              <a:ext cx="32447" cy="30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" r="12381"/>
            <a:stretch>
              <a:fillRect/>
            </a:stretch>
          </p:blipFill>
          <p:spPr bwMode="auto">
            <a:xfrm>
              <a:off x="34099" y="1458"/>
              <a:ext cx="24051" cy="26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6" name="Picture 35" descr="Common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518" y="4666479"/>
            <a:ext cx="2627757" cy="1291356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TextBox 36"/>
          <p:cNvSpPr txBox="1"/>
          <p:nvPr/>
        </p:nvSpPr>
        <p:spPr>
          <a:xfrm>
            <a:off x="409153" y="2392754"/>
            <a:ext cx="1768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Cosine-theta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baseline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3155" y="3865367"/>
            <a:ext cx="202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Block-type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coils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37907" y="5054667"/>
            <a:ext cx="165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Common-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coils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85435" y="5877272"/>
            <a:ext cx="2194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2015 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2017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351801" y="1841173"/>
            <a:ext cx="252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800 mm  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600 mm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034109" y="2144139"/>
            <a:ext cx="1349439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3581565" y="2144138"/>
            <a:ext cx="921370" cy="1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Content Placeholder 5"/>
          <p:cNvSpPr txBox="1">
            <a:spLocks/>
          </p:cNvSpPr>
          <p:nvPr/>
        </p:nvSpPr>
        <p:spPr>
          <a:xfrm>
            <a:off x="4816" y="958606"/>
            <a:ext cx="5515120" cy="221124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spcBef>
                <a:spcPts val="0"/>
              </a:spcBef>
              <a:buClrTx/>
              <a:buSzPct val="90000"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Coil optimization and margin 18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Wingdings" panose="05000000000000000000" pitchFamily="2" charset="2"/>
              </a:rPr>
              <a:t> 14%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defTabSz="457200">
              <a:spcBef>
                <a:spcPts val="0"/>
              </a:spcBef>
              <a:buClrTx/>
              <a:buSzPct val="90000"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Inter-beam distance 250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  <a:sym typeface="Wingdings" panose="05000000000000000000" pitchFamily="2" charset="2"/>
              </a:rPr>
              <a:t> 204 mm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defTabSz="457200">
              <a:spcBef>
                <a:spcPts val="0"/>
              </a:spcBef>
              <a:buClrTx/>
              <a:buSzPct val="90000"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Stray-field &lt; 0.1 T at cryostat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91944" y="992922"/>
            <a:ext cx="6617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Half-sector cooling instead of full sector (as for LHC)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to limit cross section of cryogenic distribution line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5663224" y="5198597"/>
            <a:ext cx="67128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higher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heat load and integration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limitations: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8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additional 1.8 K refrigeration units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wrt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LHC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0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8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new higher-power 4.5 K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cryoplants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15430" y="1667596"/>
            <a:ext cx="4793138" cy="3705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221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3299804"/>
            <a:ext cx="4762462" cy="286887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Worldwide </a:t>
            </a:r>
            <a:r>
              <a:rPr lang="en-US" kern="0" dirty="0">
                <a:latin typeface="Arial" panose="020B0604020202020204" pitchFamily="34" charset="0"/>
                <a:cs typeface="Arial" panose="020B0604020202020204" pitchFamily="34" charset="0"/>
              </a:rPr>
              <a:t>FCC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program</a:t>
            </a:r>
            <a:endParaRPr lang="en-US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8963" y="1122710"/>
            <a:ext cx="7802744" cy="112338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CH" sz="2200" b="1" dirty="0" smtClean="0">
                <a:solidFill>
                  <a:srgbClr val="000000"/>
                </a:solidFill>
              </a:rPr>
              <a:t>Main </a:t>
            </a:r>
            <a:r>
              <a:rPr lang="fr-CH" sz="2200" b="1" dirty="0" err="1" smtClean="0">
                <a:solidFill>
                  <a:srgbClr val="000000"/>
                </a:solidFill>
              </a:rPr>
              <a:t>development</a:t>
            </a:r>
            <a:r>
              <a:rPr lang="fr-CH" sz="2200" b="1" dirty="0" smtClean="0">
                <a:solidFill>
                  <a:srgbClr val="000000"/>
                </a:solidFill>
              </a:rPr>
              <a:t> goal </a:t>
            </a:r>
            <a:r>
              <a:rPr lang="fr-CH" sz="2200" b="1" dirty="0" err="1" smtClean="0">
                <a:solidFill>
                  <a:srgbClr val="000000"/>
                </a:solidFill>
              </a:rPr>
              <a:t>is</a:t>
            </a:r>
            <a:r>
              <a:rPr lang="fr-CH" sz="2200" b="1" dirty="0" smtClean="0">
                <a:solidFill>
                  <a:srgbClr val="000000"/>
                </a:solidFill>
              </a:rPr>
              <a:t> </a:t>
            </a:r>
            <a:r>
              <a:rPr lang="fr-CH" sz="2200" b="1" dirty="0" err="1" smtClean="0">
                <a:solidFill>
                  <a:srgbClr val="000000"/>
                </a:solidFill>
              </a:rPr>
              <a:t>wire</a:t>
            </a:r>
            <a:r>
              <a:rPr lang="fr-CH" sz="2200" b="1" dirty="0" smtClean="0">
                <a:solidFill>
                  <a:srgbClr val="000000"/>
                </a:solidFill>
              </a:rPr>
              <a:t> performance </a:t>
            </a:r>
            <a:r>
              <a:rPr lang="fr-CH" sz="2200" b="1" dirty="0" err="1" smtClean="0">
                <a:solidFill>
                  <a:srgbClr val="000000"/>
                </a:solidFill>
              </a:rPr>
              <a:t>increase</a:t>
            </a:r>
            <a:r>
              <a:rPr lang="fr-CH" sz="2200" b="1" dirty="0" smtClean="0">
                <a:solidFill>
                  <a:srgbClr val="000000"/>
                </a:solidFill>
              </a:rPr>
              <a:t>:</a:t>
            </a:r>
            <a:endParaRPr lang="fr-CH" sz="2200" b="1" dirty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sz="2000" b="1" dirty="0" err="1" smtClean="0">
                <a:solidFill>
                  <a:srgbClr val="000000"/>
                </a:solidFill>
              </a:rPr>
              <a:t>J</a:t>
            </a:r>
            <a:r>
              <a:rPr lang="fr-CH" sz="2000" b="1" baseline="-25000" dirty="0" err="1" smtClean="0">
                <a:solidFill>
                  <a:srgbClr val="000000"/>
                </a:solidFill>
              </a:rPr>
              <a:t>c</a:t>
            </a:r>
            <a:r>
              <a:rPr lang="fr-CH" sz="2000" b="1" dirty="0" smtClean="0">
                <a:solidFill>
                  <a:srgbClr val="000000"/>
                </a:solidFill>
              </a:rPr>
              <a:t> (</a:t>
            </a:r>
            <a:r>
              <a:rPr lang="fr-CH" sz="2000" b="1" dirty="0">
                <a:solidFill>
                  <a:srgbClr val="000000"/>
                </a:solidFill>
              </a:rPr>
              <a:t>16T, 4.2K) &gt; 1500 A/mm</a:t>
            </a:r>
            <a:r>
              <a:rPr lang="fr-CH" sz="2000" b="1" baseline="30000" dirty="0">
                <a:solidFill>
                  <a:srgbClr val="000000"/>
                </a:solidFill>
              </a:rPr>
              <a:t>2 </a:t>
            </a:r>
            <a:r>
              <a:rPr lang="fr-CH" sz="2000" b="1" dirty="0" smtClean="0">
                <a:solidFill>
                  <a:srgbClr val="000000"/>
                </a:solidFill>
              </a:rPr>
              <a:t> </a:t>
            </a:r>
            <a:r>
              <a:rPr lang="fr-CH" sz="2000" b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r>
              <a:rPr lang="fr-CH" sz="2000" b="1" dirty="0" smtClean="0">
                <a:solidFill>
                  <a:srgbClr val="000000"/>
                </a:solidFill>
              </a:rPr>
              <a:t>50</a:t>
            </a:r>
            <a:r>
              <a:rPr lang="fr-CH" sz="2000" b="1" dirty="0">
                <a:solidFill>
                  <a:srgbClr val="000000"/>
                </a:solidFill>
              </a:rPr>
              <a:t>% </a:t>
            </a:r>
            <a:r>
              <a:rPr lang="fr-CH" sz="2000" b="1" dirty="0" err="1">
                <a:solidFill>
                  <a:srgbClr val="000000"/>
                </a:solidFill>
              </a:rPr>
              <a:t>increase</a:t>
            </a:r>
            <a:r>
              <a:rPr lang="fr-CH" sz="2000" b="1" dirty="0">
                <a:solidFill>
                  <a:srgbClr val="000000"/>
                </a:solidFill>
              </a:rPr>
              <a:t> </a:t>
            </a:r>
            <a:r>
              <a:rPr lang="fr-CH" sz="2000" b="1" dirty="0" err="1">
                <a:solidFill>
                  <a:srgbClr val="000000"/>
                </a:solidFill>
              </a:rPr>
              <a:t>wrt</a:t>
            </a:r>
            <a:r>
              <a:rPr lang="fr-CH" sz="2000" b="1" dirty="0">
                <a:solidFill>
                  <a:srgbClr val="000000"/>
                </a:solidFill>
              </a:rPr>
              <a:t> HL-LHC </a:t>
            </a:r>
            <a:r>
              <a:rPr lang="fr-CH" sz="2000" b="1" dirty="0" err="1">
                <a:solidFill>
                  <a:srgbClr val="000000"/>
                </a:solidFill>
              </a:rPr>
              <a:t>wire</a:t>
            </a:r>
            <a:r>
              <a:rPr lang="fr-CH" sz="2000" b="1" dirty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0000"/>
                </a:solidFill>
              </a:rPr>
              <a:t>Reduction of coil &amp; magnet cross-section </a:t>
            </a:r>
            <a:endParaRPr lang="fr-CH" sz="2000" b="1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2922" y="1105817"/>
            <a:ext cx="1524235" cy="12532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835029" y="989217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3150 mm</a:t>
            </a:r>
            <a:r>
              <a:rPr lang="en-GB" sz="1400" baseline="30000" dirty="0" smtClean="0"/>
              <a:t>2</a:t>
            </a:r>
          </a:p>
          <a:p>
            <a:pPr algn="ctr"/>
            <a:endParaRPr lang="en-GB" sz="140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9455864" y="1426963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~1.7 times less SC</a:t>
            </a:r>
            <a:endParaRPr lang="en-GB" sz="14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9617620" y="1935250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054871" y="2113692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~10% margin</a:t>
            </a:r>
          </a:p>
          <a:p>
            <a:pPr algn="ctr"/>
            <a:r>
              <a:rPr lang="en-GB" sz="1400" dirty="0" smtClean="0"/>
              <a:t>HL-LHC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40216" y="1116249"/>
            <a:ext cx="1524235" cy="125320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764001" y="2069730"/>
            <a:ext cx="11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smtClean="0"/>
              <a:t>~10% margin</a:t>
            </a:r>
          </a:p>
          <a:p>
            <a:pPr algn="ctr"/>
            <a:r>
              <a:rPr lang="en-GB" sz="1400" b="1" dirty="0"/>
              <a:t>FCC </a:t>
            </a:r>
            <a:r>
              <a:rPr lang="en-GB" sz="1400" b="1" dirty="0" smtClean="0"/>
              <a:t>ultimate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400256" y="97174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5400 mm</a:t>
            </a:r>
            <a:r>
              <a:rPr lang="en-GB" sz="1400" baseline="30000" dirty="0" smtClean="0"/>
              <a:t>2</a:t>
            </a:r>
          </a:p>
        </p:txBody>
      </p:sp>
      <p:sp>
        <p:nvSpPr>
          <p:cNvPr id="3" name="Rectangle 2"/>
          <p:cNvSpPr/>
          <p:nvPr/>
        </p:nvSpPr>
        <p:spPr>
          <a:xfrm>
            <a:off x="153711" y="2276872"/>
            <a:ext cx="5798273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  <a:defRPr/>
            </a:pPr>
            <a:r>
              <a:rPr lang="en-GB" sz="20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GB" sz="2000" dirty="0" smtClean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one </a:t>
            </a:r>
            <a:r>
              <a:rPr lang="en-GB" sz="20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 development</a:t>
            </a:r>
            <a:r>
              <a:rPr lang="en-GB" sz="2000" b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2000" b="1" dirty="0" smtClean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Nb</a:t>
            </a:r>
            <a:r>
              <a:rPr lang="en-GB" sz="2000" b="1" baseline="-25000" dirty="0" smtClean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2000" b="1" dirty="0" smtClean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wires from several new industrial FCC partners already achieve HL-LHC performance</a:t>
            </a:r>
            <a:endParaRPr lang="en-GB" sz="200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816080" y="2688590"/>
            <a:ext cx="496855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Conductor activities for FCC  started in 2017: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Bochvar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Institute 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(production at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TVEL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Russia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KEK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Jastec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Furukawa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),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Japan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KAT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Korea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Columbus,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Geneva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Switzerland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Technical University of Vienna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Austria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SPIN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University of Freiberg,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addition,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agreements under preparation: 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Bruker,</a:t>
            </a: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Germany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Luvata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Pori, </a:t>
            </a:r>
            <a:r>
              <a:rPr kumimoji="0" lang="en-GB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Finland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653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      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 T dipole design activities and options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47328" y="1559774"/>
            <a:ext cx="2493540" cy="2835632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2111307" y="3086739"/>
            <a:ext cx="2544533" cy="2861021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4163826" y="1517750"/>
            <a:ext cx="2580246" cy="2850336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344577" y="2309809"/>
              <a:ext cx="2550077" cy="550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224" y="1138673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2" name="Rectangle 31"/>
          <p:cNvSpPr/>
          <p:nvPr/>
        </p:nvSpPr>
        <p:spPr>
          <a:xfrm>
            <a:off x="73097" y="6074132"/>
            <a:ext cx="91747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model magnets (1.5 m lengths) will be built from 2018 – 2022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1" dirty="0" smtClean="0">
                <a:solidFill>
                  <a:srgbClr val="002060"/>
                </a:solidFill>
                <a:latin typeface="Arial"/>
              </a:rPr>
              <a:t>Russian 16 T magnet program launched by BINP recently.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98894" y="1111874"/>
            <a:ext cx="2516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contribution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1" dirty="0" smtClean="0">
                <a:solidFill>
                  <a:srgbClr val="0C377B"/>
                </a:solidFill>
                <a:latin typeface="Calibri" panose="020F0502020204030204" pitchFamily="34" charset="0"/>
              </a:rPr>
              <a:t>CHART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18" y="3382421"/>
            <a:ext cx="2417396" cy="2403749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6926165" y="2587867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15130" y="1979245"/>
            <a:ext cx="638825" cy="638825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142333" y="1041221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H2020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371" y="1019831"/>
            <a:ext cx="2858629" cy="371658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473896" y="5506225"/>
            <a:ext cx="1715851" cy="115417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86857" y="4008013"/>
            <a:ext cx="1702890" cy="140896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90005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05353" y="562853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CEA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71864" y="4254054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CIEMAT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816080" y="5540529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PSI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480376" y="5147206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LBNL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480376" y="5909677"/>
            <a:ext cx="15855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FNAL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047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15 T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dipole demonstrator (US-MDP)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672" y="3846527"/>
            <a:ext cx="59612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coil parts, structural components  and tooling are available at FNAL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fabrication and the work with mechanical structure are in progress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magnet test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September 2018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161" y="1104424"/>
            <a:ext cx="3943023" cy="2633340"/>
          </a:xfrm>
          <a:prstGeom prst="rect">
            <a:avLst/>
          </a:prstGeom>
          <a:noFill/>
        </p:spPr>
      </p:pic>
      <p:grpSp>
        <p:nvGrpSpPr>
          <p:cNvPr id="32" name="Group 31"/>
          <p:cNvGrpSpPr/>
          <p:nvPr/>
        </p:nvGrpSpPr>
        <p:grpSpPr>
          <a:xfrm>
            <a:off x="96445" y="1072002"/>
            <a:ext cx="1826610" cy="1636918"/>
            <a:chOff x="1503032" y="1194668"/>
            <a:chExt cx="1826610" cy="1636918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3032" y="1194668"/>
              <a:ext cx="1826610" cy="1340981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1760697" y="2566129"/>
              <a:ext cx="1250663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Iron Laminations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84653" y="1073056"/>
            <a:ext cx="1419059" cy="1611061"/>
            <a:chOff x="6239042" y="1193053"/>
            <a:chExt cx="1419059" cy="1611061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39042" y="1193053"/>
              <a:ext cx="1419059" cy="1345604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6478088" y="2538657"/>
              <a:ext cx="978153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AL I-Clamps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6445" y="2811767"/>
            <a:ext cx="1730390" cy="1037947"/>
            <a:chOff x="5954743" y="2802601"/>
            <a:chExt cx="1730390" cy="1037947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4743" y="2802601"/>
              <a:ext cx="1730390" cy="774746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6500372" y="3575091"/>
              <a:ext cx="569387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Fillers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9477668" y="2708920"/>
            <a:ext cx="1730900" cy="1095104"/>
            <a:chOff x="5954233" y="3787286"/>
            <a:chExt cx="1730900" cy="1095104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4233" y="3787286"/>
              <a:ext cx="1730900" cy="757492"/>
            </a:xfrm>
            <a:prstGeom prst="rect">
              <a:avLst/>
            </a:prstGeom>
          </p:spPr>
        </p:pic>
        <p:sp>
          <p:nvSpPr>
            <p:cNvPr id="43" name="Rectangle 42"/>
            <p:cNvSpPr/>
            <p:nvPr/>
          </p:nvSpPr>
          <p:spPr>
            <a:xfrm>
              <a:off x="6348088" y="4616933"/>
              <a:ext cx="873957" cy="26545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Axial </a:t>
              </a:r>
              <a:r>
                <a:rPr kumimoji="0" lang="fr-FR" sz="1125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Rods</a:t>
              </a:r>
              <a:endParaRPr kumimoji="0" lang="en-US" sz="11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0220564" y="1083698"/>
            <a:ext cx="1852843" cy="1488865"/>
            <a:chOff x="1479432" y="2855171"/>
            <a:chExt cx="1852843" cy="1488865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79432" y="2855171"/>
              <a:ext cx="962473" cy="965054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6981" y="3102202"/>
              <a:ext cx="965294" cy="950290"/>
            </a:xfrm>
            <a:prstGeom prst="rect">
              <a:avLst/>
            </a:prstGeom>
          </p:spPr>
        </p:pic>
        <p:sp>
          <p:nvSpPr>
            <p:cNvPr id="47" name="Rectangle 46"/>
            <p:cNvSpPr/>
            <p:nvPr/>
          </p:nvSpPr>
          <p:spPr>
            <a:xfrm>
              <a:off x="1902375" y="4078579"/>
              <a:ext cx="881973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End Plates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040216" y="1073056"/>
            <a:ext cx="2066480" cy="1571982"/>
            <a:chOff x="3706695" y="1209907"/>
            <a:chExt cx="2066480" cy="1571982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06695" y="1209907"/>
              <a:ext cx="2066480" cy="1313510"/>
            </a:xfrm>
            <a:prstGeom prst="rect">
              <a:avLst/>
            </a:prstGeom>
          </p:spPr>
        </p:pic>
        <p:sp>
          <p:nvSpPr>
            <p:cNvPr id="50" name="Rectangle 49"/>
            <p:cNvSpPr/>
            <p:nvPr/>
          </p:nvSpPr>
          <p:spPr>
            <a:xfrm>
              <a:off x="4374330" y="2516432"/>
              <a:ext cx="777777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StSt</a:t>
              </a: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 Skin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pic>
        <p:nvPicPr>
          <p:cNvPr id="52" name="Picture 5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92" y="3861986"/>
            <a:ext cx="2975080" cy="223131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5605" y="3819316"/>
            <a:ext cx="3037059" cy="227398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91" y="123515"/>
            <a:ext cx="2477816" cy="889536"/>
          </a:xfrm>
          <a:prstGeom prst="rect">
            <a:avLst/>
          </a:prstGeom>
        </p:spPr>
      </p:pic>
      <p:pic>
        <p:nvPicPr>
          <p:cNvPr id="55" name="Picture 54" descr="RGB_White-Seal_White-Mark_SC_Horizontal–400dpi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2196" y="357074"/>
            <a:ext cx="1570468" cy="263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415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8948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16 T ERMC construction at CERN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28" y="1052736"/>
            <a:ext cx="4069080" cy="304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357" y="4468844"/>
            <a:ext cx="1920240" cy="14401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14331" y="4077072"/>
            <a:ext cx="1813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ERMC coil winding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360" y="5887185"/>
            <a:ext cx="142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Reaction Tool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90353" y="5877272"/>
            <a:ext cx="171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Impregnation Tool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2494" y="4456162"/>
            <a:ext cx="1920240" cy="14401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3022" y="1086232"/>
            <a:ext cx="3025140" cy="22707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7152" y="1086232"/>
            <a:ext cx="3017520" cy="22707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48328" y="3645024"/>
            <a:ext cx="1699260" cy="22402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49272" y="3646165"/>
            <a:ext cx="1295400" cy="224028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7015874" y="3356992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Aluminum shell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132690" y="3388004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yoke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142729" y="5877272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Axial rods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523600" y="5877272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Dummy coils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775521" y="3384911"/>
            <a:ext cx="5056783" cy="156999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fabrication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Winding of the first coil has been completed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Preparation for reaction on-going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tooling for coil production ready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4253825" y="4883343"/>
            <a:ext cx="4578479" cy="135396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assembly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components and tooling ready</a:t>
            </a:r>
          </a:p>
          <a:p>
            <a:pPr marL="905256" marR="0" lvl="1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Dummy assembly to characterize the structure behavior on-going.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9453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9497" y="5642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Technical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Schedule for each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of the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 options</a:t>
            </a: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84883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0" name="Group 159"/>
          <p:cNvGrpSpPr/>
          <p:nvPr/>
        </p:nvGrpSpPr>
        <p:grpSpPr>
          <a:xfrm>
            <a:off x="754823" y="1553620"/>
            <a:ext cx="10893128" cy="4178515"/>
            <a:chOff x="871215" y="1428000"/>
            <a:chExt cx="10893128" cy="4626754"/>
          </a:xfrm>
        </p:grpSpPr>
        <p:cxnSp>
          <p:nvCxnSpPr>
            <p:cNvPr id="161" name="Straight Connector 160"/>
            <p:cNvCxnSpPr/>
            <p:nvPr/>
          </p:nvCxnSpPr>
          <p:spPr>
            <a:xfrm>
              <a:off x="871215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2" name="Straight Connector 161"/>
            <p:cNvCxnSpPr/>
            <p:nvPr/>
          </p:nvCxnSpPr>
          <p:spPr>
            <a:xfrm>
              <a:off x="1345864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3" name="Straight Connector 162"/>
            <p:cNvCxnSpPr/>
            <p:nvPr/>
          </p:nvCxnSpPr>
          <p:spPr>
            <a:xfrm>
              <a:off x="1820512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4" name="Straight Connector 163"/>
            <p:cNvCxnSpPr/>
            <p:nvPr/>
          </p:nvCxnSpPr>
          <p:spPr>
            <a:xfrm>
              <a:off x="2295161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5" name="Straight Connector 164"/>
            <p:cNvCxnSpPr/>
            <p:nvPr/>
          </p:nvCxnSpPr>
          <p:spPr>
            <a:xfrm>
              <a:off x="2769810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6" name="Straight Connector 165"/>
            <p:cNvCxnSpPr/>
            <p:nvPr/>
          </p:nvCxnSpPr>
          <p:spPr>
            <a:xfrm>
              <a:off x="3244458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7" name="Straight Connector 166"/>
            <p:cNvCxnSpPr/>
            <p:nvPr/>
          </p:nvCxnSpPr>
          <p:spPr>
            <a:xfrm>
              <a:off x="3719107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8" name="Straight Connector 167"/>
            <p:cNvCxnSpPr/>
            <p:nvPr/>
          </p:nvCxnSpPr>
          <p:spPr>
            <a:xfrm>
              <a:off x="4193756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69" name="Straight Connector 168"/>
            <p:cNvCxnSpPr/>
            <p:nvPr/>
          </p:nvCxnSpPr>
          <p:spPr>
            <a:xfrm>
              <a:off x="4668405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0" name="Straight Connector 169"/>
            <p:cNvCxnSpPr/>
            <p:nvPr/>
          </p:nvCxnSpPr>
          <p:spPr>
            <a:xfrm>
              <a:off x="5143053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1" name="Straight Connector 170"/>
            <p:cNvCxnSpPr/>
            <p:nvPr/>
          </p:nvCxnSpPr>
          <p:spPr>
            <a:xfrm>
              <a:off x="5617702" y="1428000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2" name="Straight Connector 171"/>
            <p:cNvCxnSpPr/>
            <p:nvPr/>
          </p:nvCxnSpPr>
          <p:spPr>
            <a:xfrm>
              <a:off x="6092351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3" name="Straight Connector 172"/>
            <p:cNvCxnSpPr/>
            <p:nvPr/>
          </p:nvCxnSpPr>
          <p:spPr>
            <a:xfrm>
              <a:off x="6566999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4" name="Straight Connector 173"/>
            <p:cNvCxnSpPr/>
            <p:nvPr/>
          </p:nvCxnSpPr>
          <p:spPr>
            <a:xfrm>
              <a:off x="7010125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5" name="Straight Connector 174"/>
            <p:cNvCxnSpPr/>
            <p:nvPr/>
          </p:nvCxnSpPr>
          <p:spPr>
            <a:xfrm>
              <a:off x="7484774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6" name="Straight Connector 175"/>
            <p:cNvCxnSpPr/>
            <p:nvPr/>
          </p:nvCxnSpPr>
          <p:spPr>
            <a:xfrm>
              <a:off x="7959423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7" name="Straight Connector 176"/>
            <p:cNvCxnSpPr/>
            <p:nvPr/>
          </p:nvCxnSpPr>
          <p:spPr>
            <a:xfrm>
              <a:off x="8434072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8" name="Straight Connector 177"/>
            <p:cNvCxnSpPr/>
            <p:nvPr/>
          </p:nvCxnSpPr>
          <p:spPr>
            <a:xfrm>
              <a:off x="8908720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79" name="Straight Connector 178"/>
            <p:cNvCxnSpPr/>
            <p:nvPr/>
          </p:nvCxnSpPr>
          <p:spPr>
            <a:xfrm>
              <a:off x="9383369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0" name="Straight Connector 179"/>
            <p:cNvCxnSpPr/>
            <p:nvPr/>
          </p:nvCxnSpPr>
          <p:spPr>
            <a:xfrm>
              <a:off x="9858018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1" name="Straight Connector 180"/>
            <p:cNvCxnSpPr/>
            <p:nvPr/>
          </p:nvCxnSpPr>
          <p:spPr>
            <a:xfrm>
              <a:off x="10332666" y="1445276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2" name="Straight Connector 181"/>
            <p:cNvCxnSpPr/>
            <p:nvPr/>
          </p:nvCxnSpPr>
          <p:spPr>
            <a:xfrm>
              <a:off x="10815046" y="1446754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3" name="Straight Connector 182"/>
            <p:cNvCxnSpPr/>
            <p:nvPr/>
          </p:nvCxnSpPr>
          <p:spPr>
            <a:xfrm>
              <a:off x="11289694" y="1446754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84" name="Straight Connector 183"/>
            <p:cNvCxnSpPr/>
            <p:nvPr/>
          </p:nvCxnSpPr>
          <p:spPr>
            <a:xfrm>
              <a:off x="11764343" y="1446754"/>
              <a:ext cx="0" cy="460800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</p:grpSp>
      <p:sp>
        <p:nvSpPr>
          <p:cNvPr id="185" name="Rectangle 184"/>
          <p:cNvSpPr/>
          <p:nvPr/>
        </p:nvSpPr>
        <p:spPr>
          <a:xfrm>
            <a:off x="503840" y="1036572"/>
            <a:ext cx="11185673" cy="377163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534788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</a:t>
            </a:r>
          </a:p>
        </p:txBody>
      </p:sp>
      <p:sp>
        <p:nvSpPr>
          <p:cNvPr id="187" name="TextBox 186"/>
          <p:cNvSpPr txBox="1"/>
          <p:nvPr/>
        </p:nvSpPr>
        <p:spPr>
          <a:xfrm>
            <a:off x="1469872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22</a:t>
            </a:r>
          </a:p>
        </p:txBody>
      </p:sp>
      <p:sp>
        <p:nvSpPr>
          <p:cNvPr id="188" name="TextBox 187"/>
          <p:cNvSpPr txBox="1"/>
          <p:nvPr/>
        </p:nvSpPr>
        <p:spPr>
          <a:xfrm>
            <a:off x="2418536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</a:t>
            </a:r>
          </a:p>
        </p:txBody>
      </p:sp>
      <p:sp>
        <p:nvSpPr>
          <p:cNvPr id="189" name="TextBox 188"/>
          <p:cNvSpPr txBox="1"/>
          <p:nvPr/>
        </p:nvSpPr>
        <p:spPr>
          <a:xfrm>
            <a:off x="3364167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26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4309797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28</a:t>
            </a:r>
          </a:p>
        </p:txBody>
      </p:sp>
      <p:sp>
        <p:nvSpPr>
          <p:cNvPr id="191" name="TextBox 190"/>
          <p:cNvSpPr txBox="1"/>
          <p:nvPr/>
        </p:nvSpPr>
        <p:spPr>
          <a:xfrm>
            <a:off x="5268612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6229371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7181271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9067447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38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10027878" y="1049935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</a:t>
            </a:r>
          </a:p>
        </p:txBody>
      </p:sp>
      <p:sp>
        <p:nvSpPr>
          <p:cNvPr id="196" name="Rectangle 195"/>
          <p:cNvSpPr/>
          <p:nvPr/>
        </p:nvSpPr>
        <p:spPr>
          <a:xfrm>
            <a:off x="4554826" y="3298642"/>
            <a:ext cx="3288204" cy="240324"/>
          </a:xfrm>
          <a:prstGeom prst="rect">
            <a:avLst/>
          </a:prstGeom>
          <a:gradFill rotWithShape="1">
            <a:gsLst>
              <a:gs pos="0">
                <a:srgbClr val="4F9A06">
                  <a:tint val="73000"/>
                  <a:satMod val="150000"/>
                </a:srgbClr>
              </a:gs>
              <a:gs pos="25000">
                <a:srgbClr val="4F9A06">
                  <a:tint val="96000"/>
                  <a:shade val="80000"/>
                  <a:satMod val="105000"/>
                </a:srgbClr>
              </a:gs>
              <a:gs pos="38000">
                <a:srgbClr val="4F9A06">
                  <a:tint val="96000"/>
                  <a:shade val="59000"/>
                  <a:satMod val="120000"/>
                </a:srgbClr>
              </a:gs>
              <a:gs pos="55000">
                <a:srgbClr val="4F9A06">
                  <a:shade val="57000"/>
                  <a:satMod val="120000"/>
                </a:srgbClr>
              </a:gs>
              <a:gs pos="80000">
                <a:srgbClr val="4F9A06">
                  <a:shade val="56000"/>
                  <a:satMod val="145000"/>
                </a:srgbClr>
              </a:gs>
              <a:gs pos="88000">
                <a:srgbClr val="4F9A06">
                  <a:shade val="63000"/>
                  <a:satMod val="160000"/>
                </a:srgbClr>
              </a:gs>
              <a:gs pos="100000">
                <a:srgbClr val="4F9A06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F9A06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4F9A06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Civil Engineering FCC-</a:t>
            </a:r>
            <a:r>
              <a:rPr kumimoji="0" 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ring</a:t>
            </a:r>
          </a:p>
        </p:txBody>
      </p:sp>
      <p:sp>
        <p:nvSpPr>
          <p:cNvPr id="197" name="Rectangle 196"/>
          <p:cNvSpPr/>
          <p:nvPr/>
        </p:nvSpPr>
        <p:spPr>
          <a:xfrm>
            <a:off x="458281" y="1987261"/>
            <a:ext cx="2188838" cy="227438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Dipole short models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3865515" y="2485616"/>
            <a:ext cx="2569961" cy="227438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16 T dipole </a:t>
            </a:r>
            <a:r>
              <a:rPr kumimoji="0" lang="en-US" sz="13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i</a:t>
            </a:r>
            <a:r>
              <a:rPr kumimoji="0" 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ndust</a:t>
            </a: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. prototypes</a:t>
            </a:r>
          </a:p>
        </p:txBody>
      </p:sp>
      <p:sp>
        <p:nvSpPr>
          <p:cNvPr id="199" name="Rectangle 198"/>
          <p:cNvSpPr/>
          <p:nvPr/>
        </p:nvSpPr>
        <p:spPr>
          <a:xfrm>
            <a:off x="6450141" y="2728109"/>
            <a:ext cx="1858448" cy="232035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16 T dipoles </a:t>
            </a:r>
            <a:r>
              <a:rPr kumimoji="0" 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preseries</a:t>
            </a:r>
            <a:endParaRPr kumimoji="0" lang="en-US" sz="13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 Narrow" charset="0"/>
              <a:cs typeface="Arial Narrow" charset="0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8324667" y="2978418"/>
            <a:ext cx="2352962" cy="230393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16 T series production</a:t>
            </a:r>
          </a:p>
        </p:txBody>
      </p:sp>
      <p:sp>
        <p:nvSpPr>
          <p:cNvPr id="201" name="TextBox 200"/>
          <p:cNvSpPr txBox="1"/>
          <p:nvPr/>
        </p:nvSpPr>
        <p:spPr>
          <a:xfrm rot="16200000">
            <a:off x="-155840" y="2564146"/>
            <a:ext cx="118235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SC Magnets</a:t>
            </a: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4591873" y="4192747"/>
            <a:ext cx="3318138" cy="269108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C377B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 FCC-</a:t>
            </a:r>
            <a:r>
              <a:rPr kumimoji="0" 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ring + injector</a:t>
            </a:r>
          </a:p>
        </p:txBody>
      </p:sp>
      <p:cxnSp>
        <p:nvCxnSpPr>
          <p:cNvPr id="203" name="Straight Connector 202"/>
          <p:cNvCxnSpPr/>
          <p:nvPr/>
        </p:nvCxnSpPr>
        <p:spPr>
          <a:xfrm flipH="1">
            <a:off x="462562" y="3239066"/>
            <a:ext cx="1123078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04" name="Straight Connector 203"/>
          <p:cNvCxnSpPr/>
          <p:nvPr/>
        </p:nvCxnSpPr>
        <p:spPr>
          <a:xfrm flipH="1">
            <a:off x="462562" y="4163700"/>
            <a:ext cx="1123078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05" name="Straight Connector 204"/>
          <p:cNvCxnSpPr/>
          <p:nvPr/>
        </p:nvCxnSpPr>
        <p:spPr>
          <a:xfrm flipH="1">
            <a:off x="462562" y="5067558"/>
            <a:ext cx="1123078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06" name="Straight Connector 205"/>
          <p:cNvCxnSpPr/>
          <p:nvPr/>
        </p:nvCxnSpPr>
        <p:spPr>
          <a:xfrm flipH="1">
            <a:off x="462562" y="5734215"/>
            <a:ext cx="1123078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207" name="Straight Connector 206"/>
          <p:cNvCxnSpPr/>
          <p:nvPr/>
        </p:nvCxnSpPr>
        <p:spPr>
          <a:xfrm flipH="1">
            <a:off x="458281" y="1959200"/>
            <a:ext cx="11230784" cy="0"/>
          </a:xfrm>
          <a:prstGeom prst="line">
            <a:avLst/>
          </a:prstGeom>
          <a:noFill/>
          <a:ln w="19050" cap="flat" cmpd="sng" algn="ctr">
            <a:solidFill>
              <a:srgbClr val="0C377B"/>
            </a:solidFill>
            <a:prstDash val="solid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208" name="TextBox 207"/>
          <p:cNvSpPr txBox="1"/>
          <p:nvPr/>
        </p:nvSpPr>
        <p:spPr>
          <a:xfrm rot="16200000">
            <a:off x="113359" y="3580971"/>
            <a:ext cx="64395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9A06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FCC-</a:t>
            </a:r>
            <a:r>
              <a:rPr kumimoji="0" lang="en-US" sz="1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F9A06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hh</a:t>
            </a: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4F9A06"/>
              </a:solidFill>
              <a:effectLst/>
              <a:uLnTx/>
              <a:uFillTx/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 rot="16200000">
            <a:off x="120967" y="4332558"/>
            <a:ext cx="6287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FCC-</a:t>
            </a:r>
            <a:r>
              <a:rPr kumimoji="0" lang="en-US" sz="1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ee</a:t>
            </a: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 rot="16200000">
            <a:off x="101946" y="5252885"/>
            <a:ext cx="66678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HE-LHC</a:t>
            </a:r>
            <a:endParaRPr kumimoji="0" lang="en-US" sz="13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11" name="Diamond 210"/>
          <p:cNvSpPr/>
          <p:nvPr/>
        </p:nvSpPr>
        <p:spPr>
          <a:xfrm>
            <a:off x="826881" y="1644168"/>
            <a:ext cx="230074" cy="188582"/>
          </a:xfrm>
          <a:prstGeom prst="diamond">
            <a:avLst/>
          </a:prstGeom>
          <a:gradFill rotWithShape="1"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EF2929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EF2929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2" name="Diamond 211"/>
          <p:cNvSpPr/>
          <p:nvPr/>
        </p:nvSpPr>
        <p:spPr>
          <a:xfrm>
            <a:off x="3556560" y="1625806"/>
            <a:ext cx="230074" cy="188582"/>
          </a:xfrm>
          <a:prstGeom prst="diamond">
            <a:avLst/>
          </a:prstGeom>
          <a:gradFill rotWithShape="1"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EF2929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EF2929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00" b="1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3911291" y="1613575"/>
            <a:ext cx="4861319" cy="189901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Strategy Update 2026 – assumed project decision</a:t>
            </a:r>
          </a:p>
        </p:txBody>
      </p:sp>
      <p:sp>
        <p:nvSpPr>
          <p:cNvPr id="214" name="Rectangle 213"/>
          <p:cNvSpPr/>
          <p:nvPr/>
        </p:nvSpPr>
        <p:spPr>
          <a:xfrm>
            <a:off x="7854542" y="5425543"/>
            <a:ext cx="2361731" cy="283078"/>
          </a:xfrm>
          <a:prstGeom prst="rect">
            <a:avLst/>
          </a:prstGeom>
          <a:gradFill rotWithShape="1">
            <a:gsLst>
              <a:gs pos="0">
                <a:srgbClr val="5197CC">
                  <a:tint val="73000"/>
                  <a:satMod val="150000"/>
                </a:srgbClr>
              </a:gs>
              <a:gs pos="25000">
                <a:srgbClr val="5197CC">
                  <a:tint val="96000"/>
                  <a:shade val="80000"/>
                  <a:satMod val="105000"/>
                </a:srgbClr>
              </a:gs>
              <a:gs pos="38000">
                <a:srgbClr val="5197CC">
                  <a:tint val="96000"/>
                  <a:shade val="59000"/>
                  <a:satMod val="120000"/>
                </a:srgbClr>
              </a:gs>
              <a:gs pos="55000">
                <a:srgbClr val="5197CC">
                  <a:shade val="57000"/>
                  <a:satMod val="120000"/>
                </a:srgbClr>
              </a:gs>
              <a:gs pos="80000">
                <a:srgbClr val="5197CC">
                  <a:shade val="56000"/>
                  <a:satMod val="145000"/>
                </a:srgbClr>
              </a:gs>
              <a:gs pos="88000">
                <a:srgbClr val="5197CC">
                  <a:shade val="63000"/>
                  <a:satMod val="160000"/>
                </a:srgbClr>
              </a:gs>
              <a:gs pos="100000">
                <a:srgbClr val="5197CC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5197CC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5197CC">
                <a:shade val="30000"/>
                <a:satMod val="200000"/>
              </a:srgbClr>
            </a:contourClr>
          </a:sp3d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Installation HE-LHC</a:t>
            </a:r>
          </a:p>
        </p:txBody>
      </p:sp>
      <p:sp>
        <p:nvSpPr>
          <p:cNvPr id="215" name="Rectangle 214"/>
          <p:cNvSpPr/>
          <p:nvPr/>
        </p:nvSpPr>
        <p:spPr>
          <a:xfrm>
            <a:off x="8801419" y="3592250"/>
            <a:ext cx="1897235" cy="247637"/>
          </a:xfrm>
          <a:prstGeom prst="rect">
            <a:avLst/>
          </a:prstGeom>
          <a:gradFill rotWithShape="1">
            <a:gsLst>
              <a:gs pos="0">
                <a:srgbClr val="4F9A06">
                  <a:tint val="73000"/>
                  <a:satMod val="150000"/>
                </a:srgbClr>
              </a:gs>
              <a:gs pos="25000">
                <a:srgbClr val="4F9A06">
                  <a:tint val="96000"/>
                  <a:shade val="80000"/>
                  <a:satMod val="105000"/>
                </a:srgbClr>
              </a:gs>
              <a:gs pos="38000">
                <a:srgbClr val="4F9A06">
                  <a:tint val="96000"/>
                  <a:shade val="59000"/>
                  <a:satMod val="120000"/>
                </a:srgbClr>
              </a:gs>
              <a:gs pos="55000">
                <a:srgbClr val="4F9A06">
                  <a:shade val="57000"/>
                  <a:satMod val="120000"/>
                </a:srgbClr>
              </a:gs>
              <a:gs pos="80000">
                <a:srgbClr val="4F9A06">
                  <a:shade val="56000"/>
                  <a:satMod val="145000"/>
                </a:srgbClr>
              </a:gs>
              <a:gs pos="88000">
                <a:srgbClr val="4F9A06">
                  <a:shade val="63000"/>
                  <a:satMod val="160000"/>
                </a:srgbClr>
              </a:gs>
              <a:gs pos="100000">
                <a:srgbClr val="4F9A06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F9A06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4F9A06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 Modification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10964369" y="1051484"/>
            <a:ext cx="370614" cy="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42</a:t>
            </a:r>
          </a:p>
        </p:txBody>
      </p:sp>
      <p:sp>
        <p:nvSpPr>
          <p:cNvPr id="217" name="Rectangle 216"/>
          <p:cNvSpPr/>
          <p:nvPr/>
        </p:nvSpPr>
        <p:spPr>
          <a:xfrm>
            <a:off x="1155072" y="1622142"/>
            <a:ext cx="2325672" cy="227438"/>
          </a:xfrm>
          <a:prstGeom prst="rect">
            <a:avLst/>
          </a:prstGeom>
          <a:solidFill>
            <a:srgbClr val="A5A5A5">
              <a:lumMod val="75000"/>
            </a:srgbClr>
          </a:solidFill>
          <a:ln w="9525" cap="flat" cmpd="sng" algn="ctr">
            <a:noFill/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Technical Design Phase</a:t>
            </a:r>
          </a:p>
        </p:txBody>
      </p:sp>
      <p:sp>
        <p:nvSpPr>
          <p:cNvPr id="218" name="Down Arrow 217"/>
          <p:cNvSpPr/>
          <p:nvPr/>
        </p:nvSpPr>
        <p:spPr>
          <a:xfrm>
            <a:off x="8205416" y="3227827"/>
            <a:ext cx="121355" cy="2290364"/>
          </a:xfrm>
          <a:prstGeom prst="downArrow">
            <a:avLst/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8119850" y="1049935"/>
            <a:ext cx="3686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36</a:t>
            </a:r>
          </a:p>
        </p:txBody>
      </p:sp>
      <p:sp>
        <p:nvSpPr>
          <p:cNvPr id="220" name="Rectangle 219"/>
          <p:cNvSpPr/>
          <p:nvPr/>
        </p:nvSpPr>
        <p:spPr>
          <a:xfrm>
            <a:off x="6699030" y="4793986"/>
            <a:ext cx="3040612" cy="252747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C377B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Installation + test FCC-ee</a:t>
            </a:r>
          </a:p>
        </p:txBody>
      </p:sp>
      <p:sp>
        <p:nvSpPr>
          <p:cNvPr id="221" name="Rectangle 220"/>
          <p:cNvSpPr/>
          <p:nvPr/>
        </p:nvSpPr>
        <p:spPr>
          <a:xfrm>
            <a:off x="6677824" y="3881875"/>
            <a:ext cx="4970127" cy="247637"/>
          </a:xfrm>
          <a:prstGeom prst="rect">
            <a:avLst/>
          </a:prstGeom>
          <a:gradFill rotWithShape="1">
            <a:gsLst>
              <a:gs pos="0">
                <a:srgbClr val="4F9A06">
                  <a:tint val="73000"/>
                  <a:satMod val="150000"/>
                </a:srgbClr>
              </a:gs>
              <a:gs pos="25000">
                <a:srgbClr val="4F9A06">
                  <a:tint val="96000"/>
                  <a:shade val="80000"/>
                  <a:satMod val="105000"/>
                </a:srgbClr>
              </a:gs>
              <a:gs pos="38000">
                <a:srgbClr val="4F9A06">
                  <a:tint val="96000"/>
                  <a:shade val="59000"/>
                  <a:satMod val="120000"/>
                </a:srgbClr>
              </a:gs>
              <a:gs pos="55000">
                <a:srgbClr val="4F9A06">
                  <a:shade val="57000"/>
                  <a:satMod val="120000"/>
                </a:srgbClr>
              </a:gs>
              <a:gs pos="80000">
                <a:srgbClr val="4F9A06">
                  <a:shade val="56000"/>
                  <a:satMod val="145000"/>
                </a:srgbClr>
              </a:gs>
              <a:gs pos="88000">
                <a:srgbClr val="4F9A06">
                  <a:shade val="63000"/>
                  <a:satMod val="160000"/>
                </a:srgbClr>
              </a:gs>
              <a:gs pos="100000">
                <a:srgbClr val="4F9A06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F9A06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4F9A06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Installation + test FCC-</a:t>
            </a:r>
            <a:r>
              <a:rPr kumimoji="0" lang="en-US" sz="13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en-US" sz="13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2" name="Down Arrow 221"/>
          <p:cNvSpPr/>
          <p:nvPr/>
        </p:nvSpPr>
        <p:spPr>
          <a:xfrm>
            <a:off x="8322178" y="3236859"/>
            <a:ext cx="111714" cy="723712"/>
          </a:xfrm>
          <a:prstGeom prst="downArrow">
            <a:avLst/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3" name="Rectangle 222"/>
          <p:cNvSpPr/>
          <p:nvPr/>
        </p:nvSpPr>
        <p:spPr>
          <a:xfrm>
            <a:off x="6901464" y="3592110"/>
            <a:ext cx="1876116" cy="247637"/>
          </a:xfrm>
          <a:prstGeom prst="rect">
            <a:avLst/>
          </a:prstGeom>
          <a:gradFill rotWithShape="1">
            <a:gsLst>
              <a:gs pos="0">
                <a:srgbClr val="4F9A06">
                  <a:tint val="73000"/>
                  <a:satMod val="150000"/>
                </a:srgbClr>
              </a:gs>
              <a:gs pos="25000">
                <a:srgbClr val="4F9A06">
                  <a:tint val="96000"/>
                  <a:shade val="80000"/>
                  <a:satMod val="105000"/>
                </a:srgbClr>
              </a:gs>
              <a:gs pos="38000">
                <a:srgbClr val="4F9A06">
                  <a:tint val="96000"/>
                  <a:shade val="59000"/>
                  <a:satMod val="120000"/>
                </a:srgbClr>
              </a:gs>
              <a:gs pos="55000">
                <a:srgbClr val="4F9A06">
                  <a:shade val="57000"/>
                  <a:satMod val="120000"/>
                </a:srgbClr>
              </a:gs>
              <a:gs pos="80000">
                <a:srgbClr val="4F9A06">
                  <a:shade val="56000"/>
                  <a:satMod val="145000"/>
                </a:srgbClr>
              </a:gs>
              <a:gs pos="88000">
                <a:srgbClr val="4F9A06">
                  <a:shade val="63000"/>
                  <a:satMod val="160000"/>
                </a:srgbClr>
              </a:gs>
              <a:gs pos="100000">
                <a:srgbClr val="4F9A06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4F9A06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4F9A06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 TL to LHC        </a:t>
            </a:r>
          </a:p>
        </p:txBody>
      </p:sp>
      <p:sp>
        <p:nvSpPr>
          <p:cNvPr id="224" name="Rectangle 223"/>
          <p:cNvSpPr/>
          <p:nvPr/>
        </p:nvSpPr>
        <p:spPr>
          <a:xfrm>
            <a:off x="7380635" y="5118049"/>
            <a:ext cx="1367366" cy="274569"/>
          </a:xfrm>
          <a:prstGeom prst="rect">
            <a:avLst/>
          </a:prstGeom>
          <a:gradFill rotWithShape="1">
            <a:gsLst>
              <a:gs pos="0">
                <a:srgbClr val="5197CC">
                  <a:tint val="73000"/>
                  <a:satMod val="150000"/>
                </a:srgbClr>
              </a:gs>
              <a:gs pos="25000">
                <a:srgbClr val="5197CC">
                  <a:tint val="96000"/>
                  <a:shade val="80000"/>
                  <a:satMod val="105000"/>
                </a:srgbClr>
              </a:gs>
              <a:gs pos="38000">
                <a:srgbClr val="5197CC">
                  <a:tint val="96000"/>
                  <a:shade val="59000"/>
                  <a:satMod val="120000"/>
                </a:srgbClr>
              </a:gs>
              <a:gs pos="55000">
                <a:srgbClr val="5197CC">
                  <a:shade val="57000"/>
                  <a:satMod val="120000"/>
                </a:srgbClr>
              </a:gs>
              <a:gs pos="80000">
                <a:srgbClr val="5197CC">
                  <a:shade val="56000"/>
                  <a:satMod val="145000"/>
                </a:srgbClr>
              </a:gs>
              <a:gs pos="88000">
                <a:srgbClr val="5197CC">
                  <a:shade val="63000"/>
                  <a:satMod val="160000"/>
                </a:srgbClr>
              </a:gs>
              <a:gs pos="100000">
                <a:srgbClr val="5197CC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5197CC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5197CC">
                <a:shade val="30000"/>
                <a:satMod val="200000"/>
              </a:srgbClr>
            </a:contourClr>
          </a:sp3d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 Removal</a:t>
            </a:r>
          </a:p>
        </p:txBody>
      </p:sp>
      <p:sp>
        <p:nvSpPr>
          <p:cNvPr id="225" name="Bent-Up Arrow 224"/>
          <p:cNvSpPr/>
          <p:nvPr/>
        </p:nvSpPr>
        <p:spPr>
          <a:xfrm rot="5400000">
            <a:off x="3277492" y="2231523"/>
            <a:ext cx="1646899" cy="878495"/>
          </a:xfrm>
          <a:prstGeom prst="bentUpArrow">
            <a:avLst>
              <a:gd name="adj1" fmla="val 4930"/>
              <a:gd name="adj2" fmla="val 4626"/>
              <a:gd name="adj3" fmla="val 25000"/>
            </a:avLst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6" name="Bent-Up Arrow 225"/>
          <p:cNvSpPr/>
          <p:nvPr/>
        </p:nvSpPr>
        <p:spPr>
          <a:xfrm rot="5400000">
            <a:off x="2797551" y="2629384"/>
            <a:ext cx="2520280" cy="953078"/>
          </a:xfrm>
          <a:prstGeom prst="bentUpArrow">
            <a:avLst>
              <a:gd name="adj1" fmla="val 4930"/>
              <a:gd name="adj2" fmla="val 4626"/>
              <a:gd name="adj3" fmla="val 25000"/>
            </a:avLst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7" name="Bent-Up Arrow 226"/>
          <p:cNvSpPr/>
          <p:nvPr/>
        </p:nvSpPr>
        <p:spPr>
          <a:xfrm rot="5400000">
            <a:off x="3432364" y="2158945"/>
            <a:ext cx="792086" cy="165766"/>
          </a:xfrm>
          <a:prstGeom prst="bentUpArrow">
            <a:avLst>
              <a:gd name="adj1" fmla="val 22590"/>
              <a:gd name="adj2" fmla="val 22956"/>
              <a:gd name="adj3" fmla="val 47442"/>
            </a:avLst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8" name="Rectangle 227"/>
          <p:cNvSpPr/>
          <p:nvPr/>
        </p:nvSpPr>
        <p:spPr>
          <a:xfrm>
            <a:off x="2178350" y="2238596"/>
            <a:ext cx="1898596" cy="227438"/>
          </a:xfrm>
          <a:prstGeom prst="rect">
            <a:avLst/>
          </a:prstGeom>
          <a:gradFill rotWithShape="1">
            <a:gsLst>
              <a:gs pos="0">
                <a:srgbClr val="A40000">
                  <a:tint val="73000"/>
                  <a:satMod val="150000"/>
                </a:srgbClr>
              </a:gs>
              <a:gs pos="25000">
                <a:srgbClr val="A40000">
                  <a:tint val="96000"/>
                  <a:shade val="80000"/>
                  <a:satMod val="105000"/>
                </a:srgbClr>
              </a:gs>
              <a:gs pos="38000">
                <a:srgbClr val="A40000">
                  <a:tint val="96000"/>
                  <a:shade val="59000"/>
                  <a:satMod val="120000"/>
                </a:srgbClr>
              </a:gs>
              <a:gs pos="55000">
                <a:srgbClr val="A40000">
                  <a:shade val="57000"/>
                  <a:satMod val="120000"/>
                </a:srgbClr>
              </a:gs>
              <a:gs pos="80000">
                <a:srgbClr val="A40000">
                  <a:shade val="56000"/>
                  <a:satMod val="145000"/>
                </a:srgbClr>
              </a:gs>
              <a:gs pos="88000">
                <a:srgbClr val="A40000">
                  <a:shade val="63000"/>
                  <a:satMod val="160000"/>
                </a:srgbClr>
              </a:gs>
              <a:gs pos="100000">
                <a:srgbClr val="A40000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A40000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A40000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 Narrow" charset="0"/>
                <a:cs typeface="Arial Narrow" charset="0"/>
              </a:rPr>
              <a:t>Dipole long models</a:t>
            </a:r>
          </a:p>
        </p:txBody>
      </p:sp>
      <p:sp>
        <p:nvSpPr>
          <p:cNvPr id="229" name="Bent-Up Arrow 228"/>
          <p:cNvSpPr/>
          <p:nvPr/>
        </p:nvSpPr>
        <p:spPr>
          <a:xfrm rot="5400000">
            <a:off x="6420764" y="3677551"/>
            <a:ext cx="532429" cy="165766"/>
          </a:xfrm>
          <a:prstGeom prst="bentUpArrow">
            <a:avLst>
              <a:gd name="adj1" fmla="val 22590"/>
              <a:gd name="adj2" fmla="val 22956"/>
              <a:gd name="adj3" fmla="val 47442"/>
            </a:avLst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0" name="Bent-Up Arrow 229"/>
          <p:cNvSpPr/>
          <p:nvPr/>
        </p:nvSpPr>
        <p:spPr>
          <a:xfrm rot="5400000">
            <a:off x="6437954" y="4603343"/>
            <a:ext cx="532429" cy="165766"/>
          </a:xfrm>
          <a:prstGeom prst="bentUpArrow">
            <a:avLst>
              <a:gd name="adj1" fmla="val 22590"/>
              <a:gd name="adj2" fmla="val 22956"/>
              <a:gd name="adj3" fmla="val 47442"/>
            </a:avLst>
          </a:prstGeom>
          <a:solidFill>
            <a:srgbClr val="FF9900"/>
          </a:solidFill>
          <a:ln w="6350" cap="flat" cmpd="sng" algn="ctr">
            <a:solidFill>
              <a:srgbClr val="FF99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5501310" y="4497525"/>
            <a:ext cx="3286738" cy="253180"/>
          </a:xfrm>
          <a:prstGeom prst="rect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>
            <a:noFill/>
          </a:ln>
          <a:effectLst>
            <a:glow rad="762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rgbClr val="0C377B">
                <a:shade val="30000"/>
                <a:satMod val="2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Injector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1415480" y="5254168"/>
            <a:ext cx="5849612" cy="1631216"/>
          </a:xfrm>
          <a:prstGeom prst="rect">
            <a:avLst/>
          </a:prstGeom>
          <a:solidFill>
            <a:srgbClr val="FFFF00">
              <a:alpha val="85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schedule constrained by 16 T magnets &amp; 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→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earliest possible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operation dates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0000CC"/>
                </a:solidFill>
              </a:rPr>
              <a:t>FCC-ee: 2039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2043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HE-LHC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2040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(with HL-LHC stop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LS5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2034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8429945" y="2175053"/>
            <a:ext cx="2735108" cy="646331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16 T magnets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10690358" y="3215505"/>
            <a:ext cx="1511119" cy="646331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9817387" y="4275850"/>
            <a:ext cx="1485471" cy="646331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10322754" y="5070826"/>
            <a:ext cx="1566454" cy="646331"/>
          </a:xfrm>
          <a:prstGeom prst="rect">
            <a:avLst/>
          </a:prstGeom>
          <a:solidFill>
            <a:sysClr val="window" lastClr="FFFFFF">
              <a:alpha val="70000"/>
            </a:sys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HE-LHC</a:t>
            </a:r>
            <a:endParaRPr kumimoji="0" lang="en-GB" sz="3600" b="1" i="0" u="none" strike="noStrike" kern="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511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33377</TotalTime>
  <Words>843</Words>
  <Application>Microsoft Office PowerPoint</Application>
  <PresentationFormat>Widescreen</PresentationFormat>
  <Paragraphs>177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Arial Narrow</vt:lpstr>
      <vt:lpstr>Calibri</vt:lpstr>
      <vt:lpstr>Calibri Light</vt:lpstr>
      <vt:lpstr>Geneva</vt:lpstr>
      <vt:lpstr>Helvetica</vt:lpstr>
      <vt:lpstr>Symbol</vt:lpstr>
      <vt:lpstr>Times New Roman</vt:lpstr>
      <vt:lpstr>Wingdings</vt:lpstr>
      <vt:lpstr>FC5643-CERN3027 - Scale of contributions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Michael Benedikt</cp:lastModifiedBy>
  <cp:revision>1411</cp:revision>
  <cp:lastPrinted>2018-04-06T08:24:16Z</cp:lastPrinted>
  <dcterms:created xsi:type="dcterms:W3CDTF">2012-06-07T06:34:51Z</dcterms:created>
  <dcterms:modified xsi:type="dcterms:W3CDTF">2018-07-10T07:29:20Z</dcterms:modified>
</cp:coreProperties>
</file>