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07" r:id="rId1"/>
  </p:sldMasterIdLst>
  <p:notesMasterIdLst>
    <p:notesMasterId r:id="rId37"/>
  </p:notesMasterIdLst>
  <p:sldIdLst>
    <p:sldId id="256" r:id="rId2"/>
    <p:sldId id="257" r:id="rId3"/>
    <p:sldId id="345" r:id="rId4"/>
    <p:sldId id="330" r:id="rId5"/>
    <p:sldId id="329" r:id="rId6"/>
    <p:sldId id="335" r:id="rId7"/>
    <p:sldId id="336" r:id="rId8"/>
    <p:sldId id="344" r:id="rId9"/>
    <p:sldId id="337" r:id="rId10"/>
    <p:sldId id="339" r:id="rId11"/>
    <p:sldId id="340" r:id="rId12"/>
    <p:sldId id="300" r:id="rId13"/>
    <p:sldId id="299" r:id="rId14"/>
    <p:sldId id="301" r:id="rId15"/>
    <p:sldId id="290" r:id="rId16"/>
    <p:sldId id="292" r:id="rId17"/>
    <p:sldId id="293" r:id="rId18"/>
    <p:sldId id="303" r:id="rId19"/>
    <p:sldId id="318" r:id="rId20"/>
    <p:sldId id="319" r:id="rId21"/>
    <p:sldId id="321" r:id="rId22"/>
    <p:sldId id="323" r:id="rId23"/>
    <p:sldId id="338" r:id="rId24"/>
    <p:sldId id="346" r:id="rId25"/>
    <p:sldId id="351" r:id="rId26"/>
    <p:sldId id="352" r:id="rId27"/>
    <p:sldId id="270" r:id="rId28"/>
    <p:sldId id="276" r:id="rId29"/>
    <p:sldId id="331" r:id="rId30"/>
    <p:sldId id="332" r:id="rId31"/>
    <p:sldId id="342" r:id="rId32"/>
    <p:sldId id="343" r:id="rId33"/>
    <p:sldId id="348" r:id="rId34"/>
    <p:sldId id="350" r:id="rId35"/>
    <p:sldId id="349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F5F5F"/>
    <a:srgbClr val="FF33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7" autoAdjust="0"/>
    <p:restoredTop sz="94096" autoAdjust="0"/>
  </p:normalViewPr>
  <p:slideViewPr>
    <p:cSldViewPr snapToGrid="0">
      <p:cViewPr varScale="1">
        <p:scale>
          <a:sx n="68" d="100"/>
          <a:sy n="68" d="100"/>
        </p:scale>
        <p:origin x="1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ff\Desktop\fccWeek2018\harmonics2D.txt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aiff\Desktop\fccWeek2018\harmonics2D.txt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b2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dPt>
            <c:idx val="18"/>
            <c:marker>
              <c:symbol val="circle"/>
              <c:size val="5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DBAE-4603-BE85-6EB4EC8371E0}"/>
              </c:ext>
            </c:extLst>
          </c:dPt>
          <c:xVal>
            <c:numRef>
              <c:f>harmonics2D!$D$3:$D$33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harmonics2D!$E$3:$E$33</c:f>
              <c:numCache>
                <c:formatCode>0.00E+00</c:formatCode>
                <c:ptCount val="31"/>
                <c:pt idx="0">
                  <c:v>-2.2004000000000001</c:v>
                </c:pt>
                <c:pt idx="1">
                  <c:v>-2.2000999999999999</c:v>
                </c:pt>
                <c:pt idx="2">
                  <c:v>-2.2006000000000001</c:v>
                </c:pt>
                <c:pt idx="3">
                  <c:v>-2.2122000000000002</c:v>
                </c:pt>
                <c:pt idx="4">
                  <c:v>-2.2374999999999998</c:v>
                </c:pt>
                <c:pt idx="5">
                  <c:v>-2.2698999999999998</c:v>
                </c:pt>
                <c:pt idx="6">
                  <c:v>-2.3580999999999999</c:v>
                </c:pt>
                <c:pt idx="7">
                  <c:v>-3.1553</c:v>
                </c:pt>
                <c:pt idx="8">
                  <c:v>-4.9043999999999999</c:v>
                </c:pt>
                <c:pt idx="9">
                  <c:v>-7.6185</c:v>
                </c:pt>
                <c:pt idx="10">
                  <c:v>-10.965999999999999</c:v>
                </c:pt>
                <c:pt idx="11">
                  <c:v>-14.23</c:v>
                </c:pt>
                <c:pt idx="12">
                  <c:v>-17.271000000000001</c:v>
                </c:pt>
                <c:pt idx="13">
                  <c:v>-20.135999999999999</c:v>
                </c:pt>
                <c:pt idx="14">
                  <c:v>-22.847999999999999</c:v>
                </c:pt>
                <c:pt idx="15">
                  <c:v>-25.446999999999999</c:v>
                </c:pt>
                <c:pt idx="16">
                  <c:v>-27.963000000000001</c:v>
                </c:pt>
                <c:pt idx="17">
                  <c:v>-30.423999999999999</c:v>
                </c:pt>
                <c:pt idx="18">
                  <c:v>-32.840000000000003</c:v>
                </c:pt>
                <c:pt idx="19">
                  <c:v>-35.244999999999997</c:v>
                </c:pt>
                <c:pt idx="20">
                  <c:v>-37.618000000000002</c:v>
                </c:pt>
                <c:pt idx="21">
                  <c:v>-39.911999999999999</c:v>
                </c:pt>
                <c:pt idx="22">
                  <c:v>-42.104999999999997</c:v>
                </c:pt>
                <c:pt idx="23">
                  <c:v>-44.198</c:v>
                </c:pt>
                <c:pt idx="24">
                  <c:v>-46.201000000000001</c:v>
                </c:pt>
                <c:pt idx="25">
                  <c:v>-48.113999999999997</c:v>
                </c:pt>
                <c:pt idx="26">
                  <c:v>-49.947000000000003</c:v>
                </c:pt>
                <c:pt idx="27">
                  <c:v>-51.703000000000003</c:v>
                </c:pt>
                <c:pt idx="28">
                  <c:v>-53.392000000000003</c:v>
                </c:pt>
                <c:pt idx="29">
                  <c:v>-55.023000000000003</c:v>
                </c:pt>
                <c:pt idx="30">
                  <c:v>-56.603999999999999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BAE-4603-BE85-6EB4EC8371E0}"/>
            </c:ext>
          </c:extLst>
        </c:ser>
        <c:ser>
          <c:idx val="1"/>
          <c:order val="1"/>
          <c:tx>
            <c:v>b3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harmonics2D!$D$37:$D$67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harmonics2D!$E$37:$E$67</c:f>
              <c:numCache>
                <c:formatCode>0.00E+00</c:formatCode>
                <c:ptCount val="31"/>
                <c:pt idx="0">
                  <c:v>-7.2055999999999996</c:v>
                </c:pt>
                <c:pt idx="1">
                  <c:v>-7.2050000000000001</c:v>
                </c:pt>
                <c:pt idx="2">
                  <c:v>-7.2003000000000004</c:v>
                </c:pt>
                <c:pt idx="3">
                  <c:v>-7.1345999999999998</c:v>
                </c:pt>
                <c:pt idx="4">
                  <c:v>-7.0266999999999999</c:v>
                </c:pt>
                <c:pt idx="5">
                  <c:v>-6.9234</c:v>
                </c:pt>
                <c:pt idx="6">
                  <c:v>-6.8129999999999997</c:v>
                </c:pt>
                <c:pt idx="7">
                  <c:v>-6.7107000000000001</c:v>
                </c:pt>
                <c:pt idx="8">
                  <c:v>-6.5282</c:v>
                </c:pt>
                <c:pt idx="9">
                  <c:v>-6.1656000000000004</c:v>
                </c:pt>
                <c:pt idx="10">
                  <c:v>-5.7046999999999999</c:v>
                </c:pt>
                <c:pt idx="11">
                  <c:v>-5.1615000000000002</c:v>
                </c:pt>
                <c:pt idx="12">
                  <c:v>-4.5791000000000004</c:v>
                </c:pt>
                <c:pt idx="13">
                  <c:v>-3.9956999999999998</c:v>
                </c:pt>
                <c:pt idx="14">
                  <c:v>-3.4281999999999999</c:v>
                </c:pt>
                <c:pt idx="15">
                  <c:v>-2.8944000000000001</c:v>
                </c:pt>
                <c:pt idx="16">
                  <c:v>-2.4011</c:v>
                </c:pt>
                <c:pt idx="17">
                  <c:v>-1.9490000000000001</c:v>
                </c:pt>
                <c:pt idx="18">
                  <c:v>-1.5359</c:v>
                </c:pt>
                <c:pt idx="19">
                  <c:v>-1.1594</c:v>
                </c:pt>
                <c:pt idx="20">
                  <c:v>-0.81633</c:v>
                </c:pt>
                <c:pt idx="21">
                  <c:v>-0.49980999999999998</c:v>
                </c:pt>
                <c:pt idx="22">
                  <c:v>-0.20695</c:v>
                </c:pt>
                <c:pt idx="23">
                  <c:v>6.5638000000000002E-2</c:v>
                </c:pt>
                <c:pt idx="24">
                  <c:v>0.31941999999999998</c:v>
                </c:pt>
                <c:pt idx="25">
                  <c:v>0.55574000000000001</c:v>
                </c:pt>
                <c:pt idx="26">
                  <c:v>0.77603</c:v>
                </c:pt>
                <c:pt idx="27">
                  <c:v>0.98133999999999999</c:v>
                </c:pt>
                <c:pt idx="28">
                  <c:v>1.1725000000000001</c:v>
                </c:pt>
                <c:pt idx="29">
                  <c:v>1.3506</c:v>
                </c:pt>
                <c:pt idx="30">
                  <c:v>1.5163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BAE-4603-BE85-6EB4EC8371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8627664"/>
        <c:axId val="408624136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"b4"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harmonics2D!$D$71:$D$101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harmonics2D!$E$71:$E$101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-8.0524999999999999E-2</c:v>
                      </c:pt>
                      <c:pt idx="1">
                        <c:v>-8.0545000000000005E-2</c:v>
                      </c:pt>
                      <c:pt idx="2">
                        <c:v>-8.0586000000000005E-2</c:v>
                      </c:pt>
                      <c:pt idx="3">
                        <c:v>-8.0810000000000007E-2</c:v>
                      </c:pt>
                      <c:pt idx="4">
                        <c:v>-8.1129000000000007E-2</c:v>
                      </c:pt>
                      <c:pt idx="5">
                        <c:v>-8.1680000000000003E-2</c:v>
                      </c:pt>
                      <c:pt idx="6">
                        <c:v>-8.4126999999999993E-2</c:v>
                      </c:pt>
                      <c:pt idx="7">
                        <c:v>-0.11024</c:v>
                      </c:pt>
                      <c:pt idx="8">
                        <c:v>-0.16542999999999999</c:v>
                      </c:pt>
                      <c:pt idx="9">
                        <c:v>-0.25076999999999999</c:v>
                      </c:pt>
                      <c:pt idx="10">
                        <c:v>-0.35416999999999998</c:v>
                      </c:pt>
                      <c:pt idx="11">
                        <c:v>-0.44819999999999999</c:v>
                      </c:pt>
                      <c:pt idx="12">
                        <c:v>-0.52958000000000005</c:v>
                      </c:pt>
                      <c:pt idx="13">
                        <c:v>-0.59980999999999995</c:v>
                      </c:pt>
                      <c:pt idx="14">
                        <c:v>-0.66113</c:v>
                      </c:pt>
                      <c:pt idx="15">
                        <c:v>-0.71548</c:v>
                      </c:pt>
                      <c:pt idx="16">
                        <c:v>-0.76480000000000004</c:v>
                      </c:pt>
                      <c:pt idx="17">
                        <c:v>-0.81008000000000002</c:v>
                      </c:pt>
                      <c:pt idx="18">
                        <c:v>-0.85190999999999995</c:v>
                      </c:pt>
                      <c:pt idx="19">
                        <c:v>-0.89097000000000004</c:v>
                      </c:pt>
                      <c:pt idx="20">
                        <c:v>-0.92737999999999998</c:v>
                      </c:pt>
                      <c:pt idx="21">
                        <c:v>-0.96091000000000004</c:v>
                      </c:pt>
                      <c:pt idx="22">
                        <c:v>-0.99190999999999996</c:v>
                      </c:pt>
                      <c:pt idx="23">
                        <c:v>-1.0206</c:v>
                      </c:pt>
                      <c:pt idx="24">
                        <c:v>-1.0472999999999999</c:v>
                      </c:pt>
                      <c:pt idx="25">
                        <c:v>-1.0722</c:v>
                      </c:pt>
                      <c:pt idx="26">
                        <c:v>-1.0953999999999999</c:v>
                      </c:pt>
                      <c:pt idx="27">
                        <c:v>-1.1171</c:v>
                      </c:pt>
                      <c:pt idx="28">
                        <c:v>-1.1375</c:v>
                      </c:pt>
                      <c:pt idx="29">
                        <c:v>-1.1566000000000001</c:v>
                      </c:pt>
                      <c:pt idx="30">
                        <c:v>-1.1746000000000001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3-DBAE-4603-BE85-6EB4EC8371E0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"b5"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harmonics2D!$D$105:$D$135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harmonics2D!$E$105:$E$135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-0.70626</c:v>
                      </c:pt>
                      <c:pt idx="1">
                        <c:v>-0.70626</c:v>
                      </c:pt>
                      <c:pt idx="2">
                        <c:v>-0.70626</c:v>
                      </c:pt>
                      <c:pt idx="3">
                        <c:v>-0.70609</c:v>
                      </c:pt>
                      <c:pt idx="4">
                        <c:v>-0.70586000000000004</c:v>
                      </c:pt>
                      <c:pt idx="5">
                        <c:v>-0.70576000000000005</c:v>
                      </c:pt>
                      <c:pt idx="6">
                        <c:v>-0.70648</c:v>
                      </c:pt>
                      <c:pt idx="7">
                        <c:v>-0.71086000000000005</c:v>
                      </c:pt>
                      <c:pt idx="8">
                        <c:v>-0.72118000000000004</c:v>
                      </c:pt>
                      <c:pt idx="9">
                        <c:v>-0.74050000000000005</c:v>
                      </c:pt>
                      <c:pt idx="10">
                        <c:v>-0.76392000000000004</c:v>
                      </c:pt>
                      <c:pt idx="11">
                        <c:v>-0.78598999999999997</c:v>
                      </c:pt>
                      <c:pt idx="12">
                        <c:v>-0.80562999999999996</c:v>
                      </c:pt>
                      <c:pt idx="13">
                        <c:v>-0.82308000000000003</c:v>
                      </c:pt>
                      <c:pt idx="14">
                        <c:v>-0.83865000000000001</c:v>
                      </c:pt>
                      <c:pt idx="15">
                        <c:v>-0.85260000000000002</c:v>
                      </c:pt>
                      <c:pt idx="16">
                        <c:v>-0.86524999999999996</c:v>
                      </c:pt>
                      <c:pt idx="17">
                        <c:v>-0.87683999999999995</c:v>
                      </c:pt>
                      <c:pt idx="18">
                        <c:v>-0.88754999999999995</c:v>
                      </c:pt>
                      <c:pt idx="19">
                        <c:v>-0.89756000000000002</c:v>
                      </c:pt>
                      <c:pt idx="20">
                        <c:v>-0.90690000000000004</c:v>
                      </c:pt>
                      <c:pt idx="21">
                        <c:v>-0.91556999999999999</c:v>
                      </c:pt>
                      <c:pt idx="22">
                        <c:v>-0.92361000000000004</c:v>
                      </c:pt>
                      <c:pt idx="23">
                        <c:v>-0.93108000000000002</c:v>
                      </c:pt>
                      <c:pt idx="24">
                        <c:v>-0.93805000000000005</c:v>
                      </c:pt>
                      <c:pt idx="25">
                        <c:v>-0.94455</c:v>
                      </c:pt>
                      <c:pt idx="26">
                        <c:v>-0.95062999999999998</c:v>
                      </c:pt>
                      <c:pt idx="27">
                        <c:v>-0.95631999999999995</c:v>
                      </c:pt>
                      <c:pt idx="28">
                        <c:v>-0.96165</c:v>
                      </c:pt>
                      <c:pt idx="29">
                        <c:v>-0.96665999999999996</c:v>
                      </c:pt>
                      <c:pt idx="30">
                        <c:v>-0.97136999999999996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DBAE-4603-BE85-6EB4EC8371E0}"/>
                  </c:ext>
                </c:extLst>
              </c15:ser>
            </c15:filteredScatterSeries>
            <c15:filteredScatterSeries>
              <c15:ser>
                <c:idx val="4"/>
                <c:order val="4"/>
                <c:tx>
                  <c:v>"b6"</c:v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harmonics2D!$D$139:$D$169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harmonics2D!$E$139:$E$169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-1.1577E-3</c:v>
                      </c:pt>
                      <c:pt idx="1">
                        <c:v>-1.1574000000000001E-3</c:v>
                      </c:pt>
                      <c:pt idx="2">
                        <c:v>-1.1557E-3</c:v>
                      </c:pt>
                      <c:pt idx="3">
                        <c:v>-1.1466E-3</c:v>
                      </c:pt>
                      <c:pt idx="4">
                        <c:v>-1.1310999999999999E-3</c:v>
                      </c:pt>
                      <c:pt idx="5">
                        <c:v>-1.1202E-3</c:v>
                      </c:pt>
                      <c:pt idx="6">
                        <c:v>-1.1391999999999999E-3</c:v>
                      </c:pt>
                      <c:pt idx="7">
                        <c:v>-1.4574E-3</c:v>
                      </c:pt>
                      <c:pt idx="8">
                        <c:v>-2.0571000000000001E-3</c:v>
                      </c:pt>
                      <c:pt idx="9">
                        <c:v>-3.1288000000000002E-3</c:v>
                      </c:pt>
                      <c:pt idx="10">
                        <c:v>-4.5000999999999999E-3</c:v>
                      </c:pt>
                      <c:pt idx="11">
                        <c:v>-5.6598999999999998E-3</c:v>
                      </c:pt>
                      <c:pt idx="12">
                        <c:v>-6.5902000000000001E-3</c:v>
                      </c:pt>
                      <c:pt idx="13">
                        <c:v>-7.3613999999999997E-3</c:v>
                      </c:pt>
                      <c:pt idx="14">
                        <c:v>-8.0172000000000004E-3</c:v>
                      </c:pt>
                      <c:pt idx="15">
                        <c:v>-8.5804999999999996E-3</c:v>
                      </c:pt>
                      <c:pt idx="16">
                        <c:v>-9.0667999999999999E-3</c:v>
                      </c:pt>
                      <c:pt idx="17">
                        <c:v>-9.4955000000000005E-3</c:v>
                      </c:pt>
                      <c:pt idx="18">
                        <c:v>-9.8782000000000002E-3</c:v>
                      </c:pt>
                      <c:pt idx="19">
                        <c:v>-1.0222E-2</c:v>
                      </c:pt>
                      <c:pt idx="20">
                        <c:v>-1.0533000000000001E-2</c:v>
                      </c:pt>
                      <c:pt idx="21">
                        <c:v>-1.0812E-2</c:v>
                      </c:pt>
                      <c:pt idx="22">
                        <c:v>-1.1068E-2</c:v>
                      </c:pt>
                      <c:pt idx="23">
                        <c:v>-1.1301E-2</c:v>
                      </c:pt>
                      <c:pt idx="24">
                        <c:v>-1.1516999999999999E-2</c:v>
                      </c:pt>
                      <c:pt idx="25">
                        <c:v>-1.1717999999999999E-2</c:v>
                      </c:pt>
                      <c:pt idx="26">
                        <c:v>-1.1906E-2</c:v>
                      </c:pt>
                      <c:pt idx="27">
                        <c:v>-1.2081E-2</c:v>
                      </c:pt>
                      <c:pt idx="28">
                        <c:v>-1.2246E-2</c:v>
                      </c:pt>
                      <c:pt idx="29">
                        <c:v>-1.2397999999999999E-2</c:v>
                      </c:pt>
                      <c:pt idx="30">
                        <c:v>-1.2539E-2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BAE-4603-BE85-6EB4EC8371E0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"b7"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harmonics2D!$D$173:$D$203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harmonics2D!$E$173:$E$203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1.6673</c:v>
                      </c:pt>
                      <c:pt idx="1">
                        <c:v>1.6673</c:v>
                      </c:pt>
                      <c:pt idx="2">
                        <c:v>1.6674</c:v>
                      </c:pt>
                      <c:pt idx="3">
                        <c:v>1.6677999999999999</c:v>
                      </c:pt>
                      <c:pt idx="4">
                        <c:v>1.6685000000000001</c:v>
                      </c:pt>
                      <c:pt idx="5">
                        <c:v>1.6692</c:v>
                      </c:pt>
                      <c:pt idx="6">
                        <c:v>1.6698999999999999</c:v>
                      </c:pt>
                      <c:pt idx="7">
                        <c:v>1.6718</c:v>
                      </c:pt>
                      <c:pt idx="8">
                        <c:v>1.6754</c:v>
                      </c:pt>
                      <c:pt idx="9">
                        <c:v>1.6812</c:v>
                      </c:pt>
                      <c:pt idx="10">
                        <c:v>1.6883999999999999</c:v>
                      </c:pt>
                      <c:pt idx="11">
                        <c:v>1.6957</c:v>
                      </c:pt>
                      <c:pt idx="12">
                        <c:v>1.7029000000000001</c:v>
                      </c:pt>
                      <c:pt idx="13">
                        <c:v>1.7097</c:v>
                      </c:pt>
                      <c:pt idx="14">
                        <c:v>1.7161999999999999</c:v>
                      </c:pt>
                      <c:pt idx="15">
                        <c:v>1.7223999999999999</c:v>
                      </c:pt>
                      <c:pt idx="16">
                        <c:v>1.7282</c:v>
                      </c:pt>
                      <c:pt idx="17">
                        <c:v>1.7337</c:v>
                      </c:pt>
                      <c:pt idx="18">
                        <c:v>1.7387999999999999</c:v>
                      </c:pt>
                      <c:pt idx="19">
                        <c:v>1.7438</c:v>
                      </c:pt>
                      <c:pt idx="20">
                        <c:v>1.7484999999999999</c:v>
                      </c:pt>
                      <c:pt idx="21">
                        <c:v>1.7529999999999999</c:v>
                      </c:pt>
                      <c:pt idx="22">
                        <c:v>1.7572000000000001</c:v>
                      </c:pt>
                      <c:pt idx="23">
                        <c:v>1.7611000000000001</c:v>
                      </c:pt>
                      <c:pt idx="24">
                        <c:v>1.7648999999999999</c:v>
                      </c:pt>
                      <c:pt idx="25">
                        <c:v>1.7684</c:v>
                      </c:pt>
                      <c:pt idx="26">
                        <c:v>1.7718</c:v>
                      </c:pt>
                      <c:pt idx="27">
                        <c:v>1.7749999999999999</c:v>
                      </c:pt>
                      <c:pt idx="28">
                        <c:v>1.778</c:v>
                      </c:pt>
                      <c:pt idx="29">
                        <c:v>1.7808999999999999</c:v>
                      </c:pt>
                      <c:pt idx="30">
                        <c:v>1.7836000000000001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BAE-4603-BE85-6EB4EC8371E0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"b8"</c:v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harmonics2D!$D$207:$D$237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harmonics2D!$E$207:$E$237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-1.2471E-5</c:v>
                      </c:pt>
                      <c:pt idx="1">
                        <c:v>-1.2466000000000001E-5</c:v>
                      </c:pt>
                      <c:pt idx="2">
                        <c:v>-1.2483000000000001E-5</c:v>
                      </c:pt>
                      <c:pt idx="3">
                        <c:v>-1.2568000000000001E-5</c:v>
                      </c:pt>
                      <c:pt idx="4">
                        <c:v>-1.2753E-5</c:v>
                      </c:pt>
                      <c:pt idx="5">
                        <c:v>-1.2982E-5</c:v>
                      </c:pt>
                      <c:pt idx="6">
                        <c:v>-1.3618000000000001E-5</c:v>
                      </c:pt>
                      <c:pt idx="7">
                        <c:v>-1.9639E-5</c:v>
                      </c:pt>
                      <c:pt idx="8">
                        <c:v>-2.8863000000000001E-5</c:v>
                      </c:pt>
                      <c:pt idx="9">
                        <c:v>-4.8328000000000002E-5</c:v>
                      </c:pt>
                      <c:pt idx="10">
                        <c:v>-7.3405999999999995E-5</c:v>
                      </c:pt>
                      <c:pt idx="11">
                        <c:v>-9.1496999999999995E-5</c:v>
                      </c:pt>
                      <c:pt idx="12">
                        <c:v>-1.0402E-4</c:v>
                      </c:pt>
                      <c:pt idx="13">
                        <c:v>-1.1327E-4</c:v>
                      </c:pt>
                      <c:pt idx="14">
                        <c:v>-1.2057000000000001E-4</c:v>
                      </c:pt>
                      <c:pt idx="15">
                        <c:v>-1.2600999999999999E-4</c:v>
                      </c:pt>
                      <c:pt idx="16">
                        <c:v>-1.2967E-4</c:v>
                      </c:pt>
                      <c:pt idx="17">
                        <c:v>-1.3221000000000001E-4</c:v>
                      </c:pt>
                      <c:pt idx="18">
                        <c:v>-1.3402999999999999E-4</c:v>
                      </c:pt>
                      <c:pt idx="19">
                        <c:v>-1.3541000000000001E-4</c:v>
                      </c:pt>
                      <c:pt idx="20">
                        <c:v>-1.3641E-4</c:v>
                      </c:pt>
                      <c:pt idx="21">
                        <c:v>-1.3716999999999999E-4</c:v>
                      </c:pt>
                      <c:pt idx="22">
                        <c:v>-1.3779999999999999E-4</c:v>
                      </c:pt>
                      <c:pt idx="23">
                        <c:v>-1.3831999999999999E-4</c:v>
                      </c:pt>
                      <c:pt idx="24">
                        <c:v>-1.3883E-4</c:v>
                      </c:pt>
                      <c:pt idx="25">
                        <c:v>-1.3935E-4</c:v>
                      </c:pt>
                      <c:pt idx="26">
                        <c:v>-1.3988999999999999E-4</c:v>
                      </c:pt>
                      <c:pt idx="27">
                        <c:v>-1.4039E-4</c:v>
                      </c:pt>
                      <c:pt idx="28">
                        <c:v>-1.4092999999999999E-4</c:v>
                      </c:pt>
                      <c:pt idx="29">
                        <c:v>-1.4145E-4</c:v>
                      </c:pt>
                      <c:pt idx="30">
                        <c:v>-1.4196E-4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BAE-4603-BE85-6EB4EC8371E0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v>"b9"</c:v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harmonics2D!$D$241:$D$271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harmonics2D!$E$241:$E$271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1.3522000000000001</c:v>
                      </c:pt>
                      <c:pt idx="1">
                        <c:v>1.3522000000000001</c:v>
                      </c:pt>
                      <c:pt idx="2">
                        <c:v>1.3522000000000001</c:v>
                      </c:pt>
                      <c:pt idx="3">
                        <c:v>1.3526</c:v>
                      </c:pt>
                      <c:pt idx="4">
                        <c:v>1.3532</c:v>
                      </c:pt>
                      <c:pt idx="5">
                        <c:v>1.3537999999999999</c:v>
                      </c:pt>
                      <c:pt idx="6">
                        <c:v>1.3544</c:v>
                      </c:pt>
                      <c:pt idx="7">
                        <c:v>1.3559000000000001</c:v>
                      </c:pt>
                      <c:pt idx="8">
                        <c:v>1.3589</c:v>
                      </c:pt>
                      <c:pt idx="9">
                        <c:v>1.3635999999999999</c:v>
                      </c:pt>
                      <c:pt idx="10">
                        <c:v>1.3694999999999999</c:v>
                      </c:pt>
                      <c:pt idx="11">
                        <c:v>1.3754999999999999</c:v>
                      </c:pt>
                      <c:pt idx="12">
                        <c:v>1.3813</c:v>
                      </c:pt>
                      <c:pt idx="13">
                        <c:v>1.3869</c:v>
                      </c:pt>
                      <c:pt idx="14">
                        <c:v>1.3923000000000001</c:v>
                      </c:pt>
                      <c:pt idx="15">
                        <c:v>1.3973</c:v>
                      </c:pt>
                      <c:pt idx="16">
                        <c:v>1.4019999999999999</c:v>
                      </c:pt>
                      <c:pt idx="17">
                        <c:v>1.4065000000000001</c:v>
                      </c:pt>
                      <c:pt idx="18">
                        <c:v>1.4107000000000001</c:v>
                      </c:pt>
                      <c:pt idx="19">
                        <c:v>1.4148000000000001</c:v>
                      </c:pt>
                      <c:pt idx="20">
                        <c:v>1.4186000000000001</c:v>
                      </c:pt>
                      <c:pt idx="21">
                        <c:v>1.4221999999999999</c:v>
                      </c:pt>
                      <c:pt idx="22">
                        <c:v>1.4256</c:v>
                      </c:pt>
                      <c:pt idx="23">
                        <c:v>1.4289000000000001</c:v>
                      </c:pt>
                      <c:pt idx="24">
                        <c:v>1.4319</c:v>
                      </c:pt>
                      <c:pt idx="25">
                        <c:v>1.4348000000000001</c:v>
                      </c:pt>
                      <c:pt idx="26">
                        <c:v>1.4375</c:v>
                      </c:pt>
                      <c:pt idx="27">
                        <c:v>1.4400999999999999</c:v>
                      </c:pt>
                      <c:pt idx="28">
                        <c:v>1.4426000000000001</c:v>
                      </c:pt>
                      <c:pt idx="29">
                        <c:v>1.4449000000000001</c:v>
                      </c:pt>
                      <c:pt idx="30">
                        <c:v>1.4471000000000001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BAE-4603-BE85-6EB4EC8371E0}"/>
                  </c:ext>
                </c:extLst>
              </c15:ser>
            </c15:filteredScatterSeries>
          </c:ext>
        </c:extLst>
      </c:scatterChart>
      <c:valAx>
        <c:axId val="408627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B[T]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8624136"/>
        <c:crossesAt val="-60"/>
        <c:crossBetween val="midCat"/>
      </c:valAx>
      <c:valAx>
        <c:axId val="408624136"/>
        <c:scaling>
          <c:orientation val="minMax"/>
          <c:min val="-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bn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8627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2"/>
          <c:order val="2"/>
          <c:tx>
            <c:v>b4</c:v>
          </c:tx>
          <c:spPr>
            <a:ln w="19050" cap="rnd">
              <a:solidFill>
                <a:srgbClr val="FF33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33CC"/>
              </a:solidFill>
              <a:ln w="9525">
                <a:solidFill>
                  <a:srgbClr val="FF33CC"/>
                </a:solidFill>
              </a:ln>
              <a:effectLst/>
            </c:spPr>
          </c:marker>
          <c:xVal>
            <c:numRef>
              <c:f>harmonics2D!$D$71:$D$101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harmonics2D!$E$71:$E$101</c:f>
              <c:numCache>
                <c:formatCode>0.00E+00</c:formatCode>
                <c:ptCount val="31"/>
                <c:pt idx="0">
                  <c:v>-8.0524999999999999E-2</c:v>
                </c:pt>
                <c:pt idx="1">
                  <c:v>-8.0545000000000005E-2</c:v>
                </c:pt>
                <c:pt idx="2">
                  <c:v>-8.0586000000000005E-2</c:v>
                </c:pt>
                <c:pt idx="3">
                  <c:v>-8.0810000000000007E-2</c:v>
                </c:pt>
                <c:pt idx="4">
                  <c:v>-8.1129000000000007E-2</c:v>
                </c:pt>
                <c:pt idx="5">
                  <c:v>-8.1680000000000003E-2</c:v>
                </c:pt>
                <c:pt idx="6">
                  <c:v>-8.4126999999999993E-2</c:v>
                </c:pt>
                <c:pt idx="7">
                  <c:v>-0.11024</c:v>
                </c:pt>
                <c:pt idx="8">
                  <c:v>-0.16542999999999999</c:v>
                </c:pt>
                <c:pt idx="9">
                  <c:v>-0.25076999999999999</c:v>
                </c:pt>
                <c:pt idx="10">
                  <c:v>-0.35416999999999998</c:v>
                </c:pt>
                <c:pt idx="11">
                  <c:v>-0.44819999999999999</c:v>
                </c:pt>
                <c:pt idx="12">
                  <c:v>-0.52958000000000005</c:v>
                </c:pt>
                <c:pt idx="13">
                  <c:v>-0.59980999999999995</c:v>
                </c:pt>
                <c:pt idx="14">
                  <c:v>-0.66113</c:v>
                </c:pt>
                <c:pt idx="15">
                  <c:v>-0.71548</c:v>
                </c:pt>
                <c:pt idx="16">
                  <c:v>-0.76480000000000004</c:v>
                </c:pt>
                <c:pt idx="17">
                  <c:v>-0.81008000000000002</c:v>
                </c:pt>
                <c:pt idx="18">
                  <c:v>-0.85190999999999995</c:v>
                </c:pt>
                <c:pt idx="19">
                  <c:v>-0.89097000000000004</c:v>
                </c:pt>
                <c:pt idx="20">
                  <c:v>-0.92737999999999998</c:v>
                </c:pt>
                <c:pt idx="21">
                  <c:v>-0.96091000000000004</c:v>
                </c:pt>
                <c:pt idx="22">
                  <c:v>-0.99190999999999996</c:v>
                </c:pt>
                <c:pt idx="23">
                  <c:v>-1.0206</c:v>
                </c:pt>
                <c:pt idx="24">
                  <c:v>-1.0472999999999999</c:v>
                </c:pt>
                <c:pt idx="25">
                  <c:v>-1.0722</c:v>
                </c:pt>
                <c:pt idx="26">
                  <c:v>-1.0953999999999999</c:v>
                </c:pt>
                <c:pt idx="27">
                  <c:v>-1.1171</c:v>
                </c:pt>
                <c:pt idx="28">
                  <c:v>-1.1375</c:v>
                </c:pt>
                <c:pt idx="29">
                  <c:v>-1.1566000000000001</c:v>
                </c:pt>
                <c:pt idx="30">
                  <c:v>-1.1746000000000001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258-4919-9264-B487067C2511}"/>
            </c:ext>
          </c:extLst>
        </c:ser>
        <c:ser>
          <c:idx val="3"/>
          <c:order val="3"/>
          <c:tx>
            <c:v>b5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harmonics2D!$D$105:$D$135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harmonics2D!$E$105:$E$135</c:f>
              <c:numCache>
                <c:formatCode>0.00E+00</c:formatCode>
                <c:ptCount val="31"/>
                <c:pt idx="0">
                  <c:v>-0.70626</c:v>
                </c:pt>
                <c:pt idx="1">
                  <c:v>-0.70626</c:v>
                </c:pt>
                <c:pt idx="2">
                  <c:v>-0.70626</c:v>
                </c:pt>
                <c:pt idx="3">
                  <c:v>-0.70609</c:v>
                </c:pt>
                <c:pt idx="4">
                  <c:v>-0.70586000000000004</c:v>
                </c:pt>
                <c:pt idx="5">
                  <c:v>-0.70576000000000005</c:v>
                </c:pt>
                <c:pt idx="6">
                  <c:v>-0.70648</c:v>
                </c:pt>
                <c:pt idx="7">
                  <c:v>-0.71086000000000005</c:v>
                </c:pt>
                <c:pt idx="8">
                  <c:v>-0.72118000000000004</c:v>
                </c:pt>
                <c:pt idx="9">
                  <c:v>-0.74050000000000005</c:v>
                </c:pt>
                <c:pt idx="10">
                  <c:v>-0.76392000000000004</c:v>
                </c:pt>
                <c:pt idx="11">
                  <c:v>-0.78598999999999997</c:v>
                </c:pt>
                <c:pt idx="12">
                  <c:v>-0.80562999999999996</c:v>
                </c:pt>
                <c:pt idx="13">
                  <c:v>-0.82308000000000003</c:v>
                </c:pt>
                <c:pt idx="14">
                  <c:v>-0.83865000000000001</c:v>
                </c:pt>
                <c:pt idx="15">
                  <c:v>-0.85260000000000002</c:v>
                </c:pt>
                <c:pt idx="16">
                  <c:v>-0.86524999999999996</c:v>
                </c:pt>
                <c:pt idx="17">
                  <c:v>-0.87683999999999995</c:v>
                </c:pt>
                <c:pt idx="18">
                  <c:v>-0.88754999999999995</c:v>
                </c:pt>
                <c:pt idx="19">
                  <c:v>-0.89756000000000002</c:v>
                </c:pt>
                <c:pt idx="20">
                  <c:v>-0.90690000000000004</c:v>
                </c:pt>
                <c:pt idx="21">
                  <c:v>-0.91556999999999999</c:v>
                </c:pt>
                <c:pt idx="22">
                  <c:v>-0.92361000000000004</c:v>
                </c:pt>
                <c:pt idx="23">
                  <c:v>-0.93108000000000002</c:v>
                </c:pt>
                <c:pt idx="24">
                  <c:v>-0.93805000000000005</c:v>
                </c:pt>
                <c:pt idx="25">
                  <c:v>-0.94455</c:v>
                </c:pt>
                <c:pt idx="26">
                  <c:v>-0.95062999999999998</c:v>
                </c:pt>
                <c:pt idx="27">
                  <c:v>-0.95631999999999995</c:v>
                </c:pt>
                <c:pt idx="28">
                  <c:v>-0.96165</c:v>
                </c:pt>
                <c:pt idx="29">
                  <c:v>-0.96665999999999996</c:v>
                </c:pt>
                <c:pt idx="30">
                  <c:v>-0.97136999999999996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258-4919-9264-B487067C2511}"/>
            </c:ext>
          </c:extLst>
        </c:ser>
        <c:ser>
          <c:idx val="4"/>
          <c:order val="4"/>
          <c:tx>
            <c:v>b6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harmonics2D!$D$139:$D$169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harmonics2D!$E$139:$E$169</c:f>
              <c:numCache>
                <c:formatCode>0.00E+00</c:formatCode>
                <c:ptCount val="31"/>
                <c:pt idx="0">
                  <c:v>-1.1577E-3</c:v>
                </c:pt>
                <c:pt idx="1">
                  <c:v>-1.1574000000000001E-3</c:v>
                </c:pt>
                <c:pt idx="2">
                  <c:v>-1.1557E-3</c:v>
                </c:pt>
                <c:pt idx="3">
                  <c:v>-1.1466E-3</c:v>
                </c:pt>
                <c:pt idx="4">
                  <c:v>-1.1310999999999999E-3</c:v>
                </c:pt>
                <c:pt idx="5">
                  <c:v>-1.1202E-3</c:v>
                </c:pt>
                <c:pt idx="6">
                  <c:v>-1.1391999999999999E-3</c:v>
                </c:pt>
                <c:pt idx="7">
                  <c:v>-1.4574E-3</c:v>
                </c:pt>
                <c:pt idx="8">
                  <c:v>-2.0571000000000001E-3</c:v>
                </c:pt>
                <c:pt idx="9">
                  <c:v>-3.1288000000000002E-3</c:v>
                </c:pt>
                <c:pt idx="10">
                  <c:v>-4.5000999999999999E-3</c:v>
                </c:pt>
                <c:pt idx="11">
                  <c:v>-5.6598999999999998E-3</c:v>
                </c:pt>
                <c:pt idx="12">
                  <c:v>-6.5902000000000001E-3</c:v>
                </c:pt>
                <c:pt idx="13">
                  <c:v>-7.3613999999999997E-3</c:v>
                </c:pt>
                <c:pt idx="14">
                  <c:v>-8.0172000000000004E-3</c:v>
                </c:pt>
                <c:pt idx="15">
                  <c:v>-8.5804999999999996E-3</c:v>
                </c:pt>
                <c:pt idx="16">
                  <c:v>-9.0667999999999999E-3</c:v>
                </c:pt>
                <c:pt idx="17">
                  <c:v>-9.4955000000000005E-3</c:v>
                </c:pt>
                <c:pt idx="18">
                  <c:v>-9.8782000000000002E-3</c:v>
                </c:pt>
                <c:pt idx="19">
                  <c:v>-1.0222E-2</c:v>
                </c:pt>
                <c:pt idx="20">
                  <c:v>-1.0533000000000001E-2</c:v>
                </c:pt>
                <c:pt idx="21">
                  <c:v>-1.0812E-2</c:v>
                </c:pt>
                <c:pt idx="22">
                  <c:v>-1.1068E-2</c:v>
                </c:pt>
                <c:pt idx="23">
                  <c:v>-1.1301E-2</c:v>
                </c:pt>
                <c:pt idx="24">
                  <c:v>-1.1516999999999999E-2</c:v>
                </c:pt>
                <c:pt idx="25">
                  <c:v>-1.1717999999999999E-2</c:v>
                </c:pt>
                <c:pt idx="26">
                  <c:v>-1.1906E-2</c:v>
                </c:pt>
                <c:pt idx="27">
                  <c:v>-1.2081E-2</c:v>
                </c:pt>
                <c:pt idx="28">
                  <c:v>-1.2246E-2</c:v>
                </c:pt>
                <c:pt idx="29">
                  <c:v>-1.2397999999999999E-2</c:v>
                </c:pt>
                <c:pt idx="30">
                  <c:v>-1.2539E-2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258-4919-9264-B487067C2511}"/>
            </c:ext>
          </c:extLst>
        </c:ser>
        <c:ser>
          <c:idx val="5"/>
          <c:order val="5"/>
          <c:tx>
            <c:v>b7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harmonics2D!$D$173:$D$203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harmonics2D!$E$173:$E$203</c:f>
              <c:numCache>
                <c:formatCode>0.00E+00</c:formatCode>
                <c:ptCount val="31"/>
                <c:pt idx="0">
                  <c:v>1.6673</c:v>
                </c:pt>
                <c:pt idx="1">
                  <c:v>1.6673</c:v>
                </c:pt>
                <c:pt idx="2">
                  <c:v>1.6674</c:v>
                </c:pt>
                <c:pt idx="3">
                  <c:v>1.6677999999999999</c:v>
                </c:pt>
                <c:pt idx="4">
                  <c:v>1.6685000000000001</c:v>
                </c:pt>
                <c:pt idx="5">
                  <c:v>1.6692</c:v>
                </c:pt>
                <c:pt idx="6">
                  <c:v>1.6698999999999999</c:v>
                </c:pt>
                <c:pt idx="7">
                  <c:v>1.6718</c:v>
                </c:pt>
                <c:pt idx="8">
                  <c:v>1.6754</c:v>
                </c:pt>
                <c:pt idx="9">
                  <c:v>1.6812</c:v>
                </c:pt>
                <c:pt idx="10">
                  <c:v>1.6883999999999999</c:v>
                </c:pt>
                <c:pt idx="11">
                  <c:v>1.6957</c:v>
                </c:pt>
                <c:pt idx="12">
                  <c:v>1.7029000000000001</c:v>
                </c:pt>
                <c:pt idx="13">
                  <c:v>1.7097</c:v>
                </c:pt>
                <c:pt idx="14">
                  <c:v>1.7161999999999999</c:v>
                </c:pt>
                <c:pt idx="15">
                  <c:v>1.7223999999999999</c:v>
                </c:pt>
                <c:pt idx="16">
                  <c:v>1.7282</c:v>
                </c:pt>
                <c:pt idx="17">
                  <c:v>1.7337</c:v>
                </c:pt>
                <c:pt idx="18">
                  <c:v>1.7387999999999999</c:v>
                </c:pt>
                <c:pt idx="19">
                  <c:v>1.7438</c:v>
                </c:pt>
                <c:pt idx="20">
                  <c:v>1.7484999999999999</c:v>
                </c:pt>
                <c:pt idx="21">
                  <c:v>1.7529999999999999</c:v>
                </c:pt>
                <c:pt idx="22">
                  <c:v>1.7572000000000001</c:v>
                </c:pt>
                <c:pt idx="23">
                  <c:v>1.7611000000000001</c:v>
                </c:pt>
                <c:pt idx="24">
                  <c:v>1.7648999999999999</c:v>
                </c:pt>
                <c:pt idx="25">
                  <c:v>1.7684</c:v>
                </c:pt>
                <c:pt idx="26">
                  <c:v>1.7718</c:v>
                </c:pt>
                <c:pt idx="27">
                  <c:v>1.7749999999999999</c:v>
                </c:pt>
                <c:pt idx="28">
                  <c:v>1.778</c:v>
                </c:pt>
                <c:pt idx="29">
                  <c:v>1.7808999999999999</c:v>
                </c:pt>
                <c:pt idx="30">
                  <c:v>1.7836000000000001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258-4919-9264-B487067C2511}"/>
            </c:ext>
          </c:extLst>
        </c:ser>
        <c:ser>
          <c:idx val="6"/>
          <c:order val="6"/>
          <c:tx>
            <c:v>b8</c:v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harmonics2D!$D$207:$D$237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harmonics2D!$E$207:$E$237</c:f>
              <c:numCache>
                <c:formatCode>0.00E+00</c:formatCode>
                <c:ptCount val="31"/>
                <c:pt idx="0">
                  <c:v>-1.2471E-5</c:v>
                </c:pt>
                <c:pt idx="1">
                  <c:v>-1.2466000000000001E-5</c:v>
                </c:pt>
                <c:pt idx="2">
                  <c:v>-1.2483000000000001E-5</c:v>
                </c:pt>
                <c:pt idx="3">
                  <c:v>-1.2568000000000001E-5</c:v>
                </c:pt>
                <c:pt idx="4">
                  <c:v>-1.2753E-5</c:v>
                </c:pt>
                <c:pt idx="5">
                  <c:v>-1.2982E-5</c:v>
                </c:pt>
                <c:pt idx="6">
                  <c:v>-1.3618000000000001E-5</c:v>
                </c:pt>
                <c:pt idx="7">
                  <c:v>-1.9639E-5</c:v>
                </c:pt>
                <c:pt idx="8">
                  <c:v>-2.8863000000000001E-5</c:v>
                </c:pt>
                <c:pt idx="9">
                  <c:v>-4.8328000000000002E-5</c:v>
                </c:pt>
                <c:pt idx="10">
                  <c:v>-7.3405999999999995E-5</c:v>
                </c:pt>
                <c:pt idx="11">
                  <c:v>-9.1496999999999995E-5</c:v>
                </c:pt>
                <c:pt idx="12">
                  <c:v>-1.0402E-4</c:v>
                </c:pt>
                <c:pt idx="13">
                  <c:v>-1.1327E-4</c:v>
                </c:pt>
                <c:pt idx="14">
                  <c:v>-1.2057000000000001E-4</c:v>
                </c:pt>
                <c:pt idx="15">
                  <c:v>-1.2600999999999999E-4</c:v>
                </c:pt>
                <c:pt idx="16">
                  <c:v>-1.2967E-4</c:v>
                </c:pt>
                <c:pt idx="17">
                  <c:v>-1.3221000000000001E-4</c:v>
                </c:pt>
                <c:pt idx="18">
                  <c:v>-1.3402999999999999E-4</c:v>
                </c:pt>
                <c:pt idx="19">
                  <c:v>-1.3541000000000001E-4</c:v>
                </c:pt>
                <c:pt idx="20">
                  <c:v>-1.3641E-4</c:v>
                </c:pt>
                <c:pt idx="21">
                  <c:v>-1.3716999999999999E-4</c:v>
                </c:pt>
                <c:pt idx="22">
                  <c:v>-1.3779999999999999E-4</c:v>
                </c:pt>
                <c:pt idx="23">
                  <c:v>-1.3831999999999999E-4</c:v>
                </c:pt>
                <c:pt idx="24">
                  <c:v>-1.3883E-4</c:v>
                </c:pt>
                <c:pt idx="25">
                  <c:v>-1.3935E-4</c:v>
                </c:pt>
                <c:pt idx="26">
                  <c:v>-1.3988999999999999E-4</c:v>
                </c:pt>
                <c:pt idx="27">
                  <c:v>-1.4039E-4</c:v>
                </c:pt>
                <c:pt idx="28">
                  <c:v>-1.4092999999999999E-4</c:v>
                </c:pt>
                <c:pt idx="29">
                  <c:v>-1.4145E-4</c:v>
                </c:pt>
                <c:pt idx="30">
                  <c:v>-1.4196E-4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258-4919-9264-B487067C2511}"/>
            </c:ext>
          </c:extLst>
        </c:ser>
        <c:ser>
          <c:idx val="7"/>
          <c:order val="7"/>
          <c:tx>
            <c:v>b9</c:v>
          </c:tx>
          <c:spPr>
            <a:ln w="19050" cap="rnd">
              <a:solidFill>
                <a:srgbClr val="33CCCC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33CCCC"/>
              </a:solidFill>
              <a:ln w="9525">
                <a:solidFill>
                  <a:srgbClr val="33CCCC"/>
                </a:solidFill>
              </a:ln>
              <a:effectLst/>
            </c:spPr>
          </c:marker>
          <c:xVal>
            <c:numRef>
              <c:f>harmonics2D!$D$241:$D$271</c:f>
              <c:numCache>
                <c:formatCode>0.00E+00</c:formatCode>
                <c:ptCount val="31"/>
                <c:pt idx="0">
                  <c:v>0.85569300000000004</c:v>
                </c:pt>
                <c:pt idx="1">
                  <c:v>1.3976280000000001</c:v>
                </c:pt>
                <c:pt idx="2">
                  <c:v>1.9395309999999999</c:v>
                </c:pt>
                <c:pt idx="3">
                  <c:v>2.4808050000000001</c:v>
                </c:pt>
                <c:pt idx="4">
                  <c:v>3.0212859999999999</c:v>
                </c:pt>
                <c:pt idx="5">
                  <c:v>3.561356</c:v>
                </c:pt>
                <c:pt idx="6">
                  <c:v>4.1007819999999997</c:v>
                </c:pt>
                <c:pt idx="7">
                  <c:v>4.6366759999999996</c:v>
                </c:pt>
                <c:pt idx="8">
                  <c:v>5.1657390000000003</c:v>
                </c:pt>
                <c:pt idx="9">
                  <c:v>5.6851989999999999</c:v>
                </c:pt>
                <c:pt idx="10">
                  <c:v>6.1959910000000002</c:v>
                </c:pt>
                <c:pt idx="11">
                  <c:v>6.7016799999999996</c:v>
                </c:pt>
                <c:pt idx="12">
                  <c:v>7.2037680000000002</c:v>
                </c:pt>
                <c:pt idx="13">
                  <c:v>7.7030450000000004</c:v>
                </c:pt>
                <c:pt idx="14">
                  <c:v>8.1999549999999992</c:v>
                </c:pt>
                <c:pt idx="15">
                  <c:v>8.6949609999999993</c:v>
                </c:pt>
                <c:pt idx="16">
                  <c:v>9.1882929999999998</c:v>
                </c:pt>
                <c:pt idx="17">
                  <c:v>9.6800949999999997</c:v>
                </c:pt>
                <c:pt idx="18">
                  <c:v>10.170500000000001</c:v>
                </c:pt>
                <c:pt idx="19">
                  <c:v>10.659452</c:v>
                </c:pt>
                <c:pt idx="20">
                  <c:v>11.147188999999999</c:v>
                </c:pt>
                <c:pt idx="21">
                  <c:v>11.634017999999999</c:v>
                </c:pt>
                <c:pt idx="22">
                  <c:v>12.120164000000001</c:v>
                </c:pt>
                <c:pt idx="23">
                  <c:v>12.60568</c:v>
                </c:pt>
                <c:pt idx="24">
                  <c:v>13.090630000000001</c:v>
                </c:pt>
                <c:pt idx="25">
                  <c:v>13.575092</c:v>
                </c:pt>
                <c:pt idx="26">
                  <c:v>14.059108999999999</c:v>
                </c:pt>
                <c:pt idx="27">
                  <c:v>14.542721999999999</c:v>
                </c:pt>
                <c:pt idx="28">
                  <c:v>15.025963000000001</c:v>
                </c:pt>
                <c:pt idx="29">
                  <c:v>15.508823</c:v>
                </c:pt>
                <c:pt idx="30">
                  <c:v>15.991307000000001</c:v>
                </c:pt>
              </c:numCache>
            </c:numRef>
          </c:xVal>
          <c:yVal>
            <c:numRef>
              <c:f>harmonics2D!$E$241:$E$271</c:f>
              <c:numCache>
                <c:formatCode>0.00E+00</c:formatCode>
                <c:ptCount val="31"/>
                <c:pt idx="0">
                  <c:v>1.3522000000000001</c:v>
                </c:pt>
                <c:pt idx="1">
                  <c:v>1.3522000000000001</c:v>
                </c:pt>
                <c:pt idx="2">
                  <c:v>1.3522000000000001</c:v>
                </c:pt>
                <c:pt idx="3">
                  <c:v>1.3526</c:v>
                </c:pt>
                <c:pt idx="4">
                  <c:v>1.3532</c:v>
                </c:pt>
                <c:pt idx="5">
                  <c:v>1.3537999999999999</c:v>
                </c:pt>
                <c:pt idx="6">
                  <c:v>1.3544</c:v>
                </c:pt>
                <c:pt idx="7">
                  <c:v>1.3559000000000001</c:v>
                </c:pt>
                <c:pt idx="8">
                  <c:v>1.3589</c:v>
                </c:pt>
                <c:pt idx="9">
                  <c:v>1.3635999999999999</c:v>
                </c:pt>
                <c:pt idx="10">
                  <c:v>1.3694999999999999</c:v>
                </c:pt>
                <c:pt idx="11">
                  <c:v>1.3754999999999999</c:v>
                </c:pt>
                <c:pt idx="12">
                  <c:v>1.3813</c:v>
                </c:pt>
                <c:pt idx="13">
                  <c:v>1.3869</c:v>
                </c:pt>
                <c:pt idx="14">
                  <c:v>1.3923000000000001</c:v>
                </c:pt>
                <c:pt idx="15">
                  <c:v>1.3973</c:v>
                </c:pt>
                <c:pt idx="16">
                  <c:v>1.4019999999999999</c:v>
                </c:pt>
                <c:pt idx="17">
                  <c:v>1.4065000000000001</c:v>
                </c:pt>
                <c:pt idx="18">
                  <c:v>1.4107000000000001</c:v>
                </c:pt>
                <c:pt idx="19">
                  <c:v>1.4148000000000001</c:v>
                </c:pt>
                <c:pt idx="20">
                  <c:v>1.4186000000000001</c:v>
                </c:pt>
                <c:pt idx="21">
                  <c:v>1.4221999999999999</c:v>
                </c:pt>
                <c:pt idx="22">
                  <c:v>1.4256</c:v>
                </c:pt>
                <c:pt idx="23">
                  <c:v>1.4289000000000001</c:v>
                </c:pt>
                <c:pt idx="24">
                  <c:v>1.4319</c:v>
                </c:pt>
                <c:pt idx="25">
                  <c:v>1.4348000000000001</c:v>
                </c:pt>
                <c:pt idx="26">
                  <c:v>1.4375</c:v>
                </c:pt>
                <c:pt idx="27">
                  <c:v>1.4400999999999999</c:v>
                </c:pt>
                <c:pt idx="28">
                  <c:v>1.4426000000000001</c:v>
                </c:pt>
                <c:pt idx="29">
                  <c:v>1.4449000000000001</c:v>
                </c:pt>
                <c:pt idx="30">
                  <c:v>1.4471000000000001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258-4919-9264-B487067C25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8628448"/>
        <c:axId val="40862296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"b2"</c:v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harmonics2D!$D$3:$D$33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harmonics2D!$E$3:$E$33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-2.2004000000000001</c:v>
                      </c:pt>
                      <c:pt idx="1">
                        <c:v>-2.2000999999999999</c:v>
                      </c:pt>
                      <c:pt idx="2">
                        <c:v>-2.2006000000000001</c:v>
                      </c:pt>
                      <c:pt idx="3">
                        <c:v>-2.2122000000000002</c:v>
                      </c:pt>
                      <c:pt idx="4">
                        <c:v>-2.2374999999999998</c:v>
                      </c:pt>
                      <c:pt idx="5">
                        <c:v>-2.2698999999999998</c:v>
                      </c:pt>
                      <c:pt idx="6">
                        <c:v>-2.3580999999999999</c:v>
                      </c:pt>
                      <c:pt idx="7">
                        <c:v>-3.1553</c:v>
                      </c:pt>
                      <c:pt idx="8">
                        <c:v>-4.9043999999999999</c:v>
                      </c:pt>
                      <c:pt idx="9">
                        <c:v>-7.6185</c:v>
                      </c:pt>
                      <c:pt idx="10">
                        <c:v>-10.965999999999999</c:v>
                      </c:pt>
                      <c:pt idx="11">
                        <c:v>-14.23</c:v>
                      </c:pt>
                      <c:pt idx="12">
                        <c:v>-17.271000000000001</c:v>
                      </c:pt>
                      <c:pt idx="13">
                        <c:v>-20.135999999999999</c:v>
                      </c:pt>
                      <c:pt idx="14">
                        <c:v>-22.847999999999999</c:v>
                      </c:pt>
                      <c:pt idx="15">
                        <c:v>-25.446999999999999</c:v>
                      </c:pt>
                      <c:pt idx="16">
                        <c:v>-27.963000000000001</c:v>
                      </c:pt>
                      <c:pt idx="17">
                        <c:v>-30.423999999999999</c:v>
                      </c:pt>
                      <c:pt idx="18">
                        <c:v>-32.840000000000003</c:v>
                      </c:pt>
                      <c:pt idx="19">
                        <c:v>-35.244999999999997</c:v>
                      </c:pt>
                      <c:pt idx="20">
                        <c:v>-37.618000000000002</c:v>
                      </c:pt>
                      <c:pt idx="21">
                        <c:v>-39.911999999999999</c:v>
                      </c:pt>
                      <c:pt idx="22">
                        <c:v>-42.104999999999997</c:v>
                      </c:pt>
                      <c:pt idx="23">
                        <c:v>-44.198</c:v>
                      </c:pt>
                      <c:pt idx="24">
                        <c:v>-46.201000000000001</c:v>
                      </c:pt>
                      <c:pt idx="25">
                        <c:v>-48.113999999999997</c:v>
                      </c:pt>
                      <c:pt idx="26">
                        <c:v>-49.947000000000003</c:v>
                      </c:pt>
                      <c:pt idx="27">
                        <c:v>-51.703000000000003</c:v>
                      </c:pt>
                      <c:pt idx="28">
                        <c:v>-53.392000000000003</c:v>
                      </c:pt>
                      <c:pt idx="29">
                        <c:v>-55.023000000000003</c:v>
                      </c:pt>
                      <c:pt idx="30">
                        <c:v>-56.603999999999999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6-9258-4919-9264-B487067C2511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"b3"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harmonics2D!$D$37:$D$67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0.85569300000000004</c:v>
                      </c:pt>
                      <c:pt idx="1">
                        <c:v>1.3976280000000001</c:v>
                      </c:pt>
                      <c:pt idx="2">
                        <c:v>1.9395309999999999</c:v>
                      </c:pt>
                      <c:pt idx="3">
                        <c:v>2.4808050000000001</c:v>
                      </c:pt>
                      <c:pt idx="4">
                        <c:v>3.0212859999999999</c:v>
                      </c:pt>
                      <c:pt idx="5">
                        <c:v>3.561356</c:v>
                      </c:pt>
                      <c:pt idx="6">
                        <c:v>4.1007819999999997</c:v>
                      </c:pt>
                      <c:pt idx="7">
                        <c:v>4.6366759999999996</c:v>
                      </c:pt>
                      <c:pt idx="8">
                        <c:v>5.1657390000000003</c:v>
                      </c:pt>
                      <c:pt idx="9">
                        <c:v>5.6851989999999999</c:v>
                      </c:pt>
                      <c:pt idx="10">
                        <c:v>6.1959910000000002</c:v>
                      </c:pt>
                      <c:pt idx="11">
                        <c:v>6.7016799999999996</c:v>
                      </c:pt>
                      <c:pt idx="12">
                        <c:v>7.2037680000000002</c:v>
                      </c:pt>
                      <c:pt idx="13">
                        <c:v>7.7030450000000004</c:v>
                      </c:pt>
                      <c:pt idx="14">
                        <c:v>8.1999549999999992</c:v>
                      </c:pt>
                      <c:pt idx="15">
                        <c:v>8.6949609999999993</c:v>
                      </c:pt>
                      <c:pt idx="16">
                        <c:v>9.1882929999999998</c:v>
                      </c:pt>
                      <c:pt idx="17">
                        <c:v>9.6800949999999997</c:v>
                      </c:pt>
                      <c:pt idx="18">
                        <c:v>10.170500000000001</c:v>
                      </c:pt>
                      <c:pt idx="19">
                        <c:v>10.659452</c:v>
                      </c:pt>
                      <c:pt idx="20">
                        <c:v>11.147188999999999</c:v>
                      </c:pt>
                      <c:pt idx="21">
                        <c:v>11.634017999999999</c:v>
                      </c:pt>
                      <c:pt idx="22">
                        <c:v>12.120164000000001</c:v>
                      </c:pt>
                      <c:pt idx="23">
                        <c:v>12.60568</c:v>
                      </c:pt>
                      <c:pt idx="24">
                        <c:v>13.090630000000001</c:v>
                      </c:pt>
                      <c:pt idx="25">
                        <c:v>13.575092</c:v>
                      </c:pt>
                      <c:pt idx="26">
                        <c:v>14.059108999999999</c:v>
                      </c:pt>
                      <c:pt idx="27">
                        <c:v>14.542721999999999</c:v>
                      </c:pt>
                      <c:pt idx="28">
                        <c:v>15.025963000000001</c:v>
                      </c:pt>
                      <c:pt idx="29">
                        <c:v>15.508823</c:v>
                      </c:pt>
                      <c:pt idx="30">
                        <c:v>15.991307000000001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harmonics2D!$E$37:$E$67</c15:sqref>
                        </c15:formulaRef>
                      </c:ext>
                    </c:extLst>
                    <c:numCache>
                      <c:formatCode>0.00E+00</c:formatCode>
                      <c:ptCount val="31"/>
                      <c:pt idx="0">
                        <c:v>-7.2055999999999996</c:v>
                      </c:pt>
                      <c:pt idx="1">
                        <c:v>-7.2050000000000001</c:v>
                      </c:pt>
                      <c:pt idx="2">
                        <c:v>-7.2003000000000004</c:v>
                      </c:pt>
                      <c:pt idx="3">
                        <c:v>-7.1345999999999998</c:v>
                      </c:pt>
                      <c:pt idx="4">
                        <c:v>-7.0266999999999999</c:v>
                      </c:pt>
                      <c:pt idx="5">
                        <c:v>-6.9234</c:v>
                      </c:pt>
                      <c:pt idx="6">
                        <c:v>-6.8129999999999997</c:v>
                      </c:pt>
                      <c:pt idx="7">
                        <c:v>-6.7107000000000001</c:v>
                      </c:pt>
                      <c:pt idx="8">
                        <c:v>-6.5282</c:v>
                      </c:pt>
                      <c:pt idx="9">
                        <c:v>-6.1656000000000004</c:v>
                      </c:pt>
                      <c:pt idx="10">
                        <c:v>-5.7046999999999999</c:v>
                      </c:pt>
                      <c:pt idx="11">
                        <c:v>-5.1615000000000002</c:v>
                      </c:pt>
                      <c:pt idx="12">
                        <c:v>-4.5791000000000004</c:v>
                      </c:pt>
                      <c:pt idx="13">
                        <c:v>-3.9956999999999998</c:v>
                      </c:pt>
                      <c:pt idx="14">
                        <c:v>-3.4281999999999999</c:v>
                      </c:pt>
                      <c:pt idx="15">
                        <c:v>-2.8944000000000001</c:v>
                      </c:pt>
                      <c:pt idx="16">
                        <c:v>-2.4011</c:v>
                      </c:pt>
                      <c:pt idx="17">
                        <c:v>-1.9490000000000001</c:v>
                      </c:pt>
                      <c:pt idx="18">
                        <c:v>-1.5359</c:v>
                      </c:pt>
                      <c:pt idx="19">
                        <c:v>-1.1594</c:v>
                      </c:pt>
                      <c:pt idx="20">
                        <c:v>-0.81633</c:v>
                      </c:pt>
                      <c:pt idx="21">
                        <c:v>-0.49980999999999998</c:v>
                      </c:pt>
                      <c:pt idx="22">
                        <c:v>-0.20695</c:v>
                      </c:pt>
                      <c:pt idx="23">
                        <c:v>6.5638000000000002E-2</c:v>
                      </c:pt>
                      <c:pt idx="24">
                        <c:v>0.31941999999999998</c:v>
                      </c:pt>
                      <c:pt idx="25">
                        <c:v>0.55574000000000001</c:v>
                      </c:pt>
                      <c:pt idx="26">
                        <c:v>0.77603</c:v>
                      </c:pt>
                      <c:pt idx="27">
                        <c:v>0.98133999999999999</c:v>
                      </c:pt>
                      <c:pt idx="28">
                        <c:v>1.1725000000000001</c:v>
                      </c:pt>
                      <c:pt idx="29">
                        <c:v>1.3506</c:v>
                      </c:pt>
                      <c:pt idx="30">
                        <c:v>1.5163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9258-4919-9264-B487067C2511}"/>
                  </c:ext>
                </c:extLst>
              </c15:ser>
            </c15:filteredScatterSeries>
          </c:ext>
        </c:extLst>
      </c:scatterChart>
      <c:valAx>
        <c:axId val="408628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aseline="0"/>
                  <a:t>B[T]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8622960"/>
        <c:crossesAt val="-60"/>
        <c:crossBetween val="midCat"/>
      </c:valAx>
      <c:valAx>
        <c:axId val="408622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aseline="0"/>
                  <a:t>bn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08628448"/>
        <c:crosses val="autoZero"/>
        <c:crossBetween val="midCat"/>
        <c:majorUnit val="1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98B8B-BC03-4765-9DB3-CD1D59AC8DD4}" type="datetimeFigureOut">
              <a:rPr lang="it-IT" smtClean="0"/>
              <a:t>08/07/2018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9A4A0-B596-4289-B7B4-8A68835D64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0888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9A4A0-B596-4289-B7B4-8A68835D642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5011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9A4A0-B596-4289-B7B4-8A68835D642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72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9A4A0-B596-4289-B7B4-8A68835D642C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9395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9A4A0-B596-4289-B7B4-8A68835D642C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6491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9A4A0-B596-4289-B7B4-8A68835D642C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791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-331076"/>
            <a:ext cx="12192000" cy="7480738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332310"/>
              <a:ext cx="9118832" cy="652569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5" y="2222624"/>
            <a:ext cx="789023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5255" y="4777380"/>
            <a:ext cx="789023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34350" y="1790690"/>
            <a:ext cx="990599" cy="30487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6F1434C6-7740-40AC-AE78-E1FC91061478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8247" y="3226298"/>
            <a:ext cx="3859795" cy="30487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33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60" y="4961453"/>
            <a:ext cx="85626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5" y="685800"/>
            <a:ext cx="8562672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5258" y="5528191"/>
            <a:ext cx="8562671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13281-CD36-4036-8356-6DF1814038C0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914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927101"/>
            <a:ext cx="8562672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4" y="3488023"/>
            <a:ext cx="8562673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189BA-BC24-4657-89EE-7801C462B923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40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9377896" y="2898649"/>
            <a:ext cx="8807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868912" y="589768"/>
            <a:ext cx="8021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4078" y="903421"/>
            <a:ext cx="8213847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849706" y="3809279"/>
            <a:ext cx="7528189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4" y="5000816"/>
            <a:ext cx="8562673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C918E-25FE-4BFB-AFCA-6DB42C20165A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999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2057400"/>
            <a:ext cx="8562672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5" y="5024909"/>
            <a:ext cx="8562672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74706-B26F-42B8-B482-8A90BBAAC189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88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922305"/>
            <a:ext cx="8564789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6" y="2489200"/>
            <a:ext cx="3084577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5253" y="3147165"/>
            <a:ext cx="3084576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44630" y="2489200"/>
            <a:ext cx="31023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44630" y="3147165"/>
            <a:ext cx="3102332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51760" y="2489201"/>
            <a:ext cx="3084987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51761" y="3147164"/>
            <a:ext cx="3084987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439270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79936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534A3-60DA-40A2-88DF-05341F14ACCC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988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927101"/>
            <a:ext cx="8564789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282" y="4180095"/>
            <a:ext cx="306538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50324" y="2486222"/>
            <a:ext cx="2695275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1175281" y="4837559"/>
            <a:ext cx="3064547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39091" y="4179596"/>
            <a:ext cx="3090387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4734163" y="2509454"/>
            <a:ext cx="2700243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39091" y="4837559"/>
            <a:ext cx="3107871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51762" y="4179595"/>
            <a:ext cx="306598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8139929" y="2509454"/>
            <a:ext cx="2691785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51762" y="4837559"/>
            <a:ext cx="306598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386692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9936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38979-B4ED-436C-914A-B6666A72DBCE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519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8BDB-BBFD-4A7B-84A5-5EAAC09D4AEA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983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25294" y="1447799"/>
            <a:ext cx="1436463" cy="457199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5254" y="1447799"/>
            <a:ext cx="5889645" cy="4572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65D7B-03B5-48ED-A92C-A46485D73FB1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8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151" y="180133"/>
            <a:ext cx="8457603" cy="70986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151" y="1260834"/>
            <a:ext cx="10086669" cy="507690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943603" y="6476058"/>
            <a:ext cx="1320799" cy="228659"/>
          </a:xfrm>
        </p:spPr>
        <p:txBody>
          <a:bodyPr/>
          <a:lstStyle/>
          <a:p>
            <a:fld id="{F90FFBA5-32FD-4CE1-AD6A-F4E573A9C550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8301" y="6476057"/>
            <a:ext cx="5146393" cy="228660"/>
          </a:xfrm>
        </p:spPr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8572" y="122311"/>
            <a:ext cx="1055077" cy="5556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4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9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5" y="2257589"/>
            <a:ext cx="4135687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5682" y="2257588"/>
            <a:ext cx="4072871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982A-56CF-497F-A6C9-E585028E40C9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317385" y="7605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38155" y="295731"/>
            <a:ext cx="105507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96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5253" y="1686911"/>
            <a:ext cx="4849307" cy="433289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41" y="1686911"/>
            <a:ext cx="4849308" cy="433289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2C3D6-D547-469A-9402-A95DD2A35919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38155" y="295731"/>
            <a:ext cx="105507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41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3" y="2494298"/>
            <a:ext cx="4849307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5253" y="3253589"/>
            <a:ext cx="4849308" cy="276621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42" y="2489200"/>
            <a:ext cx="4849305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41" y="3248491"/>
            <a:ext cx="4849307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8A3A1-832C-4DF4-8A62-56B6AF3DA31E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38155" y="295731"/>
            <a:ext cx="105507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8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D604-4B07-46F3-8B31-91DDFDF620ED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38155" y="295731"/>
            <a:ext cx="1055077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09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9E3EC-7B19-4326-9DE3-352BA072F5A4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7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4" y="1447800"/>
            <a:ext cx="3616785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1903" y="1441182"/>
            <a:ext cx="484380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5254" y="3086845"/>
            <a:ext cx="3616785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0F637-CDF7-499F-8667-13E7710D4BD1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4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1"/>
            <a:ext cx="12192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455" y="1340000"/>
            <a:ext cx="4002584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7212" y="1320800"/>
            <a:ext cx="3721469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35455" y="3086100"/>
            <a:ext cx="4002584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BD07-2E43-415C-B32B-E02ED997C04B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327525" y="0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5238" y="295731"/>
            <a:ext cx="838417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06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-265648"/>
            <a:ext cx="12192000" cy="4514456"/>
            <a:chOff x="0" y="-2798"/>
            <a:chExt cx="9144000" cy="6979873"/>
          </a:xfrm>
        </p:grpSpPr>
        <p:sp>
          <p:nvSpPr>
            <p:cNvPr id="25" name="Rectangle 24"/>
            <p:cNvSpPr/>
            <p:nvPr/>
          </p:nvSpPr>
          <p:spPr>
            <a:xfrm>
              <a:off x="12584" y="159169"/>
              <a:ext cx="9118832" cy="2100568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80578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-2798"/>
              <a:ext cx="9144000" cy="6979873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50151" y="148137"/>
            <a:ext cx="8457603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0151" y="1276599"/>
            <a:ext cx="10086669" cy="50769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64623" y="6476059"/>
            <a:ext cx="13207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151B1E18-2348-44F7-AAB6-5192877A66D7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8812" y="6479828"/>
            <a:ext cx="5146393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89324" y="1"/>
            <a:ext cx="752601" cy="6734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0318572" y="127683"/>
            <a:ext cx="1055077" cy="5649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4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81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microsoft.com/office/2007/relationships/hdphoto" Target="../media/hdphoto4.wdp"/><Relationship Id="rId3" Type="http://schemas.microsoft.com/office/2007/relationships/hdphoto" Target="../media/hdphoto2.wdp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microsoft.com/office/2007/relationships/hdphoto" Target="../media/hdphoto3.wdp"/><Relationship Id="rId10" Type="http://schemas.openxmlformats.org/officeDocument/2006/relationships/image" Target="../media/image41.png"/><Relationship Id="rId4" Type="http://schemas.openxmlformats.org/officeDocument/2006/relationships/image" Target="../media/image36.png"/><Relationship Id="rId9" Type="http://schemas.openxmlformats.org/officeDocument/2006/relationships/image" Target="../media/image40.png"/><Relationship Id="rId1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3.png"/><Relationship Id="rId3" Type="http://schemas.microsoft.com/office/2007/relationships/hdphoto" Target="../media/hdphoto5.wdp"/><Relationship Id="rId7" Type="http://schemas.openxmlformats.org/officeDocument/2006/relationships/image" Target="../media/image48.png"/><Relationship Id="rId12" Type="http://schemas.openxmlformats.org/officeDocument/2006/relationships/image" Target="../media/image5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microsoft.com/office/2007/relationships/hdphoto" Target="../media/hdphoto6.wdp"/><Relationship Id="rId10" Type="http://schemas.microsoft.com/office/2007/relationships/hdphoto" Target="../media/hdphoto7.wdp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8.png"/><Relationship Id="rId3" Type="http://schemas.microsoft.com/office/2007/relationships/hdphoto" Target="../media/hdphoto8.wdp"/><Relationship Id="rId7" Type="http://schemas.openxmlformats.org/officeDocument/2006/relationships/image" Target="../media/image48.png"/><Relationship Id="rId12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1.png"/><Relationship Id="rId5" Type="http://schemas.microsoft.com/office/2007/relationships/hdphoto" Target="../media/hdphoto9.wdp"/><Relationship Id="rId10" Type="http://schemas.microsoft.com/office/2007/relationships/hdphoto" Target="../media/hdphoto10.wdp"/><Relationship Id="rId4" Type="http://schemas.openxmlformats.org/officeDocument/2006/relationships/image" Target="../media/image55.png"/><Relationship Id="rId9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4117" y="2399253"/>
            <a:ext cx="8120544" cy="738231"/>
          </a:xfrm>
        </p:spPr>
        <p:txBody>
          <a:bodyPr/>
          <a:lstStyle/>
          <a:p>
            <a:pPr algn="ctr"/>
            <a:r>
              <a:rPr lang="it-IT" sz="4400" dirty="0"/>
              <a:t>EuroCirCol Cos</a:t>
            </a:r>
            <a:r>
              <a:rPr lang="el-GR" sz="4400" dirty="0"/>
              <a:t>θ</a:t>
            </a:r>
            <a:r>
              <a:rPr lang="it-IT" sz="4400" dirty="0"/>
              <a:t> 16 T dipole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4118" y="5125673"/>
            <a:ext cx="8120544" cy="1048625"/>
          </a:xfrm>
        </p:spPr>
        <p:txBody>
          <a:bodyPr>
            <a:noAutofit/>
          </a:bodyPr>
          <a:lstStyle/>
          <a:p>
            <a:pPr algn="just"/>
            <a:r>
              <a:rPr lang="it-IT" sz="1750" u="sng" dirty="0"/>
              <a:t>BARBARA CAIFFI</a:t>
            </a:r>
          </a:p>
          <a:p>
            <a:pPr algn="just"/>
            <a:r>
              <a:rPr lang="it-IT" sz="1750" dirty="0"/>
              <a:t>G. Bellomo, P. Fabbricatore, S. Farinon, s. MARIOTTO, A.Pampaloni       A. M. RICCI, M. Sorbi, M. STatera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964" y="664572"/>
            <a:ext cx="1593000" cy="8836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253" y="753645"/>
            <a:ext cx="1593000" cy="7054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542" y="722883"/>
            <a:ext cx="1593000" cy="766996"/>
          </a:xfrm>
          <a:prstGeom prst="rect">
            <a:avLst/>
          </a:prstGeom>
        </p:spPr>
      </p:pic>
      <p:sp>
        <p:nvSpPr>
          <p:cNvPr id="10" name="TextBox 3"/>
          <p:cNvSpPr txBox="1"/>
          <p:nvPr/>
        </p:nvSpPr>
        <p:spPr>
          <a:xfrm>
            <a:off x="2330721" y="3673294"/>
            <a:ext cx="8120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i="1" dirty="0" err="1">
                <a:solidFill>
                  <a:schemeClr val="bg1"/>
                </a:solidFill>
              </a:rPr>
              <a:t>Presented</a:t>
            </a:r>
            <a:r>
              <a:rPr lang="it-IT" i="1" dirty="0">
                <a:solidFill>
                  <a:schemeClr val="bg1"/>
                </a:solidFill>
              </a:rPr>
              <a:t> @ FCC week</a:t>
            </a:r>
          </a:p>
          <a:p>
            <a:r>
              <a:rPr lang="nl-NL" dirty="0">
                <a:solidFill>
                  <a:schemeClr val="bg1"/>
                </a:solidFill>
              </a:rPr>
              <a:t>9-13 April 2018 </a:t>
            </a:r>
          </a:p>
          <a:p>
            <a:r>
              <a:rPr lang="nl-NL" dirty="0">
                <a:solidFill>
                  <a:schemeClr val="bg1"/>
                </a:solidFill>
              </a:rPr>
              <a:t>Amsterdam</a:t>
            </a:r>
          </a:p>
          <a:p>
            <a:pPr algn="just"/>
            <a:endParaRPr lang="fr-F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3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4"/>
    </mc:Choice>
    <mc:Fallback xmlns="">
      <p:transition spd="slow" advTm="801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Mechanical constrains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2539-99E9-40FD-8A6D-95692AF3C5AD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150" y="2756848"/>
            <a:ext cx="9494563" cy="3175151"/>
          </a:xfrm>
          <a:prstGeom prst="rect">
            <a:avLst/>
          </a:prstGeom>
        </p:spPr>
      </p:pic>
      <p:sp>
        <p:nvSpPr>
          <p:cNvPr id="12" name="TextBox 23"/>
          <p:cNvSpPr txBox="1"/>
          <p:nvPr/>
        </p:nvSpPr>
        <p:spPr>
          <a:xfrm>
            <a:off x="798301" y="1344439"/>
            <a:ext cx="99424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Stress in the conductor &lt; 150 MPa @ RT, &lt; 200 MPa @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Stress on mechanical structure &lt; yield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 detachment between coil and pole</a:t>
            </a:r>
          </a:p>
          <a:p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5431810" y="5213445"/>
            <a:ext cx="378678" cy="2456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06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Lorentz Forces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F804E-9A97-4AA3-B51D-2813FC05CFBC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" t="31944" r="27477" b="30000"/>
          <a:stretch/>
        </p:blipFill>
        <p:spPr>
          <a:xfrm>
            <a:off x="247441" y="1883391"/>
            <a:ext cx="4973922" cy="2052502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4226658" y="1991108"/>
            <a:ext cx="231891" cy="300094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631254" y="2494752"/>
            <a:ext cx="109126" cy="273869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740380" y="3030263"/>
            <a:ext cx="272812" cy="177327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84320" y="3659886"/>
            <a:ext cx="286252" cy="4564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390462" y="3269779"/>
            <a:ext cx="286252" cy="4564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211429" y="3048655"/>
            <a:ext cx="247615" cy="41901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963813" y="2864989"/>
            <a:ext cx="247615" cy="102166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279961" y="2560946"/>
            <a:ext cx="247615" cy="102166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676714" y="2194392"/>
            <a:ext cx="251158" cy="193624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315423" y="3659886"/>
            <a:ext cx="286252" cy="4564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4770366" y="3659886"/>
            <a:ext cx="181392" cy="4564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3936606" y="3659886"/>
            <a:ext cx="286252" cy="4564"/>
          </a:xfrm>
          <a:prstGeom prst="straightConnector1">
            <a:avLst/>
          </a:prstGeom>
          <a:ln w="38100">
            <a:solidFill>
              <a:srgbClr val="5F5F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283183"/>
              </p:ext>
            </p:extLst>
          </p:nvPr>
        </p:nvGraphicFramePr>
        <p:xfrm>
          <a:off x="5340460" y="2190055"/>
          <a:ext cx="6756950" cy="3929878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1055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38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9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89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782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RH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FX sum (MN)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FY sum (MN)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>
                          <a:effectLst/>
                        </a:rPr>
                        <a:t>F</a:t>
                      </a:r>
                      <a:r>
                        <a:rPr lang="en-US" sz="1400" dirty="0" err="1">
                          <a:effectLst/>
                          <a:latin typeface="Symbol" panose="05050102010706020507" pitchFamily="18" charset="2"/>
                        </a:rPr>
                        <a:t>q</a:t>
                      </a:r>
                      <a:r>
                        <a:rPr lang="en-US" sz="1400" dirty="0">
                          <a:effectLst/>
                        </a:rPr>
                        <a:t> sum (MN)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>
                          <a:effectLst/>
                          <a:latin typeface="Symbol" panose="05050102010706020507" pitchFamily="18" charset="2"/>
                        </a:rPr>
                        <a:t>sq</a:t>
                      </a:r>
                      <a:r>
                        <a:rPr lang="en-US" sz="1400" dirty="0">
                          <a:effectLst/>
                        </a:rPr>
                        <a:t> sum (</a:t>
                      </a:r>
                      <a:r>
                        <a:rPr lang="en-US" sz="1400" dirty="0" err="1">
                          <a:effectLst/>
                        </a:rPr>
                        <a:t>MPa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2,1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-0,1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-1,2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-90,5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2,3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-0,5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-1,6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-120,4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2,0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-1,1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-1,8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-125,9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0,3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-2,0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-2,1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-145,8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Total</a:t>
                      </a:r>
                      <a:r>
                        <a:rPr lang="en-US" sz="1400" baseline="0" dirty="0">
                          <a:effectLst/>
                        </a:rPr>
                        <a:t> RH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6,8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-3,7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-6,7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-118,0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l"/>
                      <a:r>
                        <a:rPr lang="it-IT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LH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FX sum (MN)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FY sum (MN)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  <a:latin typeface="Symbol" panose="05050102010706020507" pitchFamily="18" charset="2"/>
                        </a:rPr>
                        <a:t>q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sum (MN)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  <a:latin typeface="Symbol" panose="05050102010706020507" pitchFamily="18" charset="2"/>
                        </a:rPr>
                        <a:t>sq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 sum (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</a:rPr>
                        <a:t>MPa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-2,1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-0,2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1,3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-92,9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-2,4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-0,6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1,7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-125,9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-2,2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-1,2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2,0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-136,9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-0,7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-2,3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2,4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-166,9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782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Total LH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-7,4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-4,2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7,3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-127,9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0240">
                <a:tc>
                  <a:txBody>
                    <a:bodyPr/>
                    <a:lstStyle/>
                    <a:p>
                      <a:pPr algn="l"/>
                      <a:r>
                        <a:rPr lang="en-US" sz="1400">
                          <a:effectLst/>
                        </a:rPr>
                        <a:t>total winding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-0,6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-7,9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0,6</a:t>
                      </a:r>
                      <a:endParaRPr lang="en-US" sz="140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effectLst/>
                        </a:rPr>
                        <a:t>/</a:t>
                      </a:r>
                      <a:endParaRPr lang="en-US" sz="140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526" marR="72526" marT="36263" marB="36263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9049" y="4330981"/>
            <a:ext cx="51619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In cos</a:t>
            </a:r>
            <a:r>
              <a:rPr lang="it-IT" sz="1600" dirty="0">
                <a:latin typeface="Symbol" panose="05050102010706020507" pitchFamily="18" charset="2"/>
              </a:rPr>
              <a:t>q</a:t>
            </a:r>
            <a:r>
              <a:rPr lang="it-IT" sz="1600" dirty="0"/>
              <a:t> configuration, Lorentz forces push the coil: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Outward in the radial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Toward the midplane in the azimuthal direction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626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</a:t>
            </a:r>
            <a:r>
              <a:rPr lang="it-IT" dirty="0">
                <a:latin typeface="Symbol" panose="05050102010706020507" pitchFamily="18" charset="2"/>
              </a:rPr>
              <a:t>q</a:t>
            </a:r>
            <a:r>
              <a:rPr lang="it-IT" dirty="0"/>
              <a:t> mechanical layout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92A97BDF-3AB7-42D6-8B66-C5F99192D275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433015" y="1378424"/>
            <a:ext cx="4803207" cy="4438241"/>
            <a:chOff x="522680" y="1662411"/>
            <a:chExt cx="4189542" cy="39637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55" t="3750" r="14859" b="3889"/>
            <a:stretch/>
          </p:blipFill>
          <p:spPr>
            <a:xfrm>
              <a:off x="522680" y="1662411"/>
              <a:ext cx="4023360" cy="3963754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/>
            <p:nvPr/>
          </p:nvCxnSpPr>
          <p:spPr>
            <a:xfrm>
              <a:off x="2524125" y="2095500"/>
              <a:ext cx="0" cy="1554480"/>
            </a:xfrm>
            <a:prstGeom prst="straightConnector1">
              <a:avLst/>
            </a:prstGeom>
            <a:ln w="31750" cap="rnd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2680050" y="2095500"/>
              <a:ext cx="1225015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R</a:t>
              </a:r>
              <a:r>
                <a:rPr lang="en-US" sz="1200" b="1" baseline="-25000" dirty="0"/>
                <a:t>iron</a:t>
              </a:r>
              <a:r>
                <a:rPr lang="en-US" sz="1200" b="1" dirty="0"/>
                <a:t> = 300 mm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933076" y="3038475"/>
              <a:ext cx="3657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772753" y="2650829"/>
              <a:ext cx="686406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50 mm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4275976" y="4095750"/>
              <a:ext cx="18288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022610" y="4212928"/>
              <a:ext cx="68961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20 mm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1986617" y="3649514"/>
              <a:ext cx="109728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638217" y="3749140"/>
              <a:ext cx="1794081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Inter-beam = 204 mm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770599" y="2390775"/>
              <a:ext cx="27432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562953" y="2021203"/>
              <a:ext cx="68961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40 mm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252662" y="4857750"/>
              <a:ext cx="5486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138895" y="4471192"/>
              <a:ext cx="776175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110 mm</a:t>
              </a:r>
            </a:p>
          </p:txBody>
        </p:sp>
      </p:grpSp>
      <p:sp>
        <p:nvSpPr>
          <p:cNvPr id="33" name="Rectangle 32"/>
          <p:cNvSpPr/>
          <p:nvPr/>
        </p:nvSpPr>
        <p:spPr>
          <a:xfrm>
            <a:off x="6446376" y="2640241"/>
            <a:ext cx="57456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2200" dirty="0"/>
              <a:t>Yoke outer diameter: 600 mm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2200" dirty="0"/>
              <a:t>Al alloy shell thickness: 50 mm</a:t>
            </a:r>
            <a:endParaRPr lang="it-IT" sz="2200" dirty="0">
              <a:solidFill>
                <a:srgbClr val="FF0000"/>
              </a:solidFill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2200" dirty="0"/>
              <a:t>SS shell thickness: 20 mm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2200" dirty="0"/>
              <a:t>Outer magnet diameter: 740 mm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2200" dirty="0"/>
              <a:t>Inter-beam distance: 204 mm</a:t>
            </a:r>
          </a:p>
        </p:txBody>
      </p:sp>
    </p:spTree>
    <p:extLst>
      <p:ext uri="{BB962C8B-B14F-4D97-AF65-F5344CB8AC3E}">
        <p14:creationId xmlns:p14="http://schemas.microsoft.com/office/powerpoint/2010/main" val="278341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ANSYS mechanical models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57858B8D-4E04-409E-ABB0-AF8DFDE84A60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grpSp>
        <p:nvGrpSpPr>
          <p:cNvPr id="9" name="Group 8"/>
          <p:cNvGrpSpPr/>
          <p:nvPr/>
        </p:nvGrpSpPr>
        <p:grpSpPr>
          <a:xfrm>
            <a:off x="3085208" y="1800225"/>
            <a:ext cx="6021587" cy="4572000"/>
            <a:chOff x="2276474" y="1800225"/>
            <a:chExt cx="6021587" cy="4572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63" t="3750" r="14338" b="3611"/>
            <a:stretch/>
          </p:blipFill>
          <p:spPr>
            <a:xfrm>
              <a:off x="2276474" y="1800225"/>
              <a:ext cx="4647400" cy="4572000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 rot="-1380000" flipV="1">
              <a:off x="4369318" y="5757813"/>
              <a:ext cx="26517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035565" y="5128825"/>
              <a:ext cx="981359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Conductor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-1380000" flipV="1">
              <a:off x="4159388" y="5403339"/>
              <a:ext cx="27432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914349" y="4738839"/>
              <a:ext cx="138371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Copper wedges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-1380000" flipV="1">
              <a:off x="4582123" y="4964003"/>
              <a:ext cx="21945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812603" y="4386031"/>
              <a:ext cx="889987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Steel pad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-1380000" flipV="1">
              <a:off x="3647272" y="4818212"/>
              <a:ext cx="301752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656987" y="4039896"/>
              <a:ext cx="1176925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Titanium pole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-1380000" flipV="1">
              <a:off x="4349867" y="4206240"/>
              <a:ext cx="210312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482084" y="3637593"/>
              <a:ext cx="886781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Iron yoke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-1380000" flipV="1">
              <a:off x="5188067" y="3596640"/>
              <a:ext cx="10058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279829" y="3247659"/>
              <a:ext cx="135165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Aluminum shell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-1380000" flipV="1">
              <a:off x="5321417" y="3110865"/>
              <a:ext cx="5486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950613" y="2856653"/>
              <a:ext cx="1366080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Outer steel shell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1095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Mechanical analysis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022E666C-01BF-49BA-BFED-F7EC66789694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3085208" y="1800225"/>
            <a:ext cx="6021587" cy="5384062"/>
            <a:chOff x="1561207" y="1800225"/>
            <a:chExt cx="6021587" cy="5384062"/>
          </a:xfrm>
        </p:grpSpPr>
        <p:grpSp>
          <p:nvGrpSpPr>
            <p:cNvPr id="8" name="Group 7"/>
            <p:cNvGrpSpPr/>
            <p:nvPr/>
          </p:nvGrpSpPr>
          <p:grpSpPr>
            <a:xfrm>
              <a:off x="1561207" y="1800225"/>
              <a:ext cx="6021587" cy="5384062"/>
              <a:chOff x="1561207" y="1800225"/>
              <a:chExt cx="6021587" cy="538406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561207" y="1800225"/>
                <a:ext cx="6021587" cy="4572000"/>
                <a:chOff x="2276474" y="1800225"/>
                <a:chExt cx="6021587" cy="4572000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963" t="3750" r="14338" b="3611"/>
                <a:stretch/>
              </p:blipFill>
              <p:spPr>
                <a:xfrm>
                  <a:off x="2276474" y="1800225"/>
                  <a:ext cx="4647400" cy="4572000"/>
                </a:xfrm>
                <a:prstGeom prst="rect">
                  <a:avLst/>
                </a:prstGeom>
              </p:spPr>
            </p:pic>
            <p:cxnSp>
              <p:nvCxnSpPr>
                <p:cNvPr id="20" name="Straight Arrow Connector 19"/>
                <p:cNvCxnSpPr/>
                <p:nvPr/>
              </p:nvCxnSpPr>
              <p:spPr>
                <a:xfrm rot="-1380000" flipV="1">
                  <a:off x="4369318" y="5757813"/>
                  <a:ext cx="2651760" cy="0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7035565" y="5128825"/>
                  <a:ext cx="981359" cy="276999"/>
                </a:xfrm>
                <a:prstGeom prst="rect">
                  <a:avLst/>
                </a:prstGeom>
                <a:ln w="254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sz="1200" b="1" dirty="0"/>
                    <a:t>Conductor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6914349" y="4738839"/>
                  <a:ext cx="1383712" cy="276999"/>
                </a:xfrm>
                <a:prstGeom prst="rect">
                  <a:avLst/>
                </a:prstGeom>
                <a:ln w="254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sz="1200" b="1" dirty="0"/>
                    <a:t>Copper wedges</a:t>
                  </a:r>
                </a:p>
              </p:txBody>
            </p:sp>
            <p:cxnSp>
              <p:nvCxnSpPr>
                <p:cNvPr id="24" name="Straight Arrow Connector 23"/>
                <p:cNvCxnSpPr/>
                <p:nvPr/>
              </p:nvCxnSpPr>
              <p:spPr>
                <a:xfrm rot="-1380000" flipV="1">
                  <a:off x="4582123" y="4964003"/>
                  <a:ext cx="2194560" cy="0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6812603" y="4386031"/>
                  <a:ext cx="889987" cy="276999"/>
                </a:xfrm>
                <a:prstGeom prst="rect">
                  <a:avLst/>
                </a:prstGeom>
                <a:ln w="254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sz="1200" b="1" dirty="0"/>
                    <a:t>Steel pad</a:t>
                  </a: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rot="-1380000" flipV="1">
                  <a:off x="3647272" y="4818212"/>
                  <a:ext cx="3017520" cy="0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6656987" y="4039896"/>
                  <a:ext cx="1176925" cy="276999"/>
                </a:xfrm>
                <a:prstGeom prst="rect">
                  <a:avLst/>
                </a:prstGeom>
                <a:ln w="254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sz="1200" b="1" dirty="0"/>
                    <a:t>Titanium pole</a:t>
                  </a:r>
                </a:p>
              </p:txBody>
            </p:sp>
            <p:cxnSp>
              <p:nvCxnSpPr>
                <p:cNvPr id="28" name="Straight Arrow Connector 27"/>
                <p:cNvCxnSpPr/>
                <p:nvPr/>
              </p:nvCxnSpPr>
              <p:spPr>
                <a:xfrm rot="-1380000" flipV="1">
                  <a:off x="4349867" y="4206240"/>
                  <a:ext cx="2103120" cy="0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6482084" y="3637593"/>
                  <a:ext cx="886781" cy="276999"/>
                </a:xfrm>
                <a:prstGeom prst="rect">
                  <a:avLst/>
                </a:prstGeom>
                <a:ln w="254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sz="1200" b="1" dirty="0"/>
                    <a:t>Iron yoke</a:t>
                  </a:r>
                </a:p>
              </p:txBody>
            </p:sp>
            <p:cxnSp>
              <p:nvCxnSpPr>
                <p:cNvPr id="30" name="Straight Arrow Connector 29"/>
                <p:cNvCxnSpPr/>
                <p:nvPr/>
              </p:nvCxnSpPr>
              <p:spPr>
                <a:xfrm rot="-1380000" flipV="1">
                  <a:off x="5188067" y="3596640"/>
                  <a:ext cx="1005840" cy="0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6279829" y="3247659"/>
                  <a:ext cx="1351652" cy="276999"/>
                </a:xfrm>
                <a:prstGeom prst="rect">
                  <a:avLst/>
                </a:prstGeom>
                <a:ln w="254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sz="1200" b="1" dirty="0"/>
                    <a:t>Aluminum shell</a:t>
                  </a:r>
                </a:p>
              </p:txBody>
            </p:sp>
            <p:cxnSp>
              <p:nvCxnSpPr>
                <p:cNvPr id="32" name="Straight Arrow Connector 31"/>
                <p:cNvCxnSpPr/>
                <p:nvPr/>
              </p:nvCxnSpPr>
              <p:spPr>
                <a:xfrm rot="-1380000" flipV="1">
                  <a:off x="5321417" y="3110865"/>
                  <a:ext cx="548640" cy="0"/>
                </a:xfrm>
                <a:prstGeom prst="straightConnector1">
                  <a:avLst/>
                </a:prstGeom>
                <a:ln w="31750"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5950613" y="2856653"/>
                  <a:ext cx="1366080" cy="276999"/>
                </a:xfrm>
                <a:prstGeom prst="rect">
                  <a:avLst/>
                </a:prstGeom>
                <a:ln w="254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r>
                    <a:rPr lang="en-US" sz="1200" b="1" dirty="0"/>
                    <a:t>Outer steel shell</a:t>
                  </a:r>
                </a:p>
              </p:txBody>
            </p:sp>
          </p:grpSp>
          <p:cxnSp>
            <p:nvCxnSpPr>
              <p:cNvPr id="4" name="Straight Connector 3"/>
              <p:cNvCxnSpPr/>
              <p:nvPr/>
            </p:nvCxnSpPr>
            <p:spPr>
              <a:xfrm rot="-1380000">
                <a:off x="2641652" y="5358048"/>
                <a:ext cx="0" cy="685800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1380000">
                <a:off x="3070287" y="5358046"/>
                <a:ext cx="0" cy="685800"/>
              </a:xfrm>
              <a:prstGeom prst="line">
                <a:avLst/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Arc 34"/>
              <p:cNvSpPr/>
              <p:nvPr/>
            </p:nvSpPr>
            <p:spPr>
              <a:xfrm rot="16200000" flipV="1">
                <a:off x="2134298" y="5642226"/>
                <a:ext cx="1044091" cy="1351563"/>
              </a:xfrm>
              <a:prstGeom prst="arc">
                <a:avLst>
                  <a:gd name="adj1" fmla="val 16272619"/>
                  <a:gd name="adj2" fmla="val 19272896"/>
                </a:avLst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35"/>
              <p:cNvSpPr/>
              <p:nvPr/>
            </p:nvSpPr>
            <p:spPr>
              <a:xfrm rot="16200000" flipV="1">
                <a:off x="2247031" y="5586644"/>
                <a:ext cx="1148864" cy="1338900"/>
              </a:xfrm>
              <a:prstGeom prst="arc">
                <a:avLst>
                  <a:gd name="adj1" fmla="val 15957975"/>
                  <a:gd name="adj2" fmla="val 20132457"/>
                </a:avLst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Arc 37"/>
              <p:cNvSpPr/>
              <p:nvPr/>
            </p:nvSpPr>
            <p:spPr>
              <a:xfrm rot="9660000" flipV="1">
                <a:off x="2401010" y="5832724"/>
                <a:ext cx="1044091" cy="1351563"/>
              </a:xfrm>
              <a:prstGeom prst="arc">
                <a:avLst>
                  <a:gd name="adj1" fmla="val 16211930"/>
                  <a:gd name="adj2" fmla="val 19272896"/>
                </a:avLst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Arc 36"/>
              <p:cNvSpPr/>
              <p:nvPr/>
            </p:nvSpPr>
            <p:spPr>
              <a:xfrm rot="16200000" flipV="1">
                <a:off x="2273232" y="5655701"/>
                <a:ext cx="1501284" cy="1305560"/>
              </a:xfrm>
              <a:prstGeom prst="arc">
                <a:avLst>
                  <a:gd name="adj1" fmla="val 16189624"/>
                  <a:gd name="adj2" fmla="val 21109759"/>
                </a:avLst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Arc 38"/>
              <p:cNvSpPr/>
              <p:nvPr/>
            </p:nvSpPr>
            <p:spPr>
              <a:xfrm rot="9900000" flipV="1">
                <a:off x="2223132" y="5716480"/>
                <a:ext cx="1148864" cy="1376391"/>
              </a:xfrm>
              <a:prstGeom prst="arc">
                <a:avLst>
                  <a:gd name="adj1" fmla="val 16084154"/>
                  <a:gd name="adj2" fmla="val 20132457"/>
                </a:avLst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Arc 39"/>
              <p:cNvSpPr/>
              <p:nvPr/>
            </p:nvSpPr>
            <p:spPr>
              <a:xfrm rot="9600000" flipV="1">
                <a:off x="2044633" y="5522341"/>
                <a:ext cx="1501284" cy="1305560"/>
              </a:xfrm>
              <a:prstGeom prst="arc">
                <a:avLst>
                  <a:gd name="adj1" fmla="val 16189624"/>
                  <a:gd name="adj2" fmla="val 21041187"/>
                </a:avLst>
              </a:prstGeom>
              <a:ln w="317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1" name="Straight Connector 40"/>
            <p:cNvCxnSpPr/>
            <p:nvPr/>
          </p:nvCxnSpPr>
          <p:spPr>
            <a:xfrm>
              <a:off x="4973972" y="1985220"/>
              <a:ext cx="461395" cy="0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5461406" y="1831331"/>
              <a:ext cx="1991251" cy="276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>
                  <a:cs typeface="Arial" panose="020B0604020202020204" pitchFamily="34" charset="0"/>
                </a:rPr>
                <a:t>Glued contact elements</a:t>
              </a:r>
            </a:p>
          </p:txBody>
        </p:sp>
      </p:grpSp>
      <p:cxnSp>
        <p:nvCxnSpPr>
          <p:cNvPr id="44" name="Straight Arrow Connector 43"/>
          <p:cNvCxnSpPr/>
          <p:nvPr/>
        </p:nvCxnSpPr>
        <p:spPr>
          <a:xfrm rot="20220000" flipV="1">
            <a:off x="4968121" y="5403339"/>
            <a:ext cx="2743200" cy="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29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88"/>
    </mc:Choice>
    <mc:Fallback xmlns="">
      <p:transition spd="slow" advTm="9588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Mechanical analysis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02203" y="4890734"/>
            <a:ext cx="1886379" cy="5242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050">
              <a:solidFill>
                <a:schemeClr val="tx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B899345B-A930-493B-91D9-6C37EF29AE90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grpSp>
        <p:nvGrpSpPr>
          <p:cNvPr id="7" name="Group 6"/>
          <p:cNvGrpSpPr/>
          <p:nvPr/>
        </p:nvGrpSpPr>
        <p:grpSpPr>
          <a:xfrm>
            <a:off x="3085207" y="1800225"/>
            <a:ext cx="6673808" cy="4572000"/>
            <a:chOff x="1561207" y="1800225"/>
            <a:chExt cx="6673808" cy="4572000"/>
          </a:xfrm>
        </p:grpSpPr>
        <p:grpSp>
          <p:nvGrpSpPr>
            <p:cNvPr id="17" name="Group 16"/>
            <p:cNvGrpSpPr/>
            <p:nvPr/>
          </p:nvGrpSpPr>
          <p:grpSpPr>
            <a:xfrm>
              <a:off x="1561207" y="1800225"/>
              <a:ext cx="6021587" cy="4572000"/>
              <a:chOff x="2276474" y="1800225"/>
              <a:chExt cx="6021587" cy="4572000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963" t="3750" r="14338" b="3611"/>
              <a:stretch/>
            </p:blipFill>
            <p:spPr>
              <a:xfrm>
                <a:off x="2276474" y="1800225"/>
                <a:ext cx="4647400" cy="4572000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7035565" y="5128825"/>
                <a:ext cx="981359" cy="276999"/>
              </a:xfrm>
              <a:prstGeom prst="rect">
                <a:avLst/>
              </a:prstGeom>
              <a:ln w="254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Conductor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914349" y="4738839"/>
                <a:ext cx="1383712" cy="276999"/>
              </a:xfrm>
              <a:prstGeom prst="rect">
                <a:avLst/>
              </a:prstGeom>
              <a:ln w="254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Copper wedges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812603" y="4386031"/>
                <a:ext cx="889987" cy="276999"/>
              </a:xfrm>
              <a:prstGeom prst="rect">
                <a:avLst/>
              </a:prstGeom>
              <a:ln w="254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Steel pad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656987" y="4039896"/>
                <a:ext cx="1176925" cy="276999"/>
              </a:xfrm>
              <a:prstGeom prst="rect">
                <a:avLst/>
              </a:prstGeom>
              <a:ln w="254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Titanium pole</a:t>
                </a: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rot="-1380000" flipV="1">
                <a:off x="4349867" y="4206240"/>
                <a:ext cx="2103120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6482084" y="3637593"/>
                <a:ext cx="886781" cy="276999"/>
              </a:xfrm>
              <a:prstGeom prst="rect">
                <a:avLst/>
              </a:prstGeom>
              <a:ln w="254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Iron yoke</a:t>
                </a: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rot="-1380000" flipV="1">
                <a:off x="5188067" y="3596640"/>
                <a:ext cx="1005840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6279829" y="3247659"/>
                <a:ext cx="1351652" cy="276999"/>
              </a:xfrm>
              <a:prstGeom prst="rect">
                <a:avLst/>
              </a:prstGeom>
              <a:ln w="254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Aluminum shell</a:t>
                </a:r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rot="-1380000" flipV="1">
                <a:off x="5321417" y="3110865"/>
                <a:ext cx="548640" cy="0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950613" y="2856653"/>
                <a:ext cx="1366080" cy="276999"/>
              </a:xfrm>
              <a:prstGeom prst="rect">
                <a:avLst/>
              </a:prstGeom>
              <a:ln w="254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Outer steel shell</a:t>
                </a:r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4143375" y="4943475"/>
              <a:ext cx="0" cy="1371600"/>
            </a:xfrm>
            <a:prstGeom prst="line">
              <a:avLst/>
            </a:prstGeom>
            <a:ln w="31750">
              <a:solidFill>
                <a:srgbClr val="FF33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964447" y="1985220"/>
              <a:ext cx="461395" cy="0"/>
            </a:xfrm>
            <a:prstGeom prst="line">
              <a:avLst/>
            </a:prstGeom>
            <a:ln w="31750">
              <a:solidFill>
                <a:srgbClr val="FF19E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451881" y="1831331"/>
              <a:ext cx="2783134" cy="276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>
                  <a:cs typeface="Arial" panose="020B0604020202020204" pitchFamily="34" charset="0"/>
                </a:rPr>
                <a:t>Sliding permitted contact elements</a:t>
              </a:r>
            </a:p>
          </p:txBody>
        </p:sp>
      </p:grpSp>
      <p:cxnSp>
        <p:nvCxnSpPr>
          <p:cNvPr id="37" name="Straight Arrow Connector 36"/>
          <p:cNvCxnSpPr/>
          <p:nvPr/>
        </p:nvCxnSpPr>
        <p:spPr>
          <a:xfrm rot="20220000" flipV="1">
            <a:off x="5390856" y="4964003"/>
            <a:ext cx="2194560" cy="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20220000" flipV="1">
            <a:off x="4968121" y="5403339"/>
            <a:ext cx="2743200" cy="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20220000" flipV="1">
            <a:off x="5178051" y="5757813"/>
            <a:ext cx="2651760" cy="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20220000" flipV="1">
            <a:off x="4456005" y="4818212"/>
            <a:ext cx="3017520" cy="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6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60"/>
    </mc:Choice>
    <mc:Fallback xmlns="">
      <p:transition spd="slow" advTm="1016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Mechanical analysis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E547FE42-AB8B-4B94-A00C-A367DD1F3C2F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grpSp>
        <p:nvGrpSpPr>
          <p:cNvPr id="5" name="Group 4"/>
          <p:cNvGrpSpPr/>
          <p:nvPr/>
        </p:nvGrpSpPr>
        <p:grpSpPr>
          <a:xfrm>
            <a:off x="-1498433" y="1800226"/>
            <a:ext cx="11662133" cy="8546933"/>
            <a:chOff x="-3022433" y="1800225"/>
            <a:chExt cx="11662133" cy="8546933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361" b="97884" l="14829" r="84237">
                          <a14:foregroundMark x1="48598" y1="75726" x2="48598" y2="75726"/>
                          <a14:foregroundMark x1="22087" y1="75145" x2="22087" y2="75145"/>
                          <a14:foregroundMark x1="38442" y1="37925" x2="38442" y2="3792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63" t="3750" r="14338" b="3611"/>
            <a:stretch/>
          </p:blipFill>
          <p:spPr>
            <a:xfrm>
              <a:off x="1561207" y="1800225"/>
              <a:ext cx="4647400" cy="4572000"/>
            </a:xfrm>
            <a:prstGeom prst="rect">
              <a:avLst/>
            </a:prstGeom>
          </p:spPr>
        </p:pic>
        <p:cxnSp>
          <p:nvCxnSpPr>
            <p:cNvPr id="37" name="Straight Connector 36"/>
            <p:cNvCxnSpPr/>
            <p:nvPr/>
          </p:nvCxnSpPr>
          <p:spPr>
            <a:xfrm>
              <a:off x="4069097" y="1985220"/>
              <a:ext cx="461395" cy="0"/>
            </a:xfrm>
            <a:prstGeom prst="line">
              <a:avLst/>
            </a:prstGeom>
            <a:ln w="317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320298" y="5128825"/>
              <a:ext cx="981359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Conductor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99082" y="4738839"/>
              <a:ext cx="138371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Copper wedges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097336" y="4386031"/>
              <a:ext cx="889987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Steel pad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41720" y="4039896"/>
              <a:ext cx="1176925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Titanium pole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66817" y="3637593"/>
              <a:ext cx="886781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Iron yoke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564562" y="3247659"/>
              <a:ext cx="135165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Aluminum shell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20220000" flipV="1">
              <a:off x="4606150" y="3110865"/>
              <a:ext cx="5486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235346" y="2856653"/>
              <a:ext cx="1366080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Outer steel shell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56531" y="1831331"/>
              <a:ext cx="4083169" cy="276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>
                  <a:cs typeface="Arial" panose="020B0604020202020204" pitchFamily="34" charset="0"/>
                </a:rPr>
                <a:t>Sliding and detachment permitted contact elements</a:t>
              </a:r>
            </a:p>
          </p:txBody>
        </p:sp>
        <p:sp>
          <p:nvSpPr>
            <p:cNvPr id="35" name="Arc 34"/>
            <p:cNvSpPr/>
            <p:nvPr/>
          </p:nvSpPr>
          <p:spPr>
            <a:xfrm>
              <a:off x="-3022433" y="2082178"/>
              <a:ext cx="8869580" cy="8264980"/>
            </a:xfrm>
            <a:prstGeom prst="arc">
              <a:avLst>
                <a:gd name="adj1" fmla="val 16392902"/>
                <a:gd name="adj2" fmla="val 72023"/>
              </a:avLst>
            </a:prstGeom>
            <a:ln w="317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Arc 32"/>
            <p:cNvSpPr/>
            <p:nvPr/>
          </p:nvSpPr>
          <p:spPr>
            <a:xfrm>
              <a:off x="1866900" y="5297878"/>
              <a:ext cx="1983086" cy="2053537"/>
            </a:xfrm>
            <a:prstGeom prst="arc">
              <a:avLst>
                <a:gd name="adj1" fmla="val 10798553"/>
                <a:gd name="adj2" fmla="val 21563447"/>
              </a:avLst>
            </a:prstGeom>
            <a:ln w="317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771650" y="4991100"/>
              <a:ext cx="2194560" cy="0"/>
            </a:xfrm>
            <a:prstGeom prst="line">
              <a:avLst/>
            </a:prstGeom>
            <a:ln w="317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/>
            <p:cNvSpPr/>
            <p:nvPr/>
          </p:nvSpPr>
          <p:spPr>
            <a:xfrm>
              <a:off x="-2362200" y="2676525"/>
              <a:ext cx="7589350" cy="7018528"/>
            </a:xfrm>
            <a:prstGeom prst="arc">
              <a:avLst>
                <a:gd name="adj1" fmla="val 16395009"/>
                <a:gd name="adj2" fmla="val 141005"/>
              </a:avLst>
            </a:prstGeom>
            <a:ln w="31750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20220000" flipV="1">
              <a:off x="4472800" y="3596640"/>
              <a:ext cx="10058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20220000" flipV="1">
              <a:off x="3634600" y="4206240"/>
              <a:ext cx="210312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20220000" flipV="1">
              <a:off x="2932005" y="4818212"/>
              <a:ext cx="301752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20220000" flipV="1">
              <a:off x="3866856" y="4964003"/>
              <a:ext cx="21945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20220000" flipV="1">
              <a:off x="3444121" y="5403339"/>
              <a:ext cx="27432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20220000" flipV="1">
              <a:off x="3654051" y="5757813"/>
              <a:ext cx="26517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056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91"/>
    </mc:Choice>
    <mc:Fallback xmlns="">
      <p:transition spd="slow" advTm="609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Mechanical analysis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98531" y="2336556"/>
            <a:ext cx="25603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u="sng" dirty="0"/>
              <a:t>Step 1</a:t>
            </a:r>
            <a:r>
              <a:rPr lang="it-IT" sz="1600" dirty="0"/>
              <a:t>: assembly (key insertion)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u="sng" dirty="0"/>
              <a:t>Step 2</a:t>
            </a:r>
            <a:r>
              <a:rPr lang="it-IT" sz="1600" dirty="0"/>
              <a:t>: assembly under compression of SS shell 0.2 mm per side cut on midplane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u="sng" dirty="0"/>
              <a:t>Step 3</a:t>
            </a:r>
            <a:r>
              <a:rPr lang="it-IT" sz="1600" dirty="0"/>
              <a:t>: cooling down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u="sng" dirty="0"/>
              <a:t>Step 4</a:t>
            </a:r>
            <a:r>
              <a:rPr lang="it-IT" sz="1600" dirty="0"/>
              <a:t>: energization to 16 T (application of Lorentz forces to the conductor elements)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ABC74EE6-033C-4E05-9FB6-B388A6F11588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grpSp>
        <p:nvGrpSpPr>
          <p:cNvPr id="4" name="Group 3"/>
          <p:cNvGrpSpPr/>
          <p:nvPr/>
        </p:nvGrpSpPr>
        <p:grpSpPr>
          <a:xfrm>
            <a:off x="2046983" y="1847853"/>
            <a:ext cx="5183387" cy="3778173"/>
            <a:chOff x="522982" y="1847852"/>
            <a:chExt cx="5183387" cy="3778173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63" t="3750" r="14338" b="3611"/>
            <a:stretch/>
          </p:blipFill>
          <p:spPr>
            <a:xfrm>
              <a:off x="522982" y="1847852"/>
              <a:ext cx="3840480" cy="3778173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>
            <a:xfrm rot="20220000" flipV="1">
              <a:off x="2205376" y="5123233"/>
              <a:ext cx="21945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377198" y="4576375"/>
              <a:ext cx="981359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Conductor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rot="20220000" flipV="1">
              <a:off x="2062121" y="4825909"/>
              <a:ext cx="22860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322657" y="4224489"/>
              <a:ext cx="138371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Copper wedges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20220000" flipV="1">
              <a:off x="2443121" y="4435384"/>
              <a:ext cx="18288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4259011" y="3881206"/>
              <a:ext cx="889987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Steel pad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20220000" flipV="1">
              <a:off x="1437960" y="4300304"/>
              <a:ext cx="274320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131970" y="3535071"/>
              <a:ext cx="1176925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Titanium pole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rot="20220000" flipV="1">
              <a:off x="2003570" y="3737143"/>
              <a:ext cx="192024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918967" y="3189918"/>
              <a:ext cx="886781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Iron yoke</a:t>
              </a: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20220000" flipV="1">
              <a:off x="2746520" y="3194218"/>
              <a:ext cx="8229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3602412" y="2847609"/>
              <a:ext cx="1351652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Aluminum shell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20220000" flipV="1">
              <a:off x="2822720" y="2765593"/>
              <a:ext cx="365760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235096" y="2504228"/>
              <a:ext cx="1366080" cy="276999"/>
            </a:xfrm>
            <a:prstGeom prst="rect">
              <a:avLst/>
            </a:prstGeom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/>
                <a:t>Outer steel shell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262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37"/>
    </mc:Choice>
    <mc:Fallback xmlns="">
      <p:transition spd="slow" advTm="17837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Contact Pressure at Pole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14" r="-38"/>
          <a:stretch/>
        </p:blipFill>
        <p:spPr>
          <a:xfrm>
            <a:off x="9138289" y="1560311"/>
            <a:ext cx="1247775" cy="1371600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27" b="-1963"/>
          <a:stretch/>
        </p:blipFill>
        <p:spPr>
          <a:xfrm>
            <a:off x="2046104" y="1677127"/>
            <a:ext cx="1828800" cy="9715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53915" y="1255557"/>
            <a:ext cx="1816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200" dirty="0">
                <a:cs typeface="Arial" panose="020B0604020202020204" pitchFamily="34" charset="0"/>
              </a:rPr>
              <a:t>Contact pressure [Pa]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73" b="-2642"/>
          <a:stretch/>
        </p:blipFill>
        <p:spPr>
          <a:xfrm>
            <a:off x="4208616" y="1677126"/>
            <a:ext cx="1828800" cy="9715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034" y="1673016"/>
            <a:ext cx="2468880" cy="139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6105" y="5760300"/>
            <a:ext cx="8114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Contact pressure increases after cool down (Al + SS shell shrinking)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P</a:t>
            </a:r>
            <a:r>
              <a:rPr lang="it-IT" sz="1600" baseline="-25000" dirty="0"/>
              <a:t>cont,med</a:t>
            </a:r>
            <a:r>
              <a:rPr lang="it-IT" sz="1600" dirty="0"/>
              <a:t> &gt; 0 for 1° layer after energization at 16T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9"/>
          <a:stretch/>
        </p:blipFill>
        <p:spPr>
          <a:xfrm>
            <a:off x="2046104" y="3409078"/>
            <a:ext cx="2286000" cy="22024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0" b="326"/>
          <a:stretch/>
        </p:blipFill>
        <p:spPr>
          <a:xfrm>
            <a:off x="6325855" y="3405242"/>
            <a:ext cx="2286000" cy="220629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372043" y="1255556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ASSEMBLY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54216" y="1255556"/>
            <a:ext cx="1537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COOL DOWN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41194" y="1255556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16 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06015" y="3031124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dirty="0"/>
              <a:t>LEFT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88783" y="3031124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dirty="0"/>
              <a:t>RIGHT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6456" y="4757387"/>
            <a:ext cx="25431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dirty="0">
                <a:cs typeface="Arial" panose="020B0604020202020204" pitchFamily="34" charset="0"/>
              </a:rPr>
              <a:t>&lt;P</a:t>
            </a:r>
            <a:r>
              <a:rPr lang="it-IT" sz="1100" baseline="-25000" dirty="0">
                <a:cs typeface="Arial" panose="020B0604020202020204" pitchFamily="34" charset="0"/>
              </a:rPr>
              <a:t>cont,1°layer </a:t>
            </a:r>
            <a:r>
              <a:rPr lang="it-IT" sz="1100" dirty="0">
                <a:cs typeface="Arial" panose="020B0604020202020204" pitchFamily="34" charset="0"/>
              </a:rPr>
              <a:t>(16 T)&gt; = 2 MPa</a:t>
            </a:r>
          </a:p>
          <a:p>
            <a:pPr algn="just"/>
            <a:r>
              <a:rPr lang="it-IT" sz="1100" dirty="0">
                <a:cs typeface="Arial" panose="020B0604020202020204" pitchFamily="34" charset="0"/>
              </a:rPr>
              <a:t>P</a:t>
            </a:r>
            <a:r>
              <a:rPr lang="it-IT" sz="1100" baseline="-25000" dirty="0">
                <a:cs typeface="Arial" panose="020B0604020202020204" pitchFamily="34" charset="0"/>
              </a:rPr>
              <a:t>cont,1°layer </a:t>
            </a:r>
            <a:r>
              <a:rPr lang="it-IT" sz="1100" dirty="0">
                <a:cs typeface="Arial" panose="020B0604020202020204" pitchFamily="34" charset="0"/>
              </a:rPr>
              <a:t>(16 T)|</a:t>
            </a:r>
            <a:r>
              <a:rPr lang="it-IT" sz="1100" baseline="-25000" dirty="0">
                <a:cs typeface="Arial" panose="020B0604020202020204" pitchFamily="34" charset="0"/>
              </a:rPr>
              <a:t>mid-point</a:t>
            </a:r>
            <a:r>
              <a:rPr lang="it-IT" sz="1100" dirty="0">
                <a:cs typeface="Arial" panose="020B0604020202020204" pitchFamily="34" charset="0"/>
              </a:rPr>
              <a:t> = 1 MPa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13457" y="4757387"/>
            <a:ext cx="23463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100" dirty="0">
                <a:cs typeface="Arial" panose="020B0604020202020204" pitchFamily="34" charset="0"/>
              </a:rPr>
              <a:t>&lt;P</a:t>
            </a:r>
            <a:r>
              <a:rPr lang="it-IT" sz="1100" baseline="-25000" dirty="0">
                <a:cs typeface="Arial" panose="020B0604020202020204" pitchFamily="34" charset="0"/>
              </a:rPr>
              <a:t>cont,1°layer </a:t>
            </a:r>
            <a:r>
              <a:rPr lang="it-IT" sz="1100" dirty="0">
                <a:cs typeface="Arial" panose="020B0604020202020204" pitchFamily="34" charset="0"/>
              </a:rPr>
              <a:t>(16 T)&gt; = 2 MPa</a:t>
            </a:r>
          </a:p>
          <a:p>
            <a:pPr algn="just"/>
            <a:r>
              <a:rPr lang="it-IT" sz="1100" dirty="0">
                <a:cs typeface="Arial" panose="020B0604020202020204" pitchFamily="34" charset="0"/>
              </a:rPr>
              <a:t>P</a:t>
            </a:r>
            <a:r>
              <a:rPr lang="it-IT" sz="1100" baseline="-25000" dirty="0">
                <a:cs typeface="Arial" panose="020B0604020202020204" pitchFamily="34" charset="0"/>
              </a:rPr>
              <a:t>cont,1°layer </a:t>
            </a:r>
            <a:r>
              <a:rPr lang="it-IT" sz="1100" dirty="0">
                <a:cs typeface="Arial" panose="020B0604020202020204" pitchFamily="34" charset="0"/>
              </a:rPr>
              <a:t>(16 T)|</a:t>
            </a:r>
            <a:r>
              <a:rPr lang="it-IT" sz="1100" baseline="-25000" dirty="0">
                <a:cs typeface="Arial" panose="020B0604020202020204" pitchFamily="34" charset="0"/>
              </a:rPr>
              <a:t>mid-point</a:t>
            </a:r>
            <a:r>
              <a:rPr lang="it-IT" sz="1100" dirty="0">
                <a:cs typeface="Arial" panose="020B0604020202020204" pitchFamily="34" charset="0"/>
              </a:rPr>
              <a:t> &lt; 1 MPa</a:t>
            </a:r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C25616B1-ABB6-458B-807F-4B1C811B8E2F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6495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85"/>
    </mc:Choice>
    <mc:Fallback xmlns="">
      <p:transition spd="slow" advTm="61985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28"/>
          <a:stretch/>
        </p:blipFill>
        <p:spPr>
          <a:xfrm>
            <a:off x="8556412" y="1560024"/>
            <a:ext cx="1252728" cy="1531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VM stress in the conductors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5"/>
          <a:stretch/>
        </p:blipFill>
        <p:spPr>
          <a:xfrm>
            <a:off x="1986610" y="3204768"/>
            <a:ext cx="2468880" cy="2380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29" b="-608"/>
          <a:stretch/>
        </p:blipFill>
        <p:spPr>
          <a:xfrm>
            <a:off x="4152085" y="1750342"/>
            <a:ext cx="2011680" cy="8191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57"/>
          <a:stretch/>
        </p:blipFill>
        <p:spPr>
          <a:xfrm>
            <a:off x="6306969" y="1742086"/>
            <a:ext cx="2011680" cy="8257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573" y="1747426"/>
            <a:ext cx="2011680" cy="8220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4"/>
          <a:stretch/>
        </p:blipFill>
        <p:spPr>
          <a:xfrm>
            <a:off x="5271511" y="3213421"/>
            <a:ext cx="2468880" cy="237370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581491" y="1255557"/>
            <a:ext cx="1202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200" dirty="0">
                <a:cs typeface="Times New Roman" panose="02020603050405020304" pitchFamily="18" charset="0"/>
              </a:rPr>
              <a:t>VM stress [Pa]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409915" y="1255556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ASSEMBLY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92088" y="1255556"/>
            <a:ext cx="1537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COOL DOWN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34529" y="1255556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16 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25437" y="2546959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it-IT" sz="1600" baseline="-40000" dirty="0">
                <a:cs typeface="Times New Roman" panose="02020603050405020304" pitchFamily="18" charset="0"/>
              </a:rPr>
              <a:t>VM,max</a:t>
            </a:r>
            <a:r>
              <a:rPr lang="it-IT" sz="1600" dirty="0">
                <a:cs typeface="Times New Roman" panose="02020603050405020304" pitchFamily="18" charset="0"/>
              </a:rPr>
              <a:t> = 145 MPa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87949" y="2546959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dirty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it-IT" sz="1600" baseline="-40000" dirty="0">
                <a:cs typeface="Times New Roman" panose="02020603050405020304" pitchFamily="18" charset="0"/>
              </a:rPr>
              <a:t>VM,max</a:t>
            </a:r>
            <a:r>
              <a:rPr lang="it-IT" sz="1600" dirty="0">
                <a:cs typeface="Times New Roman" panose="02020603050405020304" pitchFamily="18" charset="0"/>
              </a:rPr>
              <a:t> = 192 MPa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42833" y="2546959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dirty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it-IT" sz="1600" baseline="-40000" dirty="0">
                <a:cs typeface="Times New Roman" panose="02020603050405020304" pitchFamily="18" charset="0"/>
              </a:rPr>
              <a:t>VM,max</a:t>
            </a:r>
            <a:r>
              <a:rPr lang="it-IT" sz="1600" dirty="0">
                <a:cs typeface="Times New Roman" panose="02020603050405020304" pitchFamily="18" charset="0"/>
              </a:rPr>
              <a:t> = 199 MPa</a:t>
            </a:r>
            <a:endParaRPr lang="it-I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50151" y="5503392"/>
            <a:ext cx="103234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VM stress far below current degradation limit (150 MPa @ RT -200 MPa @ 1.9K)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Localized hot spot due to wedge edges after cooling down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After energization, the high stress region is located in the fourth layer (low field region), VM(peak field region)&lt; 50 MPa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37961" y="2874011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dirty="0"/>
              <a:t>LEFT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25879" y="2874011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dirty="0"/>
              <a:t>RIGHT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CDE2C2A4-5BCE-4EC9-8F86-976A285E416C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1822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58"/>
    </mc:Choice>
    <mc:Fallback xmlns="">
      <p:transition spd="slow" advTm="3235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5729" y="1692688"/>
            <a:ext cx="8120542" cy="3472627"/>
          </a:xfrm>
        </p:spPr>
        <p:txBody>
          <a:bodyPr>
            <a:noAutofit/>
          </a:bodyPr>
          <a:lstStyle/>
          <a:p>
            <a:pPr algn="just"/>
            <a:r>
              <a:rPr lang="it-IT" dirty="0"/>
              <a:t>Magnetic design</a:t>
            </a:r>
          </a:p>
          <a:p>
            <a:pPr lvl="1" algn="just">
              <a:buSzPct val="100000"/>
              <a:buFont typeface="Arial" panose="020B0604020202020204" pitchFamily="34" charset="0"/>
              <a:buChar char="•"/>
            </a:pPr>
            <a:r>
              <a:rPr lang="it-IT" dirty="0"/>
              <a:t>2D and 3D magnetic model</a:t>
            </a:r>
          </a:p>
          <a:p>
            <a:pPr lvl="1" algn="just">
              <a:buSzPct val="100000"/>
              <a:buFont typeface="Arial" panose="020B0604020202020204" pitchFamily="34" charset="0"/>
              <a:buChar char="•"/>
            </a:pPr>
            <a:r>
              <a:rPr lang="it-IT" dirty="0"/>
              <a:t>Field qualty &amp; peak field</a:t>
            </a:r>
          </a:p>
          <a:p>
            <a:pPr algn="just"/>
            <a:r>
              <a:rPr lang="it-IT" dirty="0"/>
              <a:t>Mechanical design</a:t>
            </a:r>
          </a:p>
          <a:p>
            <a:pPr lvl="1" algn="just">
              <a:buSzPct val="100000"/>
              <a:buFont typeface="Arial" panose="020B0604020202020204" pitchFamily="34" charset="0"/>
              <a:buChar char="•"/>
            </a:pPr>
            <a:r>
              <a:rPr lang="it-IT" dirty="0"/>
              <a:t>VM stress</a:t>
            </a:r>
          </a:p>
          <a:p>
            <a:pPr lvl="1" algn="just"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Contact</a:t>
            </a:r>
            <a:r>
              <a:rPr lang="it-IT" dirty="0"/>
              <a:t> pressure to the pole</a:t>
            </a:r>
          </a:p>
          <a:p>
            <a:pPr lvl="1" algn="just">
              <a:buSzPct val="100000"/>
              <a:buFont typeface="Arial" panose="020B0604020202020204" pitchFamily="34" charset="0"/>
              <a:buChar char="•"/>
            </a:pPr>
            <a:r>
              <a:rPr lang="it-IT" dirty="0"/>
              <a:t>Preliminary 3D mechanical design</a:t>
            </a:r>
          </a:p>
          <a:p>
            <a:pPr algn="just"/>
            <a:r>
              <a:rPr lang="it-IT" dirty="0"/>
              <a:t>Conclusions and Future 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2919119E-7FA3-4F3E-A9CB-A83E460F3814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99"/>
    </mc:Choice>
    <mc:Fallback xmlns="">
      <p:transition spd="slow" advTm="2939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32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0" t="620" r="750" b="620"/>
          <a:stretch/>
        </p:blipFill>
        <p:spPr>
          <a:xfrm>
            <a:off x="7539037" y="3051008"/>
            <a:ext cx="2400300" cy="23932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59" b="100000" l="0" r="99585">
                        <a14:foregroundMark x1="69018" y1="91341" x2="69018" y2="91341"/>
                        <a14:foregroundMark x1="44537" y1="60615" x2="44537" y2="60615"/>
                        <a14:backgroundMark x1="72614" y1="56006" x2="72614" y2="560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6" t="573" r="850" b="1021"/>
          <a:stretch/>
        </p:blipFill>
        <p:spPr>
          <a:xfrm>
            <a:off x="5397215" y="3513461"/>
            <a:ext cx="2468880" cy="24592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VM stress in the mechanical structures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57" t="3574" r="16195" b="85264"/>
          <a:stretch/>
        </p:blipFill>
        <p:spPr>
          <a:xfrm>
            <a:off x="1410897" y="4695556"/>
            <a:ext cx="854023" cy="9739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9" b="1875"/>
          <a:stretch/>
        </p:blipFill>
        <p:spPr>
          <a:xfrm>
            <a:off x="3484139" y="4745489"/>
            <a:ext cx="1714500" cy="96892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5" t="3579" r="15136" b="83880"/>
          <a:stretch/>
        </p:blipFill>
        <p:spPr>
          <a:xfrm>
            <a:off x="8396287" y="4616291"/>
            <a:ext cx="685800" cy="7764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7" t="3590" r="16093" b="84718"/>
          <a:stretch/>
        </p:blipFill>
        <p:spPr>
          <a:xfrm>
            <a:off x="5890261" y="5181341"/>
            <a:ext cx="685800" cy="7818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80" t="3528" r="16144" b="85122"/>
          <a:stretch/>
        </p:blipFill>
        <p:spPr>
          <a:xfrm>
            <a:off x="3998489" y="5164758"/>
            <a:ext cx="685800" cy="7816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t="-16" r="1448" b="551"/>
          <a:stretch/>
        </p:blipFill>
        <p:spPr>
          <a:xfrm>
            <a:off x="2268884" y="4745488"/>
            <a:ext cx="1028700" cy="106330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562" b="100000" l="5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97"/>
          <a:stretch/>
        </p:blipFill>
        <p:spPr>
          <a:xfrm>
            <a:off x="8202554" y="2124224"/>
            <a:ext cx="2400300" cy="235709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" b="2680"/>
          <a:stretch/>
        </p:blipFill>
        <p:spPr>
          <a:xfrm>
            <a:off x="9917054" y="1975698"/>
            <a:ext cx="685800" cy="77152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040953" y="1163277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ASSEMBLY</a:t>
            </a: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135928"/>
              </p:ext>
            </p:extLst>
          </p:nvPr>
        </p:nvGraphicFramePr>
        <p:xfrm>
          <a:off x="1076272" y="1652027"/>
          <a:ext cx="3637166" cy="1474985"/>
        </p:xfrm>
        <a:graphic>
          <a:graphicData uri="http://schemas.openxmlformats.org/drawingml/2006/table">
            <a:tbl>
              <a:tblPr firstRow="1" bandRow="1" bandCol="1">
                <a:tableStyleId>{2D5ABB26-0587-4C30-8999-92F81FD0307C}</a:tableStyleId>
              </a:tblPr>
              <a:tblGrid>
                <a:gridCol w="1986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03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9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MATERIAL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Stress</a:t>
                      </a:r>
                      <a:r>
                        <a:rPr lang="it-IT" sz="1100" baseline="0" dirty="0">
                          <a:effectLst/>
                        </a:rPr>
                        <a:t> limit [MPa]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9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RT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9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Austenitic steel (316LN)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9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Al7075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480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9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Ferromagnetic iron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230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9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Ti6Al4V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813258" y="4302260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dirty="0">
                <a:latin typeface="Symbol" panose="05050102010706020507" pitchFamily="18" charset="2"/>
                <a:cs typeface="Times New Roman" panose="02020603050405020304" pitchFamily="18" charset="0"/>
              </a:rPr>
              <a:t>s</a:t>
            </a:r>
            <a:r>
              <a:rPr lang="it-IT" sz="1600" baseline="-40000" dirty="0">
                <a:cs typeface="Times New Roman" panose="02020603050405020304" pitchFamily="18" charset="0"/>
              </a:rPr>
              <a:t>VM,max</a:t>
            </a:r>
            <a:r>
              <a:rPr lang="it-IT" sz="1600" dirty="0">
                <a:cs typeface="Times New Roman" panose="02020603050405020304" pitchFamily="18" charset="0"/>
              </a:rPr>
              <a:t> = 749 MPa</a:t>
            </a:r>
            <a:endParaRPr lang="it-IT" sz="1600" b="1" i="1" u="sng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783234" y="4653460"/>
            <a:ext cx="0" cy="64008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B0E1CA78-FE58-4600-B0F4-0268FEE12FD8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7251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04"/>
    </mc:Choice>
    <mc:Fallback xmlns="">
      <p:transition spd="slow" advTm="23804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431"/>
          <a:stretch/>
        </p:blipFill>
        <p:spPr>
          <a:xfrm>
            <a:off x="7539037" y="3086357"/>
            <a:ext cx="2400300" cy="23560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542" b="1"/>
          <a:stretch/>
        </p:blipFill>
        <p:spPr>
          <a:xfrm>
            <a:off x="5397215" y="3485944"/>
            <a:ext cx="2468880" cy="246162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"/>
          <a:stretch/>
        </p:blipFill>
        <p:spPr>
          <a:xfrm>
            <a:off x="5890261" y="5145382"/>
            <a:ext cx="685800" cy="78090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4" b="-964"/>
          <a:stretch/>
        </p:blipFill>
        <p:spPr>
          <a:xfrm>
            <a:off x="8396287" y="4626619"/>
            <a:ext cx="685800" cy="7826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9"/>
          <a:stretch/>
        </p:blipFill>
        <p:spPr>
          <a:xfrm>
            <a:off x="1581813" y="4873208"/>
            <a:ext cx="685800" cy="78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VM stress in the mechanical structures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01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334" b="517"/>
          <a:stretch/>
        </p:blipFill>
        <p:spPr>
          <a:xfrm>
            <a:off x="8202554" y="2138698"/>
            <a:ext cx="2400300" cy="235940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" b="237"/>
          <a:stretch/>
        </p:blipFill>
        <p:spPr>
          <a:xfrm>
            <a:off x="9917054" y="1981369"/>
            <a:ext cx="685800" cy="7826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0"/>
          <a:stretch/>
        </p:blipFill>
        <p:spPr>
          <a:xfrm>
            <a:off x="2271052" y="4732611"/>
            <a:ext cx="1028700" cy="10633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"/>
          <a:stretch/>
        </p:blipFill>
        <p:spPr>
          <a:xfrm>
            <a:off x="3491234" y="4732610"/>
            <a:ext cx="1714500" cy="97003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" b="237"/>
          <a:stretch/>
        </p:blipFill>
        <p:spPr>
          <a:xfrm>
            <a:off x="4005584" y="5177210"/>
            <a:ext cx="685800" cy="78263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040952" y="1163277"/>
            <a:ext cx="14927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COOL DOWN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48813"/>
              </p:ext>
            </p:extLst>
          </p:nvPr>
        </p:nvGraphicFramePr>
        <p:xfrm>
          <a:off x="812654" y="1758161"/>
          <a:ext cx="3759346" cy="1328196"/>
        </p:xfrm>
        <a:graphic>
          <a:graphicData uri="http://schemas.openxmlformats.org/drawingml/2006/table">
            <a:tbl>
              <a:tblPr firstRow="1" bandRow="1" bandCol="1">
                <a:tableStyleId>{2D5ABB26-0587-4C30-8999-92F81FD0307C}</a:tableStyleId>
              </a:tblPr>
              <a:tblGrid>
                <a:gridCol w="20535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5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MATERIAL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Stress</a:t>
                      </a:r>
                      <a:r>
                        <a:rPr lang="it-IT" sz="1100" baseline="0" dirty="0">
                          <a:effectLst/>
                        </a:rPr>
                        <a:t> limit [MPa]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+mn-ea"/>
                        </a:rPr>
                        <a:t>1.9</a:t>
                      </a:r>
                      <a:r>
                        <a:rPr lang="it-IT" sz="1100" baseline="0" dirty="0">
                          <a:effectLst/>
                          <a:latin typeface="+mn-lt"/>
                          <a:ea typeface="+mn-ea"/>
                        </a:rPr>
                        <a:t> K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Austenitic steel (316LN)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1050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Al7075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690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Ferromagnetic iron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+mn-lt"/>
                          <a:ea typeface="+mn-ea"/>
                        </a:rPr>
                        <a:t>720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13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Ti6Al4V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1650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2A40958A-E3B7-4D85-9246-98D6EB7D60DD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6932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04"/>
    </mc:Choice>
    <mc:Fallback xmlns="">
      <p:transition spd="slow" advTm="23804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8" b="100000" l="0" r="998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06" b="1210"/>
          <a:stretch/>
        </p:blipFill>
        <p:spPr>
          <a:xfrm>
            <a:off x="7539037" y="3106607"/>
            <a:ext cx="2400300" cy="23594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0" b="99301" l="5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-312"/>
          <a:stretch/>
        </p:blipFill>
        <p:spPr>
          <a:xfrm>
            <a:off x="5397215" y="3514196"/>
            <a:ext cx="2468880" cy="245936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"/>
          <a:stretch/>
        </p:blipFill>
        <p:spPr>
          <a:xfrm>
            <a:off x="5890261" y="5145382"/>
            <a:ext cx="685800" cy="78090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44" b="-964"/>
          <a:stretch/>
        </p:blipFill>
        <p:spPr>
          <a:xfrm>
            <a:off x="8396287" y="4643397"/>
            <a:ext cx="685800" cy="7826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9"/>
          <a:stretch/>
        </p:blipFill>
        <p:spPr>
          <a:xfrm>
            <a:off x="1581813" y="4896730"/>
            <a:ext cx="685800" cy="78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VM stress in the mechanical structures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16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77"/>
          <a:stretch/>
        </p:blipFill>
        <p:spPr>
          <a:xfrm>
            <a:off x="8202554" y="2140034"/>
            <a:ext cx="2400300" cy="2361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" b="237"/>
          <a:stretch/>
        </p:blipFill>
        <p:spPr>
          <a:xfrm>
            <a:off x="9917054" y="1956202"/>
            <a:ext cx="685800" cy="782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644"/>
          <a:stretch/>
        </p:blipFill>
        <p:spPr>
          <a:xfrm>
            <a:off x="2267613" y="4756128"/>
            <a:ext cx="1028700" cy="1063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"/>
          <a:stretch/>
        </p:blipFill>
        <p:spPr>
          <a:xfrm>
            <a:off x="3491234" y="4756128"/>
            <a:ext cx="1714500" cy="96934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" b="237"/>
          <a:stretch/>
        </p:blipFill>
        <p:spPr>
          <a:xfrm>
            <a:off x="4005584" y="5202377"/>
            <a:ext cx="685800" cy="78263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040952" y="1163277"/>
            <a:ext cx="1625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600" b="1" i="1" u="sng" dirty="0"/>
              <a:t>ENERGIZATION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257211"/>
              </p:ext>
            </p:extLst>
          </p:nvPr>
        </p:nvGraphicFramePr>
        <p:xfrm>
          <a:off x="762723" y="1683362"/>
          <a:ext cx="3928661" cy="1055472"/>
        </p:xfrm>
        <a:graphic>
          <a:graphicData uri="http://schemas.openxmlformats.org/drawingml/2006/table">
            <a:tbl>
              <a:tblPr firstRow="1" bandRow="1" bandCol="1">
                <a:tableStyleId>{2D5ABB26-0587-4C30-8999-92F81FD0307C}</a:tableStyleId>
              </a:tblPr>
              <a:tblGrid>
                <a:gridCol w="2146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2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MATERIAL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Stress</a:t>
                      </a:r>
                      <a:r>
                        <a:rPr lang="it-IT" sz="1100" baseline="0" dirty="0">
                          <a:effectLst/>
                        </a:rPr>
                        <a:t> limit [MPa]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+mn-ea"/>
                        </a:rPr>
                        <a:t>1.9</a:t>
                      </a:r>
                      <a:r>
                        <a:rPr lang="it-IT" sz="1100" baseline="0" dirty="0">
                          <a:effectLst/>
                          <a:latin typeface="+mn-lt"/>
                          <a:ea typeface="+mn-ea"/>
                        </a:rPr>
                        <a:t> K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Austenitic steel (316LN)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1050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Al7075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690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Ferromagnetic iron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  <a:latin typeface="+mn-lt"/>
                          <a:ea typeface="+mn-ea"/>
                        </a:rPr>
                        <a:t>720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Ti6Al4V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+mn-ea"/>
                        </a:rPr>
                        <a:t>1650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F11CAC6F-E68C-40D9-9731-4E030C45B7E5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9607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04"/>
    </mc:Choice>
    <mc:Fallback xmlns="">
      <p:transition spd="slow" advTm="2380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3D mechanical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2BFB-EC95-4EA4-922F-936911A9F7B4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8301" y="1235242"/>
            <a:ext cx="5415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3D mechanical ANSYS model, very preliminary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190" y="1604574"/>
            <a:ext cx="6139008" cy="46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042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9" r="986" b="8088"/>
          <a:stretch/>
        </p:blipFill>
        <p:spPr>
          <a:xfrm>
            <a:off x="7668574" y="3398293"/>
            <a:ext cx="4505229" cy="31526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3D mechanical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2BFB-EC95-4EA4-922F-936911A9F7B4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17" y="2451113"/>
            <a:ext cx="3048680" cy="22888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98301" y="1235242"/>
            <a:ext cx="5415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3D mechanical ANSYS model, very preliminary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2817" y="1948153"/>
            <a:ext cx="3002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End spacers ( from Roxie)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559" y="3900644"/>
            <a:ext cx="3139135" cy="23569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" b="10551"/>
          <a:stretch/>
        </p:blipFill>
        <p:spPr>
          <a:xfrm>
            <a:off x="6057806" y="1482149"/>
            <a:ext cx="4137072" cy="2789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194878" y="1825593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Straight section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450236" y="3082048"/>
            <a:ext cx="2015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Conductor ends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36343" y="1912754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Wedges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404105" y="3410889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Conductors</a:t>
            </a:r>
          </a:p>
        </p:txBody>
      </p:sp>
    </p:spTree>
    <p:extLst>
      <p:ext uri="{BB962C8B-B14F-4D97-AF65-F5344CB8AC3E}">
        <p14:creationId xmlns:p14="http://schemas.microsoft.com/office/powerpoint/2010/main" val="36047799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1050120" y="180000"/>
            <a:ext cx="8457120" cy="709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3D mechanical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9943560" y="6476040"/>
            <a:ext cx="1320480" cy="2282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en-GB" sz="900" b="1" strike="noStrike" spc="-1">
                <a:solidFill>
                  <a:srgbClr val="ACD433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06/07/18</a:t>
            </a:r>
            <a:endParaRPr lang="en-GB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6" name="TextShape 3"/>
          <p:cNvSpPr txBox="1"/>
          <p:nvPr/>
        </p:nvSpPr>
        <p:spPr>
          <a:xfrm>
            <a:off x="798480" y="6476040"/>
            <a:ext cx="5146200" cy="2282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GB" sz="900" b="1" strike="noStrike" spc="-1">
                <a:solidFill>
                  <a:srgbClr val="ACD433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FCC Week 2018                                            Costheta 16T dipole</a:t>
            </a:r>
            <a:endParaRPr lang="en-GB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7" name="TextShape 4"/>
          <p:cNvSpPr txBox="1"/>
          <p:nvPr/>
        </p:nvSpPr>
        <p:spPr>
          <a:xfrm>
            <a:off x="10318680" y="122400"/>
            <a:ext cx="1054800" cy="55512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fld id="{7C105ACD-B10F-429A-9594-F7E4F823BACD}" type="slidenum">
              <a:rPr lang="en-GB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25</a:t>
            </a:fld>
            <a:endParaRPr lang="en-GB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8" name="CustomShape 5"/>
          <p:cNvSpPr/>
          <p:nvPr/>
        </p:nvSpPr>
        <p:spPr>
          <a:xfrm>
            <a:off x="704880" y="1235160"/>
            <a:ext cx="56019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3D mechanical ANSYS model, very preliminary </a:t>
            </a:r>
            <a:endParaRPr lang="en-GB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9" name="Immagine 158"/>
          <p:cNvPicPr/>
          <p:nvPr/>
        </p:nvPicPr>
        <p:blipFill>
          <a:blip r:embed="rId2"/>
          <a:stretch/>
        </p:blipFill>
        <p:spPr>
          <a:xfrm>
            <a:off x="719999" y="1726920"/>
            <a:ext cx="6538929" cy="4491000"/>
          </a:xfrm>
          <a:prstGeom prst="rect">
            <a:avLst/>
          </a:prstGeom>
          <a:ln>
            <a:noFill/>
          </a:ln>
        </p:spPr>
      </p:pic>
      <p:sp>
        <p:nvSpPr>
          <p:cNvPr id="160" name="TextShape 6"/>
          <p:cNvSpPr txBox="1"/>
          <p:nvPr/>
        </p:nvSpPr>
        <p:spPr>
          <a:xfrm>
            <a:off x="1728000" y="2101680"/>
            <a:ext cx="280800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VM stress after cool down</a:t>
            </a:r>
          </a:p>
        </p:txBody>
      </p:sp>
      <p:sp>
        <p:nvSpPr>
          <p:cNvPr id="161" name="TextShape 7"/>
          <p:cNvSpPr txBox="1"/>
          <p:nvPr/>
        </p:nvSpPr>
        <p:spPr>
          <a:xfrm>
            <a:off x="6949440" y="2376000"/>
            <a:ext cx="4358880" cy="273057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Average VM stress in reasonable  agreement with 2D results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 still on going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Still open issues ( e.g. how to treat proprieties of conductor ends? Isotopically?) 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GB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1050120" y="180000"/>
            <a:ext cx="8457120" cy="709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EBEBEB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3D mechanical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entury Gothic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9943560" y="6476040"/>
            <a:ext cx="1320480" cy="2282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en-GB" sz="900" b="1" strike="noStrike" spc="-1">
                <a:solidFill>
                  <a:srgbClr val="ACD433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06/07/18</a:t>
            </a:r>
            <a:endParaRPr lang="en-GB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4" name="TextShape 3"/>
          <p:cNvSpPr txBox="1"/>
          <p:nvPr/>
        </p:nvSpPr>
        <p:spPr>
          <a:xfrm>
            <a:off x="798480" y="6476040"/>
            <a:ext cx="5146200" cy="2282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GB" sz="900" b="1" strike="noStrike" spc="-1">
                <a:solidFill>
                  <a:srgbClr val="ACD433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FCC Week 2018                                            Costheta 16T dipole</a:t>
            </a:r>
            <a:endParaRPr lang="en-GB" sz="9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5" name="TextShape 4"/>
          <p:cNvSpPr txBox="1"/>
          <p:nvPr/>
        </p:nvSpPr>
        <p:spPr>
          <a:xfrm>
            <a:off x="10318680" y="122400"/>
            <a:ext cx="1054800" cy="55512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fld id="{A5B15EA0-D04E-4732-A065-EF8FBC6BD4C6}" type="slidenum">
              <a:rPr lang="en-GB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entury Gothic"/>
              </a:rPr>
              <a:t>26</a:t>
            </a:fld>
            <a:endParaRPr lang="en-GB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66" name="Immagine 165"/>
          <p:cNvPicPr/>
          <p:nvPr/>
        </p:nvPicPr>
        <p:blipFill>
          <a:blip r:embed="rId2"/>
          <a:stretch/>
        </p:blipFill>
        <p:spPr>
          <a:xfrm>
            <a:off x="360000" y="1728000"/>
            <a:ext cx="4027320" cy="3024000"/>
          </a:xfrm>
          <a:prstGeom prst="rect">
            <a:avLst/>
          </a:prstGeom>
          <a:ln>
            <a:noFill/>
          </a:ln>
        </p:spPr>
      </p:pic>
      <p:pic>
        <p:nvPicPr>
          <p:cNvPr id="167" name="Immagine 166"/>
          <p:cNvPicPr/>
          <p:nvPr/>
        </p:nvPicPr>
        <p:blipFill>
          <a:blip r:embed="rId3"/>
          <a:stretch/>
        </p:blipFill>
        <p:spPr>
          <a:xfrm>
            <a:off x="3960000" y="1512000"/>
            <a:ext cx="4219560" cy="3168000"/>
          </a:xfrm>
          <a:prstGeom prst="rect">
            <a:avLst/>
          </a:prstGeom>
          <a:ln>
            <a:noFill/>
          </a:ln>
        </p:spPr>
      </p:pic>
      <p:sp>
        <p:nvSpPr>
          <p:cNvPr id="168" name="TextShape 5"/>
          <p:cNvSpPr txBox="1"/>
          <p:nvPr/>
        </p:nvSpPr>
        <p:spPr>
          <a:xfrm>
            <a:off x="504000" y="1296000"/>
            <a:ext cx="34160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After assembly and cool down...</a:t>
            </a:r>
          </a:p>
        </p:txBody>
      </p:sp>
      <p:sp>
        <p:nvSpPr>
          <p:cNvPr id="169" name="TextShape 6"/>
          <p:cNvSpPr txBox="1"/>
          <p:nvPr/>
        </p:nvSpPr>
        <p:spPr>
          <a:xfrm>
            <a:off x="432000" y="4837680"/>
            <a:ext cx="3384000" cy="63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VM stress in straight section of conductor in agreement with 2D</a:t>
            </a:r>
          </a:p>
        </p:txBody>
      </p:sp>
      <p:sp>
        <p:nvSpPr>
          <p:cNvPr id="170" name="TextShape 7"/>
          <p:cNvSpPr txBox="1"/>
          <p:nvPr/>
        </p:nvSpPr>
        <p:spPr>
          <a:xfrm>
            <a:off x="5184000" y="4824000"/>
            <a:ext cx="6048000" cy="64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GB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End design still not optimized from mechanical point of view </a:t>
            </a:r>
          </a:p>
        </p:txBody>
      </p:sp>
      <p:pic>
        <p:nvPicPr>
          <p:cNvPr id="171" name="Immagine 170"/>
          <p:cNvPicPr/>
          <p:nvPr/>
        </p:nvPicPr>
        <p:blipFill>
          <a:blip r:embed="rId4"/>
          <a:stretch/>
        </p:blipFill>
        <p:spPr>
          <a:xfrm>
            <a:off x="7781040" y="1584000"/>
            <a:ext cx="4170960" cy="313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Conclusions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BFCF1413-9DA5-4C01-B8B6-9DBA2442E799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sp>
        <p:nvSpPr>
          <p:cNvPr id="13" name="CasellaDiTesto 5"/>
          <p:cNvSpPr txBox="1"/>
          <p:nvPr/>
        </p:nvSpPr>
        <p:spPr>
          <a:xfrm>
            <a:off x="379166" y="1506116"/>
            <a:ext cx="115974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/>
              <a:t>We have designed a </a:t>
            </a:r>
            <a:r>
              <a:rPr lang="en-US" sz="2200" b="1" dirty="0"/>
              <a:t>4 layer cosine-theta</a:t>
            </a:r>
            <a:r>
              <a:rPr lang="en-US" sz="2200" dirty="0"/>
              <a:t> bending dipole for the FCC, according to the </a:t>
            </a:r>
            <a:r>
              <a:rPr lang="en-US" sz="2200" b="1" dirty="0"/>
              <a:t>EuroCirCol</a:t>
            </a:r>
            <a:r>
              <a:rPr lang="en-US" sz="2200" dirty="0"/>
              <a:t> constraints: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Able to produce </a:t>
            </a:r>
            <a:r>
              <a:rPr lang="en-US" sz="2200" b="1" dirty="0"/>
              <a:t>16 T </a:t>
            </a:r>
            <a:r>
              <a:rPr lang="en-US" sz="2200" dirty="0"/>
              <a:t>bore 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Operation point on the load-line is </a:t>
            </a:r>
            <a:r>
              <a:rPr lang="en-US" sz="2200" b="1" dirty="0"/>
              <a:t>86%</a:t>
            </a:r>
            <a:r>
              <a:rPr lang="en-US" sz="2200" dirty="0"/>
              <a:t> at 1.9 K</a:t>
            </a:r>
            <a:endParaRPr lang="en-US" sz="22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/>
              <a:t>Good</a:t>
            </a:r>
            <a:r>
              <a:rPr lang="en-US" sz="2200" dirty="0"/>
              <a:t> field quality (2D and 3D)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b="1" dirty="0"/>
              <a:t>B&amp;K</a:t>
            </a:r>
            <a:r>
              <a:rPr lang="en-US" sz="2200" dirty="0"/>
              <a:t> mechanical structure able to </a:t>
            </a:r>
            <a:r>
              <a:rPr lang="en-US" sz="2200" b="1" dirty="0"/>
              <a:t>keep azimuthal pre-stress</a:t>
            </a:r>
            <a:r>
              <a:rPr lang="en-US" sz="2200" dirty="0"/>
              <a:t>, within </a:t>
            </a:r>
            <a:r>
              <a:rPr lang="en-US" sz="2200" b="1" dirty="0"/>
              <a:t>stress limits</a:t>
            </a:r>
            <a:endParaRPr lang="en-US" sz="2200" dirty="0"/>
          </a:p>
        </p:txBody>
      </p:sp>
      <p:sp>
        <p:nvSpPr>
          <p:cNvPr id="14" name="CasellaDiTesto 17"/>
          <p:cNvSpPr txBox="1"/>
          <p:nvPr/>
        </p:nvSpPr>
        <p:spPr>
          <a:xfrm>
            <a:off x="379166" y="4352716"/>
            <a:ext cx="11597478" cy="1672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200" dirty="0"/>
              <a:t>The magnet is </a:t>
            </a:r>
            <a:r>
              <a:rPr lang="en-US" sz="2200" b="1" dirty="0"/>
              <a:t>mature</a:t>
            </a:r>
            <a:r>
              <a:rPr lang="en-US" sz="2200" dirty="0"/>
              <a:t> enough to go in a </a:t>
            </a:r>
            <a:r>
              <a:rPr lang="en-US" sz="2200" b="1" dirty="0"/>
              <a:t>more advanced </a:t>
            </a:r>
            <a:r>
              <a:rPr lang="en-US" sz="2200" dirty="0"/>
              <a:t>design phase: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t-IT" sz="2200" dirty="0"/>
              <a:t>3D mechanical analysis for longitudinal pre-stress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Finalization of the </a:t>
            </a:r>
            <a:r>
              <a:rPr lang="en-US" sz="2200" b="1" dirty="0"/>
              <a:t>harmonic optimization </a:t>
            </a:r>
            <a:r>
              <a:rPr lang="en-US" sz="2200" dirty="0"/>
              <a:t>(b2 and iron saturation)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Starting the development of a </a:t>
            </a:r>
            <a:r>
              <a:rPr lang="en-US" sz="2200" b="1" dirty="0"/>
              <a:t>prototype</a:t>
            </a:r>
            <a:endParaRPr lang="en-US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200" baseline="-25000" dirty="0"/>
          </a:p>
        </p:txBody>
      </p:sp>
    </p:spTree>
    <p:extLst>
      <p:ext uri="{BB962C8B-B14F-4D97-AF65-F5344CB8AC3E}">
        <p14:creationId xmlns:p14="http://schemas.microsoft.com/office/powerpoint/2010/main" val="121730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17"/>
    </mc:Choice>
    <mc:Fallback xmlns="">
      <p:transition spd="slow" advTm="40117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5214" y="2432051"/>
            <a:ext cx="8405769" cy="1255333"/>
          </a:xfrm>
        </p:spPr>
        <p:txBody>
          <a:bodyPr/>
          <a:lstStyle/>
          <a:p>
            <a:pPr algn="ctr"/>
            <a:r>
              <a:rPr lang="it-IT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8412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37"/>
    </mc:Choice>
    <mc:Fallback xmlns="">
      <p:transition spd="slow" advTm="1163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4489C987-1CB5-44FE-8063-68E7F5B49C17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96241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Design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FBA5-32FD-4CE1-AD6A-F4E573A9C550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0" y="1506752"/>
            <a:ext cx="66294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685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Displacements Undeformed - Assembly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DCF7CEC3-89D9-4C26-B41E-036B11F2EC21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grpSp>
        <p:nvGrpSpPr>
          <p:cNvPr id="8" name="Group 7"/>
          <p:cNvGrpSpPr/>
          <p:nvPr/>
        </p:nvGrpSpPr>
        <p:grpSpPr>
          <a:xfrm>
            <a:off x="9681943" y="3784114"/>
            <a:ext cx="2127505" cy="1788702"/>
            <a:chOff x="6600379" y="2603157"/>
            <a:chExt cx="2127505" cy="1788702"/>
          </a:xfrm>
        </p:grpSpPr>
        <p:sp>
          <p:nvSpPr>
            <p:cNvPr id="27" name="TextBox 26"/>
            <p:cNvSpPr txBox="1"/>
            <p:nvPr/>
          </p:nvSpPr>
          <p:spPr>
            <a:xfrm>
              <a:off x="6600379" y="2603157"/>
              <a:ext cx="21275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it-IT" sz="1600" dirty="0">
                  <a:cs typeface="Times New Roman" panose="02020603050405020304" pitchFamily="18" charset="0"/>
                </a:rPr>
                <a:t>X displacement [m]</a:t>
              </a: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8331" y="2941711"/>
              <a:ext cx="1371600" cy="1450148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66" y="4514692"/>
            <a:ext cx="3725189" cy="15495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3750" r="14338" b="3611"/>
          <a:stretch/>
        </p:blipFill>
        <p:spPr>
          <a:xfrm>
            <a:off x="1050151" y="1329275"/>
            <a:ext cx="2916072" cy="28687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" t="29253" r="26643" b="30349"/>
          <a:stretch/>
        </p:blipFill>
        <p:spPr>
          <a:xfrm>
            <a:off x="5561097" y="4384683"/>
            <a:ext cx="3946657" cy="16796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" t="3384" r="26193" b="2687"/>
          <a:stretch/>
        </p:blipFill>
        <p:spPr>
          <a:xfrm>
            <a:off x="5800081" y="1186786"/>
            <a:ext cx="3164365" cy="3011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653" y="6000649"/>
            <a:ext cx="2201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MAX X DISP: 392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388819" y="119222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Full pole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39486" y="1191745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Notch in the pole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03699" y="6000649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MIN X DISP: -167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315838" y="5987453"/>
            <a:ext cx="2132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MAX X DISP: 389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591884" y="5987453"/>
            <a:ext cx="2008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MIN X DISP: -10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5314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Displacements Assembly - Cool Down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20EA0A64-1BDC-4524-980D-FF0A32BA0AFD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3750" r="14338" b="3611"/>
          <a:stretch/>
        </p:blipFill>
        <p:spPr>
          <a:xfrm>
            <a:off x="1050151" y="1329275"/>
            <a:ext cx="2916072" cy="28687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" t="3384" r="26193" b="2687"/>
          <a:stretch/>
        </p:blipFill>
        <p:spPr>
          <a:xfrm>
            <a:off x="5800081" y="1186786"/>
            <a:ext cx="3164365" cy="3011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653" y="6000649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MAX X DISP: 61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388819" y="119222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Full pole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39486" y="1191745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Notch in the pole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03699" y="6000649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MIN X DISP: -635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315838" y="5987453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MAX X DISP: 61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591884" y="5987453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MIN X DISP: -640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53" y="4400186"/>
            <a:ext cx="4068429" cy="16641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" t="47562" r="29481" b="14826"/>
          <a:stretch/>
        </p:blipFill>
        <p:spPr>
          <a:xfrm>
            <a:off x="5398609" y="4279873"/>
            <a:ext cx="3967307" cy="1666270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9696663" y="3689119"/>
            <a:ext cx="2127505" cy="1817112"/>
            <a:chOff x="6600379" y="2736507"/>
            <a:chExt cx="2127505" cy="1817112"/>
          </a:xfrm>
        </p:grpSpPr>
        <p:sp>
          <p:nvSpPr>
            <p:cNvPr id="32" name="TextBox 31"/>
            <p:cNvSpPr txBox="1"/>
            <p:nvPr/>
          </p:nvSpPr>
          <p:spPr>
            <a:xfrm>
              <a:off x="6600379" y="2736507"/>
              <a:ext cx="21275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it-IT" sz="1600" dirty="0">
                  <a:cs typeface="Times New Roman" panose="02020603050405020304" pitchFamily="18" charset="0"/>
                </a:rPr>
                <a:t>X displacement [m]</a:t>
              </a:r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8331" y="3075061"/>
              <a:ext cx="1371600" cy="14785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31170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Displacements Cool Down- Energization 16T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6FFFDE1F-4E22-4F13-A193-617F5889CE29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3750" r="14338" b="3611"/>
          <a:stretch/>
        </p:blipFill>
        <p:spPr>
          <a:xfrm>
            <a:off x="1050151" y="1329275"/>
            <a:ext cx="2916072" cy="28687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0" t="3384" r="26193" b="2687"/>
          <a:stretch/>
        </p:blipFill>
        <p:spPr>
          <a:xfrm>
            <a:off x="5800081" y="1186786"/>
            <a:ext cx="3164365" cy="3011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653" y="6000649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MIN X DISP: -134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388819" y="119222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Full pole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39486" y="1191745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Notch in the pole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603699" y="6000649"/>
            <a:ext cx="2076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MAX X DISP: 401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018780" y="5969524"/>
            <a:ext cx="2064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MIN X DISP: - 85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540753" y="5974976"/>
            <a:ext cx="2132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/>
              <a:t>MAX X DISP: 249 </a:t>
            </a:r>
            <a:r>
              <a:rPr lang="it-IT" sz="1600" dirty="0">
                <a:latin typeface="Symbol" panose="05050102010706020507" pitchFamily="18" charset="2"/>
              </a:rPr>
              <a:t>m</a:t>
            </a:r>
            <a:r>
              <a:rPr lang="it-IT" sz="1600" dirty="0"/>
              <a:t>m</a:t>
            </a:r>
            <a:endParaRPr lang="en-US" sz="16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49" y="4347124"/>
            <a:ext cx="3890075" cy="1599019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9815536" y="3597055"/>
            <a:ext cx="1957587" cy="1878488"/>
            <a:chOff x="3551613" y="2317407"/>
            <a:chExt cx="1957587" cy="1878488"/>
          </a:xfrm>
        </p:grpSpPr>
        <p:sp>
          <p:nvSpPr>
            <p:cNvPr id="28" name="TextBox 27"/>
            <p:cNvSpPr txBox="1"/>
            <p:nvPr/>
          </p:nvSpPr>
          <p:spPr>
            <a:xfrm>
              <a:off x="3551613" y="2317407"/>
              <a:ext cx="19575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it-IT" sz="1600" dirty="0">
                  <a:cs typeface="Times New Roman" panose="02020603050405020304" pitchFamily="18" charset="0"/>
                </a:rPr>
                <a:t>Displacement [m]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4606" y="2655961"/>
              <a:ext cx="1371600" cy="1539934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" t="47761" r="30677" b="14229"/>
          <a:stretch/>
        </p:blipFill>
        <p:spPr>
          <a:xfrm>
            <a:off x="5424265" y="4335868"/>
            <a:ext cx="3813343" cy="165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216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FBA5-32FD-4CE1-AD6A-F4E573A9C550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>
          <a:xfrm>
            <a:off x="1050151" y="180133"/>
            <a:ext cx="8457603" cy="709865"/>
          </a:xfrm>
        </p:spPr>
        <p:txBody>
          <a:bodyPr/>
          <a:lstStyle/>
          <a:p>
            <a:r>
              <a:rPr lang="it-IT" dirty="0"/>
              <a:t>Cos</a:t>
            </a:r>
            <a:r>
              <a:rPr lang="it-IT" dirty="0">
                <a:latin typeface="Symbol" panose="05050102010706020507" pitchFamily="18" charset="2"/>
              </a:rPr>
              <a:t>q</a:t>
            </a:r>
            <a:r>
              <a:rPr lang="it-IT" dirty="0"/>
              <a:t> mechanical layout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86" b="-4731"/>
          <a:stretch/>
        </p:blipFill>
        <p:spPr>
          <a:xfrm>
            <a:off x="6772841" y="1561478"/>
            <a:ext cx="3383280" cy="32633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610737" y="4925255"/>
            <a:ext cx="4960050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Yoke outer diameter: 600 mm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Al alloy ring thickness: 75 mm and </a:t>
            </a:r>
            <a:r>
              <a:rPr lang="it-IT" sz="1600" dirty="0">
                <a:solidFill>
                  <a:srgbClr val="FF0000"/>
                </a:solidFill>
              </a:rPr>
              <a:t>50 mm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SS shell thickness: </a:t>
            </a:r>
            <a:r>
              <a:rPr lang="it-IT" sz="1600" dirty="0">
                <a:solidFill>
                  <a:srgbClr val="FF0000"/>
                </a:solidFill>
              </a:rPr>
              <a:t>20 mm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Outer magnet diameter: 750 mm and </a:t>
            </a:r>
            <a:r>
              <a:rPr lang="it-IT" sz="1600" dirty="0">
                <a:solidFill>
                  <a:srgbClr val="FF0000"/>
                </a:solidFill>
              </a:rPr>
              <a:t>740 mm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New pole design</a:t>
            </a:r>
          </a:p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it-IT" sz="1600" dirty="0"/>
              <a:t>Inter-beam distance: 204 mm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34" b="-3617"/>
          <a:stretch/>
        </p:blipFill>
        <p:spPr>
          <a:xfrm>
            <a:off x="2031265" y="1561477"/>
            <a:ext cx="3383280" cy="326331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031265" y="1209249"/>
            <a:ext cx="3383280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i="1" u="sng" dirty="0"/>
              <a:t>Alluminum shell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772841" y="1209249"/>
            <a:ext cx="3383280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i="1" u="sng" dirty="0"/>
              <a:t>Alluminum + SS  shell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68895" y="1684376"/>
            <a:ext cx="3291840" cy="30175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35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234519" y="3193136"/>
            <a:ext cx="84616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972572" y="3181762"/>
            <a:ext cx="84616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891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Persistent Currents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FBA5-32FD-4CE1-AD6A-F4E573A9C550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CasellaDiTesto 3"/>
          <p:cNvSpPr txBox="1"/>
          <p:nvPr/>
        </p:nvSpPr>
        <p:spPr>
          <a:xfrm>
            <a:off x="4420699" y="4975385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/>
              <a:t>50 µm </a:t>
            </a:r>
            <a:r>
              <a:rPr lang="it-IT" sz="1600" dirty="0" err="1"/>
              <a:t>filament</a:t>
            </a:r>
            <a:r>
              <a:rPr lang="it-IT" sz="1600" dirty="0"/>
              <a:t> </a:t>
            </a:r>
            <a:r>
              <a:rPr lang="it-IT" sz="1600" dirty="0" err="1"/>
              <a:t>diameter</a:t>
            </a: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/>
              <a:t>-50 </a:t>
            </a:r>
            <a:r>
              <a:rPr lang="it-IT" sz="1600" dirty="0" err="1"/>
              <a:t>units</a:t>
            </a:r>
            <a:r>
              <a:rPr lang="it-IT" sz="1600" dirty="0"/>
              <a:t> on b3 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injection</a:t>
            </a: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/>
              <a:t>+8 </a:t>
            </a:r>
            <a:r>
              <a:rPr lang="it-IT" sz="1600" dirty="0" err="1"/>
              <a:t>units</a:t>
            </a:r>
            <a:r>
              <a:rPr lang="it-IT" sz="1600" dirty="0"/>
              <a:t> on b5 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injection</a:t>
            </a:r>
            <a:endParaRPr lang="it-IT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/>
              <a:t>No </a:t>
            </a:r>
            <a:r>
              <a:rPr lang="it-IT" sz="1600" dirty="0" err="1"/>
              <a:t>effect</a:t>
            </a:r>
            <a:r>
              <a:rPr lang="it-IT" sz="1600" dirty="0"/>
              <a:t> on b2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 err="1"/>
              <a:t>Negligible</a:t>
            </a:r>
            <a:r>
              <a:rPr lang="it-IT" sz="1600" dirty="0"/>
              <a:t> </a:t>
            </a:r>
            <a:r>
              <a:rPr lang="it-IT" sz="1600" dirty="0" err="1"/>
              <a:t>effect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operation</a:t>
            </a:r>
            <a:r>
              <a:rPr lang="it-IT" sz="1600" dirty="0"/>
              <a:t> </a:t>
            </a:r>
            <a:r>
              <a:rPr lang="it-IT" sz="1600" dirty="0" err="1"/>
              <a:t>current</a:t>
            </a:r>
            <a:endParaRPr lang="en-US" sz="1600" dirty="0"/>
          </a:p>
        </p:txBody>
      </p:sp>
      <p:pic>
        <p:nvPicPr>
          <p:cNvPr id="8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44" y="1122379"/>
            <a:ext cx="5078408" cy="3853006"/>
          </a:xfrm>
          <a:prstGeom prst="rect">
            <a:avLst/>
          </a:prstGeom>
        </p:spPr>
      </p:pic>
      <p:pic>
        <p:nvPicPr>
          <p:cNvPr id="9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695" y="1122379"/>
            <a:ext cx="5078408" cy="3853006"/>
          </a:xfrm>
          <a:prstGeom prst="rect">
            <a:avLst/>
          </a:prstGeom>
        </p:spPr>
      </p:pic>
      <p:sp>
        <p:nvSpPr>
          <p:cNvPr id="10" name="Freccia a destra 8"/>
          <p:cNvSpPr/>
          <p:nvPr/>
        </p:nvSpPr>
        <p:spPr>
          <a:xfrm>
            <a:off x="5766596" y="2212202"/>
            <a:ext cx="697704" cy="314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7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Persistent Currents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FFBA5-32FD-4CE1-AD6A-F4E573A9C550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282" y="1132062"/>
            <a:ext cx="5925635" cy="44958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12222" r="38125" b="14444"/>
          <a:stretch/>
        </p:blipFill>
        <p:spPr>
          <a:xfrm>
            <a:off x="428082" y="1294340"/>
            <a:ext cx="5334000" cy="4346222"/>
          </a:xfrm>
          <a:prstGeom prst="rect">
            <a:avLst/>
          </a:prstGeom>
        </p:spPr>
      </p:pic>
      <p:sp>
        <p:nvSpPr>
          <p:cNvPr id="9" name="Ovale 8"/>
          <p:cNvSpPr/>
          <p:nvPr/>
        </p:nvSpPr>
        <p:spPr>
          <a:xfrm>
            <a:off x="1647282" y="4713462"/>
            <a:ext cx="609600" cy="609600"/>
          </a:xfrm>
          <a:prstGeom prst="ellipse">
            <a:avLst/>
          </a:prstGeom>
          <a:noFill/>
          <a:ln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CasellaDiTesto 2"/>
          <p:cNvSpPr txBox="1"/>
          <p:nvPr/>
        </p:nvSpPr>
        <p:spPr>
          <a:xfrm>
            <a:off x="440252" y="1109674"/>
            <a:ext cx="48387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: </a:t>
            </a:r>
            <a:r>
              <a:rPr lang="it-IT" dirty="0" err="1"/>
              <a:t>iron</a:t>
            </a:r>
            <a:r>
              <a:rPr lang="it-IT" dirty="0"/>
              <a:t> on the </a:t>
            </a:r>
            <a:r>
              <a:rPr lang="it-IT" dirty="0" err="1"/>
              <a:t>beam</a:t>
            </a:r>
            <a:r>
              <a:rPr lang="it-IT" dirty="0"/>
              <a:t> pipe?</a:t>
            </a:r>
            <a:endParaRPr lang="en-US" dirty="0"/>
          </a:p>
        </p:txBody>
      </p:sp>
      <p:sp>
        <p:nvSpPr>
          <p:cNvPr id="11" name="CasellaDiTesto 9"/>
          <p:cNvSpPr txBox="1"/>
          <p:nvPr/>
        </p:nvSpPr>
        <p:spPr>
          <a:xfrm>
            <a:off x="7362282" y="5827768"/>
            <a:ext cx="34290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Field </a:t>
            </a:r>
            <a:r>
              <a:rPr lang="it-IT" dirty="0" err="1"/>
              <a:t>quality</a:t>
            </a:r>
            <a:r>
              <a:rPr lang="it-IT" dirty="0"/>
              <a:t> to be </a:t>
            </a:r>
            <a:r>
              <a:rPr lang="it-IT" dirty="0" err="1"/>
              <a:t>optimized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058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7913942" y="2373890"/>
            <a:ext cx="4085285" cy="3690643"/>
            <a:chOff x="7177838" y="1367931"/>
            <a:chExt cx="4821389" cy="422847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9518" y="1367931"/>
              <a:ext cx="4499709" cy="4228473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11089785" y="5448447"/>
              <a:ext cx="401630" cy="147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177838" y="2064664"/>
              <a:ext cx="1024468" cy="228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model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629512" y="1360262"/>
            <a:ext cx="255390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err="1"/>
              <a:t>B</a:t>
            </a:r>
            <a:r>
              <a:rPr lang="en-US" sz="1600" baseline="-25000" dirty="0" err="1"/>
              <a:t>peak</a:t>
            </a:r>
            <a:r>
              <a:rPr lang="en-US" sz="1600" baseline="-25000" dirty="0"/>
              <a:t> </a:t>
            </a:r>
            <a:r>
              <a:rPr lang="en-US" sz="1600" dirty="0"/>
              <a:t>(HF cable)= 16.44 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00271" y="1667071"/>
            <a:ext cx="198483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Wedge</a:t>
            </a:r>
            <a:r>
              <a:rPr lang="en-US" sz="1600" baseline="-25000" dirty="0"/>
              <a:t> </a:t>
            </a:r>
            <a:r>
              <a:rPr lang="en-US" sz="1600" dirty="0"/>
              <a:t>= 0.86 mm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654629"/>
              </p:ext>
            </p:extLst>
          </p:nvPr>
        </p:nvGraphicFramePr>
        <p:xfrm>
          <a:off x="1339250" y="4362733"/>
          <a:ext cx="4768111" cy="1996440"/>
        </p:xfrm>
        <a:graphic>
          <a:graphicData uri="http://schemas.openxmlformats.org/drawingml/2006/table">
            <a:tbl>
              <a:tblPr firstRow="1" bandRow="1" bandCol="1">
                <a:tableStyleId>{2D5ABB26-0587-4C30-8999-92F81FD0307C}</a:tableStyleId>
              </a:tblPr>
              <a:tblGrid>
                <a:gridCol w="20389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5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3740">
                  <a:extLst>
                    <a:ext uri="{9D8B030D-6E8A-4147-A177-3AD203B41FA5}">
                      <a16:colId xmlns:a16="http://schemas.microsoft.com/office/drawing/2014/main" val="138737121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1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n-lt"/>
                        </a:rPr>
                        <a:t>HF Cable (inner)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+mn-lt"/>
                        </a:rPr>
                        <a:t>LF Cable (outer)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2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Strand number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38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49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Strand diameter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1.1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0.7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78121907"/>
                  </a:ext>
                </a:extLst>
              </a:tr>
              <a:tr h="16249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Bare width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13.2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14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15341080"/>
                  </a:ext>
                </a:extLst>
              </a:tr>
              <a:tr h="16249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Bare inner thickness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1.892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1.204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4579690"/>
                  </a:ext>
                </a:extLst>
              </a:tr>
              <a:tr h="16249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Bare outer thickness</a:t>
                      </a:r>
                      <a:endParaRPr lang="it-IT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2.007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1.3261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0594313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Insulation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0.15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0.15 mm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Keystone</a:t>
                      </a:r>
                      <a:r>
                        <a:rPr lang="it-IT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 angle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0.5</a:t>
                      </a:r>
                      <a:r>
                        <a:rPr lang="it-IT" sz="1100" baseline="300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°</a:t>
                      </a:r>
                      <a:endParaRPr lang="it-IT" sz="11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0.5</a:t>
                      </a:r>
                      <a:r>
                        <a:rPr lang="it-IT" sz="1100" kern="12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°</a:t>
                      </a:r>
                      <a:endParaRPr lang="it-IT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04058997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Cu/Ncu</a:t>
                      </a:r>
                      <a:endParaRPr lang="it-IT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0.82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2.1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0262750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Operating current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11390 A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11390 A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Operating point on LL (1.9 K)</a:t>
                      </a:r>
                    </a:p>
                  </a:txBody>
                  <a:tcPr marL="51435" marR="5143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86 %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86 %</a:t>
                      </a:r>
                    </a:p>
                  </a:txBody>
                  <a:tcPr marL="51435" marR="5143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55F5A54A-78F3-460C-9FE5-B517C16C03EE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66" y="1236694"/>
            <a:ext cx="557243" cy="29825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210" y="2451595"/>
            <a:ext cx="4594507" cy="1666231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rot="13800000" flipV="1">
            <a:off x="5235938" y="1698464"/>
            <a:ext cx="0" cy="19202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726727" y="1710832"/>
            <a:ext cx="263981" cy="152082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80755" y="1819358"/>
            <a:ext cx="243368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err="1"/>
              <a:t>B</a:t>
            </a:r>
            <a:r>
              <a:rPr lang="en-US" sz="1600" baseline="-25000" dirty="0" err="1"/>
              <a:t>peak</a:t>
            </a:r>
            <a:r>
              <a:rPr lang="en-US" sz="1600" baseline="-25000" dirty="0"/>
              <a:t> </a:t>
            </a:r>
            <a:r>
              <a:rPr lang="en-US" sz="1600" dirty="0"/>
              <a:t>(LF cable)</a:t>
            </a:r>
            <a:r>
              <a:rPr lang="en-US" sz="1600" baseline="-25000" dirty="0"/>
              <a:t> </a:t>
            </a:r>
            <a:r>
              <a:rPr lang="en-US" sz="1600" dirty="0"/>
              <a:t>= 12.8 T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713634" y="2193251"/>
            <a:ext cx="429838" cy="39404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94204" y="2063485"/>
            <a:ext cx="1818126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Number of turns:</a:t>
            </a:r>
          </a:p>
          <a:p>
            <a:r>
              <a:rPr lang="en-US" sz="1600" dirty="0"/>
              <a:t>Layer 1: 13</a:t>
            </a:r>
          </a:p>
          <a:p>
            <a:r>
              <a:rPr lang="en-US" sz="1600" dirty="0"/>
              <a:t>Layer 2: 19</a:t>
            </a:r>
          </a:p>
          <a:p>
            <a:r>
              <a:rPr lang="en-US" sz="1600" dirty="0"/>
              <a:t>Layer 3: 29</a:t>
            </a:r>
          </a:p>
          <a:p>
            <a:r>
              <a:rPr lang="en-US" sz="1600" dirty="0"/>
              <a:t>Layer 4: 39</a:t>
            </a:r>
          </a:p>
          <a:p>
            <a:r>
              <a:rPr lang="en-US" sz="1600" b="1" dirty="0"/>
              <a:t>Tot: 200/ap.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029069" y="5987138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B[T]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093339" y="4034545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J</a:t>
            </a:r>
            <a:r>
              <a:rPr lang="it-IT" baseline="-25000" dirty="0"/>
              <a:t>c</a:t>
            </a:r>
            <a:r>
              <a:rPr lang="it-IT" dirty="0"/>
              <a:t>[A/mm</a:t>
            </a:r>
            <a:r>
              <a:rPr lang="it-IT" baseline="30000" dirty="0"/>
              <a:t>2</a:t>
            </a:r>
            <a:r>
              <a:rPr lang="it-IT" dirty="0"/>
              <a:t>]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022440" y="3448479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LF cable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977747" y="4594147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HF cable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9932863" y="1974968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Load Line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124623" y="2862321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1.9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035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model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9696663" y="6503566"/>
            <a:ext cx="845502" cy="228599"/>
          </a:xfrm>
        </p:spPr>
        <p:txBody>
          <a:bodyPr/>
          <a:lstStyle/>
          <a:p>
            <a:fld id="{91119BFB-DB1D-40B2-BDA4-8DAB7D0C3AC6}" type="datetime1">
              <a:rPr lang="en-US" sz="1000" smtClean="0"/>
              <a:t>7/8/2018</a:t>
            </a:fld>
            <a:endParaRPr lang="en-US" sz="1000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49836" y="6503565"/>
            <a:ext cx="4528069" cy="228601"/>
          </a:xfrm>
        </p:spPr>
        <p:txBody>
          <a:bodyPr/>
          <a:lstStyle/>
          <a:p>
            <a:r>
              <a:rPr lang="en-GB" sz="1000"/>
              <a:t>FCC Week 2018                                            Costheta 16T dipole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" t="6408" r="15842" b="1385"/>
          <a:stretch/>
        </p:blipFill>
        <p:spPr>
          <a:xfrm>
            <a:off x="542599" y="1574474"/>
            <a:ext cx="5253848" cy="40072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70161" y="2901353"/>
            <a:ext cx="1661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Fringe field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826" y="1627822"/>
            <a:ext cx="3384652" cy="33733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30720" y="1258490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Fringe field along 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68632" y="5088836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Distance from yoke [mm]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6912933" y="3129840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B[T]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786744" y="4265328"/>
            <a:ext cx="3005951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96826" y="5581764"/>
            <a:ext cx="40719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Outer yoke radius: 300 mm</a:t>
            </a:r>
          </a:p>
          <a:p>
            <a:r>
              <a:rPr lang="it-IT" dirty="0"/>
              <a:t>B=0.1 T @ 245 mm from the yoke </a:t>
            </a:r>
          </a:p>
          <a:p>
            <a:r>
              <a:rPr lang="it-IT" dirty="0"/>
              <a:t>                (545 mm from the center)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8720509" y="4208266"/>
            <a:ext cx="0" cy="569816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469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Field Quality (geometrical + iron saturation)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96193-4C1A-4572-94DF-576F4F2C7992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1139582"/>
              </p:ext>
            </p:extLst>
          </p:nvPr>
        </p:nvGraphicFramePr>
        <p:xfrm>
          <a:off x="1050151" y="189362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8551981"/>
              </p:ext>
            </p:extLst>
          </p:nvPr>
        </p:nvGraphicFramePr>
        <p:xfrm>
          <a:off x="5877320" y="197551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618187"/>
              </p:ext>
            </p:extLst>
          </p:nvPr>
        </p:nvGraphicFramePr>
        <p:xfrm>
          <a:off x="1617161" y="4859369"/>
          <a:ext cx="8655066" cy="741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61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1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1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6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16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16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16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26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06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b9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16T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-56.6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-1.0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-0.01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-0.001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1.4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6661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3D magnetic end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46FB-422A-4B2E-AFF4-65C3BDCC88E6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1" t="2149" r="18860" b="-166"/>
          <a:stretch/>
        </p:blipFill>
        <p:spPr>
          <a:xfrm>
            <a:off x="5554247" y="2346062"/>
            <a:ext cx="6325778" cy="3750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" y="1688816"/>
            <a:ext cx="4240799" cy="27216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698" y="1133789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Roxie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57716" y="1665027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Opera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" y="3443984"/>
            <a:ext cx="5930572" cy="30579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488" y="137836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Connection side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19150" y="4082035"/>
            <a:ext cx="3357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Side opposite to connection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752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3D magnetic end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A9D4-29E6-4F52-B1E8-DB9F472942D7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0" t="305" r="18453" b="142"/>
          <a:stretch/>
        </p:blipFill>
        <p:spPr>
          <a:xfrm>
            <a:off x="939875" y="1480748"/>
            <a:ext cx="5515438" cy="32909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608" b="6337"/>
          <a:stretch/>
        </p:blipFill>
        <p:spPr>
          <a:xfrm>
            <a:off x="206078" y="1257942"/>
            <a:ext cx="1063164" cy="52400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7" t="612" r="18589" b="141"/>
          <a:stretch/>
        </p:blipFill>
        <p:spPr>
          <a:xfrm>
            <a:off x="6455313" y="2920621"/>
            <a:ext cx="5736687" cy="34377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76906" y="1383771"/>
            <a:ext cx="263084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  <a:r>
              <a:rPr lang="en-US" sz="1600" baseline="-25000" dirty="0"/>
              <a:t>peak </a:t>
            </a:r>
            <a:r>
              <a:rPr lang="en-US" sz="1600" dirty="0"/>
              <a:t>= 16.39 T (Opera)</a:t>
            </a:r>
          </a:p>
          <a:p>
            <a:r>
              <a:rPr lang="en-US" sz="1600" dirty="0"/>
              <a:t>            16.44 T  (Roxie 3D)</a:t>
            </a:r>
          </a:p>
          <a:p>
            <a:r>
              <a:rPr lang="it-IT" sz="1600" dirty="0"/>
              <a:t>            16.44 T  (Roxie 2D)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752935" y="5139884"/>
            <a:ext cx="3708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Good agreements between </a:t>
            </a:r>
          </a:p>
          <a:p>
            <a:r>
              <a:rPr lang="it-IT" dirty="0"/>
              <a:t>     2D and 3D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Peak field in straight section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23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3D magnetic end design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A1CC0-1C6A-4239-B899-283B5F15603A}" type="datetime1">
              <a:rPr lang="en-US" smtClean="0"/>
              <a:t>7/8/2018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2018                                            Costheta 16T dipole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494881" y="1267468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1600" dirty="0"/>
              <a:t>NORMAL 3D INTEGRAL RELATIVE MULTIPOLES 			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589" y="2566202"/>
            <a:ext cx="5769521" cy="32495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1" t="27662" r="25936" b="31804"/>
          <a:stretch/>
        </p:blipFill>
        <p:spPr>
          <a:xfrm>
            <a:off x="798301" y="2144774"/>
            <a:ext cx="3945638" cy="2779829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8574402" y="2997982"/>
            <a:ext cx="0" cy="2348049"/>
          </a:xfrm>
          <a:prstGeom prst="line">
            <a:avLst/>
          </a:prstGeom>
          <a:ln>
            <a:solidFill>
              <a:srgbClr val="FF33C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24838" y="2539882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End of yoke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702787"/>
              </p:ext>
            </p:extLst>
          </p:nvPr>
        </p:nvGraphicFramePr>
        <p:xfrm>
          <a:off x="4384983" y="1591686"/>
          <a:ext cx="6879419" cy="7416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64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4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4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4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4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46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410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B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B9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600" dirty="0"/>
                        <a:t>16T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-65.3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2.1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-1.2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-0.6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-0.01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1.7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/>
                        <a:t>-0.0002</a:t>
                      </a:r>
                      <a:endParaRPr lang="it-IT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1.4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98301" y="4936339"/>
            <a:ext cx="31261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Iron Length: 890 mm</a:t>
            </a:r>
          </a:p>
          <a:p>
            <a:r>
              <a:rPr lang="it-IT" dirty="0"/>
              <a:t>Magnetic length:1032 mm</a:t>
            </a:r>
          </a:p>
          <a:p>
            <a:r>
              <a:rPr lang="it-IT" dirty="0"/>
              <a:t>Physical length: 1100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210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cc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" id="{2450BBCF-0F56-48E7-B7BA-4B5A6B6E6B4A}" vid="{1EDE6C2C-1A8B-4D5C-B094-094D817B3D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12616</TotalTime>
  <Words>1742</Words>
  <Application>Microsoft Office PowerPoint</Application>
  <PresentationFormat>Widescreen</PresentationFormat>
  <Paragraphs>506</Paragraphs>
  <Slides>35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43" baseType="lpstr">
      <vt:lpstr>Arial</vt:lpstr>
      <vt:lpstr>Calibri</vt:lpstr>
      <vt:lpstr>Century Gothic</vt:lpstr>
      <vt:lpstr>Symbol</vt:lpstr>
      <vt:lpstr>Times New Roman</vt:lpstr>
      <vt:lpstr>Wingdings</vt:lpstr>
      <vt:lpstr>Wingdings 3</vt:lpstr>
      <vt:lpstr>fcc</vt:lpstr>
      <vt:lpstr>EuroCirCol Cosθ 16 T dipole</vt:lpstr>
      <vt:lpstr>Outlook</vt:lpstr>
      <vt:lpstr>Design parameters</vt:lpstr>
      <vt:lpstr>Magnetic model</vt:lpstr>
      <vt:lpstr>Magnetic model</vt:lpstr>
      <vt:lpstr>Field Quality (geometrical + iron saturation)</vt:lpstr>
      <vt:lpstr>3D magnetic end design</vt:lpstr>
      <vt:lpstr>3D magnetic end design</vt:lpstr>
      <vt:lpstr>3D magnetic end design</vt:lpstr>
      <vt:lpstr>Mechanical constrains</vt:lpstr>
      <vt:lpstr>Lorentz Forces</vt:lpstr>
      <vt:lpstr>Cosq mechanical layout</vt:lpstr>
      <vt:lpstr>ANSYS mechanical models</vt:lpstr>
      <vt:lpstr>Mechanical analysis</vt:lpstr>
      <vt:lpstr>Mechanical analysis</vt:lpstr>
      <vt:lpstr>Mechanical analysis</vt:lpstr>
      <vt:lpstr>Mechanical analysis</vt:lpstr>
      <vt:lpstr>Contact Pressure at Pole</vt:lpstr>
      <vt:lpstr>VM stress in the conductors</vt:lpstr>
      <vt:lpstr>VM stress in the mechanical structures</vt:lpstr>
      <vt:lpstr>VM stress in the mechanical structures</vt:lpstr>
      <vt:lpstr>VM stress in the mechanical structures</vt:lpstr>
      <vt:lpstr>3D mechanical design</vt:lpstr>
      <vt:lpstr>3D mechanical design</vt:lpstr>
      <vt:lpstr>Presentazione standard di PowerPoint</vt:lpstr>
      <vt:lpstr>Presentazione standard di PowerPoint</vt:lpstr>
      <vt:lpstr>Conclusions</vt:lpstr>
      <vt:lpstr>Thank you</vt:lpstr>
      <vt:lpstr>Presentazione standard di PowerPoint</vt:lpstr>
      <vt:lpstr>Displacements Undeformed - Assembly</vt:lpstr>
      <vt:lpstr>Displacements Assembly - Cool Down </vt:lpstr>
      <vt:lpstr>Displacements Cool Down- Energization 16T </vt:lpstr>
      <vt:lpstr>Cosq mechanical layout</vt:lpstr>
      <vt:lpstr>Persistent Currents</vt:lpstr>
      <vt:lpstr>Persistent Currents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Caiffi</dc:creator>
  <cp:lastModifiedBy>Barbara Caiffi</cp:lastModifiedBy>
  <cp:revision>460</cp:revision>
  <dcterms:created xsi:type="dcterms:W3CDTF">2017-09-04T14:28:32Z</dcterms:created>
  <dcterms:modified xsi:type="dcterms:W3CDTF">2018-07-08T20:49:32Z</dcterms:modified>
</cp:coreProperties>
</file>