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0" r:id="rId1"/>
  </p:sldMasterIdLst>
  <p:notesMasterIdLst>
    <p:notesMasterId r:id="rId12"/>
  </p:notesMasterIdLst>
  <p:sldIdLst>
    <p:sldId id="256" r:id="rId2"/>
    <p:sldId id="257" r:id="rId3"/>
    <p:sldId id="259" r:id="rId4"/>
    <p:sldId id="264" r:id="rId5"/>
    <p:sldId id="265" r:id="rId6"/>
    <p:sldId id="261" r:id="rId7"/>
    <p:sldId id="260" r:id="rId8"/>
    <p:sldId id="258" r:id="rId9"/>
    <p:sldId id="262" r:id="rId10"/>
    <p:sldId id="263" r:id="rId11"/>
  </p:sldIdLst>
  <p:sldSz cx="9144000" cy="5143500" type="screen16x9"/>
  <p:notesSz cx="6858000" cy="9144000"/>
  <p:defaultTextStyle>
    <a:defPPr marL="0" marR="0" indent="0" algn="l" defTabSz="573969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13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6670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6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tarell Regular"/>
        <a:ea typeface="Cantarell Regular"/>
        <a:cs typeface="Cantarell Regular"/>
        <a:sym typeface="Cantarell Regular"/>
      </a:defRPr>
    </a:lvl1pPr>
    <a:lvl2pPr marL="0" marR="0" indent="143492" algn="ctr" defTabSz="36670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6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tarell Regular"/>
        <a:ea typeface="Cantarell Regular"/>
        <a:cs typeface="Cantarell Regular"/>
        <a:sym typeface="Cantarell Regular"/>
      </a:defRPr>
    </a:lvl2pPr>
    <a:lvl3pPr marL="0" marR="0" indent="286984" algn="ctr" defTabSz="36670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6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tarell Regular"/>
        <a:ea typeface="Cantarell Regular"/>
        <a:cs typeface="Cantarell Regular"/>
        <a:sym typeface="Cantarell Regular"/>
      </a:defRPr>
    </a:lvl3pPr>
    <a:lvl4pPr marL="0" marR="0" indent="430477" algn="ctr" defTabSz="36670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6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tarell Regular"/>
        <a:ea typeface="Cantarell Regular"/>
        <a:cs typeface="Cantarell Regular"/>
        <a:sym typeface="Cantarell Regular"/>
      </a:defRPr>
    </a:lvl4pPr>
    <a:lvl5pPr marL="0" marR="0" indent="573969" algn="ctr" defTabSz="36670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6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tarell Regular"/>
        <a:ea typeface="Cantarell Regular"/>
        <a:cs typeface="Cantarell Regular"/>
        <a:sym typeface="Cantarell Regular"/>
      </a:defRPr>
    </a:lvl5pPr>
    <a:lvl6pPr marL="0" marR="0" indent="717461" algn="ctr" defTabSz="36670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6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tarell Regular"/>
        <a:ea typeface="Cantarell Regular"/>
        <a:cs typeface="Cantarell Regular"/>
        <a:sym typeface="Cantarell Regular"/>
      </a:defRPr>
    </a:lvl6pPr>
    <a:lvl7pPr marL="0" marR="0" indent="860953" algn="ctr" defTabSz="36670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6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tarell Regular"/>
        <a:ea typeface="Cantarell Regular"/>
        <a:cs typeface="Cantarell Regular"/>
        <a:sym typeface="Cantarell Regular"/>
      </a:defRPr>
    </a:lvl7pPr>
    <a:lvl8pPr marL="0" marR="0" indent="1004446" algn="ctr" defTabSz="36670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6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tarell Regular"/>
        <a:ea typeface="Cantarell Regular"/>
        <a:cs typeface="Cantarell Regular"/>
        <a:sym typeface="Cantarell Regular"/>
      </a:defRPr>
    </a:lvl8pPr>
    <a:lvl9pPr marL="0" marR="0" indent="1147938" algn="ctr" defTabSz="36670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6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tarell Regular"/>
        <a:ea typeface="Cantarell Regular"/>
        <a:cs typeface="Cantarell Regular"/>
        <a:sym typeface="Cantarell Regular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03" autoAdjust="0"/>
    <p:restoredTop sz="91443" autoAdjust="0"/>
  </p:normalViewPr>
  <p:slideViewPr>
    <p:cSldViewPr snapToGrid="0">
      <p:cViewPr varScale="1">
        <p:scale>
          <a:sx n="103" d="100"/>
          <a:sy n="103" d="100"/>
        </p:scale>
        <p:origin x="218" y="29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E5D56-CB3E-454A-B2BD-FBAD9E5A779A}" type="datetimeFigureOut">
              <a:rPr lang="it-IT" smtClean="0"/>
              <a:t>10/07/2018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1E7BDC-4E7E-4711-8C30-80F957D0373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5254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E7BDC-4E7E-4711-8C30-80F957D03733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0523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892969" y="596057"/>
            <a:ext cx="7358063" cy="174128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9" name="Line"/>
          <p:cNvSpPr/>
          <p:nvPr/>
        </p:nvSpPr>
        <p:spPr>
          <a:xfrm>
            <a:off x="1315641" y="2418486"/>
            <a:ext cx="6512719" cy="13436"/>
          </a:xfrm>
          <a:prstGeom prst="line">
            <a:avLst/>
          </a:prstGeom>
          <a:ln w="12700">
            <a:solidFill>
              <a:srgbClr val="C7C7C7"/>
            </a:solidFill>
          </a:ln>
        </p:spPr>
        <p:txBody>
          <a:bodyPr lIns="0" tIns="0" rIns="0" bIns="0"/>
          <a:lstStyle/>
          <a:p>
            <a:pPr algn="l" defTabSz="457223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pic>
        <p:nvPicPr>
          <p:cNvPr id="20" name="EurCirCol.jpg" descr="EurCirCol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97098" y="3890927"/>
            <a:ext cx="1753934" cy="843534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logo.png" descr="logo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92969" y="3898597"/>
            <a:ext cx="1662379" cy="839419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459648" y="2566714"/>
            <a:ext cx="8224707" cy="454485"/>
          </a:xfrm>
        </p:spPr>
        <p:txBody>
          <a:bodyPr>
            <a:noAutofit/>
          </a:bodyPr>
          <a:lstStyle>
            <a:lvl1pPr marL="0" indent="0" algn="ctr">
              <a:buNone/>
              <a:defRPr sz="2200" baseline="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8" indent="0" algn="ctr">
              <a:buNone/>
              <a:defRPr sz="1600"/>
            </a:lvl4pPr>
            <a:lvl5pPr marL="1828892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8067" y="3522728"/>
            <a:ext cx="1487867" cy="148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915342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-5400000">
            <a:off x="-49310" y="4354391"/>
            <a:ext cx="1015912" cy="248864"/>
          </a:xfrm>
        </p:spPr>
        <p:txBody>
          <a:bodyPr/>
          <a:lstStyle/>
          <a:p>
            <a:fld id="{4EE876CF-E393-49C1-A2DC-5B76D2CE8AF9}" type="datetime1">
              <a:rPr lang="it-IT" smtClean="0"/>
              <a:pPr/>
              <a:t>10/07/2018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1B1BA9-6C1C-4CD9-BA46-C78D52CB959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886120" y="905934"/>
            <a:ext cx="7909622" cy="3886200"/>
          </a:xfrm>
          <a:prstGeom prst="rect">
            <a:avLst/>
          </a:prstGeom>
        </p:spPr>
        <p:txBody>
          <a:bodyPr anchor="t"/>
          <a:lstStyle>
            <a:lvl1pPr>
              <a:buSzPct val="70000"/>
              <a:buBlip>
                <a:blip r:embed="rId2"/>
              </a:buBlip>
              <a:defRPr/>
            </a:lvl1pPr>
            <a:lvl2pPr>
              <a:buSzPct val="70000"/>
              <a:buBlip>
                <a:blip r:embed="rId2"/>
              </a:buBlip>
              <a:defRPr sz="1800" baseline="0"/>
            </a:lvl2pPr>
            <a:lvl3pPr>
              <a:buSzPct val="70000"/>
              <a:buBlip>
                <a:blip r:embed="rId2"/>
              </a:buBlip>
              <a:defRPr sz="1800" baseline="0"/>
            </a:lvl3pPr>
            <a:lvl4pPr>
              <a:buSzPct val="70000"/>
              <a:buBlip>
                <a:blip r:embed="rId2"/>
              </a:buBlip>
              <a:defRPr sz="1800" baseline="0"/>
            </a:lvl4pPr>
            <a:lvl5pPr>
              <a:buSzPct val="70000"/>
              <a:buBlip>
                <a:blip r:embed="rId2"/>
              </a:buBlip>
              <a:defRPr sz="18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0063901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76CF-E393-49C1-A2DC-5B76D2CE8AF9}" type="datetime1">
              <a:rPr lang="it-IT" smtClean="0"/>
              <a:pPr/>
              <a:t>10/07/2018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1B1BA9-6C1C-4CD9-BA46-C78D52CB959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1074654" y="809751"/>
            <a:ext cx="3720918" cy="3942088"/>
          </a:xfrm>
          <a:prstGeom prst="rect">
            <a:avLst/>
          </a:prstGeom>
        </p:spPr>
        <p:txBody>
          <a:bodyPr anchor="t"/>
          <a:lstStyle>
            <a:lvl1pPr>
              <a:buSzPct val="70000"/>
              <a:buBlip>
                <a:blip r:embed="rId2"/>
              </a:buBlip>
              <a:defRPr/>
            </a:lvl1pPr>
            <a:lvl2pPr>
              <a:buSzPct val="70000"/>
              <a:buBlip>
                <a:blip r:embed="rId2"/>
              </a:buBlip>
              <a:defRPr sz="1800" baseline="0"/>
            </a:lvl2pPr>
            <a:lvl3pPr>
              <a:buSzPct val="70000"/>
              <a:buBlip>
                <a:blip r:embed="rId2"/>
              </a:buBlip>
              <a:defRPr sz="1600" baseline="0"/>
            </a:lvl3pPr>
            <a:lvl4pPr>
              <a:buSzPct val="70000"/>
              <a:buBlip>
                <a:blip r:embed="rId2"/>
              </a:buBlip>
              <a:defRPr sz="1600" baseline="0"/>
            </a:lvl4pPr>
            <a:lvl5pPr>
              <a:buSzPct val="70000"/>
              <a:buBlip>
                <a:blip r:embed="rId2"/>
              </a:buBlip>
              <a:defRPr sz="16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8" name="Body Level One…"/>
          <p:cNvSpPr txBox="1">
            <a:spLocks noGrp="1"/>
          </p:cNvSpPr>
          <p:nvPr>
            <p:ph type="body" idx="12"/>
          </p:nvPr>
        </p:nvSpPr>
        <p:spPr>
          <a:xfrm>
            <a:off x="4977350" y="809751"/>
            <a:ext cx="3721839" cy="3942088"/>
          </a:xfrm>
          <a:prstGeom prst="rect">
            <a:avLst/>
          </a:prstGeom>
        </p:spPr>
        <p:txBody>
          <a:bodyPr anchor="t"/>
          <a:lstStyle>
            <a:lvl1pPr>
              <a:buSzPct val="70000"/>
              <a:buBlip>
                <a:blip r:embed="rId2"/>
              </a:buBlip>
              <a:defRPr/>
            </a:lvl1pPr>
            <a:lvl2pPr>
              <a:buSzPct val="70000"/>
              <a:buBlip>
                <a:blip r:embed="rId2"/>
              </a:buBlip>
              <a:defRPr sz="1800" baseline="0"/>
            </a:lvl2pPr>
            <a:lvl3pPr>
              <a:buSzPct val="70000"/>
              <a:buBlip>
                <a:blip r:embed="rId2"/>
              </a:buBlip>
              <a:defRPr sz="1600" baseline="0"/>
            </a:lvl3pPr>
            <a:lvl4pPr>
              <a:buSzPct val="70000"/>
              <a:buBlip>
                <a:blip r:embed="rId2"/>
              </a:buBlip>
              <a:defRPr sz="1600" baseline="0"/>
            </a:lvl4pPr>
            <a:lvl5pPr>
              <a:buSzPct val="70000"/>
              <a:buBlip>
                <a:blip r:embed="rId2"/>
              </a:buBlip>
              <a:defRPr sz="16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42948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76CF-E393-49C1-A2DC-5B76D2CE8AF9}" type="datetime1">
              <a:rPr lang="it-IT" smtClean="0"/>
              <a:pPr/>
              <a:t>10/07/2018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1B1BA9-6C1C-4CD9-BA46-C78D52CB95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26390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theme" Target="../theme/theme1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447410" y="141759"/>
            <a:ext cx="6837448" cy="592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81064" y="922867"/>
            <a:ext cx="7914677" cy="3818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t">
            <a:normAutofit/>
          </a:bodyPr>
          <a:lstStyle>
            <a:lvl1pPr>
              <a:buBlip>
                <a:blip r:embed="rId6"/>
              </a:buBlip>
            </a:lvl1pPr>
            <a:lvl2pPr marL="850900" indent="-406400">
              <a:buBlip>
                <a:blip r:embed="rId6"/>
              </a:buBlip>
              <a:defRPr sz="2800"/>
            </a:lvl2pPr>
            <a:lvl3pPr marL="1244600" indent="-355600">
              <a:buBlip>
                <a:blip r:embed="rId6"/>
              </a:buBlip>
              <a:defRPr sz="2400"/>
            </a:lvl3pPr>
            <a:lvl4pPr marL="1689100" indent="-355600">
              <a:buBlip>
                <a:blip r:embed="rId6"/>
              </a:buBlip>
              <a:defRPr sz="2400"/>
            </a:lvl4pPr>
            <a:lvl5pPr marL="2133600" indent="-355600">
              <a:buBlip>
                <a:blip r:embed="rId6"/>
              </a:buBlip>
              <a:defRPr sz="2400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Rounded Rectangle"/>
          <p:cNvSpPr/>
          <p:nvPr/>
        </p:nvSpPr>
        <p:spPr>
          <a:xfrm>
            <a:off x="782425" y="87065"/>
            <a:ext cx="8120474" cy="4772802"/>
          </a:xfrm>
          <a:prstGeom prst="roundRect">
            <a:avLst>
              <a:gd name="adj" fmla="val 2137"/>
            </a:avLst>
          </a:prstGeom>
          <a:ln w="12700">
            <a:solidFill>
              <a:srgbClr val="C7C7C7"/>
            </a:solidFill>
          </a:ln>
          <a:effectLst>
            <a:outerShdw blurRad="63500" dir="2700000" rotWithShape="0">
              <a:srgbClr val="515151">
                <a:alpha val="75000"/>
              </a:srgbClr>
            </a:outerShdw>
          </a:effectLst>
        </p:spPr>
        <p:txBody>
          <a:bodyPr lIns="76200" tIns="76200" rIns="76200" bIns="76200" anchor="ctr"/>
          <a:lstStyle/>
          <a:p>
            <a:pPr marL="57802" marR="57802" algn="l" defTabSz="1295465"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5" name="Line"/>
          <p:cNvSpPr/>
          <p:nvPr/>
        </p:nvSpPr>
        <p:spPr>
          <a:xfrm>
            <a:off x="1730680" y="764098"/>
            <a:ext cx="6270908" cy="15552"/>
          </a:xfrm>
          <a:prstGeom prst="line">
            <a:avLst/>
          </a:prstGeom>
          <a:ln w="12700">
            <a:solidFill>
              <a:srgbClr val="C7C7C7"/>
            </a:solidFill>
          </a:ln>
        </p:spPr>
        <p:txBody>
          <a:bodyPr lIns="0" tIns="0" rIns="0" bIns="0"/>
          <a:lstStyle/>
          <a:p>
            <a:pPr algn="l" defTabSz="457223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pic>
        <p:nvPicPr>
          <p:cNvPr id="8" name="EurCirCol.jpg" descr="EurCirCol.jp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 rot="-5400000">
            <a:off x="77644" y="995203"/>
            <a:ext cx="714566" cy="34366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logo.png" descr="logo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 rot="-5400000">
            <a:off x="74745" y="3112430"/>
            <a:ext cx="720364" cy="363748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 rot="-5400000">
            <a:off x="-32377" y="4371324"/>
            <a:ext cx="982046" cy="2488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876CF-E393-49C1-A2DC-5B76D2CE8AF9}" type="datetime1">
              <a:rPr lang="it-IT" smtClean="0"/>
              <a:pPr/>
              <a:t>10/07/2018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271269" y="313628"/>
            <a:ext cx="374752" cy="2488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B1BA9-6C1C-4CD9-BA46-C78D52CB959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94824" y="2019650"/>
            <a:ext cx="1059503" cy="423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Date Placeholder 10"/>
          <p:cNvSpPr txBox="1">
            <a:spLocks/>
          </p:cNvSpPr>
          <p:nvPr userDrawn="1"/>
        </p:nvSpPr>
        <p:spPr>
          <a:xfrm>
            <a:off x="795868" y="4877702"/>
            <a:ext cx="8161866" cy="2488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573969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3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36670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FillTx/>
                <a:latin typeface="Cantarell Regular"/>
                <a:ea typeface="Cantarell Regular"/>
                <a:cs typeface="Cantarell Regular"/>
                <a:sym typeface="Cantarell Regular"/>
              </a:defRPr>
            </a:lvl1pPr>
            <a:lvl2pPr marL="0" marR="0" indent="143492" algn="ctr" defTabSz="36670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26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ntarell Regular"/>
                <a:ea typeface="Cantarell Regular"/>
                <a:cs typeface="Cantarell Regular"/>
                <a:sym typeface="Cantarell Regular"/>
              </a:defRPr>
            </a:lvl2pPr>
            <a:lvl3pPr marL="0" marR="0" indent="286984" algn="ctr" defTabSz="36670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26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ntarell Regular"/>
                <a:ea typeface="Cantarell Regular"/>
                <a:cs typeface="Cantarell Regular"/>
                <a:sym typeface="Cantarell Regular"/>
              </a:defRPr>
            </a:lvl3pPr>
            <a:lvl4pPr marL="0" marR="0" indent="430477" algn="ctr" defTabSz="36670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26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ntarell Regular"/>
                <a:ea typeface="Cantarell Regular"/>
                <a:cs typeface="Cantarell Regular"/>
                <a:sym typeface="Cantarell Regular"/>
              </a:defRPr>
            </a:lvl4pPr>
            <a:lvl5pPr marL="0" marR="0" indent="573969" algn="ctr" defTabSz="36670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26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ntarell Regular"/>
                <a:ea typeface="Cantarell Regular"/>
                <a:cs typeface="Cantarell Regular"/>
                <a:sym typeface="Cantarell Regular"/>
              </a:defRPr>
            </a:lvl5pPr>
            <a:lvl6pPr marL="0" marR="0" indent="717461" algn="ctr" defTabSz="36670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26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ntarell Regular"/>
                <a:ea typeface="Cantarell Regular"/>
                <a:cs typeface="Cantarell Regular"/>
                <a:sym typeface="Cantarell Regular"/>
              </a:defRPr>
            </a:lvl6pPr>
            <a:lvl7pPr marL="0" marR="0" indent="860953" algn="ctr" defTabSz="36670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26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ntarell Regular"/>
                <a:ea typeface="Cantarell Regular"/>
                <a:cs typeface="Cantarell Regular"/>
                <a:sym typeface="Cantarell Regular"/>
              </a:defRPr>
            </a:lvl7pPr>
            <a:lvl8pPr marL="0" marR="0" indent="1004446" algn="ctr" defTabSz="36670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26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ntarell Regular"/>
                <a:ea typeface="Cantarell Regular"/>
                <a:cs typeface="Cantarell Regular"/>
                <a:sym typeface="Cantarell Regular"/>
              </a:defRPr>
            </a:lvl8pPr>
            <a:lvl9pPr marL="0" marR="0" indent="1147938" algn="ctr" defTabSz="36670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26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ntarell Regular"/>
                <a:ea typeface="Cantarell Regular"/>
                <a:cs typeface="Cantarell Regular"/>
                <a:sym typeface="Cantarell Regular"/>
              </a:defRPr>
            </a:lvl9pPr>
          </a:lstStyle>
          <a:p>
            <a:pPr marL="0" marR="0" indent="0" algn="just" defTabSz="366702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cap="none" spc="0" normalizeH="0" baseline="0" dirty="0" err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FillTx/>
                <a:latin typeface="Cantarell Regular"/>
                <a:ea typeface="Cantarell Regular"/>
                <a:cs typeface="Cantarell Regular"/>
                <a:sym typeface="Cantarell Regular"/>
              </a:rPr>
              <a:t>S.Farinon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FillTx/>
                <a:latin typeface="Cantarell Regular"/>
                <a:ea typeface="Cantarell Regular"/>
                <a:cs typeface="Cantarell Regular"/>
                <a:sym typeface="Cantarell Regular"/>
              </a:rPr>
              <a:t>										Kickoff meeting collaboration CERN-PATRAS for the FCC</a:t>
            </a:r>
          </a:p>
        </p:txBody>
      </p:sp>
    </p:spTree>
    <p:extLst>
      <p:ext uri="{BB962C8B-B14F-4D97-AF65-F5344CB8AC3E}">
        <p14:creationId xmlns:p14="http://schemas.microsoft.com/office/powerpoint/2010/main" val="2003532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</p:sldLayoutIdLst>
  <p:transition spd="med"/>
  <p:hf hdr="0" ftr="0"/>
  <p:txStyles>
    <p:titleStyle>
      <a:lvl1pPr marL="0" marR="0" indent="0" algn="ctr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011993"/>
          </a:solidFill>
          <a:uFillTx/>
          <a:latin typeface="Cantarell Regular"/>
          <a:ea typeface="Cantarell Regular"/>
          <a:cs typeface="Cantarell Regular"/>
          <a:sym typeface="Cantarell Regular"/>
        </a:defRPr>
      </a:lvl1pPr>
      <a:lvl2pPr marL="0" marR="0" indent="228611" algn="ctr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11993"/>
          </a:solidFill>
          <a:uFillTx/>
          <a:latin typeface="Cantarell Regular"/>
          <a:ea typeface="Cantarell Regular"/>
          <a:cs typeface="Cantarell Regular"/>
          <a:sym typeface="Cantarell Regular"/>
        </a:defRPr>
      </a:lvl2pPr>
      <a:lvl3pPr marL="0" marR="0" indent="457223" algn="ctr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11993"/>
          </a:solidFill>
          <a:uFillTx/>
          <a:latin typeface="Cantarell Regular"/>
          <a:ea typeface="Cantarell Regular"/>
          <a:cs typeface="Cantarell Regular"/>
          <a:sym typeface="Cantarell Regular"/>
        </a:defRPr>
      </a:lvl3pPr>
      <a:lvl4pPr marL="0" marR="0" indent="685835" algn="ctr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11993"/>
          </a:solidFill>
          <a:uFillTx/>
          <a:latin typeface="Cantarell Regular"/>
          <a:ea typeface="Cantarell Regular"/>
          <a:cs typeface="Cantarell Regular"/>
          <a:sym typeface="Cantarell Regular"/>
        </a:defRPr>
      </a:lvl4pPr>
      <a:lvl5pPr marL="0" marR="0" indent="914446" algn="ctr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11993"/>
          </a:solidFill>
          <a:uFillTx/>
          <a:latin typeface="Cantarell Regular"/>
          <a:ea typeface="Cantarell Regular"/>
          <a:cs typeface="Cantarell Regular"/>
          <a:sym typeface="Cantarell Regular"/>
        </a:defRPr>
      </a:lvl5pPr>
      <a:lvl6pPr marL="0" marR="0" indent="1143057" algn="ctr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11993"/>
          </a:solidFill>
          <a:uFillTx/>
          <a:latin typeface="Cantarell Regular"/>
          <a:ea typeface="Cantarell Regular"/>
          <a:cs typeface="Cantarell Regular"/>
          <a:sym typeface="Cantarell Regular"/>
        </a:defRPr>
      </a:lvl6pPr>
      <a:lvl7pPr marL="0" marR="0" indent="1371668" algn="ctr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11993"/>
          </a:solidFill>
          <a:uFillTx/>
          <a:latin typeface="Cantarell Regular"/>
          <a:ea typeface="Cantarell Regular"/>
          <a:cs typeface="Cantarell Regular"/>
          <a:sym typeface="Cantarell Regular"/>
        </a:defRPr>
      </a:lvl7pPr>
      <a:lvl8pPr marL="0" marR="0" indent="1600280" algn="ctr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11993"/>
          </a:solidFill>
          <a:uFillTx/>
          <a:latin typeface="Cantarell Regular"/>
          <a:ea typeface="Cantarell Regular"/>
          <a:cs typeface="Cantarell Regular"/>
          <a:sym typeface="Cantarell Regular"/>
        </a:defRPr>
      </a:lvl8pPr>
      <a:lvl9pPr marL="0" marR="0" indent="1828892" algn="ctr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11993"/>
          </a:solidFill>
          <a:uFillTx/>
          <a:latin typeface="Cantarell Regular"/>
          <a:ea typeface="Cantarell Regular"/>
          <a:cs typeface="Cantarell Regular"/>
          <a:sym typeface="Cantarell Regular"/>
        </a:defRPr>
      </a:lvl9pPr>
    </p:titleStyle>
    <p:bodyStyle>
      <a:lvl1pPr marL="508025" marR="0" indent="-508025" algn="l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70000"/>
        <a:buFontTx/>
        <a:buBlip>
          <a:blip r:embed="rId6"/>
        </a:buBlip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antarell Regular"/>
          <a:ea typeface="Cantarell Regular"/>
          <a:cs typeface="Cantarell Regular"/>
          <a:sym typeface="Cantarell Regular"/>
        </a:defRPr>
      </a:lvl1pPr>
      <a:lvl2pPr marL="839653" marR="0" indent="-395131" algn="l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70000"/>
        <a:buFontTx/>
        <a:buBlip>
          <a:blip r:embed="rId10"/>
        </a:buBlip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Cantarell Regular"/>
          <a:ea typeface="Cantarell Regular"/>
          <a:cs typeface="Cantarell Regular"/>
          <a:sym typeface="Cantarell Regular"/>
        </a:defRPr>
      </a:lvl2pPr>
      <a:lvl3pPr marL="1284176" marR="0" indent="-395131" algn="l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70000"/>
        <a:buFontTx/>
        <a:buBlip>
          <a:blip r:embed="rId10"/>
        </a:buBlip>
        <a:tabLst/>
        <a:defRPr sz="1600" b="0" i="0" u="none" strike="noStrike" cap="none" spc="0" baseline="0">
          <a:ln>
            <a:noFill/>
          </a:ln>
          <a:solidFill>
            <a:srgbClr val="000000"/>
          </a:solidFill>
          <a:uFillTx/>
          <a:latin typeface="Cantarell Regular"/>
          <a:ea typeface="Cantarell Regular"/>
          <a:cs typeface="Cantarell Regular"/>
          <a:sym typeface="Cantarell Regular"/>
        </a:defRPr>
      </a:lvl3pPr>
      <a:lvl4pPr marL="1728698" marR="0" indent="-395131" algn="l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70000"/>
        <a:buFontTx/>
        <a:buBlip>
          <a:blip r:embed="rId10"/>
        </a:buBlip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Cantarell Regular"/>
          <a:ea typeface="Cantarell Regular"/>
          <a:cs typeface="Cantarell Regular"/>
          <a:sym typeface="Cantarell Regular"/>
        </a:defRPr>
      </a:lvl4pPr>
      <a:lvl5pPr marL="2173220" marR="0" indent="-395131" algn="l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70000"/>
        <a:buFontTx/>
        <a:buBlip>
          <a:blip r:embed="rId10"/>
        </a:buBlip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Cantarell Regular"/>
          <a:ea typeface="Cantarell Regular"/>
          <a:cs typeface="Cantarell Regular"/>
          <a:sym typeface="Cantarell Regular"/>
        </a:defRPr>
      </a:lvl5pPr>
      <a:lvl6pPr marL="2617742" marR="0" indent="-395131" algn="l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45000"/>
        <a:buFontTx/>
        <a:buBlip>
          <a:blip r:embed="rId10"/>
        </a:buBlip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ntarell Regular"/>
          <a:ea typeface="Cantarell Regular"/>
          <a:cs typeface="Cantarell Regular"/>
          <a:sym typeface="Cantarell Regular"/>
        </a:defRPr>
      </a:lvl6pPr>
      <a:lvl7pPr marL="3062264" marR="0" indent="-395131" algn="l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45000"/>
        <a:buFontTx/>
        <a:buBlip>
          <a:blip r:embed="rId10"/>
        </a:buBlip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ntarell Regular"/>
          <a:ea typeface="Cantarell Regular"/>
          <a:cs typeface="Cantarell Regular"/>
          <a:sym typeface="Cantarell Regular"/>
        </a:defRPr>
      </a:lvl7pPr>
      <a:lvl8pPr marL="3506786" marR="0" indent="-395131" algn="l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45000"/>
        <a:buFontTx/>
        <a:buBlip>
          <a:blip r:embed="rId10"/>
        </a:buBlip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ntarell Regular"/>
          <a:ea typeface="Cantarell Regular"/>
          <a:cs typeface="Cantarell Regular"/>
          <a:sym typeface="Cantarell Regular"/>
        </a:defRPr>
      </a:lvl8pPr>
      <a:lvl9pPr marL="3951308" marR="0" indent="-395131" algn="l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45000"/>
        <a:buFontTx/>
        <a:buBlip>
          <a:blip r:embed="rId10"/>
        </a:buBlip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ntarell Regular"/>
          <a:ea typeface="Cantarell Regular"/>
          <a:cs typeface="Cantarell Regular"/>
          <a:sym typeface="Cantarell Regular"/>
        </a:defRPr>
      </a:lvl9pPr>
    </p:bodyStyle>
    <p:otherStyle>
      <a:lvl1pPr marL="0" marR="0" indent="0" algn="ctr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ntarell Regular"/>
        </a:defRPr>
      </a:lvl1pPr>
      <a:lvl2pPr marL="0" marR="0" indent="228611" algn="ctr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ntarell Regular"/>
        </a:defRPr>
      </a:lvl2pPr>
      <a:lvl3pPr marL="0" marR="0" indent="457223" algn="ctr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ntarell Regular"/>
        </a:defRPr>
      </a:lvl3pPr>
      <a:lvl4pPr marL="0" marR="0" indent="685835" algn="ctr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ntarell Regular"/>
        </a:defRPr>
      </a:lvl4pPr>
      <a:lvl5pPr marL="0" marR="0" indent="914446" algn="ctr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ntarell Regular"/>
        </a:defRPr>
      </a:lvl5pPr>
      <a:lvl6pPr marL="0" marR="0" indent="1143057" algn="ctr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ntarell Regular"/>
        </a:defRPr>
      </a:lvl6pPr>
      <a:lvl7pPr marL="0" marR="0" indent="1371668" algn="ctr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ntarell Regular"/>
        </a:defRPr>
      </a:lvl7pPr>
      <a:lvl8pPr marL="0" marR="0" indent="1600280" algn="ctr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ntarell Regular"/>
        </a:defRPr>
      </a:lvl8pPr>
      <a:lvl9pPr marL="0" marR="0" indent="1828892" algn="ctr" defTabSz="58422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ntarell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4" y="587590"/>
            <a:ext cx="8475133" cy="1741289"/>
          </a:xfrm>
        </p:spPr>
        <p:txBody>
          <a:bodyPr>
            <a:noAutofit/>
          </a:bodyPr>
          <a:lstStyle/>
          <a:p>
            <a:r>
              <a:rPr lang="it-IT" sz="5000" dirty="0"/>
              <a:t>16 T cos</a:t>
            </a:r>
            <a:r>
              <a:rPr lang="it-IT" sz="5000" dirty="0">
                <a:latin typeface="Symbol" panose="05050102010706020507" pitchFamily="18" charset="2"/>
              </a:rPr>
              <a:t>q</a:t>
            </a:r>
            <a:r>
              <a:rPr lang="it-IT" sz="5000" dirty="0"/>
              <a:t> dipole short model</a:t>
            </a:r>
            <a:endParaRPr lang="en-US" sz="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9648" y="2566714"/>
            <a:ext cx="8224707" cy="343911"/>
          </a:xfrm>
        </p:spPr>
        <p:txBody>
          <a:bodyPr>
            <a:noAutofit/>
          </a:bodyPr>
          <a:lstStyle/>
          <a:p>
            <a:r>
              <a:rPr lang="en-US" sz="2000" dirty="0"/>
              <a:t>Kickoff meeting collaboration CERN-PATRAS for the FCC</a:t>
            </a:r>
          </a:p>
        </p:txBody>
      </p:sp>
    </p:spTree>
    <p:extLst>
      <p:ext uri="{BB962C8B-B14F-4D97-AF65-F5344CB8AC3E}">
        <p14:creationId xmlns:p14="http://schemas.microsoft.com/office/powerpoint/2010/main" val="2396486675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work to do on the double aperture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76CF-E393-49C1-A2DC-5B76D2CE8AF9}" type="datetime1">
              <a:rPr lang="it-IT" smtClean="0"/>
              <a:pPr/>
              <a:t>10/07/2018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1B1BA9-6C1C-4CD9-BA46-C78D52CB959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33714" y="905934"/>
            <a:ext cx="7673680" cy="38862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it-IT" dirty="0"/>
              <a:t>3D mechanical design</a:t>
            </a:r>
          </a:p>
          <a:p>
            <a:pPr lvl="1">
              <a:spcAft>
                <a:spcPts val="300"/>
              </a:spcAft>
            </a:pPr>
            <a:r>
              <a:rPr lang="it-IT" u="sng" dirty="0"/>
              <a:t>minimal activities:</a:t>
            </a:r>
            <a:r>
              <a:rPr lang="it-IT" dirty="0"/>
              <a:t> set main </a:t>
            </a:r>
            <a:br>
              <a:rPr lang="it-IT" dirty="0"/>
            </a:br>
            <a:r>
              <a:rPr lang="it-IT" dirty="0"/>
              <a:t>parameters of the pre-loading </a:t>
            </a:r>
            <a:br>
              <a:rPr lang="it-IT" dirty="0"/>
            </a:br>
            <a:r>
              <a:rPr lang="it-IT" dirty="0"/>
              <a:t>system on the basis of simple </a:t>
            </a:r>
            <a:br>
              <a:rPr lang="it-IT" dirty="0"/>
            </a:br>
            <a:r>
              <a:rPr lang="it-IT" dirty="0"/>
              <a:t>analytical analysis</a:t>
            </a:r>
          </a:p>
          <a:p>
            <a:pPr lvl="1">
              <a:spcAft>
                <a:spcPts val="300"/>
              </a:spcAft>
            </a:pPr>
            <a:r>
              <a:rPr lang="it-IT" u="sng" dirty="0"/>
              <a:t>desired activities:</a:t>
            </a:r>
          </a:p>
          <a:p>
            <a:pPr lvl="2">
              <a:spcAft>
                <a:spcPts val="300"/>
              </a:spcAft>
            </a:pPr>
            <a:r>
              <a:rPr lang="en-US" sz="1600" dirty="0"/>
              <a:t>perform 3D mechanical analysis </a:t>
            </a:r>
            <a:br>
              <a:rPr lang="en-US" sz="1600" dirty="0"/>
            </a:br>
            <a:r>
              <a:rPr lang="en-US" sz="1600" dirty="0"/>
              <a:t>of the system in “FCC configuration”,</a:t>
            </a:r>
            <a:br>
              <a:rPr lang="en-US" sz="1600" dirty="0"/>
            </a:br>
            <a:r>
              <a:rPr lang="en-US" sz="1600" dirty="0"/>
              <a:t>i.e. with thick Al shell, no SS shell </a:t>
            </a:r>
            <a:br>
              <a:rPr lang="en-US" sz="1600" dirty="0"/>
            </a:br>
            <a:r>
              <a:rPr lang="en-US" sz="1600" dirty="0"/>
              <a:t>and longitudinal preload given using longitudinal tie-rods</a:t>
            </a:r>
          </a:p>
          <a:p>
            <a:pPr lvl="2">
              <a:spcAft>
                <a:spcPts val="300"/>
              </a:spcAft>
            </a:pPr>
            <a:r>
              <a:rPr lang="en-US" sz="1600" dirty="0"/>
              <a:t>perform 3D mechanical analysis of the system in “HE LHC configuration”, i.e. with thinner Al shell, SS shell and longitudinal preload given using the SS shell through end flange</a:t>
            </a:r>
          </a:p>
          <a:p>
            <a:pPr marL="889000" lvl="2" indent="0">
              <a:spcAft>
                <a:spcPts val="300"/>
              </a:spcAft>
              <a:buNone/>
            </a:pPr>
            <a:endParaRPr lang="en-US" sz="1600" dirty="0"/>
          </a:p>
          <a:p>
            <a:pPr lvl="2">
              <a:spcAft>
                <a:spcPts val="300"/>
              </a:spcAft>
            </a:pPr>
            <a:endParaRPr lang="it-IT" dirty="0"/>
          </a:p>
          <a:p>
            <a:pPr lvl="1">
              <a:spcAft>
                <a:spcPts val="300"/>
              </a:spcAft>
            </a:pPr>
            <a:endParaRPr lang="it-I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849" y="939799"/>
            <a:ext cx="3382152" cy="2539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34096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EuroCirCol short models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76CF-E393-49C1-A2DC-5B76D2CE8AF9}" type="datetime1">
              <a:rPr lang="it-IT" smtClean="0"/>
              <a:pPr/>
              <a:t>10/07/2018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1B1BA9-6C1C-4CD9-BA46-C78D52CB959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329" y="832491"/>
            <a:ext cx="7041621" cy="3983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79318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EuroCirCol short models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76CF-E393-49C1-A2DC-5B76D2CE8AF9}" type="datetime1">
              <a:rPr lang="it-IT" smtClean="0"/>
              <a:pPr/>
              <a:t>10/07/2018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1B1BA9-6C1C-4CD9-BA46-C78D52CB959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it-IT" dirty="0"/>
              <a:t>within the EuroCirCol collaboration we agreed that the 16 T dipole short models should:</a:t>
            </a:r>
          </a:p>
          <a:p>
            <a:pPr lvl="1">
              <a:spcAft>
                <a:spcPts val="300"/>
              </a:spcAft>
            </a:pPr>
            <a:r>
              <a:rPr lang="it-IT" dirty="0"/>
              <a:t>be a single aperture</a:t>
            </a:r>
          </a:p>
          <a:p>
            <a:pPr lvl="1"/>
            <a:r>
              <a:rPr lang="it-IT" dirty="0"/>
              <a:t>have the same cross section of the double aperture baseline (no field quality optimization)</a:t>
            </a:r>
          </a:p>
          <a:p>
            <a:pPr lvl="1"/>
            <a:r>
              <a:rPr lang="it-IT" dirty="0"/>
              <a:t>have an outer iron yoke radius compatible with the one of the double aperture =330-250/2=205 m </a:t>
            </a:r>
            <a:br>
              <a:rPr lang="it-IT" dirty="0"/>
            </a:br>
            <a:r>
              <a:rPr lang="it-IT" dirty="0"/>
              <a:t>(total outer diameter=2</a:t>
            </a:r>
            <a:r>
              <a:rPr lang="it-IT" dirty="0">
                <a:latin typeface="Calibri"/>
                <a:cs typeface="Calibri"/>
              </a:rPr>
              <a:t>·</a:t>
            </a:r>
            <a:r>
              <a:rPr lang="it-IT" dirty="0"/>
              <a:t>(205+70)=560 m agreed with CEA)</a:t>
            </a:r>
          </a:p>
          <a:p>
            <a:pPr lvl="1"/>
            <a:r>
              <a:rPr lang="it-IT" dirty="0"/>
              <a:t>have no outer stainless steel shell (to be tested at CERN)</a:t>
            </a:r>
          </a:p>
          <a:p>
            <a:endParaRPr lang="it-IT" dirty="0"/>
          </a:p>
          <a:p>
            <a:r>
              <a:rPr lang="it-IT" dirty="0"/>
              <a:t>we will start design activities as soon as the double aperture cross-section is frozen again</a:t>
            </a:r>
          </a:p>
          <a:p>
            <a:pPr lvl="1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6668835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E7646-60E5-4E25-8CD6-79C87F2BB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16 T cos-theta short model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5C555E-E694-4F6A-A435-7DCBFA48C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76CF-E393-49C1-A2DC-5B76D2CE8AF9}" type="datetime1">
              <a:rPr lang="it-IT" smtClean="0"/>
              <a:pPr/>
              <a:t>10/07/2018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7656C9-CBCD-428A-8721-D2CEC2C9B2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1B1BA9-6C1C-4CD9-BA46-C78D52CB959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3399C1-F837-4781-BBCD-8BF62E2078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The INFN/CERN agreement includes the construction of:</a:t>
            </a:r>
          </a:p>
          <a:p>
            <a:pPr lvl="1">
              <a:spcAft>
                <a:spcPts val="300"/>
              </a:spcAft>
            </a:pPr>
            <a:r>
              <a:rPr lang="en-US" dirty="0"/>
              <a:t>1 dummy coil (Cu conductor)</a:t>
            </a:r>
          </a:p>
          <a:p>
            <a:pPr lvl="1"/>
            <a:r>
              <a:rPr lang="en-US" dirty="0"/>
              <a:t>2 practice poles (low performance Nb3Sn conductor)</a:t>
            </a:r>
          </a:p>
          <a:p>
            <a:pPr lvl="1"/>
            <a:r>
              <a:rPr lang="en-US" dirty="0"/>
              <a:t>3 final poles (target Nb3n conductor)</a:t>
            </a:r>
          </a:p>
          <a:p>
            <a:pPr lvl="1"/>
            <a:r>
              <a:rPr lang="en-US" dirty="0"/>
              <a:t>2 assemblies (1 practice+1 final with the best 2 poles out of the 3)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41517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F3824-E048-420D-A48C-75155F165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Conductor production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569995-CD5D-4D1E-BE65-0EB32CB4F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76CF-E393-49C1-A2DC-5B76D2CE8AF9}" type="datetime1">
              <a:rPr lang="it-IT" smtClean="0"/>
              <a:pPr/>
              <a:t>10/07/2018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D00803-2000-4899-B7EC-98121EF8BE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1B1BA9-6C1C-4CD9-BA46-C78D52CB959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5136FB-6EAA-4FB5-8DB9-3644B3CED5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446" y="1029115"/>
            <a:ext cx="8214791" cy="2844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21205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Falcon Dipole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76CF-E393-49C1-A2DC-5B76D2CE8AF9}" type="datetime1">
              <a:rPr lang="it-IT" smtClean="0"/>
              <a:pPr/>
              <a:t>10/07/2018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1B1BA9-6C1C-4CD9-BA46-C78D52CB959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u="sng" dirty="0"/>
              <a:t>F</a:t>
            </a:r>
            <a:r>
              <a:rPr lang="it-IT" dirty="0"/>
              <a:t>uture </a:t>
            </a:r>
            <a:r>
              <a:rPr lang="it-IT" u="sng" dirty="0"/>
              <a:t>A</a:t>
            </a:r>
            <a:r>
              <a:rPr lang="it-IT" dirty="0"/>
              <a:t>ccelerator post-</a:t>
            </a:r>
            <a:r>
              <a:rPr lang="it-IT" u="sng" dirty="0"/>
              <a:t>L</a:t>
            </a:r>
            <a:r>
              <a:rPr lang="it-IT" dirty="0"/>
              <a:t>HC </a:t>
            </a:r>
            <a:r>
              <a:rPr lang="it-IT" u="sng" dirty="0"/>
              <a:t>C</a:t>
            </a:r>
            <a:r>
              <a:rPr lang="it-IT" dirty="0"/>
              <a:t>ostheta </a:t>
            </a:r>
            <a:r>
              <a:rPr lang="it-IT" u="sng" dirty="0"/>
              <a:t>O</a:t>
            </a:r>
            <a:r>
              <a:rPr lang="it-IT" dirty="0"/>
              <a:t>ptimised </a:t>
            </a:r>
            <a:r>
              <a:rPr lang="it-IT" u="sng" dirty="0"/>
              <a:t>N</a:t>
            </a:r>
            <a:r>
              <a:rPr lang="it-IT" dirty="0"/>
              <a:t>b3Sn Dipole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053" y="1757248"/>
            <a:ext cx="2161147" cy="2161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800" y="1869581"/>
            <a:ext cx="4841200" cy="193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694954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Double aperture design </a:t>
            </a:r>
            <a:r>
              <a:rPr lang="it-IT" dirty="0" err="1"/>
              <a:t>finalization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/>
              <a:t>Kickoff meeting collaboration CERN-PATRAS for the FCC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379551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work to do on the double aperture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76CF-E393-49C1-A2DC-5B76D2CE8AF9}" type="datetime1">
              <a:rPr lang="it-IT" smtClean="0"/>
              <a:pPr/>
              <a:t>10/07/2018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1B1BA9-6C1C-4CD9-BA46-C78D52CB959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886120" y="905934"/>
            <a:ext cx="5446947" cy="3886200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it-IT" u="sng" dirty="0"/>
              <a:t>design the baseline cross-section</a:t>
            </a:r>
          </a:p>
          <a:p>
            <a:pPr lvl="1">
              <a:spcAft>
                <a:spcPts val="300"/>
              </a:spcAft>
            </a:pPr>
            <a:r>
              <a:rPr lang="it-IT" dirty="0"/>
              <a:t>as shown by Massimo, presently we do not have a cross-section fulfilling all the electromagnetic requirements</a:t>
            </a:r>
          </a:p>
          <a:p>
            <a:pPr lvl="1"/>
            <a:r>
              <a:rPr lang="it-IT" dirty="0"/>
              <a:t>as soon as we reach a «stable» elmg. solution we could start in parallel working on the mechanical cross-section</a:t>
            </a:r>
          </a:p>
          <a:p>
            <a:pPr lvl="1"/>
            <a:r>
              <a:rPr lang="it-IT" dirty="0"/>
              <a:t>In particular:</a:t>
            </a:r>
          </a:p>
          <a:p>
            <a:pPr lvl="2"/>
            <a:r>
              <a:rPr lang="it-IT" u="sng" dirty="0"/>
              <a:t>mandatory activity:</a:t>
            </a:r>
            <a:r>
              <a:rPr lang="it-IT" dirty="0"/>
              <a:t> the design optimization with the same characteristics of the previous baseline</a:t>
            </a:r>
          </a:p>
          <a:p>
            <a:pPr lvl="2"/>
            <a:r>
              <a:rPr lang="it-IT" u="sng" dirty="0"/>
              <a:t>optional activities:</a:t>
            </a:r>
            <a:r>
              <a:rPr lang="it-IT" dirty="0"/>
              <a:t> explore other solutions, involving other materials (INVAR?), other techniques (collaring?), other ideas</a:t>
            </a:r>
          </a:p>
          <a:p>
            <a:pPr lvl="1"/>
            <a:endParaRPr lang="it-I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123" y="1236133"/>
            <a:ext cx="2272926" cy="82429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5" t="3750" r="14859" b="3889"/>
          <a:stretch/>
        </p:blipFill>
        <p:spPr>
          <a:xfrm>
            <a:off x="6625010" y="2878666"/>
            <a:ext cx="1795153" cy="1727265"/>
          </a:xfrm>
          <a:prstGeom prst="rect">
            <a:avLst/>
          </a:prstGeom>
        </p:spPr>
      </p:pic>
      <p:sp>
        <p:nvSpPr>
          <p:cNvPr id="23" name="Down Arrow 22"/>
          <p:cNvSpPr/>
          <p:nvPr/>
        </p:nvSpPr>
        <p:spPr>
          <a:xfrm>
            <a:off x="7378653" y="2260602"/>
            <a:ext cx="287867" cy="440267"/>
          </a:xfrm>
          <a:prstGeom prst="downArrow">
            <a:avLst/>
          </a:prstGeom>
          <a:blipFill rotWithShape="1">
            <a:blip r:embed="rId4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85486189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work to do on the double aperture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76CF-E393-49C1-A2DC-5B76D2CE8AF9}" type="datetime1">
              <a:rPr lang="it-IT" smtClean="0"/>
              <a:pPr/>
              <a:t>10/07/2018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1B1BA9-6C1C-4CD9-BA46-C78D52CB959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it-IT" dirty="0"/>
              <a:t>3D magnetic design</a:t>
            </a:r>
          </a:p>
          <a:p>
            <a:pPr lvl="1">
              <a:spcAft>
                <a:spcPts val="300"/>
              </a:spcAft>
            </a:pPr>
            <a:r>
              <a:rPr lang="it-IT" dirty="0"/>
              <a:t>we have all the Roxie toolings ready for the optimization</a:t>
            </a:r>
          </a:p>
          <a:p>
            <a:pPr lvl="1">
              <a:spcAft>
                <a:spcPts val="300"/>
              </a:spcAft>
            </a:pPr>
            <a:r>
              <a:rPr lang="it-IT" dirty="0"/>
              <a:t>we start this activity as soon as a new cross-section is defined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333" y="2084013"/>
            <a:ext cx="3920073" cy="251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328163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FCC-AB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tarell Regular"/>
            <a:ea typeface="Cantarell Regular"/>
            <a:cs typeface="Cantarell Regular"/>
            <a:sym typeface="Cantarell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FCC-AB" id="{48A4F8D8-AA19-4E19-8B43-C1A551C379ED}" vid="{855B85DF-EE3A-4593-A31A-35D2617C8F7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FCC-AB</Template>
  <TotalTime>0</TotalTime>
  <Words>301</Words>
  <Application>Microsoft Office PowerPoint</Application>
  <PresentationFormat>On-screen Show (16:9)</PresentationFormat>
  <Paragraphs>57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Cantarell Regular</vt:lpstr>
      <vt:lpstr>Helvetica</vt:lpstr>
      <vt:lpstr>Helvetica Light</vt:lpstr>
      <vt:lpstr>Symbol</vt:lpstr>
      <vt:lpstr>FCC-AB</vt:lpstr>
      <vt:lpstr>16 T cosq dipole short model</vt:lpstr>
      <vt:lpstr>EuroCirCol short models</vt:lpstr>
      <vt:lpstr>EuroCirCol short models</vt:lpstr>
      <vt:lpstr>16 T cos-theta short model</vt:lpstr>
      <vt:lpstr>Conductor production</vt:lpstr>
      <vt:lpstr>Falcon Dipole</vt:lpstr>
      <vt:lpstr>Double aperture design finalization</vt:lpstr>
      <vt:lpstr>work to do on the double aperture</vt:lpstr>
      <vt:lpstr>work to do on the double aperture</vt:lpstr>
      <vt:lpstr>work to do on the double aperture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Stefania Farinon</dc:creator>
  <cp:lastModifiedBy> </cp:lastModifiedBy>
  <cp:revision>101</cp:revision>
  <dcterms:created xsi:type="dcterms:W3CDTF">2018-01-19T15:22:45Z</dcterms:created>
  <dcterms:modified xsi:type="dcterms:W3CDTF">2018-07-10T07:29:01Z</dcterms:modified>
</cp:coreProperties>
</file>