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75" r:id="rId6"/>
    <p:sldId id="285" r:id="rId7"/>
    <p:sldId id="267" r:id="rId8"/>
    <p:sldId id="269" r:id="rId9"/>
    <p:sldId id="278" r:id="rId10"/>
    <p:sldId id="279" r:id="rId11"/>
    <p:sldId id="283" r:id="rId12"/>
    <p:sldId id="281" r:id="rId13"/>
    <p:sldId id="271" r:id="rId14"/>
    <p:sldId id="287" r:id="rId15"/>
    <p:sldId id="288" r:id="rId16"/>
    <p:sldId id="289" r:id="rId17"/>
    <p:sldId id="270" r:id="rId18"/>
    <p:sldId id="273" r:id="rId19"/>
    <p:sldId id="290" r:id="rId20"/>
    <p:sldId id="293" r:id="rId21"/>
    <p:sldId id="291" r:id="rId22"/>
    <p:sldId id="266" r:id="rId23"/>
    <p:sldId id="284" r:id="rId24"/>
    <p:sldId id="277" r:id="rId25"/>
    <p:sldId id="276" r:id="rId26"/>
    <p:sldId id="292" r:id="rId27"/>
    <p:sldId id="268" r:id="rId28"/>
    <p:sldId id="280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8D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88"/>
    <p:restoredTop sz="89339"/>
  </p:normalViewPr>
  <p:slideViewPr>
    <p:cSldViewPr snapToObjects="1" showGuides="1">
      <p:cViewPr varScale="1">
        <p:scale>
          <a:sx n="207" d="100"/>
          <a:sy n="207" d="100"/>
        </p:scale>
        <p:origin x="1600" y="168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 snapToObjects="1">
      <p:cViewPr varScale="1">
        <p:scale>
          <a:sx n="124" d="100"/>
          <a:sy n="124" d="100"/>
        </p:scale>
        <p:origin x="121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9319-7806-1743-BD02-9909570C5D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84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433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31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861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5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585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371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497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and therefore correction factor</a:t>
            </a:r>
          </a:p>
          <a:p>
            <a:endParaRPr lang="en-US" dirty="0"/>
          </a:p>
          <a:p>
            <a:r>
              <a:rPr lang="en-US" dirty="0"/>
              <a:t>X: [0.80811406 0.5268704 0.07322875] </a:t>
            </a:r>
          </a:p>
          <a:p>
            <a:r>
              <a:rPr lang="en-US" dirty="0"/>
              <a:t>Y: [1.39280182 0.72141125 0.063215 ]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844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929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493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683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40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898497"/>
            <a:ext cx="4011434" cy="353634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5367" y="898497"/>
            <a:ext cx="4011433" cy="353634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Benedikt Würkner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175119"/>
            <a:ext cx="8226854" cy="723377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81938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Benedikt Würkner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42082/contributions/3085053/attachments/1734395/2805928/2018_10_16_BGVupgrade_StatusRK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hyperlink" Target="https://indico.cern.ch/event/716574/contributions/2945756/attachments/1645111/2628968/BGV-2018-05-07_-_WP13_-_BGV_update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Measuring beam size with the BGV</a:t>
            </a:r>
            <a:br>
              <a:rPr lang="en-US" dirty="0"/>
            </a:br>
            <a:r>
              <a:rPr lang="en-US" dirty="0"/>
              <a:t>  </a:t>
            </a:r>
            <a:r>
              <a:rPr lang="en-US" sz="2000" dirty="0"/>
              <a:t>results from the demonstrator in Run2</a:t>
            </a:r>
            <a:endParaRPr lang="en-GB" sz="20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Benedikt </a:t>
            </a:r>
            <a:r>
              <a:rPr lang="en-GB" dirty="0" err="1"/>
              <a:t>Würkner</a:t>
            </a:r>
            <a:r>
              <a:rPr lang="en-GB" dirty="0"/>
              <a:t> on behalf of the BGV Team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8th HL-LHC Collaboration Meeting – 2018-10-18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64699-BDF4-D247-9D41-9972A37D6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vs </a:t>
            </a:r>
            <a:r>
              <a:rPr lang="en-US" dirty="0" err="1"/>
              <a:t>Wirescanner</a:t>
            </a:r>
            <a:r>
              <a:rPr lang="en-US" dirty="0"/>
              <a:t> (450GeV)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A39299E9-C4DE-3E41-991C-C04DF4E65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2153" y="620118"/>
            <a:ext cx="6439693" cy="367982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2C02E-EF9D-C84E-A6A1-18A8C557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90FF7-DF28-034B-95C0-84808504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531E0B-207E-D741-9D02-30882E5E9157}"/>
              </a:ext>
            </a:extLst>
          </p:cNvPr>
          <p:cNvSpPr txBox="1"/>
          <p:nvPr/>
        </p:nvSpPr>
        <p:spPr>
          <a:xfrm>
            <a:off x="2339752" y="4502716"/>
            <a:ext cx="481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7220, BSRT calibration fill on 2018-09-25</a:t>
            </a:r>
          </a:p>
        </p:txBody>
      </p:sp>
    </p:spTree>
    <p:extLst>
      <p:ext uri="{BB962C8B-B14F-4D97-AF65-F5344CB8AC3E}">
        <p14:creationId xmlns:p14="http://schemas.microsoft.com/office/powerpoint/2010/main" val="1824435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64699-BDF4-D247-9D41-9972A37D6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vs </a:t>
            </a:r>
            <a:r>
              <a:rPr lang="en-US" dirty="0" err="1"/>
              <a:t>Wirescanner</a:t>
            </a:r>
            <a:r>
              <a:rPr lang="en-US" dirty="0"/>
              <a:t> (6.5TeV)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2C02E-EF9D-C84E-A6A1-18A8C557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90FF7-DF28-034B-95C0-84808504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9AE3E3D-6B64-284F-844E-676BEA9AD1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2153" y="620118"/>
            <a:ext cx="6439693" cy="367982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FCAABD-FF3F-EA44-B783-08459BFE8436}"/>
              </a:ext>
            </a:extLst>
          </p:cNvPr>
          <p:cNvSpPr txBox="1"/>
          <p:nvPr/>
        </p:nvSpPr>
        <p:spPr>
          <a:xfrm>
            <a:off x="2339752" y="4502716"/>
            <a:ext cx="481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7220, BSRT calibration fill on 2018-09-25</a:t>
            </a:r>
          </a:p>
        </p:txBody>
      </p:sp>
    </p:spTree>
    <p:extLst>
      <p:ext uri="{BB962C8B-B14F-4D97-AF65-F5344CB8AC3E}">
        <p14:creationId xmlns:p14="http://schemas.microsoft.com/office/powerpoint/2010/main" val="3258261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64699-BDF4-D247-9D41-9972A37D6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vs WS relative error – horizontal (6.5TeV)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2C02E-EF9D-C84E-A6A1-18A8C557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90FF7-DF28-034B-95C0-84808504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FB245C-51C7-7A4E-A535-4837D0E4971D}"/>
              </a:ext>
            </a:extLst>
          </p:cNvPr>
          <p:cNvSpPr txBox="1"/>
          <p:nvPr/>
        </p:nvSpPr>
        <p:spPr>
          <a:xfrm>
            <a:off x="8160589" y="14319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B077A08-C423-6343-8A2F-821CC5815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04" y="684330"/>
            <a:ext cx="8100391" cy="347159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B37E007-F803-324C-8880-898797282452}"/>
              </a:ext>
            </a:extLst>
          </p:cNvPr>
          <p:cNvSpPr txBox="1"/>
          <p:nvPr/>
        </p:nvSpPr>
        <p:spPr>
          <a:xfrm>
            <a:off x="2339752" y="4502716"/>
            <a:ext cx="481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7220, BSRT calibration fill on 2018-09-25</a:t>
            </a:r>
          </a:p>
        </p:txBody>
      </p:sp>
    </p:spTree>
    <p:extLst>
      <p:ext uri="{BB962C8B-B14F-4D97-AF65-F5344CB8AC3E}">
        <p14:creationId xmlns:p14="http://schemas.microsoft.com/office/powerpoint/2010/main" val="3163731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64699-BDF4-D247-9D41-9972A37D6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BGV vs WS relative error - vertical (6.5TeV)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2C02E-EF9D-C84E-A6A1-18A8C557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90FF7-DF28-034B-95C0-84808504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0D88D1-3925-D644-874A-C59613EF0AF7}"/>
              </a:ext>
            </a:extLst>
          </p:cNvPr>
          <p:cNvSpPr txBox="1"/>
          <p:nvPr/>
        </p:nvSpPr>
        <p:spPr>
          <a:xfrm>
            <a:off x="2339752" y="4506674"/>
            <a:ext cx="481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7220, BSRT calibration fill on 2018-09-25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5461D15-7D69-004F-BA0F-2C7115867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04" y="684330"/>
            <a:ext cx="8100390" cy="347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283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00C7C-70B8-4D43-8479-A1DB3DB8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beam profile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C3C1D2-67EF-904C-AE75-D680351DC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C4B59-C6E7-9642-9FFB-066496E3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F273897-FD42-3B4D-A41F-17B8EBC76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582646"/>
              </p:ext>
            </p:extLst>
          </p:nvPr>
        </p:nvGraphicFramePr>
        <p:xfrm>
          <a:off x="4644008" y="2997956"/>
          <a:ext cx="1601857" cy="1197610"/>
        </p:xfrm>
        <a:graphic>
          <a:graphicData uri="http://schemas.openxmlformats.org/drawingml/2006/table">
            <a:tbl>
              <a:tblPr/>
              <a:tblGrid>
                <a:gridCol w="365125">
                  <a:extLst>
                    <a:ext uri="{9D8B030D-6E8A-4147-A177-3AD203B41FA5}">
                      <a16:colId xmlns:a16="http://schemas.microsoft.com/office/drawing/2014/main" val="2250129760"/>
                    </a:ext>
                  </a:extLst>
                </a:gridCol>
                <a:gridCol w="1236732">
                  <a:extLst>
                    <a:ext uri="{9D8B030D-6E8A-4147-A177-3AD203B41FA5}">
                      <a16:colId xmlns:a16="http://schemas.microsoft.com/office/drawing/2014/main" val="489934114"/>
                    </a:ext>
                  </a:extLst>
                </a:gridCol>
              </a:tblGrid>
              <a:tr h="483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fill numbers - 6.5TeV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88901"/>
                  </a:ext>
                </a:extLst>
              </a:tr>
              <a:tr h="483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2017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371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2017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37828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2018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19191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2018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7956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2018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107551"/>
                  </a:ext>
                </a:extLst>
              </a:tr>
            </a:tbl>
          </a:graphicData>
        </a:graphic>
      </p:graphicFrame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7C9E309D-F354-B742-8751-5345C88229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578" y="2211711"/>
            <a:ext cx="4539408" cy="2269704"/>
          </a:xfr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E1F105C-35AC-EB4B-BB7E-63DFF130B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354" y="584718"/>
            <a:ext cx="4540627" cy="227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7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F7C5D-5D21-434C-8813-C3E64AE01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 measurement during ramp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C764DD-DC80-5D4A-9045-A88A83D7D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391" t="9457" r="9644" b="359"/>
          <a:stretch/>
        </p:blipFill>
        <p:spPr>
          <a:xfrm>
            <a:off x="613551" y="623373"/>
            <a:ext cx="6045350" cy="216440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89250-A94A-624C-BF57-69236AF2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ED413-9BD7-CD4D-AA72-BC6FF040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0A7B4B-7CF6-D14B-959B-1EE77D509320}"/>
              </a:ext>
            </a:extLst>
          </p:cNvPr>
          <p:cNvSpPr txBox="1"/>
          <p:nvPr/>
        </p:nvSpPr>
        <p:spPr>
          <a:xfrm>
            <a:off x="6648363" y="703198"/>
            <a:ext cx="2100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Integration time per data point: 20s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/>
              <p:nvPr/>
            </p:nvSpPr>
            <p:spPr>
              <a:xfrm>
                <a:off x="2843808" y="766820"/>
                <a:ext cx="3364323" cy="6560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chemeClr val="bg2"/>
                    </a:solidFill>
                  </a:rPr>
                  <a:t>σ</a:t>
                </a:r>
                <a:r>
                  <a:rPr lang="en-AU" baseline="-25000" dirty="0" err="1">
                    <a:solidFill>
                      <a:schemeClr val="bg2"/>
                    </a:solidFill>
                  </a:rPr>
                  <a:t>beam</a:t>
                </a:r>
                <a:r>
                  <a:rPr lang="en-AU" dirty="0">
                    <a:solidFill>
                      <a:schemeClr val="bg2"/>
                    </a:solidFill>
                  </a:rPr>
                  <a:t>(𝛦)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𝑏𝑒𝑎𝑚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450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sup>
                    </m:sSubSup>
                    <m:rad>
                      <m:radPr>
                        <m:degHide m:val="on"/>
                        <m:ctrlPr>
                          <a:rPr lang="en-AU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AU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450</m:t>
                            </m:r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GeV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dirty="0" smtClean="0">
                                <a:solidFill>
                                  <a:schemeClr val="bg2"/>
                                </a:solidFill>
                              </a:rPr>
                              <m:t>E</m:t>
                            </m:r>
                          </m:den>
                        </m:f>
                      </m:e>
                    </m:rad>
                  </m:oMath>
                </a14:m>
                <a:endParaRPr lang="en-GB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766820"/>
                <a:ext cx="3364323" cy="656013"/>
              </a:xfrm>
              <a:prstGeom prst="rect">
                <a:avLst/>
              </a:prstGeom>
              <a:blipFill>
                <a:blip r:embed="rId3"/>
                <a:stretch>
                  <a:fillRect l="-1504" t="-61538" r="-1880" b="-10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79F8A2E-B498-854D-A868-3A8EC0F3B538}"/>
              </a:ext>
            </a:extLst>
          </p:cNvPr>
          <p:cNvSpPr txBox="1"/>
          <p:nvPr/>
        </p:nvSpPr>
        <p:spPr>
          <a:xfrm>
            <a:off x="6608690" y="1514653"/>
            <a:ext cx="2535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7232,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2556 nominal bunches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on 2018-09-28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F0EDAE42-C397-2E4D-9C78-478CCA2186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46" t="10513" r="8983"/>
          <a:stretch/>
        </p:blipFill>
        <p:spPr>
          <a:xfrm>
            <a:off x="3574231" y="2787774"/>
            <a:ext cx="5112569" cy="18032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E980D8A-FF99-9842-90F0-DD39ACB0A252}"/>
              </a:ext>
            </a:extLst>
          </p:cNvPr>
          <p:cNvSpPr txBox="1"/>
          <p:nvPr/>
        </p:nvSpPr>
        <p:spPr>
          <a:xfrm>
            <a:off x="1100917" y="3456849"/>
            <a:ext cx="2535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7270,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2556 nominal bunches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on 2018-10-09</a:t>
            </a:r>
          </a:p>
        </p:txBody>
      </p:sp>
    </p:spTree>
    <p:extLst>
      <p:ext uri="{BB962C8B-B14F-4D97-AF65-F5344CB8AC3E}">
        <p14:creationId xmlns:p14="http://schemas.microsoft.com/office/powerpoint/2010/main" val="989443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F7C5D-5D21-434C-8813-C3E64AE01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 measurement during ramp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89250-A94A-624C-BF57-69236AF2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ED413-9BD7-CD4D-AA72-BC6FF040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18751-56F8-E240-8100-FD613559E06A}"/>
              </a:ext>
            </a:extLst>
          </p:cNvPr>
          <p:cNvSpPr txBox="1"/>
          <p:nvPr/>
        </p:nvSpPr>
        <p:spPr>
          <a:xfrm>
            <a:off x="2123728" y="4650690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7232, 2556 nominal bunches on 2018-09-28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0A7B4B-7CF6-D14B-959B-1EE77D509320}"/>
              </a:ext>
            </a:extLst>
          </p:cNvPr>
          <p:cNvSpPr txBox="1"/>
          <p:nvPr/>
        </p:nvSpPr>
        <p:spPr>
          <a:xfrm>
            <a:off x="5267715" y="2710389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Integration time per data point: 20s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/>
              <p:nvPr/>
            </p:nvSpPr>
            <p:spPr>
              <a:xfrm>
                <a:off x="323528" y="1195451"/>
                <a:ext cx="3364323" cy="6560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chemeClr val="bg2"/>
                    </a:solidFill>
                  </a:rPr>
                  <a:t>σ</a:t>
                </a:r>
                <a:r>
                  <a:rPr lang="en-AU" baseline="-25000" dirty="0" err="1">
                    <a:solidFill>
                      <a:schemeClr val="bg2"/>
                    </a:solidFill>
                  </a:rPr>
                  <a:t>beam</a:t>
                </a:r>
                <a:r>
                  <a:rPr lang="en-AU" dirty="0">
                    <a:solidFill>
                      <a:schemeClr val="bg2"/>
                    </a:solidFill>
                  </a:rPr>
                  <a:t>(𝛦)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𝑏𝑒𝑎𝑚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450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sup>
                    </m:sSubSup>
                    <m:rad>
                      <m:radPr>
                        <m:degHide m:val="on"/>
                        <m:ctrlPr>
                          <a:rPr lang="en-AU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AU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450</m:t>
                            </m:r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GeV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dirty="0" smtClean="0">
                                <a:solidFill>
                                  <a:schemeClr val="bg2"/>
                                </a:solidFill>
                              </a:rPr>
                              <m:t>E</m:t>
                            </m:r>
                          </m:den>
                        </m:f>
                      </m:e>
                    </m:rad>
                  </m:oMath>
                </a14:m>
                <a:endParaRPr lang="en-GB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95451"/>
                <a:ext cx="3364323" cy="656013"/>
              </a:xfrm>
              <a:prstGeom prst="rect">
                <a:avLst/>
              </a:prstGeom>
              <a:blipFill>
                <a:blip r:embed="rId2"/>
                <a:stretch>
                  <a:fillRect l="-1128" t="-58491" r="-1880" b="-10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E32A949-8796-2944-8E96-54C9361A7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851" y="617247"/>
            <a:ext cx="5456149" cy="2098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37F562-70F4-8B4B-8265-0AD963230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50246"/>
            <a:ext cx="5298093" cy="203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47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F7C5D-5D21-434C-8813-C3E64AE01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 measurement during ramp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89250-A94A-624C-BF57-69236AF2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ED413-9BD7-CD4D-AA72-BC6FF040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18751-56F8-E240-8100-FD613559E06A}"/>
              </a:ext>
            </a:extLst>
          </p:cNvPr>
          <p:cNvSpPr txBox="1"/>
          <p:nvPr/>
        </p:nvSpPr>
        <p:spPr>
          <a:xfrm>
            <a:off x="2123728" y="4650690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Fill 7270, 2556 nominal bunches on 2018-10-09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0A7B4B-7CF6-D14B-959B-1EE77D509320}"/>
              </a:ext>
            </a:extLst>
          </p:cNvPr>
          <p:cNvSpPr txBox="1"/>
          <p:nvPr/>
        </p:nvSpPr>
        <p:spPr>
          <a:xfrm>
            <a:off x="5267715" y="2710389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Integration time per data point: 20s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/>
              <p:nvPr/>
            </p:nvSpPr>
            <p:spPr>
              <a:xfrm>
                <a:off x="323528" y="1195451"/>
                <a:ext cx="3364323" cy="6560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chemeClr val="bg2"/>
                    </a:solidFill>
                  </a:rPr>
                  <a:t>σ</a:t>
                </a:r>
                <a:r>
                  <a:rPr lang="en-AU" baseline="-25000" dirty="0" err="1">
                    <a:solidFill>
                      <a:schemeClr val="bg2"/>
                    </a:solidFill>
                  </a:rPr>
                  <a:t>beam</a:t>
                </a:r>
                <a:r>
                  <a:rPr lang="en-AU" dirty="0">
                    <a:solidFill>
                      <a:schemeClr val="bg2"/>
                    </a:solidFill>
                  </a:rPr>
                  <a:t>(𝛦)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𝑏𝑒𝑎𝑚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450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sup>
                    </m:sSubSup>
                    <m:rad>
                      <m:radPr>
                        <m:degHide m:val="on"/>
                        <m:ctrlPr>
                          <a:rPr lang="en-AU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AU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450</m:t>
                            </m:r>
                            <m:r>
                              <m:rPr>
                                <m:nor/>
                              </m:rPr>
                              <a:rPr lang="en-AU" dirty="0">
                                <a:solidFill>
                                  <a:schemeClr val="bg2"/>
                                </a:solidFill>
                              </a:rPr>
                              <m:t>GeV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dirty="0" smtClean="0">
                                <a:solidFill>
                                  <a:schemeClr val="bg2"/>
                                </a:solidFill>
                              </a:rPr>
                              <m:t>E</m:t>
                            </m:r>
                          </m:den>
                        </m:f>
                      </m:e>
                    </m:rad>
                  </m:oMath>
                </a14:m>
                <a:endParaRPr lang="en-GB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E1979-8E2E-9442-992E-673DFE5B9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95451"/>
                <a:ext cx="3364323" cy="656013"/>
              </a:xfrm>
              <a:prstGeom prst="rect">
                <a:avLst/>
              </a:prstGeom>
              <a:blipFill>
                <a:blip r:embed="rId2"/>
                <a:stretch>
                  <a:fillRect l="-1128" t="-58491" r="-1880" b="-10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E32A949-8796-2944-8E96-54C9361A7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851" y="617247"/>
            <a:ext cx="5456149" cy="20985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37F562-70F4-8B4B-8265-0AD963230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50246"/>
            <a:ext cx="5298092" cy="203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55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5272A-8ABE-6A40-9A7F-6FD3EBC6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9337B9-22F6-2248-87DB-3B8E094FD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1"/>
            <a:ext cx="8208472" cy="406772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The BGV has demonstrated that it can non-invasively measure beam size including measurements during ramp</a:t>
            </a:r>
          </a:p>
          <a:p>
            <a:r>
              <a:rPr lang="en-US" dirty="0"/>
              <a:t>The BGV Demonstrator already fulfills the design specifications for the final system</a:t>
            </a:r>
          </a:p>
          <a:p>
            <a:pPr lvl="1"/>
            <a:r>
              <a:rPr lang="en-US" dirty="0"/>
              <a:t>Average beam size measurement with a precision of better than 5µm in 30s for 6.5TeV</a:t>
            </a:r>
          </a:p>
          <a:p>
            <a:pPr lvl="1"/>
            <a:r>
              <a:rPr lang="en-US" dirty="0"/>
              <a:t>Bunch by bunch measurement with a precision of better than 20µm in 60s for 6.5TeV </a:t>
            </a:r>
          </a:p>
          <a:p>
            <a:r>
              <a:rPr lang="en-US" dirty="0"/>
              <a:t>Multiple measurements were taken during</a:t>
            </a:r>
          </a:p>
          <a:p>
            <a:pPr lvl="1"/>
            <a:r>
              <a:rPr lang="en-US" dirty="0"/>
              <a:t>BSRT calibration</a:t>
            </a:r>
          </a:p>
          <a:p>
            <a:pPr lvl="1"/>
            <a:r>
              <a:rPr lang="en-US" dirty="0"/>
              <a:t>Energy ramp</a:t>
            </a:r>
          </a:p>
          <a:p>
            <a:pPr lvl="1"/>
            <a:r>
              <a:rPr lang="en-US" dirty="0"/>
              <a:t>Stable beams</a:t>
            </a:r>
          </a:p>
          <a:p>
            <a:r>
              <a:rPr lang="en-US" dirty="0"/>
              <a:t>Relative average difference to </a:t>
            </a:r>
            <a:r>
              <a:rPr lang="en-US" dirty="0" err="1"/>
              <a:t>Wirescanner</a:t>
            </a:r>
            <a:r>
              <a:rPr lang="en-US" dirty="0"/>
              <a:t> of ~8%</a:t>
            </a:r>
          </a:p>
          <a:p>
            <a:r>
              <a:rPr lang="en-US" dirty="0"/>
              <a:t>Plans for the Analysis</a:t>
            </a:r>
          </a:p>
          <a:p>
            <a:pPr lvl="1"/>
            <a:r>
              <a:rPr lang="en-US" dirty="0"/>
              <a:t>Quantification of systematic errors</a:t>
            </a:r>
          </a:p>
          <a:p>
            <a:pPr lvl="1"/>
            <a:r>
              <a:rPr lang="en-US" dirty="0"/>
              <a:t>Online publishing of results</a:t>
            </a:r>
          </a:p>
          <a:p>
            <a:r>
              <a:rPr lang="en-US" dirty="0"/>
              <a:t>BGV in Run 3?</a:t>
            </a:r>
          </a:p>
          <a:p>
            <a:pPr lvl="1"/>
            <a:r>
              <a:rPr lang="en-US" dirty="0"/>
              <a:t>Not yet clear if the system can be maintained post LS2</a:t>
            </a:r>
          </a:p>
          <a:p>
            <a:r>
              <a:rPr lang="en-US" dirty="0"/>
              <a:t>Considerations for future developments are already ongoing and were presented on Tuesday by </a:t>
            </a:r>
            <a:r>
              <a:rPr lang="en-US" dirty="0">
                <a:hlinkClick r:id="rId2"/>
              </a:rPr>
              <a:t>Robert Kieffer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7C8087-0986-574B-BFA2-5653789B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3EFF7-E8F6-7740-B8BF-CC823B7DC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046A4E-7F13-4740-B1E7-80BD1574EC8E}"/>
              </a:ext>
            </a:extLst>
          </p:cNvPr>
          <p:cNvSpPr txBox="1"/>
          <p:nvPr/>
        </p:nvSpPr>
        <p:spPr>
          <a:xfrm>
            <a:off x="5508104" y="1851670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Error of measurements:</a:t>
            </a:r>
          </a:p>
          <a:p>
            <a:r>
              <a:rPr lang="en-US" dirty="0">
                <a:solidFill>
                  <a:schemeClr val="bg2"/>
                </a:solidFill>
              </a:rPr>
              <a:t>beam average: 2.2% within 30s </a:t>
            </a:r>
          </a:p>
          <a:p>
            <a:r>
              <a:rPr lang="en-US" dirty="0">
                <a:solidFill>
                  <a:schemeClr val="bg2"/>
                </a:solidFill>
              </a:rPr>
              <a:t>for one bunch: ~10% within 60s</a:t>
            </a:r>
          </a:p>
          <a:p>
            <a:endParaRPr lang="en-US" dirty="0">
              <a:solidFill>
                <a:schemeClr val="bg2"/>
              </a:solidFill>
            </a:endParaRPr>
          </a:p>
          <a:p>
            <a:r>
              <a:rPr lang="en-US" dirty="0">
                <a:solidFill>
                  <a:schemeClr val="bg2"/>
                </a:solidFill>
              </a:rPr>
              <a:t>Performance adequate for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HL-LHC operation!</a:t>
            </a:r>
          </a:p>
        </p:txBody>
      </p:sp>
    </p:spTree>
    <p:extLst>
      <p:ext uri="{BB962C8B-B14F-4D97-AF65-F5344CB8AC3E}">
        <p14:creationId xmlns:p14="http://schemas.microsoft.com/office/powerpoint/2010/main" val="3534395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303499"/>
            <a:ext cx="6254091" cy="3447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Beam Gas Vertex Detector </a:t>
            </a:r>
            <a:br>
              <a:rPr lang="en-US" dirty="0"/>
            </a:br>
            <a:r>
              <a:rPr lang="en-US" sz="2025" dirty="0"/>
              <a:t>Non destructive beam size measurement for HL-LHC</a:t>
            </a:r>
            <a:br>
              <a:rPr lang="en-US" sz="2025" dirty="0"/>
            </a:br>
            <a:r>
              <a:rPr lang="en-US" sz="2025" dirty="0"/>
              <a:t>not limited by accelerator luminosity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292" y="1063575"/>
            <a:ext cx="3627179" cy="27203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2471094"/>
            <a:ext cx="34387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Demonstrator built around Beam 2, in Pt4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88351" y="3783959"/>
            <a:ext cx="3041217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Demonstrator fully commissioned</a:t>
            </a:r>
          </a:p>
          <a:p>
            <a:r>
              <a:rPr lang="en-US" sz="1350" dirty="0"/>
              <a:t>Data acquisition working as expected</a:t>
            </a:r>
          </a:p>
          <a:p>
            <a:r>
              <a:rPr lang="en-US" sz="1350" dirty="0"/>
              <a:t>Analysis ongoing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797" y="984029"/>
            <a:ext cx="5615363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Tracks from beam-gas interactions to reconstruct beam spot</a:t>
            </a:r>
          </a:p>
          <a:p>
            <a:r>
              <a:rPr lang="en-US" sz="1050" dirty="0"/>
              <a:t>Ne @ 10</a:t>
            </a:r>
            <a:r>
              <a:rPr lang="en-US" sz="1050" baseline="30000" dirty="0"/>
              <a:t>-7</a:t>
            </a:r>
            <a:r>
              <a:rPr lang="en-US" sz="1050" dirty="0"/>
              <a:t> mbar injected at interaction volume</a:t>
            </a:r>
          </a:p>
          <a:p>
            <a:endParaRPr lang="en-US" sz="1050" dirty="0"/>
          </a:p>
          <a:p>
            <a:r>
              <a:rPr lang="en-US" sz="1050" dirty="0"/>
              <a:t>Goals:</a:t>
            </a:r>
          </a:p>
          <a:p>
            <a:r>
              <a:rPr lang="en-US" sz="1050" dirty="0"/>
              <a:t>Measurement error: 2% in less than 1 min for beam of 2556 x 10^11 p/bunch</a:t>
            </a:r>
          </a:p>
          <a:p>
            <a:endParaRPr lang="en-US" sz="1050" dirty="0"/>
          </a:p>
          <a:p>
            <a:r>
              <a:rPr lang="en-US" sz="1050" b="1" dirty="0"/>
              <a:t>Should allow </a:t>
            </a:r>
            <a:r>
              <a:rPr lang="en-US" sz="1050" b="1" dirty="0" err="1"/>
              <a:t>ε</a:t>
            </a:r>
            <a:r>
              <a:rPr lang="en-US" sz="1050" b="1" dirty="0"/>
              <a:t> measurements with similar precision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69024"/>
            <a:ext cx="4615158" cy="21890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657D5D-38DA-A048-935E-35B8FCA2DB1D}"/>
              </a:ext>
            </a:extLst>
          </p:cNvPr>
          <p:cNvCxnSpPr/>
          <p:nvPr/>
        </p:nvCxnSpPr>
        <p:spPr>
          <a:xfrm flipH="1">
            <a:off x="6238488" y="2139702"/>
            <a:ext cx="2808312" cy="14401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202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674A-13FE-1D45-A842-C7722D269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12D9C-F231-BD41-B6AB-8F9A2827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7765A-2FEF-154B-926C-5763AC74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F6CB28-E457-574B-9ED9-8FDEFC08E4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0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403943B-E03F-E74B-9465-59D1F8F93F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06" r="8909"/>
          <a:stretch/>
        </p:blipFill>
        <p:spPr>
          <a:xfrm>
            <a:off x="1418713" y="2720024"/>
            <a:ext cx="3296682" cy="24074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4F47C2-73B9-8043-9757-B0C1680E7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interaction volume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7CF9D-AFE2-0B4F-9FB1-DD78317BA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C44FBB-D420-5042-827E-19E8E7FDB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6E961-D9C9-B443-BF09-1E159010A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7752"/>
            <a:ext cx="4464056" cy="183915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Almost 2m long gas tank with an exit window made from thin aluminum</a:t>
            </a:r>
          </a:p>
          <a:p>
            <a:r>
              <a:rPr lang="en-US" dirty="0"/>
              <a:t>Gas injection system allows to inject Neon to increase the local pressure up to 1e-7 mbar</a:t>
            </a:r>
          </a:p>
          <a:p>
            <a:r>
              <a:rPr lang="en-US" dirty="0"/>
              <a:t>Increases interaction rate by ~16x</a:t>
            </a:r>
          </a:p>
          <a:p>
            <a:r>
              <a:rPr lang="en-US" dirty="0"/>
              <a:t>Doesn’t influence the beam quality</a:t>
            </a:r>
          </a:p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80FCA5A-4C90-F244-82BF-852B328E41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894"/>
          <a:stretch/>
        </p:blipFill>
        <p:spPr>
          <a:xfrm>
            <a:off x="6655809" y="27396"/>
            <a:ext cx="2390991" cy="1968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E3D0033-41C0-D847-8BA0-7E4AFA9F8061}"/>
              </a:ext>
            </a:extLst>
          </p:cNvPr>
          <p:cNvGrpSpPr/>
          <p:nvPr/>
        </p:nvGrpSpPr>
        <p:grpSpPr>
          <a:xfrm>
            <a:off x="4826736" y="1962858"/>
            <a:ext cx="3877681" cy="2135925"/>
            <a:chOff x="5364088" y="627534"/>
            <a:chExt cx="3877681" cy="213592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F9F945D-B5F9-DF44-AB98-04B7E05DAC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203"/>
            <a:stretch/>
          </p:blipFill>
          <p:spPr>
            <a:xfrm>
              <a:off x="5364088" y="627534"/>
              <a:ext cx="3661499" cy="2135925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3870956-7A29-AF47-8278-E005A9F93D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7" t="11517" r="8638"/>
            <a:stretch/>
          </p:blipFill>
          <p:spPr>
            <a:xfrm>
              <a:off x="5364088" y="1384699"/>
              <a:ext cx="3877681" cy="828547"/>
            </a:xfrm>
            <a:prstGeom prst="rect">
              <a:avLst/>
            </a:prstGeom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DACC3BC-D6FB-D54D-9616-65391F92EAF9}"/>
              </a:ext>
            </a:extLst>
          </p:cNvPr>
          <p:cNvSpPr txBox="1">
            <a:spLocks/>
          </p:cNvSpPr>
          <p:nvPr/>
        </p:nvSpPr>
        <p:spPr>
          <a:xfrm>
            <a:off x="4799025" y="4034766"/>
            <a:ext cx="3386777" cy="1108734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 pressure distribution can be approximated with the distribution of the </a:t>
            </a:r>
            <a:br>
              <a:rPr lang="en-US" dirty="0"/>
            </a:br>
            <a:r>
              <a:rPr lang="en-US" dirty="0"/>
              <a:t>z-coordinate of the POCA (green line)</a:t>
            </a:r>
          </a:p>
          <a:p>
            <a:pPr marL="0" indent="0">
              <a:buNone/>
            </a:pPr>
            <a:r>
              <a:rPr lang="en-US" dirty="0"/>
              <a:t>This in mimicked by the vertex </a:t>
            </a:r>
            <a:br>
              <a:rPr lang="en-US" dirty="0"/>
            </a:br>
            <a:r>
              <a:rPr lang="en-US" dirty="0"/>
              <a:t>z-distribution (blue line)</a:t>
            </a:r>
          </a:p>
        </p:txBody>
      </p:sp>
    </p:spTree>
    <p:extLst>
      <p:ext uri="{BB962C8B-B14F-4D97-AF65-F5344CB8AC3E}">
        <p14:creationId xmlns:p14="http://schemas.microsoft.com/office/powerpoint/2010/main" val="1492246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hlinkClick r:id="rId2" action="ppaction://hlinksldjump"/>
            <a:extLst>
              <a:ext uri="{FF2B5EF4-FFF2-40B4-BE49-F238E27FC236}">
                <a16:creationId xmlns:a16="http://schemas.microsoft.com/office/drawing/2014/main" id="{6CB04629-5A7D-1547-9C45-6EEFBFC5C3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43608" y="483518"/>
            <a:ext cx="7192528" cy="403361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EF3C0-F841-3343-9893-8D55DCE9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BGV Trigger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6D9DF-4FA9-2847-8ACE-0793C518F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A98A5-6BEA-CF44-814A-11EEAB922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423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Alternate Process 272">
            <a:extLst>
              <a:ext uri="{FF2B5EF4-FFF2-40B4-BE49-F238E27FC236}">
                <a16:creationId xmlns:a16="http://schemas.microsoft.com/office/drawing/2014/main" id="{9170F089-CDB1-2442-8802-48C5646C94B7}"/>
              </a:ext>
            </a:extLst>
          </p:cNvPr>
          <p:cNvSpPr/>
          <p:nvPr/>
        </p:nvSpPr>
        <p:spPr>
          <a:xfrm>
            <a:off x="6010759" y="2637725"/>
            <a:ext cx="1891302" cy="1829622"/>
          </a:xfrm>
          <a:prstGeom prst="flowChartAlternateProcess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HLT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4690E2A-1F94-5448-9DC4-156E3924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logic and data 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A74C37-F470-C045-A309-EEA88B5A6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D3DB2C-69C1-2F4C-8D46-C427612CB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3" name="Alternate Process 12">
            <a:extLst>
              <a:ext uri="{FF2B5EF4-FFF2-40B4-BE49-F238E27FC236}">
                <a16:creationId xmlns:a16="http://schemas.microsoft.com/office/drawing/2014/main" id="{8872AC31-CB07-9D47-A9E4-180DA7490E35}"/>
              </a:ext>
            </a:extLst>
          </p:cNvPr>
          <p:cNvSpPr/>
          <p:nvPr/>
        </p:nvSpPr>
        <p:spPr>
          <a:xfrm>
            <a:off x="468367" y="728115"/>
            <a:ext cx="1296144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Signal</a:t>
            </a:r>
          </a:p>
        </p:txBody>
      </p:sp>
      <p:sp>
        <p:nvSpPr>
          <p:cNvPr id="14" name="Alternate Process 13">
            <a:extLst>
              <a:ext uri="{FF2B5EF4-FFF2-40B4-BE49-F238E27FC236}">
                <a16:creationId xmlns:a16="http://schemas.microsoft.com/office/drawing/2014/main" id="{0B902A6A-E9DF-F046-92A4-872EB880B126}"/>
              </a:ext>
            </a:extLst>
          </p:cNvPr>
          <p:cNvSpPr/>
          <p:nvPr/>
        </p:nvSpPr>
        <p:spPr>
          <a:xfrm>
            <a:off x="468367" y="1256713"/>
            <a:ext cx="1296144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Confirm</a:t>
            </a:r>
          </a:p>
        </p:txBody>
      </p:sp>
      <p:sp>
        <p:nvSpPr>
          <p:cNvPr id="15" name="Alternate Process 14">
            <a:extLst>
              <a:ext uri="{FF2B5EF4-FFF2-40B4-BE49-F238E27FC236}">
                <a16:creationId xmlns:a16="http://schemas.microsoft.com/office/drawing/2014/main" id="{FC46F16D-59D9-6B47-B0D7-C8FB0800C86E}"/>
              </a:ext>
            </a:extLst>
          </p:cNvPr>
          <p:cNvSpPr/>
          <p:nvPr/>
        </p:nvSpPr>
        <p:spPr>
          <a:xfrm>
            <a:off x="468367" y="1785311"/>
            <a:ext cx="1296144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Veto</a:t>
            </a:r>
          </a:p>
        </p:txBody>
      </p:sp>
      <p:sp>
        <p:nvSpPr>
          <p:cNvPr id="16" name="Summing Junction 15">
            <a:extLst>
              <a:ext uri="{FF2B5EF4-FFF2-40B4-BE49-F238E27FC236}">
                <a16:creationId xmlns:a16="http://schemas.microsoft.com/office/drawing/2014/main" id="{699E3707-5CEC-4B47-BE72-02A1DE87CC04}"/>
              </a:ext>
            </a:extLst>
          </p:cNvPr>
          <p:cNvSpPr/>
          <p:nvPr/>
        </p:nvSpPr>
        <p:spPr>
          <a:xfrm>
            <a:off x="2663470" y="1256713"/>
            <a:ext cx="851004" cy="280821"/>
          </a:xfrm>
          <a:prstGeom prst="flowChartSummingJunction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AND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8978E9C9-AE31-014C-8985-FC0D2861C669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>
            <a:off x="1764511" y="872131"/>
            <a:ext cx="1023586" cy="42570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B396BC0-57CC-A24F-9172-2A9C0B2CAC67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1764511" y="1397124"/>
            <a:ext cx="898959" cy="36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360E748-32F2-3F4F-A0CC-A7D4982562F3}"/>
              </a:ext>
            </a:extLst>
          </p:cNvPr>
          <p:cNvSpPr/>
          <p:nvPr/>
        </p:nvSpPr>
        <p:spPr>
          <a:xfrm>
            <a:off x="2340575" y="1785311"/>
            <a:ext cx="756084" cy="288032"/>
          </a:xfrm>
          <a:prstGeom prst="rect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D0A8AC0-890F-6C44-B723-66856104ECE5}"/>
              </a:ext>
            </a:extLst>
          </p:cNvPr>
          <p:cNvCxnSpPr>
            <a:stCxn id="15" idx="3"/>
            <a:endCxn id="30" idx="1"/>
          </p:cNvCxnSpPr>
          <p:nvPr/>
        </p:nvCxnSpPr>
        <p:spPr>
          <a:xfrm>
            <a:off x="1764511" y="1929327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11B5580F-A40D-0345-8EA2-CE4FADD9288B}"/>
              </a:ext>
            </a:extLst>
          </p:cNvPr>
          <p:cNvCxnSpPr>
            <a:cxnSpLocks/>
            <a:stCxn id="30" idx="3"/>
            <a:endCxn id="16" idx="3"/>
          </p:cNvCxnSpPr>
          <p:nvPr/>
        </p:nvCxnSpPr>
        <p:spPr>
          <a:xfrm flipH="1" flipV="1">
            <a:off x="2788097" y="1496409"/>
            <a:ext cx="308562" cy="432918"/>
          </a:xfrm>
          <a:prstGeom prst="bentConnector4">
            <a:avLst>
              <a:gd name="adj1" fmla="val -74086"/>
              <a:gd name="adj2" fmla="val 6188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lternate Process 42">
            <a:extLst>
              <a:ext uri="{FF2B5EF4-FFF2-40B4-BE49-F238E27FC236}">
                <a16:creationId xmlns:a16="http://schemas.microsoft.com/office/drawing/2014/main" id="{B444DD03-DBB5-FE4F-9930-CFF5A1B915EE}"/>
              </a:ext>
            </a:extLst>
          </p:cNvPr>
          <p:cNvSpPr/>
          <p:nvPr/>
        </p:nvSpPr>
        <p:spPr>
          <a:xfrm>
            <a:off x="468366" y="2513741"/>
            <a:ext cx="1492457" cy="1196326"/>
          </a:xfrm>
          <a:prstGeom prst="flowChartAlternateProcess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ODIN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CCDED5A3-5692-E741-B56E-852ACEEB6DDF}"/>
              </a:ext>
            </a:extLst>
          </p:cNvPr>
          <p:cNvCxnSpPr>
            <a:cxnSpLocks/>
            <a:stCxn id="16" idx="6"/>
            <a:endCxn id="43" idx="0"/>
          </p:cNvCxnSpPr>
          <p:nvPr/>
        </p:nvCxnSpPr>
        <p:spPr>
          <a:xfrm flipH="1">
            <a:off x="1214595" y="1397124"/>
            <a:ext cx="2299879" cy="1116617"/>
          </a:xfrm>
          <a:prstGeom prst="bentConnector4">
            <a:avLst>
              <a:gd name="adj1" fmla="val -9940"/>
              <a:gd name="adj2" fmla="val 77547"/>
            </a:avLst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lternate Process 46">
            <a:extLst>
              <a:ext uri="{FF2B5EF4-FFF2-40B4-BE49-F238E27FC236}">
                <a16:creationId xmlns:a16="http://schemas.microsoft.com/office/drawing/2014/main" id="{29E75029-2E31-5A48-B128-4AFFCE24D477}"/>
              </a:ext>
            </a:extLst>
          </p:cNvPr>
          <p:cNvSpPr/>
          <p:nvPr/>
        </p:nvSpPr>
        <p:spPr>
          <a:xfrm>
            <a:off x="6889331" y="1112697"/>
            <a:ext cx="1439720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</a:t>
            </a:r>
          </a:p>
        </p:txBody>
      </p:sp>
      <p:sp>
        <p:nvSpPr>
          <p:cNvPr id="50" name="Alternate Process 49">
            <a:extLst>
              <a:ext uri="{FF2B5EF4-FFF2-40B4-BE49-F238E27FC236}">
                <a16:creationId xmlns:a16="http://schemas.microsoft.com/office/drawing/2014/main" id="{4884F87D-7B63-F742-8A5D-E4DB37A151DC}"/>
              </a:ext>
            </a:extLst>
          </p:cNvPr>
          <p:cNvSpPr/>
          <p:nvPr/>
        </p:nvSpPr>
        <p:spPr>
          <a:xfrm>
            <a:off x="6084168" y="3223660"/>
            <a:ext cx="1740110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Filter</a:t>
            </a:r>
          </a:p>
        </p:txBody>
      </p:sp>
      <p:sp>
        <p:nvSpPr>
          <p:cNvPr id="51" name="Alternate Process 50">
            <a:extLst>
              <a:ext uri="{FF2B5EF4-FFF2-40B4-BE49-F238E27FC236}">
                <a16:creationId xmlns:a16="http://schemas.microsoft.com/office/drawing/2014/main" id="{25D338EE-B332-934E-B3A6-9B66DEE610FB}"/>
              </a:ext>
            </a:extLst>
          </p:cNvPr>
          <p:cNvSpPr/>
          <p:nvPr/>
        </p:nvSpPr>
        <p:spPr>
          <a:xfrm>
            <a:off x="6084819" y="3609224"/>
            <a:ext cx="1740110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Pattern recognition</a:t>
            </a:r>
          </a:p>
        </p:txBody>
      </p:sp>
      <p:sp>
        <p:nvSpPr>
          <p:cNvPr id="52" name="Alternate Process 51">
            <a:extLst>
              <a:ext uri="{FF2B5EF4-FFF2-40B4-BE49-F238E27FC236}">
                <a16:creationId xmlns:a16="http://schemas.microsoft.com/office/drawing/2014/main" id="{39845A70-C93C-2549-8C37-25641D5B9CD4}"/>
              </a:ext>
            </a:extLst>
          </p:cNvPr>
          <p:cNvSpPr/>
          <p:nvPr/>
        </p:nvSpPr>
        <p:spPr>
          <a:xfrm>
            <a:off x="6084168" y="3994788"/>
            <a:ext cx="1740110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Track Filter</a:t>
            </a:r>
          </a:p>
        </p:txBody>
      </p:sp>
      <p:sp>
        <p:nvSpPr>
          <p:cNvPr id="53" name="Alternate Process 52">
            <a:extLst>
              <a:ext uri="{FF2B5EF4-FFF2-40B4-BE49-F238E27FC236}">
                <a16:creationId xmlns:a16="http://schemas.microsoft.com/office/drawing/2014/main" id="{AC8B9D33-E93F-5743-BC2D-FF8304576489}"/>
              </a:ext>
            </a:extLst>
          </p:cNvPr>
          <p:cNvSpPr/>
          <p:nvPr/>
        </p:nvSpPr>
        <p:spPr>
          <a:xfrm>
            <a:off x="5436096" y="4596729"/>
            <a:ext cx="1740110" cy="288032"/>
          </a:xfrm>
          <a:prstGeom prst="flowChartAlternateProcess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HDD Storage</a:t>
            </a:r>
          </a:p>
        </p:txBody>
      </p:sp>
      <p:sp>
        <p:nvSpPr>
          <p:cNvPr id="54" name="Alternate Process 53">
            <a:extLst>
              <a:ext uri="{FF2B5EF4-FFF2-40B4-BE49-F238E27FC236}">
                <a16:creationId xmlns:a16="http://schemas.microsoft.com/office/drawing/2014/main" id="{44A5777F-C409-A641-8726-DD2DACBB742C}"/>
              </a:ext>
            </a:extLst>
          </p:cNvPr>
          <p:cNvSpPr/>
          <p:nvPr/>
        </p:nvSpPr>
        <p:spPr>
          <a:xfrm>
            <a:off x="3326318" y="4596729"/>
            <a:ext cx="1740110" cy="288032"/>
          </a:xfrm>
          <a:prstGeom prst="flowChartAlternateProcess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UDP Package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88AF00-633B-B64F-8002-E25D7FF33668}"/>
              </a:ext>
            </a:extLst>
          </p:cNvPr>
          <p:cNvSpPr/>
          <p:nvPr/>
        </p:nvSpPr>
        <p:spPr>
          <a:xfrm>
            <a:off x="4196373" y="3358852"/>
            <a:ext cx="1152128" cy="758433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Discard Event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7824472-94C5-CA4F-B1ED-D9C838DBAF74}"/>
              </a:ext>
            </a:extLst>
          </p:cNvPr>
          <p:cNvCxnSpPr>
            <a:stCxn id="50" idx="1"/>
            <a:endCxn id="55" idx="3"/>
          </p:cNvCxnSpPr>
          <p:nvPr/>
        </p:nvCxnSpPr>
        <p:spPr>
          <a:xfrm flipH="1">
            <a:off x="5348501" y="3367676"/>
            <a:ext cx="735667" cy="370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302B8C9-F77C-1B40-9B5C-D790B9A858F8}"/>
              </a:ext>
            </a:extLst>
          </p:cNvPr>
          <p:cNvCxnSpPr>
            <a:cxnSpLocks/>
            <a:stCxn id="52" idx="1"/>
            <a:endCxn id="55" idx="3"/>
          </p:cNvCxnSpPr>
          <p:nvPr/>
        </p:nvCxnSpPr>
        <p:spPr>
          <a:xfrm flipH="1" flipV="1">
            <a:off x="5348501" y="3738069"/>
            <a:ext cx="735667" cy="4007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557820D-E1E4-2B4D-A22D-8263C1D4829E}"/>
              </a:ext>
            </a:extLst>
          </p:cNvPr>
          <p:cNvCxnSpPr>
            <a:stCxn id="50" idx="2"/>
            <a:endCxn id="51" idx="0"/>
          </p:cNvCxnSpPr>
          <p:nvPr/>
        </p:nvCxnSpPr>
        <p:spPr>
          <a:xfrm>
            <a:off x="6954223" y="3511692"/>
            <a:ext cx="651" cy="97532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0E7907A-15B1-0F42-8947-7D27CB5C1D56}"/>
              </a:ext>
            </a:extLst>
          </p:cNvPr>
          <p:cNvCxnSpPr>
            <a:cxnSpLocks/>
            <a:stCxn id="51" idx="2"/>
            <a:endCxn id="52" idx="0"/>
          </p:cNvCxnSpPr>
          <p:nvPr/>
        </p:nvCxnSpPr>
        <p:spPr>
          <a:xfrm flipH="1">
            <a:off x="6954223" y="3897256"/>
            <a:ext cx="651" cy="97532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378EBE9-A2A3-5443-A420-BEB643093F63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 flipH="1">
            <a:off x="6306151" y="4282820"/>
            <a:ext cx="648072" cy="31390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C31A085-1774-3A4F-BF63-581138F995B4}"/>
              </a:ext>
            </a:extLst>
          </p:cNvPr>
          <p:cNvCxnSpPr>
            <a:cxnSpLocks/>
            <a:stCxn id="52" idx="2"/>
            <a:endCxn id="54" idx="0"/>
          </p:cNvCxnSpPr>
          <p:nvPr/>
        </p:nvCxnSpPr>
        <p:spPr>
          <a:xfrm flipH="1">
            <a:off x="4196373" y="4282820"/>
            <a:ext cx="2757850" cy="31390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Alternate Process 79">
            <a:extLst>
              <a:ext uri="{FF2B5EF4-FFF2-40B4-BE49-F238E27FC236}">
                <a16:creationId xmlns:a16="http://schemas.microsoft.com/office/drawing/2014/main" id="{56CC2C23-1610-3C4E-BDB8-9014D61700A7}"/>
              </a:ext>
            </a:extLst>
          </p:cNvPr>
          <p:cNvSpPr/>
          <p:nvPr/>
        </p:nvSpPr>
        <p:spPr>
          <a:xfrm>
            <a:off x="4112531" y="1714890"/>
            <a:ext cx="1553980" cy="1216809"/>
          </a:xfrm>
          <a:prstGeom prst="flowChartAlternateProcess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TELL1</a:t>
            </a:r>
          </a:p>
        </p:txBody>
      </p:sp>
      <p:sp>
        <p:nvSpPr>
          <p:cNvPr id="86" name="Alternate Process 85">
            <a:extLst>
              <a:ext uri="{FF2B5EF4-FFF2-40B4-BE49-F238E27FC236}">
                <a16:creationId xmlns:a16="http://schemas.microsoft.com/office/drawing/2014/main" id="{0A85424C-7596-F847-89A5-56E2744AE479}"/>
              </a:ext>
            </a:extLst>
          </p:cNvPr>
          <p:cNvSpPr/>
          <p:nvPr/>
        </p:nvSpPr>
        <p:spPr>
          <a:xfrm>
            <a:off x="4198823" y="2159224"/>
            <a:ext cx="1378221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Digitization</a:t>
            </a:r>
          </a:p>
        </p:txBody>
      </p:sp>
      <p:sp>
        <p:nvSpPr>
          <p:cNvPr id="87" name="Alternate Process 86">
            <a:extLst>
              <a:ext uri="{FF2B5EF4-FFF2-40B4-BE49-F238E27FC236}">
                <a16:creationId xmlns:a16="http://schemas.microsoft.com/office/drawing/2014/main" id="{44498541-ADD8-E64E-8156-F1AF4F27BB04}"/>
              </a:ext>
            </a:extLst>
          </p:cNvPr>
          <p:cNvSpPr/>
          <p:nvPr/>
        </p:nvSpPr>
        <p:spPr>
          <a:xfrm>
            <a:off x="4198823" y="2549732"/>
            <a:ext cx="1378221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Clustering</a:t>
            </a:r>
          </a:p>
        </p:txBody>
      </p: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06138AB0-EED4-6647-B290-EC68C60A386E}"/>
              </a:ext>
            </a:extLst>
          </p:cNvPr>
          <p:cNvCxnSpPr>
            <a:cxnSpLocks/>
            <a:stCxn id="156" idx="2"/>
            <a:endCxn id="80" idx="0"/>
          </p:cNvCxnSpPr>
          <p:nvPr/>
        </p:nvCxnSpPr>
        <p:spPr>
          <a:xfrm rot="5400000" flipH="1" flipV="1">
            <a:off x="2114773" y="805114"/>
            <a:ext cx="1864972" cy="3684524"/>
          </a:xfrm>
          <a:prstGeom prst="bentConnector5">
            <a:avLst>
              <a:gd name="adj1" fmla="val -12258"/>
              <a:gd name="adj2" fmla="val 72908"/>
              <a:gd name="adj3" fmla="val 112258"/>
            </a:avLst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D4A894B-78BB-084A-80DB-0E2BC0981DDF}"/>
              </a:ext>
            </a:extLst>
          </p:cNvPr>
          <p:cNvCxnSpPr>
            <a:cxnSpLocks/>
            <a:endCxn id="47" idx="0"/>
          </p:cNvCxnSpPr>
          <p:nvPr/>
        </p:nvCxnSpPr>
        <p:spPr>
          <a:xfrm flipV="1">
            <a:off x="5220072" y="1112697"/>
            <a:ext cx="2389119" cy="816630"/>
          </a:xfrm>
          <a:prstGeom prst="bentConnector4">
            <a:avLst>
              <a:gd name="adj1" fmla="val 34935"/>
              <a:gd name="adj2" fmla="val 127993"/>
            </a:avLst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F5FBBE77-4D48-514E-92D9-6245BC0D285B}"/>
              </a:ext>
            </a:extLst>
          </p:cNvPr>
          <p:cNvCxnSpPr>
            <a:cxnSpLocks/>
            <a:stCxn id="47" idx="2"/>
            <a:endCxn id="86" idx="3"/>
          </p:cNvCxnSpPr>
          <p:nvPr/>
        </p:nvCxnSpPr>
        <p:spPr>
          <a:xfrm rot="5400000">
            <a:off x="6141863" y="835911"/>
            <a:ext cx="902511" cy="2032147"/>
          </a:xfrm>
          <a:prstGeom prst="bentConnector2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230929A-4DA5-F046-A315-A999CC818476}"/>
              </a:ext>
            </a:extLst>
          </p:cNvPr>
          <p:cNvCxnSpPr>
            <a:cxnSpLocks/>
            <a:stCxn id="86" idx="2"/>
            <a:endCxn id="87" idx="0"/>
          </p:cNvCxnSpPr>
          <p:nvPr/>
        </p:nvCxnSpPr>
        <p:spPr>
          <a:xfrm>
            <a:off x="4887934" y="2447256"/>
            <a:ext cx="0" cy="10247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>
            <a:extLst>
              <a:ext uri="{FF2B5EF4-FFF2-40B4-BE49-F238E27FC236}">
                <a16:creationId xmlns:a16="http://schemas.microsoft.com/office/drawing/2014/main" id="{306B1DF5-A207-7B47-9A5D-3F067D096A8F}"/>
              </a:ext>
            </a:extLst>
          </p:cNvPr>
          <p:cNvCxnSpPr>
            <a:cxnSpLocks/>
            <a:stCxn id="87" idx="2"/>
            <a:endCxn id="273" idx="0"/>
          </p:cNvCxnSpPr>
          <p:nvPr/>
        </p:nvCxnSpPr>
        <p:spPr>
          <a:xfrm rot="5400000" flipH="1" flipV="1">
            <a:off x="5822152" y="1703507"/>
            <a:ext cx="200039" cy="2068476"/>
          </a:xfrm>
          <a:prstGeom prst="bentConnector5">
            <a:avLst>
              <a:gd name="adj1" fmla="val -114278"/>
              <a:gd name="adj2" fmla="val 43799"/>
              <a:gd name="adj3" fmla="val 214278"/>
            </a:avLst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Alternate Process 155">
            <a:extLst>
              <a:ext uri="{FF2B5EF4-FFF2-40B4-BE49-F238E27FC236}">
                <a16:creationId xmlns:a16="http://schemas.microsoft.com/office/drawing/2014/main" id="{7090B8F4-A08F-2B44-A361-BF12DF420C6E}"/>
              </a:ext>
            </a:extLst>
          </p:cNvPr>
          <p:cNvSpPr/>
          <p:nvPr/>
        </p:nvSpPr>
        <p:spPr>
          <a:xfrm>
            <a:off x="515886" y="3291830"/>
            <a:ext cx="1378221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Capacity available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81DF5FCD-A5FC-FF4D-B1C8-1FD1985EA45A}"/>
              </a:ext>
            </a:extLst>
          </p:cNvPr>
          <p:cNvCxnSpPr>
            <a:cxnSpLocks/>
            <a:stCxn id="156" idx="3"/>
            <a:endCxn id="55" idx="1"/>
          </p:cNvCxnSpPr>
          <p:nvPr/>
        </p:nvCxnSpPr>
        <p:spPr>
          <a:xfrm>
            <a:off x="1894107" y="3435846"/>
            <a:ext cx="2302266" cy="3022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" name="Alternate Process 244">
            <a:extLst>
              <a:ext uri="{FF2B5EF4-FFF2-40B4-BE49-F238E27FC236}">
                <a16:creationId xmlns:a16="http://schemas.microsoft.com/office/drawing/2014/main" id="{742782B9-84AC-3241-A1CD-9B3E42EB53E8}"/>
              </a:ext>
            </a:extLst>
          </p:cNvPr>
          <p:cNvSpPr/>
          <p:nvPr/>
        </p:nvSpPr>
        <p:spPr>
          <a:xfrm>
            <a:off x="515886" y="2908142"/>
            <a:ext cx="1378221" cy="288032"/>
          </a:xfrm>
          <a:prstGeom prst="flowChartAlternateProcess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Match Bunch</a:t>
            </a:r>
          </a:p>
        </p:txBody>
      </p: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298A2F98-5841-0848-892B-4F552CD13306}"/>
              </a:ext>
            </a:extLst>
          </p:cNvPr>
          <p:cNvCxnSpPr>
            <a:cxnSpLocks/>
            <a:stCxn id="245" idx="3"/>
            <a:endCxn id="55" idx="1"/>
          </p:cNvCxnSpPr>
          <p:nvPr/>
        </p:nvCxnSpPr>
        <p:spPr>
          <a:xfrm>
            <a:off x="1894107" y="3052158"/>
            <a:ext cx="2302266" cy="685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406049C4-2F28-1B4F-9190-C0FDA952EB4D}"/>
              </a:ext>
            </a:extLst>
          </p:cNvPr>
          <p:cNvCxnSpPr>
            <a:cxnSpLocks/>
            <a:stCxn id="245" idx="2"/>
            <a:endCxn id="156" idx="0"/>
          </p:cNvCxnSpPr>
          <p:nvPr/>
        </p:nvCxnSpPr>
        <p:spPr>
          <a:xfrm>
            <a:off x="1204997" y="3196174"/>
            <a:ext cx="0" cy="9565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8" name="TextBox 277">
            <a:extLst>
              <a:ext uri="{FF2B5EF4-FFF2-40B4-BE49-F238E27FC236}">
                <a16:creationId xmlns:a16="http://schemas.microsoft.com/office/drawing/2014/main" id="{FE8E036C-C4E4-BD47-95F8-DC37ECE84958}"/>
              </a:ext>
            </a:extLst>
          </p:cNvPr>
          <p:cNvSpPr txBox="1"/>
          <p:nvPr/>
        </p:nvSpPr>
        <p:spPr>
          <a:xfrm>
            <a:off x="7609191" y="-8350"/>
            <a:ext cx="1573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Analog pulse</a:t>
            </a:r>
          </a:p>
          <a:p>
            <a:r>
              <a:rPr lang="en-US" dirty="0"/>
              <a:t>Trigger signal</a:t>
            </a:r>
          </a:p>
          <a:p>
            <a:r>
              <a:rPr lang="en-US" dirty="0"/>
              <a:t>Detector data</a:t>
            </a:r>
          </a:p>
        </p:txBody>
      </p:sp>
      <p:cxnSp>
        <p:nvCxnSpPr>
          <p:cNvPr id="279" name="Elbow Connector 278">
            <a:extLst>
              <a:ext uri="{FF2B5EF4-FFF2-40B4-BE49-F238E27FC236}">
                <a16:creationId xmlns:a16="http://schemas.microsoft.com/office/drawing/2014/main" id="{BA9C9FBD-1643-9943-8A56-3384E27A5B09}"/>
              </a:ext>
            </a:extLst>
          </p:cNvPr>
          <p:cNvCxnSpPr>
            <a:cxnSpLocks/>
          </p:cNvCxnSpPr>
          <p:nvPr/>
        </p:nvCxnSpPr>
        <p:spPr>
          <a:xfrm>
            <a:off x="7176206" y="453314"/>
            <a:ext cx="362659" cy="1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2" name="Elbow Connector 281">
            <a:extLst>
              <a:ext uri="{FF2B5EF4-FFF2-40B4-BE49-F238E27FC236}">
                <a16:creationId xmlns:a16="http://schemas.microsoft.com/office/drawing/2014/main" id="{2CF9CEF2-7332-0640-8F5B-6494D9331F5B}"/>
              </a:ext>
            </a:extLst>
          </p:cNvPr>
          <p:cNvCxnSpPr>
            <a:cxnSpLocks/>
          </p:cNvCxnSpPr>
          <p:nvPr/>
        </p:nvCxnSpPr>
        <p:spPr>
          <a:xfrm flipV="1">
            <a:off x="7176206" y="729397"/>
            <a:ext cx="362659" cy="1"/>
          </a:xfrm>
          <a:prstGeom prst="bentConnector3">
            <a:avLst>
              <a:gd name="adj1" fmla="val 50000"/>
            </a:avLst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7266A43E-8014-C640-8EC3-CC82D12D2CB6}"/>
              </a:ext>
            </a:extLst>
          </p:cNvPr>
          <p:cNvCxnSpPr>
            <a:cxnSpLocks/>
          </p:cNvCxnSpPr>
          <p:nvPr/>
        </p:nvCxnSpPr>
        <p:spPr>
          <a:xfrm flipV="1">
            <a:off x="7176206" y="200325"/>
            <a:ext cx="362659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195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3D9E9-A185-534E-B8F2-183BCB866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 and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00519-7C54-2B40-A051-BEA9AF774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Analog readout by Tell1 Digitization board</a:t>
            </a:r>
          </a:p>
          <a:p>
            <a:r>
              <a:rPr lang="en-US" dirty="0"/>
              <a:t>Zero suppression in Tell1 -&gt; Clusters</a:t>
            </a:r>
          </a:p>
          <a:p>
            <a:r>
              <a:rPr lang="en-US" dirty="0"/>
              <a:t>Transmission of Clusters to HLT node</a:t>
            </a:r>
          </a:p>
          <a:p>
            <a:r>
              <a:rPr lang="en-US" dirty="0"/>
              <a:t>Filtering of event based on cluster cut</a:t>
            </a:r>
          </a:p>
          <a:p>
            <a:r>
              <a:rPr lang="en-US" dirty="0"/>
              <a:t>Filtering of event based on clusters/module</a:t>
            </a:r>
          </a:p>
          <a:p>
            <a:r>
              <a:rPr lang="en-US" dirty="0"/>
              <a:t>Track reconstruction is performed for remaining events</a:t>
            </a:r>
          </a:p>
          <a:p>
            <a:r>
              <a:rPr lang="en-US" dirty="0"/>
              <a:t>Discarding Events with less than 2 tracks</a:t>
            </a:r>
          </a:p>
          <a:p>
            <a:r>
              <a:rPr lang="en-US" dirty="0"/>
              <a:t>Storage of remaining events (~6kHz)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3B65C8-35D1-9A40-A80E-6DCB70C1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A2AEF-A6BB-D24B-9794-6051F7CF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553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6">
            <a:extLst>
              <a:ext uri="{FF2B5EF4-FFF2-40B4-BE49-F238E27FC236}">
                <a16:creationId xmlns:a16="http://schemas.microsoft.com/office/drawing/2014/main" id="{42B4D2BC-7934-214C-9B7E-05A689FB33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51"/>
          <a:stretch/>
        </p:blipFill>
        <p:spPr>
          <a:xfrm>
            <a:off x="5456281" y="3435845"/>
            <a:ext cx="3075719" cy="13314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DCCAF6-D315-1843-B08B-7DFDAA811E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551"/>
          <a:stretch/>
        </p:blipFill>
        <p:spPr>
          <a:xfrm>
            <a:off x="2142781" y="3435845"/>
            <a:ext cx="3075719" cy="13314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FF0C08-585E-184B-8DEF-6C6EAADBB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856A8-C096-DF40-A3F4-18861542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0AE8C-B455-334C-A94D-FBA12FA0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0B910355-1F20-684A-A9B9-DF4047FD781D}"/>
              </a:ext>
            </a:extLst>
          </p:cNvPr>
          <p:cNvSpPr/>
          <p:nvPr/>
        </p:nvSpPr>
        <p:spPr>
          <a:xfrm>
            <a:off x="5085363" y="3956807"/>
            <a:ext cx="504056" cy="180751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CDD4D7-B27A-3246-AF4B-CBB1580A6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52144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detailed survey of the setup was performed during installation</a:t>
            </a:r>
          </a:p>
          <a:p>
            <a:r>
              <a:rPr lang="en-US" dirty="0"/>
              <a:t>The detector was not perfectly aligned around the center hence a precise (order of micrometers) alignment procedure had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344172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F841-7A3E-BC49-98CD-787F85B4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interaction volume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27A51-0567-9942-AFAE-7107FD64A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754885" cy="3457549"/>
          </a:xfrm>
        </p:spPr>
        <p:txBody>
          <a:bodyPr>
            <a:normAutofit/>
          </a:bodyPr>
          <a:lstStyle/>
          <a:p>
            <a:r>
              <a:rPr lang="en-US" sz="1600" dirty="0"/>
              <a:t>Almost 2m long gas tank with a thin aluminum exit window</a:t>
            </a:r>
          </a:p>
          <a:p>
            <a:r>
              <a:rPr lang="en-US" sz="1600" dirty="0"/>
              <a:t>Gas injection system allows to inject Neon to increase the local pressure up to 1e-7 mbar</a:t>
            </a:r>
          </a:p>
          <a:p>
            <a:r>
              <a:rPr lang="en-US" sz="1600" dirty="0">
                <a:hlinkClick r:id="rId4" action="ppaction://hlinksldjump"/>
              </a:rPr>
              <a:t>Increases interaction rate by ~16x</a:t>
            </a:r>
            <a:endParaRPr lang="en-US" sz="1600" dirty="0"/>
          </a:p>
          <a:p>
            <a:r>
              <a:rPr lang="en-US" sz="1600" dirty="0"/>
              <a:t>No influence on the beam quality</a:t>
            </a:r>
          </a:p>
          <a:p>
            <a:r>
              <a:rPr lang="en-US" sz="1600" dirty="0"/>
              <a:t>The quality of recorded events increases significantly (50% vs 66%) when injecting gas due to the higher percentage of interactions with Neon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0C71C-012C-904C-9FD6-616BB3BC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D96B3-54A6-1A4E-AD7E-63698D142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8CA16D-1999-E94D-B088-EADB1D4E6D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70" t="4648" r="9091"/>
          <a:stretch/>
        </p:blipFill>
        <p:spPr>
          <a:xfrm>
            <a:off x="4427983" y="2712416"/>
            <a:ext cx="3816425" cy="21656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C6DC55D-B127-894E-8566-FF5E3473EA02}"/>
              </a:ext>
            </a:extLst>
          </p:cNvPr>
          <p:cNvSpPr txBox="1"/>
          <p:nvPr/>
        </p:nvSpPr>
        <p:spPr>
          <a:xfrm>
            <a:off x="5295685" y="2573916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For samples of 1.2M events</a:t>
            </a:r>
          </a:p>
        </p:txBody>
      </p:sp>
      <p:pic>
        <p:nvPicPr>
          <p:cNvPr id="15" name="2018-10-12_BGVanimation_rotation2">
            <a:hlinkClick r:id="" action="ppaction://media"/>
            <a:extLst>
              <a:ext uri="{FF2B5EF4-FFF2-40B4-BE49-F238E27FC236}">
                <a16:creationId xmlns:a16="http://schemas.microsoft.com/office/drawing/2014/main" id="{D0774E38-8750-DB47-BB89-C0C44B6203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27983" y="552293"/>
            <a:ext cx="4472985" cy="18948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54C1AC-A1F2-604D-9EE1-42DB00B35A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4981" r="13698"/>
          <a:stretch/>
        </p:blipFill>
        <p:spPr>
          <a:xfrm>
            <a:off x="4348154" y="650632"/>
            <a:ext cx="3834714" cy="193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repeatCount="0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D1B775-40EA-AD4B-805D-1DFBF8759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892" y="483518"/>
            <a:ext cx="6516216" cy="12595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E459F7-81E3-B744-A38B-4D99A4CBE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F78CC-DB59-7947-877A-D8C9869A0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779662"/>
            <a:ext cx="7920000" cy="28083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Hardware trigger system based on scintillating fiber panels</a:t>
            </a:r>
          </a:p>
          <a:p>
            <a:r>
              <a:rPr lang="en-US" dirty="0"/>
              <a:t>Requires coincidence between “Trigger” and “Confirm” planes and no “Veto” </a:t>
            </a:r>
          </a:p>
          <a:p>
            <a:r>
              <a:rPr lang="en-US" dirty="0"/>
              <a:t>The coincidence signal is handed to the Readout supervisor “ODIN” </a:t>
            </a:r>
          </a:p>
          <a:p>
            <a:r>
              <a:rPr lang="en-US" dirty="0"/>
              <a:t>ODIN synchronizes the signal with the Filling </a:t>
            </a:r>
            <a:br>
              <a:rPr lang="en-US" dirty="0"/>
            </a:br>
            <a:r>
              <a:rPr lang="en-US" dirty="0"/>
              <a:t>scheme and triggers </a:t>
            </a:r>
            <a:r>
              <a:rPr lang="en-US" dirty="0">
                <a:hlinkClick r:id="rId4" action="ppaction://hlinksldjump"/>
              </a:rPr>
              <a:t>acquisition of an event</a:t>
            </a:r>
            <a:endParaRPr lang="en-US" dirty="0"/>
          </a:p>
          <a:p>
            <a:r>
              <a:rPr lang="en-US" dirty="0"/>
              <a:t>Higher level Trigger system </a:t>
            </a:r>
            <a:r>
              <a:rPr lang="en-US" b="1" dirty="0"/>
              <a:t>selects events online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based on number of clusters and tracks for storage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3C728-0000-9245-87D9-1D3FC5B21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7E576E-B4DE-9442-894B-3892DF40F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45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F852B6-2202-8A49-BBFE-6319E808D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715766"/>
            <a:ext cx="4176464" cy="20882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07A309-0988-C64B-8F7E-6494D4DB5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and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16377-4386-4F4E-976A-F9DDB8292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Dedicated pattern recognition algorithm </a:t>
            </a:r>
          </a:p>
          <a:p>
            <a:pPr lvl="1"/>
            <a:r>
              <a:rPr lang="en-US" dirty="0"/>
              <a:t>Written to take advantage of all geometric properties</a:t>
            </a:r>
          </a:p>
          <a:p>
            <a:pPr lvl="1"/>
            <a:r>
              <a:rPr lang="en-US" dirty="0"/>
              <a:t>Very efficient with regards to processing time</a:t>
            </a:r>
          </a:p>
          <a:p>
            <a:pPr lvl="1"/>
            <a:r>
              <a:rPr lang="en-US" dirty="0"/>
              <a:t>Requires a very precisely </a:t>
            </a:r>
            <a:r>
              <a:rPr lang="en-US" dirty="0">
                <a:hlinkClick r:id="rId4" action="ppaction://hlinksldjump"/>
              </a:rPr>
              <a:t>aligned detector </a:t>
            </a:r>
            <a:r>
              <a:rPr lang="en-US" dirty="0"/>
              <a:t>to keep the search windows small</a:t>
            </a:r>
          </a:p>
          <a:p>
            <a:r>
              <a:rPr lang="en-US" dirty="0"/>
              <a:t>Overall pattern recognition efficiency of the algorithm &gt;60% for the relevant range of 2 to 7 Tracks/Event</a:t>
            </a:r>
          </a:p>
          <a:p>
            <a:r>
              <a:rPr lang="en-US" dirty="0"/>
              <a:t>About 30-40% of tracks </a:t>
            </a:r>
            <a:br>
              <a:rPr lang="en-US" dirty="0"/>
            </a:br>
            <a:r>
              <a:rPr lang="en-US" dirty="0"/>
              <a:t>with wrong clusters in them</a:t>
            </a:r>
          </a:p>
          <a:p>
            <a:r>
              <a:rPr lang="en-US" dirty="0"/>
              <a:t>This influences the results and </a:t>
            </a:r>
            <a:br>
              <a:rPr lang="en-US" dirty="0"/>
            </a:br>
            <a:r>
              <a:rPr lang="en-US" dirty="0"/>
              <a:t>therefore needs a very robust </a:t>
            </a:r>
            <a:br>
              <a:rPr lang="en-US" dirty="0"/>
            </a:br>
            <a:r>
              <a:rPr lang="en-US" dirty="0"/>
              <a:t>vertexing algorithm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BAF5D-AE37-F34F-9B0F-4F31C159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Benedikt Würkner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6705F-E566-D947-8673-CE4AF6040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31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width measurement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7333D9B-BB70-A141-9E91-F620D679C8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IP and </a:t>
                </a:r>
                <a:r>
                  <a:rPr lang="en-US" dirty="0" err="1"/>
                  <a:t>ɸ</a:t>
                </a:r>
                <a:r>
                  <a:rPr lang="en-US" dirty="0"/>
                  <a:t> (1,2) of particles from the same primary vertex are correlated: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𝐼𝑃</m:t>
                              </m:r>
                            </m:e>
                            <m:sub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𝐼𝑃</m:t>
                              </m:r>
                            </m:e>
                            <m:sub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AU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𝑠𝑢𝑚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unc>
                        <m:func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AU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AU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AU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AU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𝑑𝑖𝑓𝑓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AU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AU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AU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AU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AU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AU"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𝑠𝑢𝑚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AU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,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AU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AU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/>
                  <a:t>being the beam spot width along x (y)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Correlation independent of measurement resolution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𝐼𝑃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Increased statistics diminish influence of random errors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7333D9B-BB70-A141-9E91-F620D679C8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923" t="-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F78C485-CF2D-7D46-948A-4B4BA86C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Benedikt Würkner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B80294-8A93-0545-A025-3F5A5CCD1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9CD0989-1A26-1F4B-9B17-1A162E8A7816}"/>
              </a:ext>
            </a:extLst>
          </p:cNvPr>
          <p:cNvCxnSpPr/>
          <p:nvPr/>
        </p:nvCxnSpPr>
        <p:spPr>
          <a:xfrm>
            <a:off x="5625885" y="3332136"/>
            <a:ext cx="321589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C698766-6FDC-FC45-A04E-B3463E6E237D}"/>
              </a:ext>
            </a:extLst>
          </p:cNvPr>
          <p:cNvCxnSpPr>
            <a:cxnSpLocks/>
          </p:cNvCxnSpPr>
          <p:nvPr/>
        </p:nvCxnSpPr>
        <p:spPr>
          <a:xfrm flipV="1">
            <a:off x="7222210" y="2138766"/>
            <a:ext cx="0" cy="20081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3D2D13C-25C0-CF4B-9CDF-C991C7555DB6}"/>
              </a:ext>
            </a:extLst>
          </p:cNvPr>
          <p:cNvCxnSpPr>
            <a:cxnSpLocks/>
          </p:cNvCxnSpPr>
          <p:nvPr/>
        </p:nvCxnSpPr>
        <p:spPr>
          <a:xfrm>
            <a:off x="5711125" y="2138766"/>
            <a:ext cx="1828800" cy="20081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40CFD19-7CF5-B74D-B42C-BC6D39EED660}"/>
              </a:ext>
            </a:extLst>
          </p:cNvPr>
          <p:cNvCxnSpPr>
            <a:cxnSpLocks/>
          </p:cNvCxnSpPr>
          <p:nvPr/>
        </p:nvCxnSpPr>
        <p:spPr>
          <a:xfrm flipV="1">
            <a:off x="6037421" y="1658321"/>
            <a:ext cx="2040935" cy="1749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6516BAA-0184-A341-A3CE-F4D5108BAE68}"/>
              </a:ext>
            </a:extLst>
          </p:cNvPr>
          <p:cNvCxnSpPr>
            <a:cxnSpLocks/>
          </p:cNvCxnSpPr>
          <p:nvPr/>
        </p:nvCxnSpPr>
        <p:spPr>
          <a:xfrm flipH="1" flipV="1">
            <a:off x="6743700" y="2800350"/>
            <a:ext cx="477543" cy="527299"/>
          </a:xfrm>
          <a:prstGeom prst="line">
            <a:avLst/>
          </a:prstGeom>
          <a:ln w="9525">
            <a:solidFill>
              <a:srgbClr val="0008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557AD66-4DD1-A849-9103-F6C4BD654272}"/>
              </a:ext>
            </a:extLst>
          </p:cNvPr>
          <p:cNvCxnSpPr>
            <a:cxnSpLocks/>
          </p:cNvCxnSpPr>
          <p:nvPr/>
        </p:nvCxnSpPr>
        <p:spPr>
          <a:xfrm flipH="1">
            <a:off x="6993461" y="3328054"/>
            <a:ext cx="232833" cy="20788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BCE7C0-668D-B447-96C9-86EC496765DC}"/>
              </a:ext>
            </a:extLst>
          </p:cNvPr>
          <p:cNvSpPr txBox="1"/>
          <p:nvPr/>
        </p:nvSpPr>
        <p:spPr>
          <a:xfrm>
            <a:off x="7903004" y="1710491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 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EEB87B9-50C7-594A-A2C6-9B08D6D3C08E}"/>
              </a:ext>
            </a:extLst>
          </p:cNvPr>
          <p:cNvSpPr txBox="1"/>
          <p:nvPr/>
        </p:nvSpPr>
        <p:spPr>
          <a:xfrm>
            <a:off x="5689560" y="1964966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 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0C24797-8BB1-794E-A8D6-2265AA6147F6}"/>
              </a:ext>
            </a:extLst>
          </p:cNvPr>
          <p:cNvSpPr txBox="1"/>
          <p:nvPr/>
        </p:nvSpPr>
        <p:spPr>
          <a:xfrm>
            <a:off x="6732168" y="2704080"/>
            <a:ext cx="316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8FF"/>
                </a:solidFill>
              </a:rPr>
              <a:t>d</a:t>
            </a:r>
            <a:r>
              <a:rPr lang="en-US" sz="1100" baseline="-25000" dirty="0">
                <a:solidFill>
                  <a:srgbClr val="0008FF"/>
                </a:solidFill>
              </a:rPr>
              <a:t>1</a:t>
            </a:r>
            <a:endParaRPr lang="en-US" sz="1100" dirty="0">
              <a:solidFill>
                <a:srgbClr val="0008FF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F501C3-4470-EE46-A286-D9694B114296}"/>
              </a:ext>
            </a:extLst>
          </p:cNvPr>
          <p:cNvSpPr txBox="1"/>
          <p:nvPr/>
        </p:nvSpPr>
        <p:spPr>
          <a:xfrm>
            <a:off x="6976444" y="3396556"/>
            <a:ext cx="316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AB01"/>
                </a:solidFill>
              </a:rPr>
              <a:t>d</a:t>
            </a:r>
            <a:r>
              <a:rPr lang="en-US" sz="1100" baseline="-25000" dirty="0">
                <a:solidFill>
                  <a:srgbClr val="FFAB01"/>
                </a:solidFill>
              </a:rPr>
              <a:t>2</a:t>
            </a:r>
            <a:endParaRPr lang="en-US" sz="1100" dirty="0">
              <a:solidFill>
                <a:srgbClr val="FFAB01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78E12FD-4D2F-2E42-9D87-FE426CCBEE33}"/>
              </a:ext>
            </a:extLst>
          </p:cNvPr>
          <p:cNvCxnSpPr/>
          <p:nvPr/>
        </p:nvCxnSpPr>
        <p:spPr>
          <a:xfrm>
            <a:off x="7447302" y="2158947"/>
            <a:ext cx="1236752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4" name="Arc 73">
            <a:extLst>
              <a:ext uri="{FF2B5EF4-FFF2-40B4-BE49-F238E27FC236}">
                <a16:creationId xmlns:a16="http://schemas.microsoft.com/office/drawing/2014/main" id="{740D8E24-D60B-A443-A417-AB1A821F7FA5}"/>
              </a:ext>
            </a:extLst>
          </p:cNvPr>
          <p:cNvSpPr/>
          <p:nvPr/>
        </p:nvSpPr>
        <p:spPr>
          <a:xfrm>
            <a:off x="7457761" y="2014699"/>
            <a:ext cx="265924" cy="261610"/>
          </a:xfrm>
          <a:prstGeom prst="arc">
            <a:avLst>
              <a:gd name="adj1" fmla="val 17856380"/>
              <a:gd name="adj2" fmla="val 219644"/>
            </a:avLst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E0CC017-C381-3240-9AE7-81C7B35E79AD}"/>
                  </a:ext>
                </a:extLst>
              </p:cNvPr>
              <p:cNvSpPr/>
              <p:nvPr/>
            </p:nvSpPr>
            <p:spPr>
              <a:xfrm>
                <a:off x="7606674" y="1906259"/>
                <a:ext cx="38119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  <m:sub>
                          <m:r>
                            <a:rPr lang="en-AU" sz="11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E0CC017-C381-3240-9AE7-81C7B35E79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674" y="1906259"/>
                <a:ext cx="381195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2FA91E1-7BA6-874B-923E-87EB09265E94}"/>
              </a:ext>
            </a:extLst>
          </p:cNvPr>
          <p:cNvCxnSpPr/>
          <p:nvPr/>
        </p:nvCxnSpPr>
        <p:spPr>
          <a:xfrm>
            <a:off x="5749615" y="2439771"/>
            <a:ext cx="1236752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Arc 76">
            <a:extLst>
              <a:ext uri="{FF2B5EF4-FFF2-40B4-BE49-F238E27FC236}">
                <a16:creationId xmlns:a16="http://schemas.microsoft.com/office/drawing/2014/main" id="{2E2B9E91-5E83-7C4E-8757-28FD35396EDA}"/>
              </a:ext>
            </a:extLst>
          </p:cNvPr>
          <p:cNvSpPr/>
          <p:nvPr/>
        </p:nvSpPr>
        <p:spPr>
          <a:xfrm>
            <a:off x="5857883" y="2302332"/>
            <a:ext cx="265924" cy="261610"/>
          </a:xfrm>
          <a:prstGeom prst="arc">
            <a:avLst>
              <a:gd name="adj1" fmla="val 13405037"/>
              <a:gd name="adj2" fmla="val 219644"/>
            </a:avLst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15ACCC2-AB26-D544-8431-10945F90B468}"/>
                  </a:ext>
                </a:extLst>
              </p:cNvPr>
              <p:cNvSpPr/>
              <p:nvPr/>
            </p:nvSpPr>
            <p:spPr>
              <a:xfrm>
                <a:off x="6037421" y="2168071"/>
                <a:ext cx="38446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15ACCC2-AB26-D544-8431-10945F90B4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7421" y="2168071"/>
                <a:ext cx="384464" cy="261610"/>
              </a:xfrm>
              <a:prstGeom prst="rect">
                <a:avLst/>
              </a:prstGeom>
              <a:blipFill>
                <a:blip r:embed="rId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4BFD6F25-BE58-404C-B761-6F4AB4B3A6E8}"/>
              </a:ext>
            </a:extLst>
          </p:cNvPr>
          <p:cNvSpPr txBox="1"/>
          <p:nvPr/>
        </p:nvSpPr>
        <p:spPr>
          <a:xfrm>
            <a:off x="8722007" y="3305275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D5B34AC-6177-3A47-860F-BC92BAD6E84E}"/>
              </a:ext>
            </a:extLst>
          </p:cNvPr>
          <p:cNvSpPr txBox="1"/>
          <p:nvPr/>
        </p:nvSpPr>
        <p:spPr>
          <a:xfrm>
            <a:off x="7006094" y="2016235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y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182B0C1-7E2D-3F42-B5F0-C19C44B915C2}"/>
              </a:ext>
            </a:extLst>
          </p:cNvPr>
          <p:cNvCxnSpPr>
            <a:cxnSpLocks/>
          </p:cNvCxnSpPr>
          <p:nvPr/>
        </p:nvCxnSpPr>
        <p:spPr>
          <a:xfrm flipV="1">
            <a:off x="6502090" y="1639409"/>
            <a:ext cx="1605919" cy="13732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49F81C7-5174-4443-BDBD-2485195708D0}"/>
              </a:ext>
            </a:extLst>
          </p:cNvPr>
          <p:cNvCxnSpPr>
            <a:cxnSpLocks/>
          </p:cNvCxnSpPr>
          <p:nvPr/>
        </p:nvCxnSpPr>
        <p:spPr>
          <a:xfrm flipH="1" flipV="1">
            <a:off x="5664468" y="2073376"/>
            <a:ext cx="851063" cy="9310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3D066C1A-1F36-EF42-A349-5B4BE2081D71}"/>
              </a:ext>
            </a:extLst>
          </p:cNvPr>
          <p:cNvCxnSpPr>
            <a:cxnSpLocks/>
          </p:cNvCxnSpPr>
          <p:nvPr/>
        </p:nvCxnSpPr>
        <p:spPr>
          <a:xfrm>
            <a:off x="6502090" y="3014446"/>
            <a:ext cx="0" cy="31320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F802A00-AC3A-F04D-A765-BBED9DCF6E1D}"/>
              </a:ext>
            </a:extLst>
          </p:cNvPr>
          <p:cNvCxnSpPr>
            <a:cxnSpLocks/>
          </p:cNvCxnSpPr>
          <p:nvPr/>
        </p:nvCxnSpPr>
        <p:spPr>
          <a:xfrm>
            <a:off x="6502090" y="3012642"/>
            <a:ext cx="719153" cy="180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5DF087EA-F9C1-E14E-963F-2C4BDE02C339}"/>
              </a:ext>
            </a:extLst>
          </p:cNvPr>
          <p:cNvSpPr txBox="1"/>
          <p:nvPr/>
        </p:nvSpPr>
        <p:spPr>
          <a:xfrm>
            <a:off x="6416646" y="3268277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</a:t>
            </a:r>
            <a:r>
              <a:rPr lang="en-US" sz="1100" baseline="-25000" dirty="0"/>
              <a:t>v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5B19A60-5531-A24D-BBB8-0A1F70D7960D}"/>
              </a:ext>
            </a:extLst>
          </p:cNvPr>
          <p:cNvSpPr txBox="1"/>
          <p:nvPr/>
        </p:nvSpPr>
        <p:spPr>
          <a:xfrm>
            <a:off x="7166508" y="2825544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y</a:t>
            </a:r>
            <a:r>
              <a:rPr lang="en-US" sz="1100" baseline="-25000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155161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1F473BB-7664-6547-A8B2-686CC0D5C70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2000" y="135000"/>
                <a:ext cx="7920000" cy="540000"/>
              </a:xfrm>
            </p:spPr>
            <p:txBody>
              <a:bodyPr/>
              <a:lstStyle/>
              <a:p>
                <a:r>
                  <a:rPr lang="en-US" dirty="0"/>
                  <a:t>IP correlation </a:t>
                </a:r>
                <a14:m>
                  <m:oMath xmlns:m="http://schemas.openxmlformats.org/officeDocument/2006/math">
                    <m:r>
                      <a:rPr lang="en-US" b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𝒃𝒆𝒂𝒎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1F473BB-7664-6547-A8B2-686CC0D5C7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2000" y="135000"/>
                <a:ext cx="7920000" cy="540000"/>
              </a:xfrm>
              <a:blipFill>
                <a:blip r:embed="rId3"/>
                <a:stretch>
                  <a:fillRect t="-9302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651B66C-6FB1-8142-AD63-AE6D01C9447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2000" y="786176"/>
                <a:ext cx="4453272" cy="494906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Assuming uncorrelated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AU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the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𝑠𝑢𝑚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  <m:sup>
                        <m:r>
                          <a:rPr lang="en-A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can be fit independently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651B66C-6FB1-8142-AD63-AE6D01C944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2000" y="786176"/>
                <a:ext cx="4453272" cy="494906"/>
              </a:xfrm>
              <a:blipFill>
                <a:blip r:embed="rId4"/>
                <a:stretch>
                  <a:fillRect l="-2849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E4B85FEB-D29E-7944-BA6F-1DE3164474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5"/>
          <a:srcRect t="7776" r="8333"/>
          <a:stretch/>
        </p:blipFill>
        <p:spPr>
          <a:xfrm>
            <a:off x="308662" y="1312299"/>
            <a:ext cx="3168351" cy="155382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89507-5855-C44A-8E37-D155B17A1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Benedikt Würkner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9AD1B0-59D8-7345-B477-3C07D842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E131C3-A253-9344-BE10-8F67BD83D0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776" r="8333"/>
          <a:stretch/>
        </p:blipFill>
        <p:spPr>
          <a:xfrm>
            <a:off x="308662" y="3011926"/>
            <a:ext cx="3168352" cy="15538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542AF-507E-DD41-869C-B1EBD1E7FE9C}"/>
                  </a:ext>
                </a:extLst>
              </p:cNvPr>
              <p:cNvSpPr/>
              <p:nvPr/>
            </p:nvSpPr>
            <p:spPr>
              <a:xfrm>
                <a:off x="1010683" y="1846421"/>
                <a:ext cx="7151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𝑠𝑢𝑚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542AF-507E-DD41-869C-B1EBD1E7FE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83" y="1846421"/>
                <a:ext cx="71513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6C5F39A-4C78-A043-B5EE-6C156F785411}"/>
                  </a:ext>
                </a:extLst>
              </p:cNvPr>
              <p:cNvSpPr/>
              <p:nvPr/>
            </p:nvSpPr>
            <p:spPr>
              <a:xfrm>
                <a:off x="1010683" y="3793207"/>
                <a:ext cx="737574" cy="415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𝑑𝑖𝑓𝑓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6C5F39A-4C78-A043-B5EE-6C156F7854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83" y="3793207"/>
                <a:ext cx="737574" cy="415563"/>
              </a:xfrm>
              <a:prstGeom prst="rect">
                <a:avLst/>
              </a:prstGeom>
              <a:blipFill>
                <a:blip r:embed="rId8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3146D97-36BD-0148-8A4A-2B98AC55769D}"/>
              </a:ext>
            </a:extLst>
          </p:cNvPr>
          <p:cNvSpPr/>
          <p:nvPr/>
        </p:nvSpPr>
        <p:spPr>
          <a:xfrm>
            <a:off x="1970363" y="4596969"/>
            <a:ext cx="30949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 more detailed explanation can be found at </a:t>
            </a:r>
            <a:r>
              <a:rPr lang="en-US" sz="1200" dirty="0">
                <a:hlinkClick r:id="rId9"/>
              </a:rPr>
              <a:t>2018-05-07_-_WP13_-_BGV_update</a:t>
            </a:r>
            <a:endParaRPr lang="en-US" sz="1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39789AD-6B9A-B048-878A-7C64703AF00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9169"/>
          <a:stretch/>
        </p:blipFill>
        <p:spPr>
          <a:xfrm>
            <a:off x="5218500" y="1202533"/>
            <a:ext cx="2895535" cy="17005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95938A-3235-2841-B999-388DBA502F4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7984"/>
          <a:stretch/>
        </p:blipFill>
        <p:spPr>
          <a:xfrm>
            <a:off x="5220072" y="3003798"/>
            <a:ext cx="2894129" cy="1721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0E9A89D-748E-8E4B-AC69-8F923C9D01A3}"/>
                  </a:ext>
                </a:extLst>
              </p:cNvPr>
              <p:cNvSpPr/>
              <p:nvPr/>
            </p:nvSpPr>
            <p:spPr>
              <a:xfrm>
                <a:off x="6652172" y="1863907"/>
                <a:ext cx="2062167" cy="415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AU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𝑠𝑢𝑚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𝑑𝑖𝑓𝑓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0E9A89D-748E-8E4B-AC69-8F923C9D01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172" y="1863907"/>
                <a:ext cx="2062167" cy="415563"/>
              </a:xfrm>
              <a:prstGeom prst="rect">
                <a:avLst/>
              </a:prstGeom>
              <a:blipFill>
                <a:blip r:embed="rId12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4183B4E-917E-854B-B6BC-A4BE01AF3845}"/>
                  </a:ext>
                </a:extLst>
              </p:cNvPr>
              <p:cNvSpPr/>
              <p:nvPr/>
            </p:nvSpPr>
            <p:spPr>
              <a:xfrm>
                <a:off x="6652171" y="3452331"/>
                <a:ext cx="2062167" cy="415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𝑠𝑢𝑚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𝑑𝑖𝑓𝑓</m:t>
                          </m:r>
                        </m:sub>
                        <m:sup>
                          <m:r>
                            <a:rPr lang="en-AU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4183B4E-917E-854B-B6BC-A4BE01AF38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171" y="3452331"/>
                <a:ext cx="2062167" cy="41556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ight Arrow 34">
            <a:extLst>
              <a:ext uri="{FF2B5EF4-FFF2-40B4-BE49-F238E27FC236}">
                <a16:creationId xmlns:a16="http://schemas.microsoft.com/office/drawing/2014/main" id="{6727751F-6399-FE4F-9358-21D215179D7E}"/>
              </a:ext>
            </a:extLst>
          </p:cNvPr>
          <p:cNvSpPr/>
          <p:nvPr/>
        </p:nvSpPr>
        <p:spPr>
          <a:xfrm>
            <a:off x="3851920" y="2658229"/>
            <a:ext cx="1152128" cy="353697"/>
          </a:xfrm>
          <a:prstGeom prst="rightArrow">
            <a:avLst/>
          </a:prstGeom>
          <a:solidFill>
            <a:srgbClr val="2A8D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75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8221BF6-8A98-4141-9287-C8B8100DB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longer the integration time the higher the precision (until ~5µm)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D4220D-BE25-4E42-ADF2-59DA5E97C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98DB9C-EFCF-234F-85B3-337B32A01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35ABDF-0AA8-5445-9BBB-2BC5B5A10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1E6A15-744C-874F-AEFC-5CAFB5B31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72A172-D2F1-A54C-90EF-53921912C7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960DC2-0A22-9441-9B12-F6E822EEA0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000" y="1800000"/>
            <a:ext cx="3333661" cy="20861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4A77E2-2B83-BB48-8CFD-64EF752108B0}"/>
              </a:ext>
            </a:extLst>
          </p:cNvPr>
          <p:cNvSpPr txBox="1"/>
          <p:nvPr/>
        </p:nvSpPr>
        <p:spPr>
          <a:xfrm>
            <a:off x="5017713" y="1804688"/>
            <a:ext cx="244971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Error vs number of entries (log</a:t>
            </a:r>
            <a:r>
              <a:rPr lang="en-US" sz="1100" baseline="-25000" dirty="0"/>
              <a:t>2</a:t>
            </a:r>
            <a:r>
              <a:rPr lang="en-US" sz="1100" dirty="0"/>
              <a:t> plot)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C54FFE1-67D8-D84B-B19A-00C8DBE1C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Resolution vs integration time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10C51EF-9425-9941-99CF-CD41383920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38603-1091-1446-B315-EBE3369FFF6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/>
              <a:t>Benedikt </a:t>
            </a:r>
            <a:r>
              <a:rPr lang="en-US" dirty="0" err="1"/>
              <a:t>Würkner</a:t>
            </a:r>
            <a:endParaRPr lang="en-US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F2404F19-0897-954B-909A-80E56795C7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E00FD31-7CEA-2F44-B708-D1DFC98901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AF2D011-5389-694D-9A02-DCE31AB73D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2D16723-E184-1346-9E74-913E9B0DA9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FA483BE-0E9D-8343-932E-79E532E245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F643A9A-884A-0345-B85A-C4B74921E8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4CBAAFD-D389-7C4E-9904-A91238E0AB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00000" y="2160000"/>
            <a:ext cx="5053560" cy="180484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EEC4F4D-1188-9A49-86A4-751DD810C275}"/>
                  </a:ext>
                </a:extLst>
              </p:cNvPr>
              <p:cNvSpPr/>
              <p:nvPr/>
            </p:nvSpPr>
            <p:spPr>
              <a:xfrm>
                <a:off x="6478658" y="2544802"/>
                <a:ext cx="1586973" cy="500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EEC4F4D-1188-9A49-86A4-751DD810C2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8658" y="2544802"/>
                <a:ext cx="1586973" cy="50033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204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CE9C5A-F173-A04D-A7B7-8BBFBCEAE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Simulation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A33E4A8-CE43-4142-85A7-AE6A5A53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771551"/>
            <a:ext cx="6768752" cy="187220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Simulating round beam with defined sigma using </a:t>
            </a:r>
            <a:r>
              <a:rPr lang="en-US" dirty="0" err="1"/>
              <a:t>Hijing</a:t>
            </a:r>
            <a:endParaRPr lang="en-US" dirty="0"/>
          </a:p>
          <a:p>
            <a:r>
              <a:rPr lang="en-US" dirty="0"/>
              <a:t>Reconstructed size is not equal to simulated size due to </a:t>
            </a:r>
          </a:p>
          <a:p>
            <a:pPr lvl="1"/>
            <a:r>
              <a:rPr lang="en-US" dirty="0"/>
              <a:t>Detector geometry</a:t>
            </a:r>
          </a:p>
          <a:p>
            <a:pPr lvl="1"/>
            <a:r>
              <a:rPr lang="en-US" dirty="0"/>
              <a:t>clusters from secondary tracks and noise</a:t>
            </a:r>
          </a:p>
          <a:p>
            <a:r>
              <a:rPr lang="en-US" dirty="0"/>
              <a:t>Fitting polynomial of second order to these results gives correction factors for both axis independently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F6373D-2FCD-224C-8677-04001499F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Benedikt Würkner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CBD0BF-3CE3-3640-961B-19BAB5F37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Content Placeholder 10">
                <a:extLst>
                  <a:ext uri="{FF2B5EF4-FFF2-40B4-BE49-F238E27FC236}">
                    <a16:creationId xmlns:a16="http://schemas.microsoft.com/office/drawing/2014/main" id="{25215BC8-2E42-9C4F-B507-170FF0ED539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08382088"/>
                  </p:ext>
                </p:extLst>
              </p:nvPr>
            </p:nvGraphicFramePr>
            <p:xfrm>
              <a:off x="0" y="861025"/>
              <a:ext cx="1961034" cy="2110863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825500">
                      <a:extLst>
                        <a:ext uri="{9D8B030D-6E8A-4147-A177-3AD203B41FA5}">
                          <a16:colId xmlns:a16="http://schemas.microsoft.com/office/drawing/2014/main" val="3694726904"/>
                        </a:ext>
                      </a:extLst>
                    </a:gridCol>
                    <a:gridCol w="559470">
                      <a:extLst>
                        <a:ext uri="{9D8B030D-6E8A-4147-A177-3AD203B41FA5}">
                          <a16:colId xmlns:a16="http://schemas.microsoft.com/office/drawing/2014/main" val="3856289866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3403849633"/>
                        </a:ext>
                      </a:extLst>
                    </a:gridCol>
                  </a:tblGrid>
                  <a:tr h="282063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simulated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dirty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 b="1" i="0" dirty="0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dirty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 b="1" i="0" dirty="0" smtClean="0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>
                        <a:solidFill>
                          <a:srgbClr val="2A8DB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168447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0.200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0.211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0.159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33632574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0.300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0.293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0.222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387727461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0.400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0.383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0.289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12465953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0.500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0.467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0.352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753271895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0.600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0.541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0.414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782070532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0.700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0.617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0.472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12428465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0.800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0.687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0.518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31415334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1.000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0.802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0.605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534098512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1.200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0.891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0.675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350728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Content Placeholder 10">
                <a:extLst>
                  <a:ext uri="{FF2B5EF4-FFF2-40B4-BE49-F238E27FC236}">
                    <a16:creationId xmlns:a16="http://schemas.microsoft.com/office/drawing/2014/main" id="{25215BC8-2E42-9C4F-B507-170FF0ED539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08382088"/>
                  </p:ext>
                </p:extLst>
              </p:nvPr>
            </p:nvGraphicFramePr>
            <p:xfrm>
              <a:off x="0" y="861025"/>
              <a:ext cx="1961034" cy="2110863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825500">
                      <a:extLst>
                        <a:ext uri="{9D8B030D-6E8A-4147-A177-3AD203B41FA5}">
                          <a16:colId xmlns:a16="http://schemas.microsoft.com/office/drawing/2014/main" val="3694726904"/>
                        </a:ext>
                      </a:extLst>
                    </a:gridCol>
                    <a:gridCol w="559470">
                      <a:extLst>
                        <a:ext uri="{9D8B030D-6E8A-4147-A177-3AD203B41FA5}">
                          <a16:colId xmlns:a16="http://schemas.microsoft.com/office/drawing/2014/main" val="3856289866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3403849633"/>
                        </a:ext>
                      </a:extLst>
                    </a:gridCol>
                  </a:tblGrid>
                  <a:tr h="282063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simulated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>
                        <a:blipFill>
                          <a:blip r:embed="rId3"/>
                          <a:stretch>
                            <a:fillRect l="-147727" r="-106818" b="-68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>
                        <a:blipFill>
                          <a:blip r:embed="rId3"/>
                          <a:stretch>
                            <a:fillRect l="-236957" r="-2174" b="-68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168447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0.200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0.211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0.159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233632574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0.300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0.293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0.222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387727461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0.400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0.383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0.289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12465953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0.500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0.467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0.352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753271895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0.600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0.541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0.414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782070532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0.700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0.617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0.472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12428465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0.800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0.687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0.518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31415334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1.000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0.802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0.605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534098512"/>
                      </a:ext>
                    </a:extLst>
                  </a:tr>
                  <a:tr h="2032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1.200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rgbClr val="2A8DB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>
                              <a:effectLst/>
                            </a:rPr>
                            <a:t>0.891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200" u="none" strike="noStrike" dirty="0">
                              <a:effectLst/>
                            </a:rPr>
                            <a:t>0.675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3507289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3E4A3BF-68D8-CB4D-BA81-197AE9DD9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2418948"/>
            <a:ext cx="2520280" cy="24521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BE2615-4D24-F143-84E7-AC21FBB322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2424115"/>
            <a:ext cx="2520000" cy="24518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B43AFFE-D551-9E4B-A7B7-8EB8878E99C3}"/>
                  </a:ext>
                </a:extLst>
              </p:cNvPr>
              <p:cNvSpPr/>
              <p:nvPr/>
            </p:nvSpPr>
            <p:spPr>
              <a:xfrm>
                <a:off x="4636092" y="2745565"/>
                <a:ext cx="4707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1" dirty="0">
                              <a:latin typeface="Cambria Math" panose="02040503050406030204" pitchFamily="18" charset="0"/>
                            </a:rPr>
                            <m:t>𝐱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B43AFFE-D551-9E4B-A7B7-8EB8878E99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092" y="2745565"/>
                <a:ext cx="47070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35BDE3-51B5-8641-9BD5-C90C3DBD6F99}"/>
                  </a:ext>
                </a:extLst>
              </p:cNvPr>
              <p:cNvSpPr/>
              <p:nvPr/>
            </p:nvSpPr>
            <p:spPr>
              <a:xfrm>
                <a:off x="6809469" y="2751360"/>
                <a:ext cx="462691" cy="394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 fontAlgn="b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1" dirty="0">
                              <a:latin typeface="Cambria Math" panose="02040503050406030204" pitchFamily="18" charset="0"/>
                            </a:rPr>
                            <m:t>𝐲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35BDE3-51B5-8641-9BD5-C90C3DBD6F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469" y="2751360"/>
                <a:ext cx="462691" cy="3947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197401-A754-E246-BA38-337842403C64}"/>
                  </a:ext>
                </a:extLst>
              </p:cNvPr>
              <p:cNvSpPr txBox="1"/>
              <p:nvPr/>
            </p:nvSpPr>
            <p:spPr>
              <a:xfrm>
                <a:off x="0" y="3170456"/>
                <a:ext cx="3452099" cy="3363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0.81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+0.53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+0.07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197401-A754-E246-BA38-337842403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170456"/>
                <a:ext cx="3452099" cy="336374"/>
              </a:xfrm>
              <a:prstGeom prst="rect">
                <a:avLst/>
              </a:prstGeom>
              <a:blipFill>
                <a:blip r:embed="rId8"/>
                <a:stretch>
                  <a:fillRect t="-3704" r="-735"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328B67-EFF0-C540-826F-DC4B847B4127}"/>
                  </a:ext>
                </a:extLst>
              </p:cNvPr>
              <p:cNvSpPr txBox="1"/>
              <p:nvPr/>
            </p:nvSpPr>
            <p:spPr>
              <a:xfrm>
                <a:off x="-1" y="3720519"/>
                <a:ext cx="3452099" cy="36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39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+0.72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/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+0.06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328B67-EFF0-C540-826F-DC4B847B4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3720519"/>
                <a:ext cx="3452099" cy="367345"/>
              </a:xfrm>
              <a:prstGeom prst="rect">
                <a:avLst/>
              </a:prstGeom>
              <a:blipFill>
                <a:blip r:embed="rId9"/>
                <a:stretch>
                  <a:fillRect t="-3333" r="-73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40290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24102</TotalTime>
  <Words>1124</Words>
  <Application>Microsoft Macintosh PowerPoint</Application>
  <PresentationFormat>On-screen Show (16:9)</PresentationFormat>
  <Paragraphs>274</Paragraphs>
  <Slides>25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Mangal</vt:lpstr>
      <vt:lpstr>Wingdings</vt:lpstr>
      <vt:lpstr>Thème Office</vt:lpstr>
      <vt:lpstr>Measuring beam size with the BGV   results from the demonstrator in Run2</vt:lpstr>
      <vt:lpstr>Beam Gas Vertex Detector  Non destructive beam size measurement for HL-LHC not limited by accelerator luminosity</vt:lpstr>
      <vt:lpstr>Gas interaction volume</vt:lpstr>
      <vt:lpstr>Trigger system</vt:lpstr>
      <vt:lpstr>Data analysis and treatment</vt:lpstr>
      <vt:lpstr>Beam width measurement</vt:lpstr>
      <vt:lpstr>IP correlation → σ_beam</vt:lpstr>
      <vt:lpstr>Resolution vs integration time</vt:lpstr>
      <vt:lpstr>Comparison to Simulation</vt:lpstr>
      <vt:lpstr>BGV vs Wirescanner (450GeV)</vt:lpstr>
      <vt:lpstr>BGV vs Wirescanner (6.5TeV)</vt:lpstr>
      <vt:lpstr>BGV vs WS relative error – horizontal (6.5TeV)</vt:lpstr>
      <vt:lpstr>BGV vs WS relative error - vertical (6.5TeV)</vt:lpstr>
      <vt:lpstr>Average beam profile measurement</vt:lpstr>
      <vt:lpstr>Beam size measurement during ramp</vt:lpstr>
      <vt:lpstr>Beam size measurement during ramp</vt:lpstr>
      <vt:lpstr>Beam size measurement during ramp</vt:lpstr>
      <vt:lpstr>Summary</vt:lpstr>
      <vt:lpstr>Thank you for your attention</vt:lpstr>
      <vt:lpstr>Backup</vt:lpstr>
      <vt:lpstr>Gas interaction volume</vt:lpstr>
      <vt:lpstr>Full BGV Trigger layout</vt:lpstr>
      <vt:lpstr>Trigger logic and data flow</vt:lpstr>
      <vt:lpstr>Data acquisition and processing</vt:lpstr>
      <vt:lpstr>Alignment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Benedikt Wurkner</cp:lastModifiedBy>
  <cp:revision>241</cp:revision>
  <dcterms:created xsi:type="dcterms:W3CDTF">2016-02-12T09:02:01Z</dcterms:created>
  <dcterms:modified xsi:type="dcterms:W3CDTF">2018-10-17T16:00:29Z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