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686" r:id="rId3"/>
  </p:sldMasterIdLst>
  <p:notesMasterIdLst>
    <p:notesMasterId r:id="rId39"/>
  </p:notesMasterIdLst>
  <p:handoutMasterIdLst>
    <p:handoutMasterId r:id="rId40"/>
  </p:handoutMasterIdLst>
  <p:sldIdLst>
    <p:sldId id="510" r:id="rId4"/>
    <p:sldId id="447" r:id="rId5"/>
    <p:sldId id="320" r:id="rId6"/>
    <p:sldId id="321" r:id="rId7"/>
    <p:sldId id="322" r:id="rId8"/>
    <p:sldId id="333" r:id="rId9"/>
    <p:sldId id="323" r:id="rId10"/>
    <p:sldId id="361" r:id="rId11"/>
    <p:sldId id="489" r:id="rId12"/>
    <p:sldId id="490" r:id="rId13"/>
    <p:sldId id="492" r:id="rId14"/>
    <p:sldId id="493" r:id="rId15"/>
    <p:sldId id="512" r:id="rId16"/>
    <p:sldId id="494" r:id="rId17"/>
    <p:sldId id="491" r:id="rId18"/>
    <p:sldId id="403" r:id="rId19"/>
    <p:sldId id="505" r:id="rId20"/>
    <p:sldId id="495" r:id="rId21"/>
    <p:sldId id="496" r:id="rId22"/>
    <p:sldId id="497" r:id="rId23"/>
    <p:sldId id="498" r:id="rId24"/>
    <p:sldId id="499" r:id="rId25"/>
    <p:sldId id="500" r:id="rId26"/>
    <p:sldId id="487" r:id="rId27"/>
    <p:sldId id="509" r:id="rId28"/>
    <p:sldId id="501" r:id="rId29"/>
    <p:sldId id="502" r:id="rId30"/>
    <p:sldId id="503" r:id="rId31"/>
    <p:sldId id="406" r:id="rId32"/>
    <p:sldId id="507" r:id="rId33"/>
    <p:sldId id="506" r:id="rId34"/>
    <p:sldId id="433" r:id="rId35"/>
    <p:sldId id="434" r:id="rId36"/>
    <p:sldId id="513" r:id="rId37"/>
    <p:sldId id="514" r:id="rId3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877" autoAdjust="0"/>
  </p:normalViewPr>
  <p:slideViewPr>
    <p:cSldViewPr>
      <p:cViewPr varScale="1">
        <p:scale>
          <a:sx n="77" d="100"/>
          <a:sy n="77" d="100"/>
        </p:scale>
        <p:origin x="-106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178D9-3A16-4FE6-8502-1F4F08B29142}" type="datetimeFigureOut">
              <a:rPr lang="es-ES" smtClean="0"/>
              <a:pPr/>
              <a:t>26/06/2019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C4252-7F52-4CF8-9429-B93020C1A91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6888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CCF1DC-B0CA-4DCB-8A00-0C83FD798B1E}" type="datetimeFigureOut">
              <a:rPr lang="es-ES" smtClean="0"/>
              <a:pPr/>
              <a:t>26/06/2019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94F7E-688C-496D-8F2E-5D1D7023EB2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2785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94F7E-688C-496D-8F2E-5D1D7023EB21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6995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Shape 6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55" name="Shape 6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551571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Shape 66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s-ES"/>
              <a:t> </a:t>
            </a:r>
          </a:p>
        </p:txBody>
      </p:sp>
      <p:sp>
        <p:nvSpPr>
          <p:cNvPr id="667" name="Shape 667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7388"/>
            <a:ext cx="4567237" cy="3427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668" name="Shape 668"/>
          <p:cNvSpPr txBox="1">
            <a:spLocks noGrp="1"/>
          </p:cNvSpPr>
          <p:nvPr>
            <p:ph type="body" idx="1"/>
          </p:nvPr>
        </p:nvSpPr>
        <p:spPr>
          <a:xfrm>
            <a:off x="685366" y="4342464"/>
            <a:ext cx="5485532" cy="41191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274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4A38AE-1240-F645-AF4D-5D9B4F5F0617}" type="slidenum">
              <a:rPr lang="en-US"/>
              <a:pPr/>
              <a:t>8</a:t>
            </a:fld>
            <a:endParaRPr lang="en-US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94F7E-688C-496D-8F2E-5D1D7023EB21}" type="slidenum">
              <a:rPr lang="es-ES" smtClean="0"/>
              <a:pPr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4634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Shape 7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98" name="Shape 7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294885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Shape 8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21" name="Shape 82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5349331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Shape 8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59" name="Shape 8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producción de W en el LHC es a partir de un quark de valencia de un protón y un quark del mar del otro protón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Tenemos más quarks u de valencia que quarks d → σ(W</a:t>
            </a:r>
            <a:r>
              <a:rPr lang="es-ES" sz="1200" b="0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</a:t>
            </a:r>
            <a:r>
              <a:rPr lang="es-E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&gt; σ(W</a:t>
            </a:r>
            <a:r>
              <a:rPr lang="es-ES" sz="1200" b="0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−</a:t>
            </a:r>
            <a:r>
              <a:rPr lang="es-E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0" name="Shape 86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s-E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547712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fld id="{80727215-A9E9-4C8C-AFE9-E669CF551442}" type="slidenum">
              <a:rPr lang="en-US" altLang="en-US">
                <a:solidFill>
                  <a:prstClr val="black"/>
                </a:solidFill>
              </a:rPr>
              <a:pPr/>
              <a:t>34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26/06/2019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7696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26/06/2019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0490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26/06/2019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3124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0" y="228600"/>
            <a:ext cx="4191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143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810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0100" y="3810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27000" y="6553200"/>
            <a:ext cx="37719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211638" y="65532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204075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20904BB0-C1B8-B741-9450-297BAFDCA37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749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627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79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19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2671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709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9042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190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26/06/2019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60185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3648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251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4529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7409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0" y="228600"/>
            <a:ext cx="4191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143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810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0100" y="3810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27000" y="6553200"/>
            <a:ext cx="3771900" cy="3048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211638" y="65532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204075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20904BB0-C1B8-B741-9450-297BAFDCA37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1693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1983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9732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1025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1809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416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26/06/2019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45077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2807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0237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6127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1893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8843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6883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0" y="228600"/>
            <a:ext cx="4191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143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810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0100" y="3810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27000" y="6553200"/>
            <a:ext cx="3771900" cy="3048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211638" y="65532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204075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20904BB0-C1B8-B741-9450-297BAFDCA37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092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26/06/2019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155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26/06/2019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545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26/06/2019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376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26/06/2019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9783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26/06/2019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638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E08DB-CAE6-42BD-9D4C-334D251B9805}" type="datetimeFigureOut">
              <a:rPr lang="es-ES" smtClean="0"/>
              <a:pPr/>
              <a:t>26/06/2019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714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E08DB-CAE6-42BD-9D4C-334D251B9805}" type="datetimeFigureOut">
              <a:rPr lang="es-ES" smtClean="0"/>
              <a:pPr/>
              <a:t>26/06/2019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2ACDB-F3EB-457E-9E79-5D67CA7CD1B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3872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88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E08DB-CAE6-42BD-9D4C-334D251B980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26/06/2019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2ACDB-F3EB-457E-9E79-5D67CA7CD1BD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95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gif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6.tiff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8.png"/><Relationship Id="rId7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2.png"/><Relationship Id="rId4" Type="http://schemas.openxmlformats.org/officeDocument/2006/relationships/image" Target="../media/image5.png"/><Relationship Id="rId9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8.png"/><Relationship Id="rId7" Type="http://schemas.openxmlformats.org/officeDocument/2006/relationships/image" Target="../media/image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29.png"/><Relationship Id="rId4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44.png"/><Relationship Id="rId7" Type="http://schemas.openxmlformats.org/officeDocument/2006/relationships/image" Target="../media/image2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8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15.png"/><Relationship Id="rId4" Type="http://schemas.openxmlformats.org/officeDocument/2006/relationships/image" Target="../media/image6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50.png"/><Relationship Id="rId7" Type="http://schemas.openxmlformats.org/officeDocument/2006/relationships/image" Target="../media/image5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7.png"/><Relationship Id="rId9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tiff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Image result for cern glob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099" y="908720"/>
            <a:ext cx="7755134" cy="4362263"/>
          </a:xfrm>
          <a:prstGeom prst="rect">
            <a:avLst/>
          </a:prstGeom>
          <a:noFill/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184657" y="4730923"/>
            <a:ext cx="8715436" cy="1080120"/>
          </a:xfrm>
          <a:prstGeom prst="rect">
            <a:avLst/>
          </a:prstGeom>
          <a:solidFill>
            <a:schemeClr val="bg1">
              <a:lumMod val="50000"/>
              <a:alpha val="49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51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Jes</a:t>
            </a:r>
            <a:r>
              <a:rPr lang="en-US" sz="51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ús</a:t>
            </a:r>
            <a:r>
              <a:rPr lang="en-US" sz="5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 </a:t>
            </a:r>
            <a:r>
              <a:rPr lang="en-US" sz="51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Puerta</a:t>
            </a:r>
            <a:r>
              <a:rPr lang="en-US" sz="5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 </a:t>
            </a:r>
            <a:r>
              <a:rPr lang="en-US" sz="51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Pelayo</a:t>
            </a:r>
            <a:endParaRPr lang="en-US" sz="2600" b="1" dirty="0" smtClean="0">
              <a:solidFill>
                <a:prstClr val="white"/>
              </a:solidFill>
              <a:latin typeface="Rockwell" panose="02060603020205020403" pitchFamily="18" charset="0"/>
            </a:endParaRPr>
          </a:p>
          <a:p>
            <a:r>
              <a:rPr lang="en-US" sz="4000" dirty="0" err="1" smtClean="0">
                <a:solidFill>
                  <a:srgbClr val="FFFF00"/>
                </a:solidFill>
                <a:latin typeface="Rockwell" panose="02060603020205020403" pitchFamily="18" charset="0"/>
              </a:rPr>
              <a:t>Programa</a:t>
            </a:r>
            <a:r>
              <a:rPr lang="en-US" sz="4000" dirty="0" smtClean="0">
                <a:solidFill>
                  <a:srgbClr val="FFFF00"/>
                </a:solidFill>
                <a:latin typeface="Rockwell" panose="02060603020205020403" pitchFamily="18" charset="0"/>
              </a:rPr>
              <a:t> </a:t>
            </a:r>
            <a:r>
              <a:rPr lang="en-US" sz="4000" dirty="0" err="1" smtClean="0">
                <a:solidFill>
                  <a:srgbClr val="FFFF00"/>
                </a:solidFill>
                <a:latin typeface="Rockwell" panose="02060603020205020403" pitchFamily="18" charset="0"/>
              </a:rPr>
              <a:t>español</a:t>
            </a:r>
            <a:r>
              <a:rPr lang="en-US" sz="4000" dirty="0" smtClean="0">
                <a:solidFill>
                  <a:srgbClr val="FFFF00"/>
                </a:solidFill>
                <a:latin typeface="Rockwell" panose="02060603020205020403" pitchFamily="18" charset="0"/>
              </a:rPr>
              <a:t> para </a:t>
            </a:r>
            <a:r>
              <a:rPr lang="en-US" sz="4000" dirty="0" err="1" smtClean="0">
                <a:solidFill>
                  <a:srgbClr val="FFFF00"/>
                </a:solidFill>
                <a:latin typeface="Rockwell" panose="02060603020205020403" pitchFamily="18" charset="0"/>
              </a:rPr>
              <a:t>profesores</a:t>
            </a:r>
            <a:r>
              <a:rPr lang="en-US" sz="4000" dirty="0" smtClean="0">
                <a:solidFill>
                  <a:srgbClr val="FFFF00"/>
                </a:solidFill>
                <a:latin typeface="Rockwell" panose="02060603020205020403" pitchFamily="18" charset="0"/>
              </a:rPr>
              <a:t> – CERN – </a:t>
            </a:r>
            <a:r>
              <a:rPr lang="en-US" sz="4000" dirty="0" err="1" smtClean="0">
                <a:solidFill>
                  <a:srgbClr val="FFFF00"/>
                </a:solidFill>
                <a:latin typeface="Rockwell" panose="02060603020205020403" pitchFamily="18" charset="0"/>
              </a:rPr>
              <a:t>Junio</a:t>
            </a:r>
            <a:r>
              <a:rPr lang="en-US" sz="4000" dirty="0" smtClean="0">
                <a:solidFill>
                  <a:srgbClr val="FFFF00"/>
                </a:solidFill>
                <a:latin typeface="Rockwell" panose="02060603020205020403" pitchFamily="18" charset="0"/>
              </a:rPr>
              <a:t> 2019</a:t>
            </a:r>
          </a:p>
        </p:txBody>
      </p:sp>
      <p:pic>
        <p:nvPicPr>
          <p:cNvPr id="6" name="Picture 13" descr="http://hep.ucsb.edu/cms/cms_logo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22" y="4204001"/>
            <a:ext cx="1022944" cy="1021129"/>
          </a:xfrm>
          <a:prstGeom prst="rect">
            <a:avLst/>
          </a:prstGeom>
          <a:solidFill>
            <a:srgbClr val="92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 descr="CIEMAT Particle Physic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01" y="5762620"/>
            <a:ext cx="8105775" cy="9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1 Título"/>
          <p:cNvSpPr>
            <a:spLocks noGrp="1"/>
          </p:cNvSpPr>
          <p:nvPr>
            <p:ph type="ctrTitle"/>
          </p:nvPr>
        </p:nvSpPr>
        <p:spPr>
          <a:xfrm>
            <a:off x="214282" y="398585"/>
            <a:ext cx="8715425" cy="1345922"/>
          </a:xfrm>
          <a:gradFill>
            <a:gsLst>
              <a:gs pos="0">
                <a:schemeClr val="bg1">
                  <a:lumMod val="95000"/>
                  <a:alpha val="33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ES" sz="4000" dirty="0" smtClean="0">
                <a:latin typeface="Rockwell" panose="02060603020205020403" pitchFamily="18" charset="0"/>
              </a:rPr>
              <a:t>Taller práctico: </a:t>
            </a:r>
            <a:r>
              <a:rPr lang="es-ES" sz="3600" i="1" dirty="0" err="1" smtClean="0">
                <a:solidFill>
                  <a:srgbClr val="FFFF00"/>
                </a:solidFill>
                <a:latin typeface="Rockwell" panose="02060603020205020403" pitchFamily="18" charset="0"/>
              </a:rPr>
              <a:t>Masterclass</a:t>
            </a:r>
            <a:r>
              <a:rPr lang="es-ES" sz="3600" dirty="0" smtClean="0">
                <a:solidFill>
                  <a:srgbClr val="FFFF00"/>
                </a:solidFill>
                <a:latin typeface="Rockwell" panose="02060603020205020403" pitchFamily="18" charset="0"/>
              </a:rPr>
              <a:t> CMS</a:t>
            </a:r>
            <a:br>
              <a:rPr lang="es-ES" sz="3600" dirty="0" smtClean="0">
                <a:solidFill>
                  <a:srgbClr val="FFFF00"/>
                </a:solidFill>
                <a:latin typeface="Rockwell" panose="02060603020205020403" pitchFamily="18" charset="0"/>
              </a:rPr>
            </a:br>
            <a:r>
              <a:rPr lang="es-ES" sz="4000" u="sng" dirty="0" smtClean="0">
                <a:solidFill>
                  <a:schemeClr val="tx1"/>
                </a:solidFill>
                <a:latin typeface="Rockwell" panose="02060603020205020403" pitchFamily="18" charset="0"/>
              </a:rPr>
              <a:t>Discusión resultados</a:t>
            </a:r>
            <a:endParaRPr lang="es-ES" sz="4000" u="sng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15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/>
          </p:cNvSpPr>
          <p:nvPr/>
        </p:nvSpPr>
        <p:spPr bwMode="auto">
          <a:xfrm>
            <a:off x="467544" y="260648"/>
            <a:ext cx="7258888" cy="4769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3576" tIns="53576" rIns="88896" bIns="53576"/>
          <a:lstStyle>
            <a:lvl1pPr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1pPr>
            <a:lvl2pPr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2pPr>
            <a:lvl3pPr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3pPr>
            <a:lvl4pPr marL="16002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4pPr>
            <a:lvl5pPr marL="20574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5pPr>
            <a:lvl6pPr marL="25146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6pPr>
            <a:lvl7pPr marL="29718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7pPr>
            <a:lvl8pPr marL="34290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8pPr>
            <a:lvl9pPr marL="38862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9pPr>
          </a:lstStyle>
          <a:p>
            <a:pPr marL="457200" indent="-4572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Manejo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del 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visualizador</a:t>
            </a:r>
            <a:endParaRPr lang="en-US" altLang="en-US" sz="2500" dirty="0" smtClean="0">
              <a:solidFill>
                <a:schemeClr val="bg1"/>
              </a:solidFill>
              <a:latin typeface="Rockwell" panose="02060603020205020403" pitchFamily="18" charset="0"/>
              <a:sym typeface="Arial" pitchFamily="34" charset="0"/>
            </a:endParaRPr>
          </a:p>
          <a:p>
            <a:pPr marL="457200" indent="-4572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Identificar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estados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finales</a:t>
            </a:r>
          </a:p>
          <a:p>
            <a:pPr marL="457200" indent="-4572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¿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Por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qué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había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eventos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“zoo”?</a:t>
            </a:r>
          </a:p>
          <a:p>
            <a:pPr marL="457200" indent="-4572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¿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Por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qué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había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otras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500" dirty="0" err="1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partículas</a:t>
            </a:r>
            <a:r>
              <a:rPr lang="en-US" altLang="en-US" sz="2500" dirty="0" smtClean="0">
                <a:solidFill>
                  <a:schemeClr val="bg1"/>
                </a:solidFill>
                <a:latin typeface="Rockwell" panose="02060603020205020403" pitchFamily="18" charset="0"/>
                <a:sym typeface="Arial" pitchFamily="34" charset="0"/>
              </a:rPr>
              <a:t>? </a:t>
            </a:r>
            <a:endParaRPr lang="en-US" altLang="en-US" sz="2500" dirty="0">
              <a:solidFill>
                <a:schemeClr val="bg1"/>
              </a:solidFill>
              <a:latin typeface="Rockwell" panose="02060603020205020403" pitchFamily="18" charset="0"/>
              <a:sym typeface="Arial" pitchFamily="34" charset="0"/>
            </a:endParaRPr>
          </a:p>
          <a:p>
            <a:pPr marL="1371600" lvl="2" indent="-4572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endParaRPr lang="en-US" altLang="en-US" sz="2500" dirty="0">
              <a:solidFill>
                <a:schemeClr val="bg1"/>
              </a:solidFill>
              <a:latin typeface="Rockwell" panose="02060603020205020403" pitchFamily="18" charset="0"/>
              <a:ea typeface="MS PGothic" pitchFamily="34" charset="-128"/>
              <a:sym typeface="Wingdings" pitchFamily="2" charset="2"/>
            </a:endParaRPr>
          </a:p>
          <a:p>
            <a:pPr marL="800100" lvl="1" indent="-3429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endParaRPr lang="en-US" altLang="en-US" sz="1700" i="1" dirty="0">
              <a:solidFill>
                <a:schemeClr val="bg1"/>
              </a:solidFill>
              <a:latin typeface="Rockwell" panose="02060603020205020403" pitchFamily="18" charset="0"/>
              <a:ea typeface="MS PGothic" pitchFamily="34" charset="-128"/>
              <a:sym typeface="Wingdings" pitchFamily="2" charset="2"/>
            </a:endParaRPr>
          </a:p>
          <a:p>
            <a:pPr marL="800100" lvl="1" indent="-3429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endParaRPr lang="en-US" altLang="en-US" sz="1700" i="1" dirty="0">
              <a:solidFill>
                <a:schemeClr val="bg1"/>
              </a:solidFill>
              <a:latin typeface="Rockwell" panose="02060603020205020403" pitchFamily="18" charset="0"/>
              <a:ea typeface="MS PGothic" pitchFamily="34" charset="-128"/>
              <a:sym typeface="Wingdings" pitchFamily="2" charset="2"/>
            </a:endParaRPr>
          </a:p>
          <a:p>
            <a:pPr marL="800100" lvl="1" indent="-3429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endParaRPr lang="en-US" altLang="en-US" sz="1700" i="1" dirty="0">
              <a:solidFill>
                <a:schemeClr val="bg1"/>
              </a:solidFill>
              <a:latin typeface="Rockwell" panose="02060603020205020403" pitchFamily="18" charset="0"/>
              <a:ea typeface="MS PGothic" pitchFamily="34" charset="-128"/>
              <a:sym typeface="Wingdings" pitchFamily="2" charset="2"/>
            </a:endParaRPr>
          </a:p>
          <a:p>
            <a:pPr marL="800100" lvl="1" indent="-3429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endParaRPr lang="en-US" altLang="en-US" sz="1700" i="1" dirty="0">
              <a:solidFill>
                <a:schemeClr val="bg1"/>
              </a:solidFill>
              <a:latin typeface="Rockwell" panose="02060603020205020403" pitchFamily="18" charset="0"/>
              <a:ea typeface="MS PGothic" pitchFamily="34" charset="-128"/>
              <a:sym typeface="Wingdings" pitchFamily="2" charset="2"/>
            </a:endParaRPr>
          </a:p>
          <a:p>
            <a:pPr marL="800100" lvl="1" indent="-3429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endParaRPr lang="en-US" altLang="en-US" sz="1700" i="1" dirty="0">
              <a:solidFill>
                <a:schemeClr val="bg1"/>
              </a:solidFill>
              <a:latin typeface="Rockwell" panose="02060603020205020403" pitchFamily="18" charset="0"/>
              <a:ea typeface="MS PGothic" pitchFamily="34" charset="-128"/>
              <a:sym typeface="Wingdings" pitchFamily="2" charset="2"/>
            </a:endParaRPr>
          </a:p>
          <a:p>
            <a:pPr marL="800100" lvl="1" indent="-3429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endParaRPr lang="en-US" altLang="en-US" sz="1700" i="1" dirty="0">
              <a:solidFill>
                <a:schemeClr val="bg1"/>
              </a:solidFill>
              <a:latin typeface="Rockwell" panose="02060603020205020403" pitchFamily="18" charset="0"/>
              <a:ea typeface="MS PGothic" pitchFamily="34" charset="-128"/>
              <a:sym typeface="Wingdings" pitchFamily="2" charset="2"/>
            </a:endParaRPr>
          </a:p>
          <a:p>
            <a:pPr marL="800100" lvl="1" indent="-342900" eaLnBrk="1" hangingPunct="1">
              <a:lnSpc>
                <a:spcPct val="110000"/>
              </a:lnSpc>
              <a:spcBef>
                <a:spcPct val="0"/>
              </a:spcBef>
              <a:buSzTx/>
              <a:buFont typeface="+mj-lt"/>
              <a:buAutoNum type="arabicPeriod"/>
            </a:pPr>
            <a:endParaRPr lang="en-US" altLang="en-US" sz="1700" i="1" dirty="0">
              <a:solidFill>
                <a:schemeClr val="bg1"/>
              </a:solidFill>
              <a:latin typeface="Rockwell" panose="02060603020205020403" pitchFamily="18" charset="0"/>
              <a:ea typeface="MS PGothic" pitchFamily="34" charset="-128"/>
              <a:sym typeface="Wingdings" pitchFamily="2" charset="2"/>
            </a:endParaRPr>
          </a:p>
        </p:txBody>
      </p:sp>
      <p:grpSp>
        <p:nvGrpSpPr>
          <p:cNvPr id="11" name="10 Grupo"/>
          <p:cNvGrpSpPr/>
          <p:nvPr/>
        </p:nvGrpSpPr>
        <p:grpSpPr>
          <a:xfrm>
            <a:off x="4211961" y="2454206"/>
            <a:ext cx="4623554" cy="3927121"/>
            <a:chOff x="3541575" y="1894519"/>
            <a:chExt cx="5584116" cy="4824536"/>
          </a:xfrm>
        </p:grpSpPr>
        <p:sp>
          <p:nvSpPr>
            <p:cNvPr id="12" name="11 Rectángulo"/>
            <p:cNvSpPr/>
            <p:nvPr/>
          </p:nvSpPr>
          <p:spPr>
            <a:xfrm>
              <a:off x="3541575" y="1894519"/>
              <a:ext cx="5584116" cy="482453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3" name="12 Grupo"/>
            <p:cNvGrpSpPr/>
            <p:nvPr/>
          </p:nvGrpSpPr>
          <p:grpSpPr>
            <a:xfrm>
              <a:off x="3550372" y="1988840"/>
              <a:ext cx="5420422" cy="4608512"/>
              <a:chOff x="3550372" y="1988840"/>
              <a:chExt cx="5420422" cy="4608512"/>
            </a:xfrm>
          </p:grpSpPr>
          <p:pic>
            <p:nvPicPr>
              <p:cNvPr id="14" name="Picture 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50372" y="2247311"/>
                <a:ext cx="4621124" cy="3947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95CC4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14 Rectángulo"/>
              <p:cNvSpPr/>
              <p:nvPr/>
            </p:nvSpPr>
            <p:spPr>
              <a:xfrm>
                <a:off x="5153412" y="1988840"/>
                <a:ext cx="726386" cy="460851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6" name="15 Rectángulo"/>
              <p:cNvSpPr/>
              <p:nvPr/>
            </p:nvSpPr>
            <p:spPr>
              <a:xfrm>
                <a:off x="7518022" y="2059428"/>
                <a:ext cx="726386" cy="223366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" name="16 CuadroTexto"/>
              <p:cNvSpPr txBox="1"/>
              <p:nvPr/>
            </p:nvSpPr>
            <p:spPr>
              <a:xfrm>
                <a:off x="8244408" y="4628041"/>
                <a:ext cx="5934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-&gt; 4l</a:t>
                </a:r>
                <a:endParaRPr lang="es-ES" dirty="0"/>
              </a:p>
            </p:txBody>
          </p:sp>
          <p:sp>
            <p:nvSpPr>
              <p:cNvPr id="18" name="17 Rectángulo"/>
              <p:cNvSpPr/>
              <p:nvPr/>
            </p:nvSpPr>
            <p:spPr>
              <a:xfrm>
                <a:off x="8244408" y="4437112"/>
                <a:ext cx="726386" cy="73982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" name="18 Rectángulo"/>
              <p:cNvSpPr/>
              <p:nvPr/>
            </p:nvSpPr>
            <p:spPr>
              <a:xfrm>
                <a:off x="7548153" y="5476881"/>
                <a:ext cx="726386" cy="73982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2" name="1 CuadroTexto"/>
          <p:cNvSpPr txBox="1"/>
          <p:nvPr/>
        </p:nvSpPr>
        <p:spPr>
          <a:xfrm>
            <a:off x="6605946" y="323364"/>
            <a:ext cx="199355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ES" dirty="0" smtClean="0"/>
              <a:t>Requiere práctica…</a:t>
            </a:r>
            <a:endParaRPr lang="es-ES" dirty="0"/>
          </a:p>
        </p:txBody>
      </p:sp>
      <p:pic>
        <p:nvPicPr>
          <p:cNvPr id="13315" name="Picture 3" descr="C:\Users\JESUS PUERTA\Desktop\Imagen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23760"/>
            <a:ext cx="8719892" cy="4165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921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5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spcBef>
                  <a:spcPts val="0"/>
                </a:spcBef>
              </a:pPr>
              <a:r>
                <a:rPr lang="en-U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2) </a:t>
              </a:r>
              <a:r>
                <a:rPr lang="en-US" sz="2800" dirty="0" err="1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Resultados</a:t>
              </a:r>
              <a:r>
                <a:rPr lang="en-U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 </a:t>
              </a:r>
              <a:endParaRPr lang="en-GB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ea typeface="+mn-ea"/>
                <a:cs typeface="+mn-cs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7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Imagen 1" descr="ff-ff-bw.jpe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sp>
        <p:nvSpPr>
          <p:cNvPr id="17" name="16 Rectángulo"/>
          <p:cNvSpPr/>
          <p:nvPr/>
        </p:nvSpPr>
        <p:spPr>
          <a:xfrm>
            <a:off x="1440039" y="836712"/>
            <a:ext cx="29495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</a:pPr>
            <a:r>
              <a:rPr lang="en-US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Índice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 de </a:t>
            </a:r>
            <a:r>
              <a:rPr lang="en-US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pereza</a:t>
            </a:r>
            <a:endParaRPr lang="en-GB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  <p:sp>
        <p:nvSpPr>
          <p:cNvPr id="2" name="AutoShape 2" descr="data:image/png;base64,iVBORw0KGgoAAAANSUhEUgAABLAAAALmCAYAAABSJm0fAAAgAElEQVR4XuzdCbBcVZ0/8F8ISyCBJLIlLGFfZZOACC5ARAIqogKDDLIkEBigpmYQHXVckCksrRGKqqmKiMQQYBAZAR0cGAOoLFFACBJAloCChN1gwhIIhJB//e5/OtV03nJfOt3vvtefW0UF8u5yzuecflR/63fOHbJs2bJl4SBAgAABAgQIECBAgAABAgQIECBQUYEhAqyKjoxmESBAgAABAgQIECBAgAABAgQIFAICLBOBAAECBAgQIECAAAECBAgQIECg0gICrEoPj8YRIECAAAECBAgQIECAAAECBAgIsMwBAgQIECBAgAABAgQIECBAgACBSgsIsCo9PBpHgAABAgQIECBAgAABAgQIECAgwDIHCBAgQIAAAQIECBAgQIAAAQIEKi0gwKr08GgcAQIECBAgQIAAAQIECBAgQICAAMscIECAAAECBAgQIECAAAECBAgQqLSAAKvSw6NxBAgQIECAAAECBAgQIECAAAECAixzgAABAgQIECBAgAABAgQIECBAoNICAqxKD4/GESBAgAABAgQIECBAgAABAgQICLDMAQIECBAgQIAAAQIECBAgQIAAgUoLCLAqPTwaR4AAAQIECBAgQIAAAQIECBAgIMAyBwgQIECAAAECBAgQIECAAAECBCotIMCq9PBoHAECBAgQIECAAAECBAgQIECAgADLHCBAgAABAgQIECBAgAABAgQIEKi0gACr0sOjcQQIECBAgAABAgQIECBAgAABAgIsc4AAAQIECBAgQIAAAQIECBAgQKDSAgKsSg+PxhEgQIAAAQIECBAgQIAAAQIECAiwzAECBAgQIECAAAECBAgQIECAAIFKCwiwKj08GkeAAAECBAgQIECAAAECBAgQICDAMgcIECBAgAABAgQIECBAgAABAgQqLSDAqvTwaBwBAgQIECBAgAABAgQIECBAgIAAyxwgQIAAAQIECBAgQIAAAQIECBCotIAAq9LDo3EECBAgQIAAAQIECBAgQIAAAQICLHOAAAECBAgQIECAAAECBAgQIECg0gICrEoPj8YRIECAAAECBAgQIECAAAECBAgIsMwBAgQIECBAgAABAgQIECBAgACBSgsIsCo9PBpHgAABAgQIECBAgAABAgQIECAgwDIHCBAgQIAAAQIECBAgQIAAAQIEKi0gwKr08GgcAQIECBAgQIAAAQIECBAgQICAAMscIECAAAECBAgQIECAAAECBAgQqLSAAKvSw6NxBAgQIECAAAECBAgQIECAAAECAixzgAABAgQIECBAgAABAgQIECBAoNICAqxKD4/GESBAgAABAgQIECBAgAABAgQICLDMAQIECBAgQIAAAQIECBAgQIAAgUoLCLAqPTwaR4AAAQIECBAgQIAAAQIECBAgIMAyBwgQKCXwxhtvxOqrrx5rrLFGqfOdRIAAAQIECBAgQIAAAQIEVpWAAGtVSboPgQEocMUVV8ScOXOKlo8aNSrOOOOMGDly5Lt6snTp0rjmmmti9uzZxd9PnDgxDjzwwBgyZMgA7PHKNbmM08rd2VUECBAgQIAAAQIECBAgUEag8gFW/RfHMh3q6pxhw4bFySefHOPGjVvZW7iOwKAUKBPMPPXUUzFt2rRYvHhxYTB69Ogi6FpvvfUGpUlXnSrj1DEYOkqAAAECBAgQIECAAIF+EBBg9QO6RxKoikCZYKYxwNpwww3jtNNOixEjRlSlGy1vRxmnljfCAwgQIECAAAECBAgQINDBAgKsDhz8xkDi4IMPjoMOOqgDJXS5TDCTSwhvuOGG+N3vflfsgXXkkUfG7rvv3lF4ZZw6CkRnCRAgQIAAAQIECBAg0GaBARVgdbdHT5vNBvzjBFgDfghXWQcEM+UoOZVzchYBAgQIECBAgAABAgRaJSDAapVshe8rwKrw4LS5aYKZcuCcyjk5iwABAgQIECBAgAABAq0SEGC1SrbC9xVgVXhw2tw0wUw5cE7lnJxFgAABAgQIECBAgACBVgkIsFolW+H7CrAqPDhtbppgphw4p3JOziJAgAABAgQIECBAgECrBDoqwHrjjTfi4osvjqeffrrw3HLLLWPy5MkxbNiwHn1ff/31+OEPfxjPPvtscd4222xTXLfGGmt0ed2bb74Zc+bMiTvuuCOef/75yE2whwwZEqNHj45ddtklPvjBDxb/3tNx8803x4033licUr/31+LFi4vNtO+9997461//GsuWLYuhQ4fG+uuvHx/+8Idjzz33XKFdL7/8ckydOjUWLlxYah4dd9xxseuuu3Z7bq1/d955Z7zwwguxZMmS4tx11lknxo4dG/vtt1/svPPORbv6cixatCjuuuuuom8vvfRS4Va77xZbbBF77713cd/VVlutL7ctdW4+++677477779/pfuUYzN9+vR48skni2fmRufHHnts8e/pdOutt8ajjz4ar776avF3Oe/GjRtXbKCf/cs5UubIMc95lfPgscceiwULFhTzIK8fOXJkbLvttsVcGDNmTK/3LBPMNM6f+n7V2vvAAw/E5ZdfXqb5XZ7T1T3rT1yVfa6/b86xHPPbbrvtXZ/VfNNifpZyLuc4lXFq7Ng777xTzIXbb789nnjiicjfI3nk7433vOc98b73vS/22WefGD58eJ/curtv7fdAfkbyd0zOBQcBAgQIECBAgAABAgQGi0BHBVg5aPXBUH4xPfnkk4sQoacjv3xOmzZteVDzyU9+Mj7ykY+scEl+yX7wwQfj6quvjgzLujsyaMgvxh//+Me7DcEaA6zTTz895s2b1+u9N9poozjhhBMiv4DXjlUVYGX/Mly67rrreuxfPje/oB9xxBGx3Xbb9fpZyRDhlltuiV//+tfLjbu7KO97zDHHFIHPqjgyfMtg6Te/+U2vz95ggw3i+OOPL4Khro6uAqy/+7u/W/4Gv/Tr6sj5MH78+PjMZz7T7XyoXZdh1c9+9rMiCOvufnlu3jNDoRyDtdZaq1uqMsFMfwdYq7rPNYwMAS+77LKYP39+tz5rr7128dbFDKQz6MqjzMskMrD8yU9+Es8880yP0zTDrAkTJsQBBxxQKvAte98yv2NWxefHPQgQIECAAAECBAgQINAugY4LsBqXz3UXRtUPQH2YlFVGp5xySmyyySbvGqMME371q1/FTTfd1GOwUH9RVkocffTRkV+SG4/6Z6677rpFpUaGLLWqpJ4myKabbloEc7XKjqz4ufTSSyODiDzyHllxVAtAMsirDzky9Nhxxx3f9Yi8ZubMmUXY01NwUn9RVoTkl/+sZOmuuijve80118Ts2bNL3zfH4MQTTywq6Jo5MmS86qqr4qGHHip9m56e3Rhgbb/99kVV2n333Vfq/hmKfuITn+jWKisH68exzE232mqrwqqrOZbXVyXAymqkDCYbj1b0OZ+RvwcuueSS4nPQ25HzOIOmHN88eguwHnnkkSK8qlVc9Xb//Hn2Pz8r3VV19rXNtWdmMJr37Ws1ZJk2O4cAAQIECBAgQIAAAQLtFOi4ACsrbnKZ15/+9KfCOSuE8gt+d18cG0OJ7s7//e9/XwQxtXAnQ6dDDz20qILJe2dQM3fu3Pjv//7v+Nvf/rZ8jHP52Mc+9rEVQov6AKt+QmQF0iGHHBI77LBDsbTptddeKypDMlyqfcHOsOiwww6LD33oQ13Opb7ugdVVOJd9yvvnUqX11luv6Hf2K0O8+jAqvzhnMLHbbrt12ZZGt1r/3vve9xZuuVzqueeeK6qYcrlc7chqqAwSM0xYmaMWnN1zzz3LL8/gL90yGMtlitmnrM7JirOseKodGUxllVvjnGmcK7XzczzymokTJ8bGG29c3DuXSGYgmRVttTmTgeOUKVNWCEfzPrn8M5ex1qqFalVbOXdqy1Frc+zaa69dHlb2NhdWVYDVlzHIZXUzZsxYHvDk/Dn11FPfVTXYyj5naJUVlfXVUTnv8rO40047FaFjfq7++Mc/FlWBjUtvewqwGvtWG/v8zOby2hz7DE7/8Ic/FJ/Z+krNvfbaq6iY6ypsamxzbfw/+tGPFtWO+d95r5xPjb8Lct5llZeDAAECBAgQIECAAAECA1mg4wKsHKzc7+Z//ud/inHL0CC/PHe3LCyXGV100UXLKzU+9alPrRAM5V5Uec4rr7xS3DOrszIU6ypcyS+Z+eU9lyXWnt9VaNFVgNVTlcbjjz9eVJTU9qPqKZjra4CVe3/l3mG1apUMTCZNmtStWVYcZWVTrVoslzWmcYZ69Udj4JP3zVAq9/NqPPJeuTQzw7Ha0dVYlP0wNi4L7alSKZ+d+zvVKrVWX331OOmkk4q90HrqT/6spyq0DK6uv/76Yj721qcM8HKZZR4ZVmRwleFFV5VtXc3HdM1gpvFod4CV8/9HP/pRUQFV88kqxD322GOFtrWqz/Wf/3xoT2Of+7399Kc/Xb58MM/vLsDKz15WyGVQXevb4YcfXlRPdjVOGWJmkJZ/1s7PYLSx+jF/liF1jlUt7Owu+M5zG0O0XE582mmnxYgRI8p+PJxHgAABAgQIECBAgACBygkMqABrZfS62pA8A5msZqkt8ekpCJk1a1ZRgZNHBjD5RTCrf2pHfqHMPYlyQ/M8sioqN3jvaXlbmQCpMcDqbSlYhiy5n8/DDz9ctKOnKpEyz6/vX1aWZaVUb1+y669pXE7Z1VLNxr2VcuPxrIDq7sjqowwKa0shc6P5z3/+871uVN7V/bKy5pe//GXxo6ykyiWXadzdkRV7Gby8/fbbxSkHH3xwUbFTfzQGcr0FTXlt9unCCy9cvrF7V5uZZ4iSVYO10HOzzTYrKrW6WxaY9/3FL35RbB5em5Pd7fXWzgCr8bOSbetuiVur+pyVVemdIV8e3VV/1Y9rLsHNeffiiy/2+NnKgDM/g1k1mMcHPvCBYl+znjbnbwybuntBROOS4sbfQ43ztj78y+XBOf6rat+4bj8kfkCAAAECBAgQIECAAIEWCnRkgJWVElkFVVuSlsuGcnPuxqU7jaFQV+fl8qLvf//7y5cZvf/97y+WAfX0pbXx+V1VS9V/Ye2u4qdxXpTdoL4vAVZjaJT7dmUo2NueOlmN9oMf/GD5kreuQpfG8Ka3ACvdsnqmtowug8TcN6qnfYO6++xkcJCbg+ex5pprFkv8erpPmY3MGwOsrMTrrvKp1q7Ga7p6M2b2O6t63nrrreKyrFTrbf+vxrcCdvdmyXYGWFlFdOWVV/ZamZd9bFWfc3+q/OzXQqbcPD1fptDb0ZtT/q7Ic/IlDmWDsTwvQ736gLi7MLU+kOwqSG9sf+4d9tvf/nb5X+dS3/wMOggQIECAAAECBAgQIDBQBToywMrBuvvuu4ulQXl094WwMWA56qijYu+9937XWNd/Ic7Q6thjj+12v6f6C3OfmqxSyqOraqmyYVT9Pcte05cAq3HpUlcG3U3++i/dWS2UVUP1X6Ibq2Fy6WBWinS1hLC/P2ArE2B1FUY19qNMgLUyfa9agNW4XK5MpWJf+12mz/WVd2WD4WxHbwFWY5DdXSjeVZ8aq/tyv6zGPavqK0HLVPb11c75BAgQIECAAAECBAgQqLrAgAqwenv7V1+w68Op/EKYwUxuolx/5AbfGXJllcTIkSOLfZzqlw/mufWhUW/7adXfO/eJ+vGPf1z8VX6Zb1ziVTaManWAVR+0dRVC9WSem2Dnkqravj2NVUBd7QGVz8i9nXJpWe0tin0Z11adK8CaurzKsKtljj25Z3VS7olWextjqwKYMgFWb0FUd/3o7bq//OUvxX5WufQxj65CqO7undWKU6dOXV4R2JVv475mtc3h87Mybty4YnN4BwECBAgQIECAAAECBAazQMcGWI1LfnbZZZeieqq2NC7DlVzuVPvS3fjz2qSo/2K7shOlygFWb1/ce+pzmUqvxk3ta/fLL+gZGubbFvONhLk30MosFSwzJjnWub9R7vOVS/UyrKq90bG767sKGVammmplrqm9bTDfOJfGGYDUNszvrr39uYQwq4eyGq8WZG699dbFSw5y3pc9VkWfG/fVyuAng+My7ejtc1AmPOuur2XnQOPLEWr3y89FVjbmnnBZ+VV7K2FZW+cRIECAAAECBAgQIEBgIAh0bICVg1NfYZXVXaeffvryNwfWLwnqrkIr79FJAVZf32ZWJsBKw9zv6H//93/jjjvu6DaIyTHIECs3T8/NqHvaY6wvH7znnnsu/uu//iueeeaZvlwW/RFg5b5NGVplGJTBX1+O/gqwGjcpL7Npen2/VmWfywZFXbn2JcDKaqgM6Lp6m2BX9+5Lu7LSK6vZavvAdXW/fNvgfvvtV7wttUw415d55FwCBAgQIECAAAECBAj0l0BHB1j1G5Q37l9V/0axxnCrfrA6KcDqS8VKGpUNsGqeixYtirvuuqsIFnPPpFrFTr13jlNWZR155JHFG+SaObqqaMkKvBzvrGjJPZJqR26gnvudZdiWR7sDrKxAuvrqq2P27Nnv6nIGFLmsdeONN37X3+cG9X/+85+X/11/BFiN1XVpe/TRR8cee+xRathWdZ/7EhQ1NrAvAVZf3/rX13ZlqJfBYL5lMisGa3Oysc25HDffsLrnnnuussC31MA5iQABAgQIECBAgAABAi0Q6OgAq3GZYP0bBPPNYBmm5JFfuI855pguvwT29sV2ZcesKntgNdO/vgZY9Vb5pTyronIT+fwnl8nVH5tvvnlMnjx5pffJmjdvXvzoRz+K119/vbhtftn/5Cc/WXzZ7+oNi/29B1ZuPp77kdVCvU033bQI8fJNh11Vo5Vd0lZmfMv0vXGed7W/We5rlm3u7Q2WtXut6j43vv2zzCb7tbb05lTWu6vfB30NsOrvkc752Xj00UfjD3/4QxFs1S8nTetPf/rTsc8++6zsryLXESBAgAABAgQIECBAoBICHR1g5QjUv2UvK1n+4R/+oai8+eEPfxjPPvtsEQ709GbB+qCrzOvty456VQKs+k3c+7JJffazmS/1jV/Scyxy6dTzzz+//EcHHHBAfPzjHy9Luvy8/NKf45Z7XuWxzjrrFEu+MtDo7igT4qxMEFHmmgwofvCDHyxfNrbVVlsV7c3QrbujrH1vwUzev0zfG9uRn6vcQ64Wpmy00UbFSxDyM1LmaFWf6/s7evToOOOMM0pV8vXm1LiJe1Y+5RK+MsfK+HZ339zn69Zbb43f/OY3y+27ewFFmbY5hwABAgQIECBAgAABAlUR6PgAq/6Lcm3vmtwUOatz3n777WJ5VoZa3S1Xu/vuu4s3FeaR1x9//PGx8847Nz2+VQmw6gO+3sK8xk7nXk25zCmPvr7BsCvAXFaYwWIuj8ujr0saa/d87bXX4sILL4x8s1seufn15z//+R6XWZUJGcqEUY39KnNNLl2cMWNG5NKxPP7+7/++12V4/Rlg5TjlG/nyzzxymWNWy/UUEDa6tKrPWdX1y1/+snhcX5b69RZg1e+Zl/fuqWqzsa9/+tOflv++yZ/15Q2GXX1OMqC96aabijek1o4yc6bpX1puQIAAAQIECBAgQIAAgRYKdHyA1ViNk0ttMmy55ZZbCvb6ZYVdjUPjMrnu3lbY1zGsSoBVv09Y9qFs/xoraHJPqSlTpiyvGspKkZ/85Cfx9NNPFzT588997nNFqNDT0VuQUMa5TBjVeJ8y15QJoxrvW+aasmFU/b3LXlPGs0zfa8/OiquslKu9vTNDz4997GPx0Y9+tE/7MJVtf1/73BgWla3i682p8a2mZaueGn//ZHieb0bMKrvakWFeVgzWjiOOOKLXDeKbWb5b5jPkHAIECBAgQIAAAQIECLRboOMDrASv37A9X0Gf+8ZkdU6ZiqrcV2f69OmRX4zzyGtzv6zddtutx7HML665hC2ft912261wblUCrPxinm/py/11av074YQTev0C3bh/Ue4v9ZGPfORd/cwlZrX75jK+U045pdjTqbsjzf7zP/+zWJqYR1+WgNXfszGQ2WmnnYrKuZ72ZsrN07PSrlYF1c5N3BvDnKOOOir23nvvbp0aQ6Q8sV2buM+aNat4S2Jtr66tt966WO7Y17fhtarPubH8xRdfvDw4zTmU82799dfv1rOxoiw3+c+lhxlS1R8Z2mUoW5sjH/jAB+Izn/lMj8Fd415s+abNrFbLIKt2ZMibba69ebK3UD2va1zS2GxVV7v/x+R5BAgQIECAAAECBAgQaBQQYEVE45KyGlJvywdr52WFxKWXXrp8z5ncKyoDkfoqinr4DBhyiU/uU5Mh2cSJE4twJ/+9drQywMqqqlxC9+qrrxaP6+0LceOX7PzSP2nSpBgzZkyXn6gHH3ywCL2yuiiP7vY/qg8O87z3vve9PVZh5QbVuZSutvF6meCpqwY2Vj319Ha8DCPuvPPOIpSp3xy7nQFWYzVNhi1ZpdNV6JJ9y6CtFvLV+t+OAKtxfHLZbe57teGGG/b5N28r+9wYsvW0p1jOtcsvv3x5QJ0d6S7ASvucn7W3P+a8Ovzww4sN1LvaaD+XHeb5ub9bHnl+V+FwY0ieYWCG5Dn/uzoa396Ye/qddNJJkeGYgwABAgQIECBAgAABAgNVQID1fyNXvxl7bTDzi2cu1+nt6OqNa1lBkcFQLlHKL/L5BTa/iGZlxPXXX1+8YS+P7pZYtTLAyi/ltU3qsw35hfgTn/hEUTWW+37lUb/ZdvbvV7/6VRG61Spr8poDDzwwssqktpl4Lhu88cYbI/cFq53XUziUHhn8zZ07dzlxhmIHHXRQ8eW8VoWSlSdZqZUbyteqULr7st/bWNV+3hhi5Di8733vK4LEDCDTIavq8rz6jeNr13e1b1aZ5YCN7StzTVdOaZ7L8jL0y4Bi0aJFxQsJ7rjjjuVG9c/qbg+k3pbG5T3KLCHMcckw5oknnige29O4lxmjVva5sa3ZnqyEzCqlHXbYofg8ZKj9xz/+MbKSMIOm+qO7ACvPaQzxcl7lXMmQOgPx2u+BnM/5e6A2n/Pant7S2BiS52djr732KuZrtj3vm2Hrc889V+zxlZ+p2mdw++23L4Kx+qquMmPgHAIECBAgQIAAAQIECFRJYEAFWM3AdVeBUrtn4944tQ3dd9xxx1KPzaqHDMFyqVnti2NvF+aXzvzSmiFZ4/K1VgZY2a4bbrhh+T5fje08+OCDixCp/sj+ZYCUbzgr27/eKlDy/rk865JLLokXX3yxN67lP0+3fffdNw477LAel/31dMMMji677LJ4/PHHSz03l4tlvzOkyyM3JM+lXvVL48qEUY0PK3tNLiPLFwtkUNXbkT5Z9Za2tUCyqzHN+6yqAKt+c/Te2tfdzxs/o63qc23e1W8031Obcx5ntVttjvYUYOV9MmzKpYS1SsEyHhke59LQ7vaAy7mXFZv5GSz7+cvn5rzN8Cr3mHMQIECAAAECBAgQIEBgIAsIsP5v9BqrknIvptwbJ/dmKntkBUTua5WVFblJeU9HVkPk5taNSwdr17Q6wOqqCqX27O7CjvzifO+998Z1113XZZVPfX+zKiSDua7292p0yRDn2muvjTlz5vT65Tzdcj+trI6rX3JZdozqz8sxytCxp+dmGJRVObmX0c9//vN4+OGHi1tkMJD7IGWYUTvKhlH1bejLNVkJlqFbLgHt7kifCRMmFJVZuW9SbZlod29aXFUBVv18XZmxyGu6Cplb0eda+1544YUiwOuqwq52TgaURx55ZFHd9OMf/7j4694CrDwn750hVq3SsrfxykrNnvZgy+vz8/foo4/G1VdfvTxI7ck6l0bmixFyya+DAAECBAgQIECAAAECA11AgFU3gvVVSR/+8IeLCp+VOTIYyVAk907KsKG2F1SGCxtvvHGx9GfPPffscWPrVgdY2a9sVy75y1AqA7wMa3Lp4KGHHlpUhnV31Pcvv6jncq88MuwbO3Zs7LfffrHzzjv3+oW88f4LFiwolsDl3lhZPVTbcypDhFx+lcsVc++p3t5U2Jcxy1Ag9yBK71z+VquayWfmnkH7779/bLHFFoVN7oN1++23F7fP/859zjIoqh19CaNW9po0yaWC2Y6afbYlA7Ws4sl5m//eGMh2t+F91QOsdFrVfa6fH7V733bbbUWQlf+dnrlvV35Gcy7nXKjfVL5MgJXPyNArlxTmWNXPrfw9kAFvLlnNIDaXrPblyDbmZ+See+4pliTX5mxtHmy77bbFPMjluF3tvdWXZzmXAAECBAgQIECAAAECVRGofIBVFSjtIECAAAECBAgQIECAAAECBAgQ6B8BAVb/uHsqAQIECBAgQIAAAQIECBAgQIBASQEBVkkopxEgQIAAAQIECBAgQIAAAQIECPSPgACrf9w9lQABAgQIECBAgAABAgQIECBAoKSAAKsklNMIECBAgAABAgQIECBAgAABAgT6R0CA1T/unkqAAAECBAgQIECAAAECBAgQIFBSQIBVEsppBAgQIECAAAECBAgQIECAAAEC/SMgwOofd08lQIAAAQIECBAgQIAAAQIECBAoKSDAKgnlNAIECBAgQIAAAQIECBAgQIAAgf4REGD1j7unEiBAgAABAgQIECBAgAABAgQIlBQQYJWEchoBAgQIECBAgAABAgQIECBAgED/CAiw+sfdUwkQIECAAAECBAgQIECAAAECBEoKCLBKQjmNAAECBAgQIECAAAECBAgQIECgfwQEWP3j7qkECBAgQIAAAQIECBAgQIAAAQIlBQRYJaGcRoAAAQIECBAgQIAAAQIECBAg0D8CAqz+cfdUAgQIECBAgAABAgQIECBAgACBkgICrJJQTiNAgAABAgQIECBAgAABAgQIEOgfAQFW/7h7KgECBAgQIECAAAECBAgQIECAQEkBAVZJKKcRIECAAAECBAgQIECAAAECBAj0j4AAq3/cPZUAAQIECBAgQIAAAQIECBAgQKCkgACrJJTTCBAgQIAAAQIECBAgQIAAAQIE+kdAgICapRsAACAASURBVNU/7p5KgAABAgQIECBAgAABAgQIECBQUkCAVRLKaQQIECBAgAABAgQIECBAgAABAv0jIMDqH3dPJUCAAAECBAgQIECAAAECBAgQKCkgwCoJ5TQCBAgQIECAAAECBAgQIECAAIH+ERBg9Y+7pxIgQIAAAQIECBAgQIAAAQIECJQUEGCVhHIaAQIECBAgQIAAAQIECBAgQIBA/wgIsPrH3VMJECBAgAABAgQIECBAgAABAgRKCgiwSkI5jQABAgQIECBAgAABAgQIECBAoH8EBFj94+6pBAgQIECAAAECBAgQIECAAAECJQUEWCWhnEaAAAECBAgQIECAAAECBAgQINA/AgKs/nH3VAIECBAgQIAAAQIECBAgQIAAgZICAqySUE4jQIAAAQIECBAgQIAAAQIECBDoHwEBVv+4eyoBAgQIECBAgAABAgQIECBAgEBJAQFWSSinESBAgAABAgQIECBAgAABAgQI9I+AAKt/3FfpU5csWRK/+93v4re//W28/PLLsWzZshg2bFjsvPPOMXHixBg9enSXz1uwYEHMnDkzHnrooVi8eHEMGTIkNtxww5gwYULssccesdpqq63SdroZAQIECBAgQIAAAQIECBAgQGBlBARYK6NWoWsWLlwYM2bMiGeffbYIoIYPHx5Dhw6N1157LZYuXRrrrLNOnHjiibHlllu+q9VPPfVUXHLJJbFo0aLi/BEjRkQGYa+//npxn/Hjx8cRRxxR/MxBgAABAgQIECBAgAABAgQIEOhPAQFWf+o3+ewMqC6//PKigmrcuHFx7LHHLq+2yiDq0ksvjSeeeCI222yzmDJlSqy99trFEzOoyp/NnTs3dt111zjqqKOKiq2s3HrkkUfiqquuijfffDNOOOGE2HHHHZtspcsJECBAgAABAgQIECBAgAABAs0JCLCa8+vXq7OKatq0acVSv1NOOSU22WSTd7Unq7J++MMfxltvvRUnnXRSbLPNNsXPa9ettdZaceqpp8YGG2yw/LoMsa6//vq47bbbimWExxxzTFGR5SBAgAABAgQIECBAgAABAgQI9JeAAKu/5FfBcx944IGiAiuXB06ePLmooqo/cl+r6dOnx5NPPhnHHXdcUW2Vx6xZs+K6666LnXbaKY4//vgVlglmFVYuSxwzZkwRjOUyRAcBAgQIECBAgAABAgQIECBAoL8EBFj9Jb8Knlvbs2r11VcvQqbGSqncB+vCCy+MV199NU4++eRimWEev/jFL+L222+PD3/4w3HYYYet0JKnn346Lr744sgKrTPOOCNGjhy5ClrrFgQIECBAgAABAgQIECBAgACBlRMQYK2c24C4KvfGuuyyy4qlhfV7YF1xxRUxZ86cOPjgg+Oggw5aoS/5JsOpU6cWbyasD74GRKc1kgABAgQIECBAgAABAgQIEBh0AgKsQTek/79DWXV10UUXxfz58+Nzn/tcsZ9V7RBgDdJB1y0CBAgQIECAAAECBAgQIDBIBQRYg3Bg8+2EV199dcyePTvGjx8fRx555Lv2uWp1gJXPdRAgQIAAAQIECBAgQIAAAQIDUyCzhKodAqyqjUiT7akPr7baaqs48cQTY+21137XXQVYTSK7nAABAgQIECBAgAABAgQIDGIBAdYgHtwqdG3ZsmXxq1/9Km666aZ4z3veU+xftf7666/QtFYHWFWw0AYCBAgQIECAAAECBAgQIEBg8AiowBokY9kYXk2ePDk23HDDLntXewvhPvvsE0ccccQK53gL4SCZFLpBgAABAgQIECBAgAABAgQGiYAAaxAMZIZX9957b7Hv1bBhw2LSpEkxbty4bns2a9asuO6662KnnXaK448//l37Y+VFjzzySMyYMSPGjBkTp5xySqyzzjqDQEkXCBAgQIAAAQIECBAgQIAAgYEqIMAaqCNX1+777rsvrrrqqlhrrbWKPa+23HLLHnv11FNPxbRp02LNNdeMU0899V2VWhmGZYVWhlzvf//7iwqtIUOGDAIlXSBAgAABAgQIECBAgAABAgQGqoAAa6CO3P+1+89//nNcdtllxX9lNdXWW2/da4+WLFkSl156acydO7eowjr66KOLKqsMr7L6KsOwPCcrubbddtte7+cEAgQIECBAgAABAgQIECBAgEArBQRYrdRt8b1feeWVmDp1aixYsCDWWGONHpf6ZXXWMcccE5tuumnRqhdeeCGmT59eXDt06NAYMWJEEVq9/vrrRcXV/vvvH4ceeqjqqxaPodsTIECAAAECBAgQIECAAAECvQsIsHo3quwZL7/8chFgLVy4sNc25t5Y+VbC+r2xMryaOXNmPPTQQ7F48eIirMqN3ydMmBB77LFHrLbaar3e1wkECBAgQIAAAQIECBAgQIAAgVYLCLBaLez+BAgQIECAAAECBAgQIECAAAECTQkIsJriczEBAgQIECBAgAABAgQIECBAgECrBQRYrRZ2fwIECBAgQIAAAQIECBAgQIAAgaYEBFhN8bmYAAECBAgQIECAAAECBAgQIECg1QICrFYLuz8BAgQIECBAgAABAgQIECBAgEBTAgKspvhcTIAAAQIECBAgQIAAAQIECBAg0GoBAVarhd2fAAECBAgQIECAAAECBAgQIECgKQEBVlN8LiZAgAABAgQIECBAgAABAgQIEGi1gACr1cLuT4AAAQIECBAgQIAAAQIECBAg0JSAAKspPhcTIECAAAECBAgQIECAAAECBAi0WkCA1Wph9ydAgAABAgQIECBAgAABAgQIEGhKQIDVFJ+LCRAgQIAAAQIECBAgQIAAAQIEWi0gwGq1sPsTIECAAAECBAgQIECAAAECBAg0JSDAaorPxQQIECBAgAABAgQIECBAgAABAq0WEGC1Wtj9CRAgQIAAAQIECBAgQIAAAQIEmhIQYDXF52ICBAgQIECAAAECBAgQIECAAIFWCwiwWi3s/gQIECBAgAABAgQIECBAgAABAk0JCLCa4nMxAQIECBAgQIAAAQIECBAgQIBAqwUEWK0Wdn8CBAgQIECAAAECBAgQIECAAIGmBARYTfG5mAABAgQIECBAgAABAgQIECBAoNUCAqxWC7s/AQIECBAgQIAAAQIECBAgQIBAUwICrKb4XEyAAAECBAgQIECAAAECBAgQINBqAQFWq4XdnwABAgQIECBAgAABAgQIECBAoCkBAVZTfC4mQIAAAQIECBAgQIAAAQIECBBotYAAq9XC7k+AAAECBAgQIECAAAECBAgQINCUgACrKT4XEyBAgAABAgQIECBAgAABAgQItFpAgNVqYfcnQIAAAQIECBAgQIAAAQIECBBoSkCA1RSfiwkQIECAAAECBAgQIECAAAECBFotIMBqtbD7EyBAgAABAgQIECBAgAABAgQINCUgwGqKz8UECBAgQIAAAQIECBAgQIAAAQKtFhBgtVrY/QkQIECAAAECBAgQIECAAAECBJoSEGA1xediAgQIECBAgAABAgQIECBAgACBVgsIsFot7P4ECBAgQIAAAQIECBAgQIAAAQJNCQiwmuJzMQECBAgQIECAAAECBAgQIECAQKsFBFitFnZ/AgQIECBAgAABAgQIECBAgACBpgQEWE3xuZgAAQIECBAgQIAAAQIECBAgQKDVAgKsVgu7PwECBAgQIECAAAECBAgQIECAQFMCAqym+FxMgAABAgQIECBAgAABAgQIECDQagEBVquF3Z8AAQIECBAgQIAAAQIECBAgQKApAQFWU3wuJkCAAAECBAgQIECAAAECBAgQaLWAAKvVwu5PgAABAgQIECBAgAABAgQIECDQlIAAqyk+FxMgQIAAAQIECBAgQIAAAQIECLRaQIDVamH3J0CAAAECBAgQIECAAAECBAgQaEpAgNUUn4sJECBAgAABAgQIECBAgAABAgRaLSDAarWw+xMgQIAAAQIECBAgQIAAAQIECDQlIMBqis/FBAgQIECAAAECBAgQIECAAAECrRYQYLVa2P0JECBAgAABAgQIECBAgAABAgSaEhBgNcXnYgIECBAgQIAAAQIECBAgQIAAgVYLCLBaLez+BAgQIECAAAECBAgQIECAAAECTQkIsJriczEBAgQIECBAgAABAgQIECBAgECrBQRYrRZ2fwIECBAgQIAAAQIECBAgQIAAgaYEBFhN8bmYAAECBAgQIECAAAECBAgQIECg1QICrFYLuz8BAgQIECBAgAABAgQIECBAgEBTAgKspvhcTIAAAQIECBAgQIAAAQIECBAg0GoBAVarhd2fAAECBAgQIECAAAECBAgQIECgKQEBVlN8LiZAgAABAgQIECBAgAABAgQIEGi1gACr1cLuT4AAAQIECBAgQIAAAQIECBAg0JSAAKspPhcTIECAAAECBAgQIECAAAECBAi0WkCA1Wph9ydAgAABAgQIECBAgAABAgQIEGhKQIDVFJ+LCRAgQIAAAQIECBAgQIAAAQIVF3j++YgpUyLuvDNi/vz/39gNNojYd9+Iiy6KGDu24h2IEGBVfog0kAABAgQIECBAgAABAgQIECCwkgLPPRfx/vdHPP101zfYbLOIOXMi3vOelXxAey4TYLXH2VMIECBAgAABAgQIECBAgAABAu0X+PznI664oufnnnBCxIwZ7W9bH54owOoDllMJECBAgAABAgQIECBAgAABAgNKYMyYiBde6LnJG28ckcsMK3wIsCo8OJpGgAABAgQIECBAgAABAgQIEGhKYMiQcpcvW1buvH46S4DVT/AeS4AAAQIECBAgQIAAAQIECBBouYAAq+XEHkCAAAECBAgQIECAAAECBAgQINCMgACrGT3XEiBAgAABAgQIECBAgAABAgQItFxAgNVyYg8gQIAAAQIECBAgQIAAAQIECBBoRkCA1YyeawkQIECAAAECBAgQIECAAAECBFouIMBqObEHECBAgAABAgQIECBAgAABAgQINCMgwGpGz7UECBAgQIAAAQIECBAgQIAAAQItFxBgtZzYAwgQIECAAAECBAgQIECAAAECBJoREGA1o+daAgQIECBAgAABAgQIECBAgACBlgsIsFpO7AEECBAgQIAAAQIECBAgQIAAAQLNCAiwmtFzLQECBAgQIECAAAECBAgQIECAQMsFBFgtJ/YAAgQIECBAgAABAgQIECBAgACBZgQEWM3ouZYAAQIECBAgQIAAAQIECBAgQKDlAgKslhN7AAECBAgQIECAAAECBAgQIECAQDMCAqxm9FxLgAABAgQIECBAgAABAgQIECDQcgEBVsuJPYAAAQIECBAgQIAAAQIECBAgQKAZAQFWM3quJUCAAAECBAgQIECAAAECBAgQaLmAAKvlxB5AgAABAgQIECBAgAABAgQIECDQjIAAqxk91xIgQIAAAQIECBAgQIAAAQIECLRcQIDVcmIPIECAAAECBAgQIECAAAECBAgQaEZAgNWMnmsJECBAgAABAgQIECBAgAABAgRaLiDAajmxBxAgQIAAAQIECBAgQIAAAQIECDQjIMBqRs+1BAgQIECAAAECBAgQIECAAAECLRcQYLWc2AMIECBAgAABAgQIECBAgAABAgSaERBgNaPnWgIECBAgQIAAAQIECBAgQIAAgZYLCLBaTuwBBAgQIECAAAECBAgQIECAAAECzQgIsJrRcy0BAgQIECBAgAABAgQIECBAgEDLBQRYLSf2AAIECBAgQIAAAQIECBAgQIAAgWYEBFjN6LmWAAECBAgQIECAAAECBAgQIECg5QICrJYTewABAgQIECBAgAABAgQIECBAgEAzAgKsZvRc2wqBpUuXxlNPPRV33313zJs3L04++eQYOXJkl49asmRJzJgxIx577LFumzJq1Kg444wzur1HK/rgngQIECBAgAABAgQIECBAgMAqFBBgrUJMt1ppgQytnnzyyZg1a1bMnTs3MpjKo7fwafHixTF9+vTi2u6O3u6x0o12IQECBAgQIECAAAECBAgQINAeAQFWe5w9pWeBm2++OW688cbipLXWWivGjh1bVGGtt956PVZPvfzyyzF16tTIAOy0006LDTbYADUBAgQIECBAgAABAgQIECAw2AQEWINtRAdmf2699dZ45plnYr/99otx48bF008/HdOmTYthw4b1GGDNnz8/Lrzwwhg6dKhlggNz6LWaAAECBAgQIECAAAECBAj0LiDA6t3IGe0XyOqrMgFW7bwxY8bE5MmTi8DLQYAAAQIECBAgQIAAAQIECAwyAQHWIBvQQdKdsgHWI488UmzivsMOO8Txxx9fVGI5CBAgQIAAAQIECBAgQIAAgUEmIMAaZAM6SLpTNsB64IEH4vLLL49NNtkkRowYEU888USxAfwaa6wRu+66a0ycODFGjx49SFR0gwABAgQIECBAgAABAgQIdKiAAKtDB77i3S4bYNVv/t5Vl4YPHx6TJk0q9tVyECBAgAABAgQIECBAgAABAgNUQIA1QAdukDe7bIA1e/bsuOGGG4oKrMMPP7x4C+GyZcuKDeGzMmvBggWx2WabxZQpU2Lttdce5Gq6R4AAAQIECBAgQIAAAQIEBqmAAGuQDuwA71bZAKunbtbu8dZbb8WJJ54YO+64Y59UMhxzECBAgAABAgQIECBAgAABAv0vMH6vvUo1YvY99yw/b/z48aWuaedJQ5Zl2Y1j0AisigBr6dKlcdlll8XDDz8chxxySEyYMKFPPgKsPnE5mQABAgQIECBAgAABAgQItExAgNUyWjduRmBVBFj5/CuuuCLmzJkTBx98cBx00EHNNMm1BAgQIECAAAECBAgQIECAQH8JWELYX/Ke25NAmQAr97m68sorY9SoUXHssceusMdVsxVYRogAAQIECBAgQIAAAQIECBCoiIAAqyIDoRnvEigTYL322mtx4YUXxsKFC+Pkk0+Orbba6l33mD9/flx00UXx6quvrtQeWIaEAAECBAgQIECAAAECBAgQqIiAAKsiA6EZfQ6wctuz66+/Pm677bbiLYTHHXdcrL/++sV9Fi9eHD/96U/jgQceiC233DImT54cw4YNo0yAAAECBAgQIECAAAECBAgMRAEB1kActcHf5jIVWKnwxhtvxOWXXx6PP/54DBkyJNZdd93iz6zOyiWEw4cPj0mTJsW4ceMGP5oeEiBAgAABAgQIECBAgACBwSogwBqsIzuw+1U2wMpeLlmyJO6999649dZb46WXXoqszMoga9ddd40DDzwwRo4cObAxtJ4AAQIECBAgQIAAAQIECHS6gACr02eA/hMgQIAAAQIECBAgQIAAAQIEKi4gwKr4AGkeAQIECBAgQIAAAQIECBAgQKDTBQRYnT4D9J8AAQIECBAgQIAAAQIECBAgUHEBAVbFB0jzCBAgQIAAAQIECBAgQIAAAQKdLiDA6vQZoP8ECBAgQIAAAQIECBAgQIAAgYoLCLAqPkCaR4AAAQIECBAgQIAAAQIECBDodAEBVqfPAP0nQIAAAQIECBAgQIAAAQIECFRcQIBV8QHSPAIECBAgQIAAAQIECBAgQIBApwsIsDp9Bug/AQIECBAgQIAAAQIECBAgQKDiAgKsig+Q5hEgQIAAAQIECBAgQIAAAQIEOl1AgNXpM0D/CRAgQIAAAQIECBAgQIAAAQIVFxBgVXyANI8AAQIECBAgQIAAAQIECBAg0OkCAqxOnwH6T4AAAQIECBAgQIAAAQIECBCouIAAq+IDpHkECBAgQIAAAQIECBAgQIAAgU4XEGB1+gzQfwIECBAgQIAAAQIECBAgQIBAxQUEWBUfIM0jQIAAAQIECBAgQIAAAQIECHS6gACr02eA/hMgQIAAAQIECBAgQIAAAQIEKi4gwKr4AGkeAQIECBAgQIAAAQIECBAgQKDTBQRYnT4D9J8AAQIECBAgQIAAAQIECBAgUHEBAVbFB0jzCBAgQIAAAQIECBAgQIAAAQKdLiDA6vQZoP8ECBAgQIAAAQIECBAgQIAAgYoLCLAqPkCaR4AAAQIECBAgQIAAAQIECBDodAEBVqfPAP0nQIAAAQIECBAgQIAAAQIECFRcQIBV8QHSPAIECBAgQIAAAQIECBAgQIBApwsIsDp9Bug/AQIECBAgQIAAAQIECBAgQKDiAgKsig+Q5hEgQIAAAQIECBAgQIAAAQIEOl1AgNXpM0D/CRAgQIAAAQIECBAgQIAAAQIVFxBgVXyANI8AAQIECBAgQIAAAQIECBAg0OkCAqxOnwH6T4AAAQIECBAgQIAAAQIECBCouIAAq+IDpHkECBAgQIAAAQIECBAgQIAAgU4XEGB1+gzQfwIECBAgQIAAAQIECBAgQIBAxQUEWBUfIM0jQIAAAQIECBAgQIAAAQIECHS6gACr02eA/hMgQIAAAQIECBAgQIAAAQIEKi4gwKr4AGkeAQIECBAgQIAAAQIECBAgQKDTBQRYnT4D9J8AAQIECBAgQIAAAQIECBAgUHEBAVbFB0jzCBAgQIAAAQIECBAgQIAAAQKdLiDA6vQZoP8ECBAgQIAAAQIECBAgQIAAgYoLCLAqPkCaR4AAAQIECBAgQIAAAQIECBDodAEBVqfPAP0nQIAAAQIECBAgQIAAAQIECFRcQIBV8QHSPAIECBAgQIAAAQIECBAgQIBApwsIsDp9Bug/AQIECBAgQIAAAQIECBAgQKDiAgKsig+Q5hEgQIAAAQIECBAgQIAAAQIEOl1AgNXpM0D/CRAgQIAAAQIECBAgQIAAAQIVFxBgVXyANI8AAQIECBAgQIAAAQIECBAg0OkCAqxOnwH6T4AAAQIECBAgQIAAAQIECBCouIAAq+IDpHkECBAgQIAAAQIECBAgQIAAgU4XEGB1+gzQfwIECBAgQIAAAQIECBAgQIBAxQUEWBUfIM0jQIAAAQIECBAgQIAAAQIECHS6gACr02eA/hMgQIAAAQIECBAgQIAAAQIEKi4gwKr4AGkeAQIECBAgQIAAAQIECBAgQKDTBQRYnT4D9J8AAQIECBAgQIAAAQIECBAgUHEBAVbFB0jzCBAgQIAAAQIECBAgQIAAAQKdLiDA6vQZoP8ECBAgQIAAAQIECBAgQIAAgYoLCLAqPkCaR4AAAQIECBAgQIAAAQIECBDodAEBVqfPAP0nQIAAAQIECBAgQIAAAQIECFRcQIBV8QHSPAIECBAgQIAAAQIECBAgQIBApwsIsDp9Bug/AQIECBAgQIAAAQIECBAgQKDiAgKsig+Q5hEgQIAAAQIECBAgQIAAAQIEOl1AgNXpM0D/CRAgQIAAAQIECBAgQIAAAQIVFxBgVXyANI8AAQIECBAgQIAAAQIECBAg0OkCAqxOnwH6T4AAAQIECBAgQIAAAQIECBCouIAAq+IDpHkECBAgQIAAAQIECBAgQIAAgU4XEGB1+gzQfwIECBAgQIAAAQIECBAgQIBAxQUEWBUfIM0jQIAAAQIECBAgQIAAAQIECHS6gACr02eA/hMgQIAAAQIECBAgQIAAAQIEKi4gwKr4AGkeAQIECBAgQIAAAQIECBAgQKDTBQRYnT4D9J8AAQIECBAgQIAAAQIECBAgUHEBAVbFB0jzCBAgQIAAAQIECBAgQIAAAQKdLiDA6vQZoP8ECBAgQIAAAQIECBAgQIAAgYoLCLAqPkCaR4AAAQIECBAgQIAAAQIECBDodAEBVqfPAP0nQIAAAQIECBAgQIAAAQIECFRcQIBV8QHSPAIECBAgQIAAAQIECBAgQIBApwsIsDp9Bug/AQIECBAgQIAAAQIECBAgQKDiAgKsig+Q5hEgQIAAAQIECBAgQIAAAQIEOl1AgNXpM0D/CRAgQIAAAQIECBAgQIAAAQIVFxBgVXyANI8AAQIECBAgQIAAAQIECBAg0OkCAqxOnwH6T4AAAQIECBAgQIAAAQIECBCouIAAq+IDpHkECBAgQIAAAQIECBAgQIAAgU4XEGB1+gzQfwIECBAgQIAAAQIECBAgQIBAxQUEWBUfIM0jQIAAAQIECBAgQIAAAQIECHS6gACr02eA/hMgQIAAAQIECBAgQIAAAQIEKi4gwKr4AGkeAQIECBAgQIAAAQIECBAgQKDTBQRYnT4D9J8AAQIECBAgQIAAAQIECBAgUHEBAVbFB0jzCBAgQIAAAQIECBAgQIAAAQKdLiDA6vQZoP8ECBAgQIAAAQIECBAgQIAAgYoLCLAqPkCaR4AAAQIECBAgQIAAAQIECBDodAEBVqfPAP0nQIAAAQIECBAgQIAAAQIECFRcQIBV8QHSPAIECBAgQIAAAQIECBAgQIBApwsIsDp9Bug/AQIECBAgQIAAAQIECBAgQKDiAgKsig+Q5hEgQIAAAQIECBAgQIAAAQIEOl1AgNXpM0D/CRAgQIAAAQIECBAgQIAAAQIVFxBgVXyANI8AAQIECBAgQIAAAQIECBAg0OkCAqxOnwH6T4AAAQIECBAgQIAAAQIECBCouIAAq+IDpHkECBAgQIAAAQIECBAgQIAAgU4XEGB1+gyoXv+XLl0aTz31VNx9990xb968OPnkk2PkyJHdNnTBggUxc+bMeOihh2Lx4sUxZMiQ2HDDDWPChAmxxx57xGqrrVa9TmoRAQIECBAgQIAAAQIECBAgUF5AgFXeypmtE8jQ6sknn4xZs2bF3LlzY8mSJcXDRo0aFWeccUa3AVYGXZdcckksWrQohg4dGiNGjCiuff3114sga/z48XHEEUcUP3MQIECAAAECBAgQIECAAAECA1RAgDVAB26QNfvmm2+OG2+8sejVWmutFWPHji2qsNZbb71uA6wMqi699NIi8Np1113jqKOOimHDhsWyZcvikUceiauuuirefPPNOOGEE2LHHXccZGK6Q4AAAQIECBAgQIAAAQIEOkhAgNVBg13hrt56663xzDPPxH777Rfjxo2Lp59+OqZNm1YEUt1VYGXAledk4HXqqafGBhtssLyHGWJdf/31cdtttxXL3xlm2QAAIABJREFUCI855piiIstBgAABAgQIECBAgAABAgQIDECBst/ply2rdOeGLMvEwjFoBGrhVE8BVi43vO6662KnnXaK448/foVlglmFNWPGjBgzZkyccsopsc466wwaHx0hQIAAAQIECBAgQIAAAQIdJSDA6qjhHjCdLRNg/eIXv4jbb789PvzhD8dhhx22Qt+yiuviiy8uKrR62kdrwKBoKAECBAgQIECAAAECBAgQ6FQBAVanjny1+10mwLriiitizpw5cfDBB8dBBx20QodefvnlmDp1avFmwnyTYS5NdBAgQIAAAQIECBAgQIAAAQIDUECANQAHrQOaLMDqgEHWRQIECBAgQIAAAQIECBAgUFZAgFVWynntFKhCgDV79ux2dtmzCBAgQIAAAQIECBAgQIAAgW4Exu+1Vymb2ffcs/y88ePHl7qmnSfZxL2d2m14lgCrDcgeQYAAAQIECBAgQIAAAQIEBoiAAKufBur111+Pq6++Oh5++OH4yle+EiNHjox8keLMmTNj+vTpsWDBgth9993jC1/4QmyyySb91Mr+e2wVAqz+670nEyBAgAABAgQIECBAgAABAu8SsISw/RNi0aJF8Z3vfCfuuOOO2HzzzeOCCy6I0aNHx+9///v41re+FW+++ebyRo0dOzbOO++8GDNmTPsb2o9PLBNg1d5CuM8++8QRRxyxQmu9hbAfB9CjCRAgQIAAAQIECBAgQIDAqhQQYK1KzXL3uvLKK2PatGmx1VZbxXHHHRf77rtvLFmyJL75zW8WFVn/9E//FHvuuWdcdtllccMNN8TnPve5mDJlSrmbD5KzygRYs2bNiuuuuy522mmnOP7442Po0KHv6v0jjzwSM2bMKMK/U045JdZZZ51BoqMbBAgQIECAAAECBAgQIECgwwQEWO0d8MWLF8c555wTf/rTn4rKqnHjxhUNePTRR+NLX/pSZDXRl7/85Vh99dVj4cKFxfLC9dZbr7hm7bXXbm9j+/FpZQKs2jlrrrlmnHrqqbHhhhsub3Eux8wKrQy53v/+9xcVWkPKTvZ+7LdHEyBAgAABAgQIECBAgAABAl0IlP1Ov2xZpfkGzCbuubfVmWeeGbk08Oyzz45hw4YVsLn31b//+78XVVj7779/8Xe1sOu5555bvsyw0qOwChtXJsDKqrVLL7005s6dW1RhHX300UWVVYZXWX111VVXFZVtkyZNim233XYVts6tCBAgQIAAAQIECBAgQIAAgbYKCLDayl1szt4YYC1dujS+973vxV133VX8WQtbBFjTioDvjDPOKDa57+p44YUXlm96n0sIR4wYUYRWuUl+VlxlGHjooYeqvmrvNPc0AgQIECBAgAABAgQIECCwagUEWKvWs7e7ZSh17rnnFlVDtSWEzz//fHzxi18slgp+97vfLf7MIyuvzjrrrNh6663j61//+vJqrd6eMRh+XqYCq9bPDAWzgu2hhx4qqtYyuMrlhBMmTIg99tgjVltttcFAog8ECBAgQIAAAQIECBAgQKBzBQRY7R/7DFsyvNp0001j/Pjx8eCDD8bjjz8eJ598chxzzDHxzjvvRIZa//Ef/xF33313UYH02c9+tv0N9UQCBAgQIECAAAECBAgQIECAQBUEBFjtH4VFixYVSwVvv/325Q/fZptt4tvf/nZROZQbvGdF1iuvvBK77LJL/Nu//Vu3S+ja33pPJECAAAECBAgQIECAAAECBAi0WUCA1Wbw/3vcW2+9FXfeeWc88MADRWh1yCGHLF86mAFWvokw3543ZcqUGD16dP800lMJECBAgAABAgQIECBAgAABAlUQEGBVYRS0gQABAgQIECBAgAABAgQIECBAoFsBAZbJQYAAAQIECBAgQIAAAQIECBAgUGkBAVb/Dc+yZcviz3/+c/zmN78pNmvPN+gNGzYs9t5779h///0j98XyBr3+Gx9PJkCAAAECBAgQIECAAAECBCoiIMDqn4FYsGBBnH/++XHHHXd024B99903zjrrLHtg9c8QeSoBAgQIECBAgAABAgQIECBQFQEBVvtHIt9C+J3vfKcIr4YPHx4HHnhg7LnnnrHmmmtGbu5+1113xS233BJvvvlmZIj11a9+tTjPQYAAAQIECBAgQIAAAQIECBDoSAEBVvuH/YYbbiiqr3KpYL5tsKu3DL722mtFyJVvKswqrI9//OPtb6gnEiBAgAABAgQIECBAgAABAgSqICDAau8o5D5X5557bsydOzfOO++8GDduXLcNeP755+OLX/xibL755nH22WcX+2M5CBAgQIAAAQIECBAgQIAAAQIdJyDAau+Q595XZ555ZowdO7bXUCrDrnPOOSeee+65uOCCC+yF1d6h8jQCBAgQIECAAAECBAgQIECgKgICrPaOhACrvd6eRoAAAQIECBAgQIAAAQIECAwCAQFWewexL0sIn3rqqWIJ4fbbbx9f//rXLSFs71B5GgECBAgQIECAAAECBAgQIFAVAQFW+0di5syZxf5Xu+yyS/GGwY022miFRrz44ovFJu4PPvhgEWJNnDix/Q31RAIECBAgQIAAAQIECBAgQIBAFQQEWO0fhUWLFhXh1B133BFDhw6N8ePHx2677RZbbrll5Mbtv//972P27NmxdOnS2HfffYuQa/jw4e1vqCcSIECAAAECBAgQIECAAAECBKogIMDqn1F47bXX4vvf/37cdNNN8c4776zQiNVWWy0+9rGPxemnnx4jRozon0Z6KgECBAgQIECAAAECBAgQIECgCgICrP4dhfnz58evf/3ruP/++2PevHnFfldbb7117L///sWbCoeUHaD+7YanEyBAgAABAgQIECBAgAABAgRaJ1A2H1m2rHVtWAV3HrJsWcVbuAo66RYECBAgQIAAAQIECBAgQIAAgY4UEGD1/7DnEsJXX321WEqYSwfXXXfd4k8HAQIECBAgQIAAAQIECBAgQIBARAiw+mcaZFj1hz/8Ia688spi+WBu2F47cmP33NR90qRJsfPOO1tG2D9D5KkECBAgQIAAAQIECBAgQIBAVQQEWO0fibfffjsuvvjiuPbaa7vcwL3WoqzC+uxnPxtTpkyJ1Vdfvf0N9UQCBAgQIECAAAECBAgQIECAQBUEBFjtH4WZM2fGeeedV1RWHXrooUVItfnmmxfLBjPc+utf/xo///nP42c/+1nk1l5f/OIXY+LEie1vqCcSIECAAAECBAgQIECAAAECBKogIMBq7ygsXrw4zjnnnLjnnnvi9NNPj09/+tNdLhHM4GrWrFnx7W9/O973vvfF2WefHcOGDWtvYz2NAAECBAgQIECAAAECBAgQIFAFAQFWe0dhwYIFceaZZxZh1He/+90YNWpUtw1YtGhRfP3rX4+85oILLojRo0e3t7GeRoAAAQIECBAgQIAAAQIECBCogoAAq72jsHDhwjjrrLNio4026rWqqlat9eKLL8b555/fY9jV3l54GgECBAgQIECAAAECBAgQIECgjQICrDZiRxRvG8xqqoceeqjYB+s973lPtw2oVWBtvPHG8aUvfSny7YQOAgQIECBAgAABAgQIECBAgEDHCQiw2j/kc+bMia997Wtx0kkn9bgHVm7k/qMf/ajYB2v33Xdvf0M9kQABAgQIECBAgAABAgQIECBQBQEBVntH4a233oo777wzrr766nj44YeLDdq32GKLFRrx0ksvFZu4jx07Nvbee+8VNnpfd91144gjjojhw4e3twOeRoAAAQIECBAgQIAAAQIECBBot4AAq73itU3c582b19SDN998cxu7NyXoYgIECBAgQIAAAQIECBAgQGDACAiw2jtUua/VNddcE6+++mpTD1aB1RSfiwkQIECAAAECBAgQIECAAIGBJCDAGkijpa0ECBAgQIAAAQIECBAgQIAAgQ4UEGB14KDrMgECBAgQIECAAAECBAgQIEBgIAkIsAbSaGkrAQIECBAgQIAAAQIECBAgQKADBQRY7R30ldnE3Ybt7R0jTyNAgAABAgQIECBAgAABAgQqJiDAau+ACLDa6+1pBAgQIECAAAECBAgQIECAwCAQEGC1dxDfeeed4g2E+WdPx1/+8pe44IILYvTo0fGNb3wj1l9//fY21NMIECBAgAABAgQIECBAgAABAlUREGBVZSRWbMd9990XX/nKV+KEE06IY445proN1TICBAgQIECAAAECBAgQIECAQCsFBFit1G3u3q+88koRYI0YMSLOOeecWHvttZu7oasJECBAgAABAgQIECBAgAABAgNRQIBV3VFbvHhxEVw999xzy5cTVre1WkaAAAECBAgQIECAAAECBAgQaJGAAKtFsKvgti+88EL8y7/8S6y++upx/vnnx6hRo1bBXd2CAAECBAgQIECAAAECBAgQIDDABARY7R2wspu4Z9XVxRdfHPfff3/sv//+8dWvfjXWWGON9jbW0wgQIECAAAECBAgQIECAAAECVRAQYLV3FBYsWBBnnnlmzJs3r9SD8+2D3/72t2O77bYrdb6TCBAgQIAAAQIECBAgQIAAAQKDTkCA1d4hLRtgDR8+PPbaa6+YPHlybLbZZu1tpKcRIECAAAECBAgQIECAAAECBKokIMCq0mhoCwECBAgQIECAAAECBAgQIECAwAoCAiyTggABAgQIECBAgAABAgQIECBAoNICAqz2Ds/ChQvjrLPOir/97W9x3nnnxTbbbNPeBngaAQIECBAgQIAAAQIECBAgQGCgCQiw2jtiAqz2ensaAQIECBAgQIAAAQIECBAgMAgEBFjtHcSlS5fGBRdcEDNnzoyzzz47PvShD7W3AZ5GgAABAgQIECBAgAABAgQIEBhoAgKs9o/YSy+9FOeee26xjPAb3/hGbLvttu1vhCcSIECAAAECBAgQIECAAAECBAaKgACrvSO1YMGCOPPMM2PevHmlH7z55psXVVujR48ufY0TCRAgQIAAAQIECBAgQIAAAQKDRkCA1d6hFGC119vTCBAgQIAAAQIECBAgQIAAgUEgIMBq7yC+88478eqrr0b+WfZYbbXVYt11143800GAAAECBAgQIECAAAECBAgQ6DgBAVbHDbkOEyBAgAABAgQIECBAgAABAgQGloAAa2CNl9YSIECAAAECBAgQIECAAAECBDpOQIDV3iHP5YMPPvhgbLfddrHBBhsUD1+0aFFcc801xdLC+iM3bf/Upz4VI0aMaG8jPY0AAQIECBAgQIAAAQIECBAgUCUBAVZ7RuOtt96KH//4x8U/w4cPj/POOy+22Wab4uE9bex+wAEHxJe//OVYc80129NQTyFAgAABAgQIECBAgAABAgQIVE1AgNX6EXn77bfjoosuimuvvbZ42JZbbhnf/OY3Y4sttnhXgPXmm2/GBz7wgVh99dWLTd7vuuuumD9/fnz3u9+NPfbYo/UN9QQCBAgQIECAAAECBAgQIECAQBUFBFitH5U777wzvvWtb8V6660X//qv/xq77757DKmDr1VgjR07Ns4+++wYNmxY0ahZs2bFOeecUywj/Md//MfWN9QTCBAgQIAAAQIECBAgQIAAAQJVFBBgtXZUli5dGt/73vfilltuiW984xvxwQ9+cIUHdhdgvfTSS/GFL3whNtlkk3cFW61tsbsTIECAAAECBAgQIECAAAECBComIMBq7YC88sor8ZWvfCVyeeD5558fo0aNKh1gvfHGG0Vw9eKLL8YFF1wQuam7gwABAgQIECBAgAABAgQIECDQcQICrNYOeXfVVfVPrb2FMJcYfuITn4g11lij+PHixYuLJYTPPfecAKu1w+TuBAgQIECAAAECBAgQIECAQJUFBFitHZ1agJXVU+eee27xBsKyR616K8/Pjdwz4HIQIECAAAECBAgQIECAAAECBDpOQIDV2iHPKqoMrubOnRvnnXdejBs3rvQD77vvvmL54QEHHBBf+tKXYujQoaWvdSIBAgQIECBAgAABAgQIECBAYNAICLBaP5RXXnllTJs2LQ477LA4/fTTY8011+z1oX/961/ja1/7WjzxxBPFPlgf+tCHer3GCQQIECBAgAABAgQIECBAgACBQSkgwGr9sOYm7F/96lfjySefjN122y3++Z//uajEGtIF/ttvvx333ntvTJ06NZ5++unYd999i2v7svSw9T3yBAIECBAgQIAAAQIECBAgQIBAGwUEWO3Bvv/++4ulhC+99FLxwAykcl+s7bffvngz4cKFC4tlhll5lW8szGPHHXeMb33rW7Hhhhu2p5GeQoAAAQIECBAgQIAAAQIECBCoooAAq32jMn/+/Jg+fXrcfPPNsXTp0m4fvNZaa8VnPvOZOPbYY2OdddZpXwM9iQABAgQIECBAgAABAgQIECBQRQEBVvtHZdGiRfHYY48V+1s9++yzyxuwySabFBVZ+c8aa6zR/oZ5IgECBAgQIECAAAECBAgQIECgigICrCqOijYRIECAAAECBAgQIECAAAECBAgsFxBgmQwECBAgQIAAAQIECBAgQIAAAQKVFhBgVXp4NI4AAQIECBAgQIAAAQIECBAgQECAZQ4QIECAAAECBAgQIECAAAECBAhUWkCAVenh0TgCBAgQIECAAAECBAgQIECAAAEBljlAgAABAgQIECBAgAABAgQIECBQaQEBVqWHR+MIECBAgAABAgQIECBAgAABAgQEWOYAAQIECBAgQIAAAQIECBAgQIBApQUEWJUeHo0jQIAAAQIECBAgQIAAAQIECBAQYJkDBAgQIECAAAECBAgQIECAAAEClRYQYFV6eDSOAAECBAgQIECAAAECBAgQIEBAgGUOECBAgAABAgQIECBAgAABAgQIVFpAgFXp4dE4AgQIECBAgAABAgQIECBAgAABAZY5QIAAAQIECBAgQIAAAQIECBAgUGkBAValh0fjCBAgQIAAAQIECBAgQIAAAQIEBFjmAAECBAgQIECAAAECBAgQIECAQKUFBFiVHh6NI0CAAAECBAgQIECAAAECBAgQEGCZAwQIECBAgAABAgQIECBAgAABApUWEGBVeng0jgABAgQIECBAgAABAgQIECBAQIBlDhAgQIAAAQIECBAgQIAAAQIECFRaQIBV6eHROAIECBAgQIAAAQIECBAgQIAAAQGWOUCAAAECBAgQIECAAAECBAgQIFBpAQFWpYdH4wgQIECAAAECBAgQIECAAAECBARY5gABAgQIECBAgAABAgQIECBAgEClBQRYlR4ejSNAgAABAgQIECBAgAABAgQIEBBgmQMDWWDJkiUxY8aMeOyxx7rtxqhRo+KMM86IkSNHDuSuajsBAgQIECBAgAABAgQIEOhcAQFW5479YOj54sWLY/r06fHkk08KsAbDgOoDAQIECBAgQIAAAQIECBDoSkCAZV4MZIGXX345pk6dGkuXLo3TTjstNthgg4HcHW0nQIAAAQIECBAgQIAAAQIEBFjmwGATmD9/flx44YUxdOhQywQH2+DqDwECBAgQIECAAAECBAgQqAmowDIXBrLAU089FdOmTYsxY8bE5MmTY9iwYQO5O9pOgAABAgQIECBAgAABAgQIdCUgwDIvBrLAI488UmzivsMOO8Txxx9fVGI5CBAgQIAAAQIECBAgQIAAgUEmIMAaZAPaYd154IEH4vLLL49NNtkkRowYEU888UTkmwnXWGON2HXXXWPixIkxevToDlPRXQIECBAgQIAAAQIECBAgMMgEBFiDbEA7rDs333xz3Hjjjd32evjw4TFp0qQYN25ch8noLgECBAgQIECAAAECBAgQGEQCAqxBNJgd2JXZs2fHDTfcUFRgHX744cVbCJctWxbPPPNMUZm1YMGC2GyzzWLKlCmx9tprd6CQLhMgQIAAAQIECBAgQIAAgUEgIMAaBIOoC10K1DZ4f+utt+LEE0+MHXfckRQBAgQIECBAgAABAgQIECAwEAUEWANx1LS5jMDSpUvjsssui4cffjgOOeSQmDBhQpnLlp+T1V0OAgQIECBAgAABAgQIECBAoP8Fxu+1V6lGzL7nnuXnjR8/vtQ17TxpyLJcN+Yg0CBwxRVXxJw5c+Lggw+Ogw46qE8+Aqw+cTmZAAECBAgQIECAAAECBAi0TECA1TJaN261QO5zdeWVV8aoUaPi2GOPXWGPq2YrsFrdfvcnQIAAAQIECBAgQIAAAQIESgpYQlgSymmVE3jttdfiwgsvjIULF8bJJ58cW2211bvaOH/+/Ljooovi1VdftQdW5UZPgwgQIECAAAECBAgQIECAQB8EBFh9wHJqpQRy1ej1118ft912W/EWwuOOOy7WX3/9oo2LFy+On/70p/HAAw/ElltuGZMnT45hw4ZVqv0aQ4AAAQIECBAgQIAAAQIECJQUEGCVhHJaJQXeeOONuPzyy+Pxxx+PIUOGxLrrrlv8mdVZuYRw+PDhMWnSpBg3blwl269RBAgQIECAAAECBAgQIECAQAkBAVYJJKdUWmDJkiVx7733xq233hovvfRSZGVWBlm77rprHHjggTFy5MhKt1/jCBAgQIAAAQIECBAgQIAAgV4EBFimCAECBAgQIECAAAECBAgQIECAQKUFBFiVHh6NI0CAAAECBAgQIECAAAECBAgQEGCZAwQIECBAgAABAgQIECBAgAABApUWEGBVeng0jgABAgQIECBAgAABAgQIECBAQIBlDhAgQIAAAQIECBAgQIAAAQIECFRaQIBV6eHROAIECBAgQIAAAQIECBAgQIAAAQGWOUCAAAECBAgQIECAAAECBAgQIFBpAQFWpYdH4wgQIECAAAECBAgQIECAAAECBARY5gABAgQIECBAgAABAgQIECBAgEClBQRYlR4ejSNAgAABAgQIECBAgAABAgQIEBBgmQMECBAgQIAAAQIECBAgQIAAAQKVFhBgVXp4NI4AAQIECBAgQIAAAQIECBAgQECAZQ4QIECAAAECBAgQIECAAAECBAhUWkCAVenh0TgCBAgQIECAAAECBAgQIECAAAEBljlAgAABAgQIECBAgAABAgQIECBQaQEBVqWHR+MIECBAgAABAgQIECBAgAABAgQEWOYAAQIECBAgQIAAAQIECBAgQIBApQUEWJUeHo0jQIAAAQIECBAgQIAAAQIECBAQYJkDBAgQIECAAAECBAgQIECAAAEClRYQYFV6eDSOAAECBAgQIECAAAECBAgQIEBAgGUOECBAgAABAgQIECBAgAABAgQIVFpAgFXp4dE4AgQIECBAgAABAgQIECBAgAABAZY5QIAAAQIECBAgQIAAAQIECBAgUGkBAValh0fjCBAgQIAAAQIECBAgQIAAAQIEBFjmAAECBAgQIECAAAECBAgQIECAQKUFBFiVHh6NI0CAAAECBAgQIECAAAECBAgQEGCZAwQIECBAgAABAgQIECBAgAABApUWEGBVeng0jgABAgQIECBAgAABAgQIECBAQIBlDhAgQIAAAQIECBAgQIAAAQIECFRaQIBV6eHROAIECBAgQIAAAQIECBAgQIAAAQGWOUCAAAECBAgQIECAAAECBAgQIFBpAQFWpYdH4wgQIECAAAECBAgQIECAAAECBARY5gABAgQIECBAgAABAgQIECBAgEClBQRYlR4ejSNAgAABAgQIECBAgAABAgQIEBBgmQMECBAgQIAAAQIECBAgQIAAAQKVFhBgVXp4NI4AAQIECBAgQIAAAQIECBAgQECAZQ4QIECAAAECBAgQIECAAAECBAhUWkCAVenh0TgCBAgQIECAAAECBAgQIECAAAEBljlAgAABAgQIECBAgAABAgQIECBQaQEBVqWHR+MIECBAgAABAgQIECBAgAABAgQEWOYAAQIECBAgQIAAAQIECBAgQIBApQUEWJUeHo0jQIAAAQIECBAgQIAAAQIECBAQYJkDBAgQIECAAAECBAgQIECAAAEClRYQYFV6eDSOAAECBAgQIECAAAECBAgQIEBAgGUOECBAgAABAgQIECBAgAABAgQIVFpAgFXp4dE4AgQIECBAgAABAgQIECBAgAABAZY5QIAAAQIECBAgQIAAAQIECBAgUGkBAValh0fjCBAgQIAAAQIECBAgQOD/tXcnQFdUZ/7HD4ugiICDKEEhMUgUlQQF12hQghAgTBaQCYmiUQIqM1WTyWyZNalZMjVbZqpCDIsslrswE0GJoI5oiJMgKo77gigogkLYEUThX7/Dv1/ue9+79Hafvrfvt6tSGt/ufvp8zjm9PPf0aQQQQAABEli0AQQQQAABBBBAAAEEEEAAAQQQQACBuhYggVXX1cPBIYAAAggggAACCCCAAAIIIIAAAgiQwKINIIAAAggggAACCCCAAAIIIIAAAgjUtQAJrLquHg4OAQQQQAABBBBAAAEEEEAAAQQQQIAEFm0AAQQQQAABBBBAAAEEEEAAAQQQQKCuBUhg1XX1cHAIIIAAAggggAACCCCAAAIIIIAAAiSwaAMIIIAAAggggAACCCCAAAIIIIAAAnUtQAKrrquHg0MAAQQQQAABBBBAAAEEEEAAAQQQIIFFG0AAAQQQQAABBBBAAAEEEEAAAQQQqGsBElh1XT0cHAIIIIAAAggggAACCCCAAAIIIIAACSzaAAIIIIAAAggggAACCCCAAAIIIIBAXQuQwKrr6uHgEEAAAQQQQAABBBBAAAEEEEAAAQRIYNEGEEAAAQQQQAABBBBAAAEEEEAAAQTqWoAEVl1XDweHAAIIIIAAAggggAACCCCAAAIIIEACizaAAAIIIIAAAggggAACCCCAAAIIIFDXAiSw6rp6ODgEEEAAAQQQQAABBBBAAAEEEEAAARJYtAEEEEAAAQQQQAABBBBAAAEEEEAAgboWIIFV19XDwSGAAAIIIIAAAggggAACCCCAAAIIkMCiDSCAAAIIIIAAAggggAACCCCAAAII1LUACay6rh4ODgEEEEAAAQQQQAABBBBQcKgxAAAgAElEQVRAAAEEEECABBZtAAEEEEAAAQQQQAABBBBAAAEEEECgrgVIYNV19XBwCCCAAAIIIIAAAggggAACCCCAAAIksGgDCCCAAAIIIIAAAggggAACCCCAAAJ1LUACq66rh4NDAAEEEEAAAQQQQAABBBBAAAEEECCBRRtAAAEEEEAAAQQQQAABBBBAAAEEEKhrARJYdV09HBwCCCCAAAIIIIAAAggggAACCCCAAAks2gACCCCAAAIIIIAAAggggAACCCCAQF0LkMCq6+rh4BBAAAEEEEAAAQQQQAABBBBAAAEESGDRBhBAAAEEEEAAAQQQQAABBBBAAAEE6lqABFZdVw8HhwACCCCAAAIIIIAAAggggAACCCBAAos2gAACCCCAAAIIIIAAAggggAACCCBQ1wIksOq6ejg4BBBAAAEEEEAAAQQQQAABBBBAAAESWLQBBBBAAAEEEEAAAQQQQAABBBBAAIG6FiCBVdfVw8HVg8Cbbzr33e86t2aNc/p3LZ/6lHODBzv34x8f/ncWBBBAAAF7Ac7P9uaKGNU96vrZlIqoCDSHAP2xMeqZesqmnnBP5h7VL+r6OjoSWMnqiK1zLqBOdc45zm3fXrqgPXo498wzJLFy3gwoHgII1KEA5+dsKiWqe9T1sykVURFoDgH6Y2PUM/WUTT3hnsw9ql/U9YOjI4GVrJ7YOucCX/2qc/fdV7mQX/mKcz//ec4hKB4CCCBQZwKcn7OpkKjuUdfPplRERaA5BOiPjVHP1FM29YR7MveoflHXJ4GVrH7YukkEjj++/OirgECvEK5b1yQgFBMBBBCoEwHOz9lURFT3qOtnUyqiItAcAvTHxqhn6imbesI9mXtUv6jrk8BKVj9s3SQCORmi2CS1RTERQKCZBDg/Z1PbUd2jrp9NqYiKQHMI0B8bo56pp2zqCfdk7lH9oq5PAitZ/bB1kwjE7VhNwkMxEUAAgcwEOD9nQx/VPer62ZSKqAg0hwD9sTHqmXrKpp5wT+Ye1S/q+iSwktUPWzeJQNyO1SQ8FBMBBBDITIDzczb0Ud2jrp9NqYiKQHMI0B8bo56pp2zqCfdk7lH9oq5PAitZ/bB1kwjE7VhNwkMxEUAAgcwEOD9nQx/VPer62ZSKqAg0hwD9sTHqmXrKpp5wT+Ye1S/q+iSwktUPWzeJQNyO1SQ8FBMBBBDITIDzczb0Ud2jrp9NqYiKQHMI0B8bo56pp2zqCfdk7lH9oq5PAitZ/bB1kwjE7VhNwkMxEUAAgcwEOD9nQx/VPer62ZSKqAg0hwD9sTHqmXrKpp5wT+Ye1S/q+iSwktUPWzeJQNyO1SQ8FBMBBBDITIDzczb0Ud2jrp9NqYiKQHMI0B8bo56pp2zqCfdk7lH9oq5PAitZ/bB1kwjE7VhNwkMxEUAAgcwEOD9nQx/VPer62ZSKqAg0hwD9sTHqmXrKpp5wT+Ye1S/q+iSwktUPWzeJQNyO1SQ8FBMBBBDITIDzczb0Ud2jrp9NqYiKQHMI0B8bo56pp2zqCfdk7lH9oq5PAitZ/bB1/Qhs27bNLVu2zL344otu3759rl27dq5Xr15u+PDhbvDgwa59+/bxDzZux4ofkS0RQAABBMIIcH4Oo5T+OlHdo66f/hGzRwQQyNmDX+4rlPNmNlWMezL3qH5R18/ZeazdoUOHDiUTZ+tGFFi/fr2bN2+e27Nnj+vQoYPr2rWrO3DggNu7d69PZA0ZMsSNHz/e/y3WErdjxQrGRggggAACoQU4P4emSnXFqO5R10/1YNkZAgi0EqA/NkaDoJ6yqSfck7lH9Yu6PgmsZPXD1tkLKFG1YMEC9+qrr7pBgwa5K6+80h199NFOucyXX37Z3X333W7//v3ummuucWeccUa8A47bseJFYysEEEAAgbACnJ/DSqW7XlT3qOune7TsDQEECgXoj43RHqinbOoJ92TuUf2irk8CK1n9sHX2Ahp9NWfOHNe5c2c3bdo0d8IJJ7QclJJYDzzwgHv88cf9a4STJk3yI7IiL2G3YQBgZFo2QAABBBIJcH5OxBd746juUdePfWBsiAACVQXoj1WJ6mIF6imbasA9mXtUv6jrk8BKVj9snb3AypUr3eLFi93AgQPd5MmT27wmqFFY8+fPd71793ZTp051Xbp0iX7QcTtW9EhsgQACCCAQRYDzcxSt9NaN6h51/fSOlD0hgECxAP2xMdoE9ZRNPeGezD2qX9T1SWAlqx+2zl5gyZIl7pe//KW79NJL3bhx49oc0Ntvv+1mz57tR2hNnz7dde/ePfpBx+1Y0SOxBQIIIIBAFAHOz1G00ls3qnvU9dM7UvaEAAIksBqzDXDezKbecE/mHtUv6voksJLVD1tnL3D77be7Z5991o0cOdKNGDGizQHt2LHDzZgxw3+ZcMqUKa5fv37RDzpux4oeiS0QQAABBKIIcH6OopXeulHdo66f3pGyJwQQIIHVmG2A82Y29YZ7MveoflHXJ4GVrH7YOnsBEljZ1wFHgAACCGQmEPfGJ7MDzkngqO5R188JE8VAoC4F6I91WS1tDop6yqaecE/mHtUv6voksJLVD1tnL0ACK/s64AgQQACBzATi3vhkdsA5CRzVPer6OWGiGAjUpQD9sS6rhQRWnVQL/SNZRUT1i7o+Caxk9cPW2QvUOoE1dOhQt/qpp0IVdOiQIaHWYyUEEEAAgXQEOD+n4xh1L1Hdo64f9XhYHwEEwgvQH8NbZbkm9ZSNPu7J3KP6RV0/OLo4261evTpZ4WqwdbtDhw4dqsF+2WUdC1gksOq4+BwaAggggAACCCCAAAIIIIAAAghUECCBRfOoC4HgK4QXXHCBGz9+fJtjSuUrhHVRUg4CAQQQQAABBBBAAAEEEEAAAQTyIMAIrDzUYsQyrFy50i1evNgNHDjQTZ482XXo0KHVHl5++WU3f/5817t3bzd16lTXpUuXiBFYHQEEEEAAAQQQQAABBBBAAAEEEEhPgARWepYNs6f169e7OXPmuE6dOrlp06a5Xr16tRy73ijVCC0luc4//3w/Qqtd2IniGkaAA0UAAQQQQAABBBBAAAEEEEAAgUYSIIHVSLWV0rEeOHDALViwwL366qt+FNbv/d7v+VFWSl5p9NXdd9/ttM63v/1td9ppp6UUld0ggAACCCCAAAIIIIAAAggggAAC8QRIYMVza/itNm/e7ObOneu2bdvmXyHs2rWrT1rt3bvXj7gaNmyYGz16NKOvGr6mKQACCCCAAAIIIIAAAggggAACjS9AAqvx6zB2CZS8WrZsmXvxxRfdvn37fLJKrxMOHz7cDR482LVv3z72vtkQAQQQQAABBBBAAAEEEEAAAQQQSEuABFZakuwHAQQQQAABBBBAAAEEEEAAAQQQQKAmAiSwasLKThFAAAEEEEAAAQQQQAABBBBAAAEE0hIggZWWJPtBAAEEEEAAAQQQQAABBBBAAAEEEKiJAAmsmrCyUwQQQAABBBBAAAEEEEAAAQQQQACBtARIYKUlyX4QQAABBBBAAAEEEEAAAQQQQAABBGoiQAKrJqzsFAEEEEAAAQQQQAABBBBAAAEEEEAgLQESWGlJNtl+Dh486NavX++eeeYZ98Ybb7h9+/a1ETj66KPdpz/9aXfOOee4fv36ufbt20dWsoqjA8tjrDyWybKu8KP/ljppWbULqziWfcoyFn70X/rvEYE07snov8n6FH74ZXlOov3R/rJuf5ETAWU2IIGVlmQT7Wfr1q3ujjvucBs2bAhd6pNPPtl94xvfcCeddFLobazi6IDyGCuPZbKsK/yOdFX67xELq3ZhFceyT1nGwo/+W+pmw6pdWMWx7FOWsfCj/9J/yz8uxbkno/8m61P4JfcLnQAIsSIJrBBIrNL64W3OnDk+4RN16dmzp5syZYrTP6st2r9FnOCElLdY+LVtYbS/w4lai7ZuFYf+m6yd44dfuYdEi/ME7Y/2R/urdjd8+O/cv3D/UtxSorQJy3Mt93/Jzut59Qt3pgu/Fgms8Fas6ZxbunSpW7Fihbdo166dv6j27du35OuBen1Do7TUGQ8dOuS3ueyyy9yYMWOqWlrF0YHkMVYey2RZV/gdfqWW/tv6VGXVLqziWPYpy1j40X9L3WRYtQurOJZ9yjIWfvRf+m/bKVeS3JPRf5P1KfyS+1V98I+4AgmsiGDNvLrmudKvspr7SnMpTJo0yQ0cOLAqydq1a92CBQv8PFmaC0ujsLR9ucUqjuLnMVYey2RZV/i17pn038MeVu3CKo5lmSxj4Uf/LXVvYdUurOJY9inLWPjRf+m/lR+rot6T0X+T9Sn8kvtVTRTEWIEEVgy0Zt1kx44dbsaMGW779u1uwIAB7tprr3VHHXVUVY4DBw64+fPnu9dee8316NHDTZ8+3XXv3r3sdlZxdAB5jJXHMlnWFX6tuyb997CHVbuwimNZJstY+NF/S91cWLULqziWfcoyFn70X/pv5ceqqPdk9N9kfQq/5H5VEwUxViCBFQOtWTcpvLE49dRT3XXXXec6d+5clUO/qM2dO9e9+eabkRNYtYxTfFLKSyyresKvddOP2s7xw6/ajXpezkmWbZ3zX7J+hR9+WZ6XaH+0P9pf5ceqer7XpP/Sf6smBVJagQRWSpDNsJv9+/f7RNS6detchw4d3Lhx49yFF15Ycv6rwEPvbP/61792S5YscR9//LEL80BmFUfHmMdYeSyTZV3hd+RsRv89YmHVLqziWPYpy1j40X9L3Y9ZtQurOJZ9yjIWfvRf+m/b+a+SPFPRf5P1KfyS+9UiR0ICqxaqOd5n4eSaKqbmsuratavTJ107duzYUvKPPvrIvfPOO/61Gw13DZaRI0e6ESNGVBWyiqMDyWOsPJbJsq7wo/+WOklZtQurOJZ9yjIWfvRf+m+692T032R9Cj/8sjwn0f5of1m3v6oP/hFXIIEVEazZV//ggw/8fFYahRV10egrzZt1zDHHVN3UKo4OJI+x8lgmy7rCr20Xpf/anStof7S/UhdJq3ZhFcfynG4ZCz/6L/236m2+fyMj7DMB/TdZn8IPvyzPSdXPBtHXIIEV3azpt9i5c6dbuHChe+WVV9yhQ4eqerRr185/rXDixImuS5cuVdcPVrCKo3h5jJXHMlnWFX6HeyL9t/Upy6pdWMWx7FOWsfCj/5a62bBqF1ZxLPuUZSz86L/039KPS3Hvyei/yfoUfsn9QicAQqxIAisEEquUFti2bZt74YUX/KuCu3fvdps2bWpZsXfv3q5bt27uk5/8pDvjjDP8v8ddrOLo+PIYK49lsqwr/Oi/pc5dVu3CKo5ln7KMhR/9l/7rXJr3ZPTfZH0KP/yyPCfR/mh/Wbe/uPmAwu1IYKWhyD4QQAABBBBAAAEEEEAAAQQQQAABBGomQAKrZrTsGAEEEEAAAQQQQAABBBBAAAEEEEAgDQESWGkoNuE+9u3b55544gn39NNPu61bt7qPP/64jUKHDh1cz5493bnnnusuvvhi/8XCqItVHB1XHmPlsUyWdYUf/bfUOcuqXVjFsexTlrHwo//Sf48IpHFPRv9N1qfwwy/LcxLtj/aXdfuLmgcotz4JrLQkm2g/mrz9rrvucnv27Aldan15UJO4n3XWWaG3sYqjA8pjrDyWybKu8DvSVem/Ryys2oVVHMs+ZRkLP/pvqZsNq3ZhFceyT1nGwo/+S/8t/7gU556M/pusT+GX3C90AiDEiiSwQiCxyhGBDRs2uFtuucXt3bs3Mou+QHj99de7vn37Vt3WKo4OJI+x8lgmy7rCr20Xpf/anStof7S/UhdJq3ZhFcfynG4ZCz/6L/236m2+/yp52GcC+m+yPoUfflmek6qfDaKvQQIrulnTbnHo0CG3aNEit2rVKm/QuXNnN2jQINe/f3/Xvn37Ni4HDx50a9eudc8995zbv3+///v555/vxo8f7/QZ2HKLVRzFz2OsPJbJsq7wO9wz6b+tz1BW7cIqjmWfsoyFH/231L2FVbuwimPZpyxj4Uf/pf+m+0xF/03Wp/BL7leLxAkJrFqo5nSfGnU1a9Yst3HjRtetWzc3ZcoU/2nmasv777/vZs6c6Xbu3On69Onjpk6d6n95KbdYxVH8PMbKY5ks6wq/1j2T/nvYw6pdWMWxLJNlLPzov6XuLazahVUcyz5lGQs/+i/9t/JTVdR7Mvpvsj6FX3K/anmCOH8ngRVHrUm32bFjh5sxY4bbvn27GzhwoJs8ebLTpKDVFk3wfuutt7qXXnrJ9ejRw02fPt1179697GZWcXQAeYyVxzJZ1hV+rbsm/fewh1W7sIpjWSbLWPjRf0vdXFi1C6s4ln3KMhZ+9F/6b+Wnqqj3ZPTfZH0Kv+R+1fIEcf5OAiuOWpNuoxFUSmBt27bN9evXz4/ACvNlwcJf1I4//nifwNIIrnKLVRzFz2OsPJbJsq7wa90z6b+HPazahVUcyzJZxsKP/lvq3sKqXVjFsexTlrHwo//Sfys/ZEa9J6P/JutT+CX3q0XahARWLVRzus8DBw64+fPnu9dee83PYTV06FA3ZswYd+yxx1ZMRi1btsytXr3azzc1YMAAd+2117qjjjqq7DZWcXQAeYyVxzJZ1hV+R7qmHibov4c9rNqFVRzLMlnGwo/+W+rmwqpdWMWx7FOWsfCj/9J/032mov8m61P4JferRVqEBFYtVHO8z5UrV7olS5b4ZFSwKJl13HHHtZqYXX/ftWtXm/U0gbsmcq+2WMXRceQxVh7LZFlX+NF/S52jrNqFVRzLPmUZCz/6L/033Xsy+m+yPoUfflmek2h/tL+s21+15/6ofyeBFVWsydfXu9cLFy50Tz31VGSJIUOGuAkTJoSeN8sijgphVSbLWHksE35tu1yUPoUffqVO2nk8V+SxTPRf+i/9t/ptZ71eE+m/9F/6L/037LzReXz+rV770dYggRXNi7X//6s0jz/+uFuxYoXbv39/VZPOnTu7yy+/3A0bNixU8irYoYaSW8RRvDzGymOZLOsKv8M9kf7b+hRn1S6s4lj2KctY+NF/S92cWLULqziWfcoyFn70X/pv6ceruPdk9N9kfQq/5H5VEwYRViCBFQGLVVsL6FfuzZs3+//t3r3bbdy4sWWFPn36+Ina9c+ePXu69u3bx+aziqMDzGOsPJbJsq7wo/+WOnlZtQurOJZ9yjIWfvRf+q/z92Jp3ZPRf5P1Kfzwy/KcRPuj/WXd/mInBAo2JIGVhiL7QAABBBBAAAEEEEAAAQQQQAABBBComQAJrJrRsmMEEEAAAQQQQAABBBBAAAEEEEAAgTQESGClocg+Kgponqxly5a59957z40ePdqdfPLJNRGziqODz2OsPJbJsq7wS9at8cOvlIBVu7CKY3lOsoyFH/2X/pusDeCHXxiBPJ5r81gmrr9hWnP8dUhgxbdjy5ACDz/8sFu+fLlf+5RTTnHf+c533DHHHBNy6/CrWcXREeUxVh7LZFlX+IXvq6XWxA+/LNsF7Y/2R/tL1gbwwy+MQB7PtXksE/fPYVpz5XWs2oVVHMs2UU2fBFY1If6eWGDRokXuN7/5jd/P8ccf76ZPn+4nE017sYqj485jrDyWybKu8EvWo/HDr5SAVbuwimN5TrKMhR/9l/6brA3gh18YgTyea/NYJq6/YVpz/HVIYMW3Y8uQAuvXr3fz5s1ze/fudaNGjXKXX365a9euXcitw69mFUdHlMdYeSyTZV3hF76vlloTP/yybBe0P9of7S9ZG8APvzACeTzX5rFM3D+Hac2V17FqF1ZxLNtENX0SWNWE+HsqAocOHXL6X/v27VPZX7mdWMVR/DzGymOZLOsKv2TdGz/8SglYtQurOJbnJMtY+NF/6b/J2gB++IURyOO5No9l4vobpjXHW4cEVjw3tkIAAQQQQAABBBBAAAEEEEAAAQQQMBIggWUE3SxhPv74Y/fOO++4V1991W3dutX17NnTDRo0yJ144omhXxv84IMP3EMPPeQOHDjgzjnnHPepT32q5iO3CutHcffs2ePeffddt2/fPj9vl/7XpUsXd9RRRzVkVaocnTp1auOo/66hp/oCSL9+/fzcZGm/3plGmxB6lu0ij21Cplm1izy0CfnlsV1k1SbkmUa7yPI8QZvg+lHqBiGP5wmuH8lvBfPYLrh+JGsXtIl0p5dJ456iWZ4/NAJu9+7d7u233/bPBsXL0Ucf7T/E1rVr19SfE+P0GhJYcdSadJsdO3a4GTNmuO3bt/uk0nXXXefUoIPltdde85Ob//a3v20jdOqpp7pvfetboSZvL4yjHf3O7/yOnzfr3HPPrWkCSQmrJUuWuLVr1/rXA4sXJXaUkBs2bFjNjyWNJqak1AMPPOCefPJJ/2DYoUMHd95557mxY8f6ZNbKlSvdgw8+6B/CgyVKPWkbqzZRHMuqXeStTcit1u0i721ChnlrF7VuE5bnCq4faVw9an+esGwTXD/SaRNcP9Jx5PrhXL3ea3L9SKeN5+meIu/Xj4MHD7qnn37aLV261Cewqi1KYI0ZM8Y/B9d6WqBKx0ICq1pN8fcWgUoPphs2bHC33HKLn6i93KIL1rXXXuuOOeaYiqrFF5Bg5c6dO/sEzBe/+EV37LHHplYzSlbpK4n33XefT/SEWZRUu+qqq3w2uh4XjUKYP3++W7duXZvDGzJkiDvrrLPc7bffXrK8Yeup2gNImm2i1AWklu0ij21CXhbtwuo8Yd0mFC+P7cKiTVieK7h+JL8i5a1NWJ8r8nie4PqRvF/lsV3k7VzB9SN5O89bm8jz9UPPvBp48tRTT5UcuFGpNehZcsKECX5wRBYLCaws1Bs0ZrkHU12U1QFWrVrVUjKNzFLCSdncwqTQl7/8ZfeFL3whVgIr2EgjoU4//XQ3evRo17t378RDGd988003d+7ckkMmKx2oXilUQk6j0cIsynLr1UT9M+6ibLeSd9Wy3qtXr3b33ntvyROSTjZ6FbLUEFEdl3yvvPJKN3To0KqHadUmKl1AatEu8tgm5GTRLvLaJuRn0S4szxNWbaJSAovrB9eP4lHdabcJrh/lL+Vh7ymszhVcP9rWVZR7Ta4fzr8ZwvNH63Zk2S4s7jMt7ynyev2odk6v9gAY5Vmx2r7i/J0EVhy1Jt2m3I2FRl3NmjXLbdy40WdilZHV0EI1biWvVqxY4ee00glUo3v06qEuLuWWwjiaP0vzYC1fvtxt2rSpzSZKYF1xxRXuzDPPjJUF1o3ynXfe6dasWeP3PWDAAJ8YO+mkk/z/X7hwoXvmmWfcGWec4S699FI/Uuu5555rSQyVepWyXLn0q8Ts2bP9+8Vxlx49erjp06e77t27l92FXgnU6Cu90hmUafjw4W7btm1u2bJl/rU/Lbpxld1ll13m60Z19Nhjj/myyUHJuWpzflm1ieILSC3bRR7bhPys2kUe24T8rNqF1XnCsk1Uutnk+tH6VXyuH0f7kdxp3lNw/Sh/xxHmnsLyXMH1I9m9JtcPnj9K9XardmF1n2l5T5HX60dhXel5/eyzz/avBuoNo1JzIeseWFMEPfzww/6VwyjPinGfeSttRwKrFqo53We5G4vC/z5w4EA3efLkVskkjfSZM2eOnyw8zM1S4f4+97nP+bmz1FHeeustt3jxYj9JfPEcVXon9+KLL3aXXHJJq3m5qlWFRojdfPPN7v3333cnnHCCu+GGG1rN06WknG6k1dGnTJniE3BvvPGGu/XWW/1NtpJAKq8SaGGWxx9/3N1///1hVi25Thi/wjJ94hOfcFOnTm155VKT6yu59dFHH7WZx6zwoaFXr17uxhtv9JP1VVqs2kTxBaSW7SKPbUJ+Vu0ij22i2K/W5wqL84Rlm6h0s8n1g+tH8QistNsE14/kCSyuH4cNG+Fek+vHkVeaeP440vct2oXVecLyniKv14+dO3f6ea01uKFPnz7+WVGjPasthc+K+sCZBlXoA2DWCwksa/EGjlfuwbTwhDVy5Eg3YsSIVqXUKCwlfF566aXYCazCHW7evNlPTv7KK6+0SWRpBNhnP/tZP7JID5nVlsIyaV6oq6++utXreYV/19xbo0aN8rssvBAMHjzYTZo0KdSrjFu2bHEzZ85sGQVV7fiK/x4mgVU8gk1zdQXZ9FLJwSCGkoK33XabH2EWJk6lC0jabaLcBaQW7SKPbaLYTyPYatUurM4Tlm2iOFatzxUW5wnLNmF5rqh0jtNxcP2oPIKX60ey+wquH4d/dIx7X8H1Y7uf5zXJvSbXjyN3hjx/HLGwaBdcPxrn+lHth6Jyz6dR+1TU59yw65PACivFeq2+OKfJy/UArOyrluA1vFLJHI1uUtJG2d4wWd5qDyBBVWg9vVqooYzFk6+HTcBUG23z+uuvu3nz5vkRWBdccIEbP368D68LgUZu7dq1y/Xr18+Pzir8ImO55lI8t4dGjOmrhmGXMPNVVMqqV7KNk1Uv3F8t20SYZEVa7SKPbUI2Vu0ij21CfpbtwuI8YdkmivtvLc8VXD/KX024fhz+inIwgreUVNL7CsvzhI4/b+cKrh/J7zXz1ia4fiRvE1bnCqv7TMs2kdfnj+JnPo3A6tmzZ9XH0ajP9FV3GHMFElgx4Zpxs8Ibi8Lya54kjXzSUN3CySaVVNJongcffNC/N6ulMAlUzjDsA0iwveJqnq1f/epXTp9u1RI2gaVj1Nf4nn/+eb/dySef7MaOHev0Cp2+4KeRXjoeLV/60pec5pLSEnVYcmFZg9cSdfKIModW2DZX/F6z5u7SL3r6+qPeg9dcV/pn3759/WuXWjQHlt5rfuSRR/wNcZi5yopP6rVsE1EuIEnbRR7bhEys2oXVecKyTSiWdbuo9XnCsk1Yniu4foS9UpRez+o8YdkmLM8V1ucJlS1P5wquH+nca+apTVieK7h+cP0oJWDVLiyvH8XzuuoZ8aKLLvLPwRps0rFjxxYKTTujc4qei03QRWYAACAASURBVPXFQj1DaonyBlKyltV2axJYaYvmeH/lbiwKi6xfeDX5tyY9V5JHX/fTl7u0aISSRippxFKlJeqJItiXklfqWErEqONVm+w82O7ll192CxYsaDOKq/AYlZhTdlqdOnjw02uEGomlTq9XFvXPMEvhCSqsSZj9Fq6zcuVKt2TJkpZXLEu92hmsX1xP+u9hvhZZ6aYi7TYR5wEkSbvIY5uQh0W7sDpPWLcJxbNsFxbnCas2YXmu4PoR9WrRdn2L84Rlm7A+V1ieJ1S2PJ0ruH6kc6+ZpzZhea7g+sH1o5SAZbuwvH7o+VzzImtARdRFz8XXX3+9HwyRxUICKwv1Bo2pjKte2dNrdfp3vT5XPJm6Rj7ddNNNfgRUYWJEczDpnf7LL7+86lxRcU8UAasu3OqUyiKHfa1PI480Mqm4PNqnjl0JKo1iKvVlhjjV+eKLL/p5wTTyqVJyKc6+tY3qRyclZcu1RElgnXjiiW7atGnuuOOOqxreqk0keQCJ0y7UDvLWJqzaRV7bhPys20WtzxNWbSKIw/WjXdVzapgVat0uuH60rYUo9xXW5wkdba3bhNW5gutHeveaeWkTXD/SaxMW5wquH411/VizZo279957/VsaYRc9W0+cONF/uTCrhQRWVvI5iaubuj179vhXBPUlgw8//NCde+65Tq8VKoEVzB+lT3P2798/VAIoaQIrDq1uOJ999tlWrztqP/qcqF4d1JwZaSWvtF8lruSmf2q0mDLZae5fMfQu+sKFC/1k90rAFU+uHzgVJho18b2+qti7d+84jH6bWrSJNBJYUQuUxzaRVbvIS5sIklhW5wqL80RWbaJW5wquH1HPdKXX5/qRzJHrx5ER+EnvK7h+xGuLXD8Oz1/L80fr9mPRLrh+xOuzwVbW1w/dNz366KN+2h8NTim16Bm1e/fu/kNpmppG/57lQgIrS31ilxTQBefVV1/1yTBNEq95oiwX/Xqg2J07dw41gsvy2OLEUnl04ik3Gk03h2vXrvV/1+TKeg20Hpcs20Xe2oTqNw/tIss2ERhyrqivswVtIt36yMN5QiJZtguuH/V5X5Flm+D6QZsodabO27mC60fy63EWbULnxsLXCjXIQgNT6mkhgVVPtcGxIIAAAggggAACCCCAAAIIIIAAAgi0ESCBRaMwEXjiiSfchg0bIk94HvXgrOLouNKIpdf3OnXq1GbUk/77+vXr/VcVNel9t27dEr1iaBVHLnmMZVmmcm3e8tUoq1hWcWSap1gaNfnOO+/4kapbt271nz4eNGiQ0/x1ab+KnMdYeSyT2rheS9frrW+99ZZ/pV9f09UcFZ/5zGf8l4LTWqziWJbJMlZafsFXhfVr+TnnnONHq9dqBLVVLKs4qu+8xgrbz1V+zRer+xtdQzRvbJrnicLjyGOsRi+Tzhs6F7377ru+DeiNF/0v7dE2VnHU3vIYy6pMem1x9+7d7u233/btoXgJ3tLp2rVr6veZYc9ZheuRwIqj1uTbqGE/8MADbvXq1X6+Iz0w6et8Y8eOLTvP1e233+5vrDW5e9ivA1rFCZIuFmVSLCWlFOvJJ5/0frphOO+887yfkln6AtSDDz7YakK9U0891X3rW9/yiaywi1UcyzJZxrL0C1OneUrABOXNY5mSJssKTfRAet1117V6/fe1115zixYt8vMOFi9RzxN5jJXHMlU7P+jGc9WqVW7x4sUlJ2JNOgdREN8qjuLlMVbaZSr+Yp/m7NSHcoJ5SKu1myh/t4plFaf4PK3/nwe/oE51/7x06VL/ZW49AOs+U5+8HzdunP8hudT5QuW/6qqr/FQSUZY8xspjmYI6VcJKXynX1CHlPlylhOawYcMSnUus4qhceYxlVSbNifb000/784USWNUWJbA0r5yuM7X6waTaMejvJLDCKLFOi0Dx1yUKaZTI0uRu48ePbzPfUtQEllUcHX+9xBoyZIg766yznKyU2Cr1cHrttdf6m49qS6UypRmnml+jxrLyC/PJ8Gp1HTYpbBXLKk6pB5BqVqX+Xs9+xQksjWK95ZZbKn7yWEmssOeJSsmeRo2VxzKp3VaaeDfMZ7eVxJo6dar/EanSYhXHskyWsSz9yp1rNX+nfhTTl5OPPfbYOKfFNttYxbKKU+n60ch+1e7JdH248MIL3T333FPyPlOJiylTpvgRWWGWSvdKjRorj2VSXSpZ9Zvf/Mbdd999Jeu+VH3HSWpaxbEsk2UsSz89a+oHUSW6SyUzK50D9Hw3YcKEmo3arHb+IYFVTYi/txJ4/PHH3f33319RRaOx9ABVeKMcNYFlFUcFsYylUWv6XGmpE4V+IQu+3lgKWAnCK6+80g0dOrRqq7SKowPJYyyrMuUx2ZPHMlkmy8olYHTO0I2GfjkPFg3p1sOWfjUrTHp/+ctfdl/4wheqnifyGCuPZSpuf4WJTY2umD9/vtPIPC3Bl4L0OpBeM5VHcL0ZOXJk2a/RBo2lnF/acSzLZBkrK79y9wynn366Gz16tP+ycJLXi6ud17XvNGJZxQlzTk+rTNaxKt3Tqkz6nxKt5ZbLLrvMj7AIs+QxVh7LpLrU66Jz584t+XpYpbrWK4V6pgv7QS2rOJZlsoxl6VfpWada/4/yTFptX3H+TgIrjlqTblN8A6sb5IsvvtgPIVyzZo2fjyW4UdZcLN/+9rdbfsWJksCyiqNqzDLWgAED3PDhw/1cJcuWLfMPGlrkecUVVzjdROgm46GHHnKPPfaYt9U2upBU+hpEcZlqFaeUXx5iWfpVu1kPc6qp5xFEYY6/1Dr1VqYwDyBhyhqmXOUegPVFmFmzZrmNGzf6X7z0y5eGcOsmQsmrFStW+HOFzhn65VuvHiq5VWnJY6w8lkl1qM+Sz5gxw18v9CORRlPpwaLwvxe3C10z9GrAwoULfRsJ0y6s4liWyTKWpV9hW9cceJoHa/ny5W7Tpk1tur0SWLqvOPPMM2P9Ym4VyypO8Tk9L36F9y+6Nmj+O706qFfifvnLX7a8eq6/6f5zxIgRvq3EuX7kMVYey6T61bXgzjvv9M9qWnSvrsT2SSed5P+/rhHPPPOMO+OMM9yll17qR2o999xzLc90paYzKHVvYRXHskyWsSz9itu65stU4lqj7kr92KFj09QVDz/8sL+vCPtMGubeOM46JLDiqDXpNoU3Znod4YYbbmiZk0kNWSc7nQSDyd80BFkPUZpINkoCyypO8U1tLcukWBolcfPNN7v333/ffeITn/APIMHwfiX/9Cv6Rx995H/lKJz3pvDBVZY33nij0zvI5RarOJZlsoxl6ae+oqH8L7zwQsuNgtqEbiA0mWbhonagBIX+qYn9P//5z/s/a9403aRW+8StVSyrOCp7HmOVS8AU/veBAwe6yZMnt3oQlcWcOXP8xx/CJMqKH+AKzzuNHCuvfpqTT7+er1u3zvd1veajhFSlVyaDPqLt9KtumHZhFUfHlsdYlmUqrPvPfe5zfp5M3YtpEn/Nh6YReMWjvXXvoB8eL7nkkjZTPVS6tbWKZRWn+PyXF79yCVSVVz9+6EeQ4B5C5xCN4g3OE1GvH3mMlccyFd8/Fz/rFLYNJTWCa8sbb7zhbr31Vt9e9MO67jmUAK+0FN4/1zKOZZksY1n6VWrrleq48JlUzyma1zrK/MxppVBIYKUl2QT7Kbyx0FxNV199dZsJ3PT1ggULFrSMJgqSWPpVMOwk7lZxim9galmm4lj6tU+TZQZZ7lI3bUGT0g3obbfd5hOEYR5Ain/BrFUcyzJZxrL0U7mCCRQ1qabmXtCiB1RNxqtJNIPEVKU2Evb0YxXLKk4e/colJApvbEq9CqYRNrrZfOmll0KdJyolsBo5Vl79VF+aZFUjJbToQULXYD1wBAmqUonNwl9Zw1w/LOPkNZZVPVW7JmzevNl/MOaVV15pk8jSaD3NWapRWXrQrLZYxbKKUy6BVejQ6H7F54NKP0wkvX7kJVYlo7z4lXrWKSyb5s4bNWqU7wqFr1NqJN+kSZMqvopc7fktrThhnt8aMVZWfqXuHcpdE+KcK6pdX+L8nQRWHLUm3abSyJRCEg1fnzdvnn/VQYsytBolopuBMDfQVnF0bJaxKmW7K920Rc12W8WRXx5jWZapsN9oBI3ml9PXKYNfzTWU92tf+5ofYRUc1/bt213wa3HcU5FVLKs4cshLrMJzgb4GpQR0MBoveAWg1I2kRnbOnDnTt5PCV8wqtZE8xspjmYI61AiK2bNn+0+fF340RfNYKAF+3HHHuWnTpvlRz8GikVca3avrSNjXQKzi6BjzGMuqTNWSPUEb0Hr6EVGvfRR/ICbMPVmYZE9asfJYJku/wntajYrQaBq9PqpFEzVrDlb9wFQ8OkbXjZ/97Gduy5Yt/vxRbaR/8f1zXmI1g1+pkVGvv/66f27TDx4XXHCB/xiXFrUHvTmya9cuP/K/cNReqXuLaiOI0opT3P5qWSbLWJZ+xc+WeisozMcb4txrxn1WqbQdCaxaqOZ0n7rx0auAzz//vC+hRhF95StfKTl0UA1cvwpv3bq1lUaYmyWrODowy1jF7xvrNTH90qGvCmrkjV4P0z/79u3rh/hr0Y2G3jd+5JFHfFIjzBwmVnF0fHmMZVmmUqcKfTpXrxXq9Q8twUSymq/ijjvucGkksIK4VrGs4qhcjR6r8AGusH1oJJ5GTShRVzipqs5hGp354IMPtsxvUngDWulylMdYeSxTUIe6BuhaoGtFkOTWPGennXaab/ean+KTn/yk/8qYXvnQKyBKWuicpiXs5MxWcXRMeYxlVaawyZ6g/ejcoRF8v/rVr/zrm1rC3JNpPatYVnEsy2QZq/ieVtcNzVerh1Xdlxe+Uqr/rhF4WnROCe45wo7GyGOsPJap1LOO6n7s2LE+WanX0jVSU31Py5e+9CU/P5qWqFMTFPvVKo5lmSxjWfoVz7elZ9GLLrrIny/0I2jHjh1bbh81vY1+mFFbUSI8eFskzKi8SvegSf5GAiuJXhNuW+pz3eW+bKTklTL67733XotU2Jslqzg6MMtYK1eu9L+Uh/kqlC4cwashAWDYr4tZxdFx5TGWZZlKnUZKvYKnB1K1G/0v6QiswphWsaziqGyNHKtcAqawztQW9DEHTbhafJ7QnCb6lVS/llZb8hgrj2UqrEfd4GquSd1ERln0C7V+YS38OnCl7a3iBA8HFmWyjGXhFzXZE9S3kldqP/pxTA8pmsOke/fuFZuTVSyrOCpsXmOVuqcNKlc/gmikpn4IK7VE/bJYHmPlsUzlnnWK24B+HNN1QgkMLfrxQ68RaiSWEhxKeOqflZZKfsF2acSxLJNlLEu/whHaUe4ntK7q8Prrr/eDLrJYSGBlod7AMUvdlFX6NLcuknp9QZlbLWETWFZxyt3Q1qJMiqWstTyUxdZSKU7xg6m+7KjXQ3TzUW2ximNZJstYln6V6lK/mmo0luY1KvzlNM0EVhDfKpZVHJWrEWOp7el1Hw21179r6H7xRMw6j950003+fFp4ntDDh+au0Pxppb4iU9zW8hgrj2Uqrrfgq5P/8z//0zK6qtJ5RMkrTcAbvEpU7foR/N0qTnAd1uigWpfJMlat/eImYArrVw8w+sU9mMy7XNuwimUVR+XMayxdLx599FH/devCa4euCUpA6GuVmrC9+A0JmQwZMsR/4VaJrjBLHmPlsUyqy1IjQwvrOGgfejMkzP1DufZhFceyTJaxLP1ULn2ZUq8WByO1w/R7XS8mTpzo9OXCrBYSWFnJN3Dc4puySkkYFVPv1mty4Shfxyp1k1mrONax5KFfmzWxqm4mgs8YFzeJwgfTOA8gVnGCOrYok2UsS79KpwNdzPSVyv/+7/9ueUWsFgms4AJtESuPZaqln865mvdIr4hpbsEPP/zQnXvuuX6Cf50ngrkr9Ank/v37J7r5zGOsPJZJ7U1tQp8712uCehgtnN9IDyB6PUSvqgdtJe5th1UcyzJZxqqVX9IETJT2YBXLKk4aCax69Cs8Js07+8QTT7gNGza4k046yc9tpFeMdW7QdeS+++5r+XFMryJr6grdj1b7onGpcucxVh7LpHsvfVCrcMoB1afmW9Wrg7q3TJK8CtqGVZzgvsuiTJaxLP2Cc6GS3pqOQj+allrULjRSVx//0H1FtVG7Uc6PcdYlgRVHjW28gLK1emdemdiov+xGIbSKY1kmxdJIAZ0Qyv3yqYeRtWvX+r9rMme9NhRnsYpjWSbLWJZ+lepX/WDVqlX+9TgN2dWEzLVarGJZxQn6dt78alX/7BcBBOpfQOdP/eCghLY+9FDra4JFrDyWKbj+WPjVf6vlCOtFQPe2OncoeVltBGaSY7aKEzwXWJTJMpalX1DPOg/rDYZg0euCcRLbSdpNtW1JYFUT4u8IIIAAAggggAACCCCAAAIIIIAAApkKkMDKlJ/gCCCAAAIIIIAAAggggAACCCCAAALVBEhgVRPi7wgggAACCCCAAAIIIIAAAggggAACmQqQwMqUn+AIIIAAAggggAACCCCAAAIIIIAAAtUESGBVE+LvCCCAAAIIIIAAAggggAACCCCAQIMLFH4wI25ROnXq5D7zmc9kMsE7Cay4tcZ2CCCAAAIIIIAAAggggAACCCCAQIMIKIE1d+5c/7X7uEuPHj3c9OnTXffu3ePuIvZ2JLBi07EhAggggAACCCCAAAIIIIAAAggg0DgCq1evdvfee687dOhQrIMmgRWLjY0QQAABBBBAAAEEEEAAAQQQQAABBMIK7Ny50/3sZz9zW7ZsCbtJq/VIYMViYyMEEEAAAQQQQAABBBBAAAEEEEAAgSgCS5cudStWrPCbXHrppW7cuHFRNs9sXV4hzIyewAgggAACCCCAAAIIIIAAAggggICtgEZfzZw50+3YscP16dPHTZ061XXp0sX2IGJEI4EVA41NEEAAAQQQQAABBBBAAAEEEEAAgUYU0PxXixYtcqtWrXIdO3Z0119/vevfv3/dF4UEVt1XEQeIAAIIIIAAAggggAACCCCAAAIIpCewbt06N2fOHKcvE15yySX+NcJ27dqlF6AGeyKBVQNUdokAAggggAACCCCAAAIIIIAAAgggkJ4ACaz0LNkTAggggAACCCCAAAIIIIAAAggggEANBEhg1QCVXSKAAAIIIIAAAggggAACCCCAAAIIpCdAAis9S/aEAAIIIIAAAggggAACCCCAAAIIIFADARJYNUBllwgggAACCCCAAAIIIIAAAggggAAC6QmQwErPkj0hgAACCCCAAAIIIIAAAggggAACCNRAgARWDVDZJQIIIIAAAggggAACCCCAAAIIIIBAegIksNKzZE8IIIAAAggggAACCCCAAAIIIIAAAjUQIIFVA1R2iQACCCCAAAIIIIAAAggggAACCCCQngAJrPQs2RMCCCCAAAIIIIAAAggggAACCCCAQA0ESGDVAJVdIoAAAggggAACCCCAAAIIIIAAAgikJ0ACKz1L9oQAAggggAACCCCAAAIIIIAAAgggUAMBElg1QGWXCCCAAAIIIIAAAggggAACCCCAAALpCZDASs+SPSGAAAIIIIAAAggggAACCCCAAAII1ECABFYNUNklAggggAACCCCAAAIIIIAAAggggEB6AiSw0rNkTwgggAACCCCAAAIIIIAAAggggAACNRAggVUDVHaJAAIIIIAAAggggAACCCCAAAIIIJCeAAms9CzZEwIIIIAAAggggAACCCCAAAIIIIBADQRIYNUAlV0igAACCCCAAAIIIIAAAggggAACCKQnQAIrPUv2hAACCCCAAAIIIIAAAggggAACCCBQAwESWDVAZZcIIIAAAggggAACCCCAAAIIIIAAAukJkMBKz5I9IYAAAggggAACCCCAAAIIIIAAAgjUQIAEVg1Q2SUCCCCAAAIIIIAAAggggAACCCCAQHoCJLDSs2RPCCCAAAIIIIAAAggggAACCCCAAAI1ECCBVQNUdokAAggggAACCCCAAAIIIIAAAgggkJ4ACaz0LNkTAggggAACCCCAAAIIIIAAAggggEANBEhg1QCVXSKAAAIIIIAAAggggAACCCCAAAIIpCdAAis9S/aEAAIIIIAAAggggAACCCCAAAIIIFADARJYNUBllwgggAACCCCAAAIIIIAAAggggAAC6QmQwErPkj0hgAACCCCAAAIIIIAAAggggAACCNRAgARWDVDZJQIIIIAAAggggAACCCCAAAIIIIBAegIksNKzZE8IIIAAAggggAACCCCAAAIIIIAAAjUQIIFVA1R2iQACCCCAAAIIIIAAAggggAACCCCQngAJrPQs2RMCCCCAAAIIIIAAAggggAACCCCAQA0ESGDVAJVdIoAAAggggAACCCCAAAIIIIAAAgikJ0ACKz1L9oQAAggggAACCCCAAAIIIIAAAgggUAMBElg1QGWXCCCAAAIIIIAAAggggAACCCCAAALpCZDASs+SPSGAAAIIIIAAAggggAACCCCAAAII1ECABFYNUNklAggggAACCCCAAAIIIIAAAggggEB6AiSw0rNkTwgggAACCCCAAAIIIIAAAggggAACNRAggVUDVHaJAAIIIIAAAghEFTh06JB7/fXX3Z133ulWr17t9uzZ4zp06OD69evnxo4d60aNGuW6dOkSdbesjwACCCCAAAII5EKABFYuqpFCIIAAAggggEAjC3z00Udu9uzZ7r/+67/cwYMHXefOnV2vXr3cvn373JYtW3zRTjnlFPeDH/zAnXrqqY1cVI4dAQQQQAABBBCIJUACKxYbGyGAAAIIIIAAAukJ3Hfffe4nP/mJO/74492f//mfu8GDB7v27dv7ALt27XKzZs1yS5cudQMGDHD/8A//4Hr27JlecPaEAAIIIIAAAgg0gAAJrAaoJA4RAQQQQAABBPIroFcF/+qv/sr93//9n/ve977nxowZ06awWufv/u7v3JNPPummT5/uvv71r+cXhJIhgAACCCCAAAIlBEhg0SwQQAABBBBAAIEMBbZt2+a++93vug0bNrh/+qd/cuedd17Jo1m4cKG7+eab3bBhw9z3v/99d9RRR/lXDmfMmOHGjRvn/vAP/7DVdnr98Ic//KFbtWpVyf3q1cRFixa5Rx55xG3dutW/tnj22We7a665xp155pmuXbt2bY5Dx3rPPfe45cuXu+3bt7tjjz3WDR061F133XX+FcfiZdOmTe7uu+/2MZSECxNDx3XXXXe5Rx991McIs83OnTt9WX7xi1/4smjuMI1W++Y3v+kuuuiiltFsGVYzoRFAAAEEEEAgoQAJrISAbI4AAggggAACCCQRKByBpUSQki6lkkdKSH3wwQc+OXPcccf5deImsNauXetHfb333ns+CaVXF4P5trR/jfL63d/93VbHUbhNjx49XNeuXd3u3btbEll/8Rd/4S688MIWijVr1vgEmpJLxeuXi6FRaH//93/vk1DFx6VXKuVz5ZVXuo4dO7bEeeutt9zf/M3fuLfffrvkNhqt9p3vfKfVNknqi20RQAABBBBAIBsBEljZuBMVAQQQQAABBBBoEQjmwFJSasKECW7SpEk+SVVtiZPAUnLoL//yL50SUopz1VVXuU6dOjl9BVGvKP7oRz9yH3/8sfuXf/kXd/rpp/tDCLZZv369u+mmm/xrjkooacL5+++/3/30pz91/fv3d//4j//ounfv7kdbKamkhNQNN9zgvva1r7VZv1u3bu5f//Vf/VcWtWi01h//8R+7zZs3tzmuZ5991u9bI8CUeNMoNC06zh//+Md+5NVXv/pVN23atFZlUTLsww8/9CPQNK8YCwIIIIAAAgg0rgAJrMatO44cAQQQQAABBHIioK8Q3nHHHe62227zSRklhwYOHOi++MUvus9//vPuhBNOKFnSOAksTQb/b//2b+788893f/u3f+uOPvroln0riaXjmDt3rvvGN77hRy5pufPOO92cOXPcxIkT3dSpU1uNzFKCSBPLP/HEE35/l1xyiXvzzTd9MkqjqP793/+91aTzGkWm9Z566qlWrzYGMS677DL3Z3/2Zz4RVbg89thjfnSWkmpKsinBp1cMNW/Yb3/7W59wO+2001qVRbFVXuYNy0lHoRgIIIAAAk0tQAKrqaufwiOAAAIIIIBAvQgoeaQRTvPmzfPJICWyguWss87yo4uK56aKmsAKRlY99NBD7k//9E/dqFGj2hR/3bp1Punz6U9/2v9dCSq9CvjMM8+4f/7nf3af/exn22wTHEeQ9FJCSQmsjRs3+tFeSmqVei0y2FHwGuXzzz/vk2FKrhUvwT712qOSVUrwFc7zJR+NXgu+3lgv9cpxIIAAAggggEA6AiSw0nFkLwgggAACCCCAQGoCSujotTklkjQJezAqq3gOqKgJrGoTu5cqQOEk89UKGEwmr2Tc4sWL/QTzOvY+ffr41/6UmFLiSRPQFy56RfGP/uiP/HxZeq1QryMWLzp2jcD63//9X5/kCubb+vWvf+1fL5RZz5493cUXX+xHrSnZpxFgLAgggAACCCCQDwESWPmoR0qBAAIIIIAAAjkV2LVrl3+FT18h1OiiH/zgBy3Jm6gJrLBfPCykDLZ55513XK9evdoknwrXVZJKSTYtSmK9+OKLfkSZ5sIKRpTpq4KjR4/2c29p8ngtmo9LI7a0lEtg6W//8R//4ZYsWdLmlUBN4K7XHpXM2r9/v9+PJopXMkuvPCqBxoIAAggggAACjS1AAqux64+jRwABBBBAAIEGFwi+Lqg5n8qNGFIyaNasWe6ee+5xV1xxhfuTP/kTn6CJmsBKMgJrx44dFZNLlarhwIEDfl4sjZ7SyCwlxQYMGOBHUmnUVNgRWHqVUSPSNEF8MJF7YVzNJfbuu+/6dZTo2rBhg9+/JnHXK5EsCCCAAAIIINC4AiSwGrfuOHIEEEAAAQQQyIFAkIRSQub73/9+P51XkAAACB1JREFU2RFOwXqFk69HTWCFmQNLyabdu3f7BJkmSt+7d6//8p9GUZVLHBVXQ6WknF4T1CTu2l8wD1fcObCKj7Vwni3N3aVJ3DXfV+GE9DloMhQBAQQQQACBphQggdWU1U6hEUAAAQQQQKBeBF544QU/okqv1mmSdI1MKl7KjcDSaKb//M//bDUqK9hWiaK//uu/dpoYXSOQzjvvPP+n4CuEmlhdE6wXf+0v+PtXv/pV9wd/8Ad+m9mzZ7u77rrL70P7LB4pppFPSnR169bNr1/puPT3Uq8CBl8h1MTxmg+rY8eOrRhKfYXw6aef9l8sPPvss/38WMXHVSnBVy/1z3EggAACCCCAQDgBEljhnFgLAQQQQAABBBCoiYCSPzNnzvSvA55yyik+eTNo0KCWr+lpNNMDDzzgbrnlFnfw4MFWc2C99NJLPvmlubE0SkoJJo1C0rxZeuVQySgthQksva6nxJXmndJ8VePHj/dJLCXJNHG8JkRXTG2jidC16FU8jZbSFwDHjBnjbrzxRtelSxf/N71a+NOf/tS/HqgRZBdddFHLnFaaj0rlGT58eEt59Cqh5vHatGmTjzF48GC/H/1/zYO1efPmsselVw9VzuD1wS1btviY2mdhWbQ//e1HP/qRW7Nmjfve977nj5sFAQQQQAABBBpXgARW49YdR44AAggggAACORHQK3RKAi1fvtwnqfT63oknnuj//f3332/5b1OmTHFf//rXW0YnKfmlEVhBouqEE07w22qbY445xr+OuH379lYJLJEpeaVEkBJSGrWkydSVtFLSRyPBfv/3f99PtF74St5TTz3lRzlpZJfW0YTueiVR+9A/R44c6bfT/pQM+8UvfuF+8pOf+EnVe/To4bp27er0yl9QHpVj2rRprUZa6bVCxVCSrfi4lKT75je/6a6++upW2xQeV7BN4XEpoaYkF18kzElnoRgIIIAAAk0rQAKraauegiOAAAIIIIBAPQko6fP666+7n//85/5reko8aVFSaujQoW7ixImuX79+rZJK+rsST5rc/f777/eJHyWXLrzwQj8iSV8u1GTmhSOwgjIrWaXXAh999FEfq3A7jQQrtRRvo2SZXnlUYkmJIiWZCpfg64CrV692StJVW1/bljouvSJ4zTXX+BFhhUm1cmXRcfTt29dNmDDBjRgxos1rkvVU7xwLAggggAACCIQTIIEVzom1EEAAAQQQQAABBBBAAAEEEEAAAQQyEiCBlRE8YRFAAAEEEEAAAQQQQAABBBBAAAEEwgmQwArnxFoIIIAAAggggAACCCCAAAIIIIAAAhkJkMDKCJ6wCCCAAAIIIIAAAggggAACCCCAAALhBEhghXNiLQQQQAABBBBAAAEEEEAAAQQQQACBjARIYGUET1gEEEAAAQQQQAABBBBAAAEEEEAAgXACJLDCObEWAggggAACCCCAAAIIIIAAAggggEBGAiSwMoInLAIIIIAAAggggAACCCCAAAIIIIBAOAESWOGcWAsBBBBAAAEEEEAAAQQQQAABBBBAICMBElgZwRMWAQQQQAABBBBAAAEEEEAAAQQQQCCcAAmscE6shQACCCCAAAIIIIAAAggggAACCCCQkQAJrIzgCYsAAggggAACCCCAAAIIIIAAAgggEE6ABFY4J9ZCAAEEEEAAAQQQQAABBBBAAAEEEMhIgARWRvCERQABBBBAAAEEEEAAAQQQQAABBBAIJ0ACK5wTayGAAAIIIIAAAggggAACCCCAAAIIZCRAAisjeMIigAACCCCAAAIIIIAAAggggAACCIQTIIEVzom1EEAAAQQQQAABBBBAAAEEEEAAAQQyEiCBlRE8YRFAAAEEEEAAAQQQQAABBBBAAAEEwgmQwArnxFoIIIAAAggggAACCCCAAAIIIIAAAhkJkMDKCJ6wCCCAAAIIIIAAAggggAACCCCAAALhBEhghXNiLQQQQAABBBBAAAEEEEAAAQQQQACBjARIYGUET1gEEEAAAQQQQAABBBBAAAEEEEAAgXACJLDCObEWAggggAACCCCAAAIIIIAAAggggEBGAiSwMoInLAIIIIAAAggggAACCCCAAAIIIIBAOAESWOGcWAsBBBBAAAEEEEAAAQQQQAABBBBAICMBElgZwRMWAQQQQAABBBBAAAEEEEAAAQQQQCCcAAmscE6shQACCCCAAAIIIIAAAggggAACCCCQkQAJrIzgCYsAAggggAACCCCAAAIIIIAAAgggEE6ABFY4J9ZCAAEEEEAAAQQQQAABBBBAAAEEEMhIgARWRvCERQABBBBAAAEEEEAAAQQQQAABBBAIJ0ACK5wTayGAAAIIIIAAAggggAACCCCAAAIIZCRAAisjeMIigAACCCCAAAIIIIAAAggggAACCIQTIIEVzom1EEAAAQQQQAABBBBAAAEEEEAAAQQyEiCBlRE8YRFAAAEEEEAAAQQQQAABBBBAAAEEwgmQwArnxFoIIIAAAggggAACCCCAAAIIIIAAAhkJkMDKCJ6wCCCAAAIIIIAAAggggAACCCCAAALhBEhghXNiLQQQQAABBBBAAAEEEEAAAQQQQACBjARIYGUET1gEEEAAAQQQQAABBBBAAAEEEEAAgXACJLDCObEWAggggAACCCCAAAIIIIAAAggggEBGAiSwMoInLAIIIIAAAggggAACCCCAAAIIIIBAOAESWOGcWAsBBBBAAAEEEEAAAQQQQAABBBBAICMBElgZwRMWAQQQQAABBBBAAAEEEEAAAQQQQCCcwP8DjsK/vVFWbFM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" name="AutoShape 4" descr="data:image/png;base64,iVBORw0KGgoAAAANSUhEUgAABLAAAALmCAYAAABSJm0fAAAgAElEQVR4XuzdCbBcVZ0/8F8ISyCBJLIlLGFfZZOACC5ARAIqogKDDLIkEBigpmYQHXVckCksrRGKqqmKiMQQYBAZAR0cGAOoLFFACBJAloCChN1gwhIIhJB//e5/OtV03nJfOt3vvtefW0UF8u5yzuecflR/63fOHbJs2bJl4SBAgAABAgQIECBAgAABAgQIECBQUYEhAqyKjoxmESBAgAABAgQIECBAgAABAgQIFAICLBOBAAECBAgQIECAAAECBAgQIECg0gICrEoPj8YRIECAAAECBAgQIECAAAECBAgIsMwBAgQIECBAgAABAgQIECBAgACBSgsIsCo9PBpHgAABAgQIECBAgAABAgQIECAgwDIHCBAgQIAAAQIECBAgQIAAAQIEKi0gwKr08GgcAQIECBAgQIAAAQIECBAgQICAAMscIECAAAECBAgQIECAAAECBAgQqLSAAKvSw6NxBAgQIECAAAECBAgQIECAAAECAixzgAABAgQIECBAgAABAgQIECBAoNICAqxKD4/GESBAgAABAgQIECBAgAABAgQICLDMAQIECBAgQIAAAQIECBAgQIAAgUoLCLAqPTwaR4AAAQIECBAgQIAAAQIECBAgIMAyBwgQIECAAAECBAgQIECAAAECBCotIMCq9PBoHAECBAgQIECAAAECBAgQIECAgADLHCBAgAABAgQIECBAgAABAgQIEKi0gACr0sOjcQQIECBAgAABAgQIECBAgAABAgIsc4AAAQIECBAgQIAAAQIECBAgQKDSAgKsSg+PxhEgQIAAAQIECBAgQIAAAQIECAiwzAECBAgQIECAAAECBAgQIECAAIFKCwiwKj08GkeAAAECBAgQIECAAAECBAgQICDAMgcIECBAgAABAgQIECBAgAABAgQqLSDAqvTwaBwBAgQIECBAgAABAgQIECBAgIAAyxwgQIAAAQIECBAgQIAAAQIECBCotIAAq9LDo3EECBAgQIAAAQIECBAgQIAAAQICLHOAAAECBAgQIECAAAECBAgQIECg0gICrEoPj8YRIECAAAECBAgQIECAAAECBAgIsMwBAgQIECBAgAABAgQIECBAgACBSgsIsCo9PBpHgAABAgQIECBAgAABAgQIECAgwDIHCBAgQIAAAQIECBAgQIAAAQIEKi0gwKr08GgcAQIECBAgQIAAAQIECBAgQICAAMscIECAAAECBAgQIECAAAECBAgQqLSAAKvSw6NxBAgQIECAAAECBAgQIECAAAECAixzgAABAgQIECBAgAABAgQIECBAoNICAqxKD4/GESBAgAABAgQIECBAgAABAgQICLDMAQIECBAgQIAAAQIECBAgQIAAgUoLCLAqPTwaR4AAAQIECBAgQIAAAQIECBAgIMAyBwgQKCXwxhtvxOqrrx5rrLFGqfOdRIAAAQIECBAgQIAAAQIEVpWAAGtVSboPgQEocMUVV8ScOXOKlo8aNSrOOOOMGDly5Lt6snTp0rjmmmti9uzZxd9PnDgxDjzwwBgyZMgA7PHKNbmM08rd2VUECBAgQIAAAQIECBAgUEag8gFW/RfHMh3q6pxhw4bFySefHOPGjVvZW7iOwKAUKBPMPPXUUzFt2rRYvHhxYTB69Ogi6FpvvfUGpUlXnSrj1DEYOkqAAAECBAgQIECAAIF+EBBg9QO6RxKoikCZYKYxwNpwww3jtNNOixEjRlSlGy1vRxmnljfCAwgQIECAAAECBAgQINDBAgKsDhz8xkDi4IMPjoMOOqgDJXS5TDCTSwhvuOGG+N3vflfsgXXkkUfG7rvv3lF4ZZw6CkRnCRAgQIAAAQIECBAg0GaBARVgdbdHT5vNBvzjBFgDfghXWQcEM+UoOZVzchYBAgQIECBAgAABAgRaJSDAapVshe8rwKrw4LS5aYKZcuCcyjk5iwABAgQIECBAgAABAq0SEGC1SrbC9xVgVXhw2tw0wUw5cE7lnJxFgAABAgQIECBAgACBVgkIsFolW+H7CrAqPDhtbppgphw4p3JOziJAgAABAgQIECBAgECrBDoqwHrjjTfi4osvjqeffrrw3HLLLWPy5MkxbNiwHn1ff/31+OEPfxjPPvtscd4222xTXLfGGmt0ed2bb74Zc+bMiTvuuCOef/75yE2whwwZEqNHj45ddtklPvjBDxb/3tNx8803x4033licUr/31+LFi4vNtO+9997461//GsuWLYuhQ4fG+uuvHx/+8Idjzz33XKFdL7/8ckydOjUWLlxYah4dd9xxseuuu3Z7bq1/d955Z7zwwguxZMmS4tx11lknxo4dG/vtt1/svPPORbv6cixatCjuuuuuom8vvfRS4Va77xZbbBF77713cd/VVlutL7ctdW4+++677477779/pfuUYzN9+vR48skni2fmRufHHnts8e/pdOutt8ajjz4ar776avF3Oe/GjRtXbKCf/cs5UubIMc95lfPgscceiwULFhTzIK8fOXJkbLvttsVcGDNmTK/3LBPMNM6f+n7V2vvAAw/E5ZdfXqb5XZ7T1T3rT1yVfa6/b86xHPPbbrvtXZ/VfNNifpZyLuc4lXFq7Ng777xTzIXbb789nnjiicjfI3nk7433vOc98b73vS/22WefGD58eJ/curtv7fdAfkbyd0zOBQcBAgQIECBAgAABAgQGi0BHBVg5aPXBUH4xPfnkk4sQoacjv3xOmzZteVDzyU9+Mj7ykY+scEl+yX7wwQfj6quvjgzLujsyaMgvxh//+Me7DcEaA6zTTz895s2b1+u9N9poozjhhBMiv4DXjlUVYGX/Mly67rrreuxfPje/oB9xxBGx3Xbb9fpZyRDhlltuiV//+tfLjbu7KO97zDHHFIHPqjgyfMtg6Te/+U2vz95ggw3i+OOPL4Khro6uAqy/+7u/W/4Gv/Tr6sj5MH78+PjMZz7T7XyoXZdh1c9+9rMiCOvufnlu3jNDoRyDtdZaq1uqMsFMfwdYq7rPNYwMAS+77LKYP39+tz5rr7128dbFDKQz6MqjzMskMrD8yU9+Es8880yP0zTDrAkTJsQBBxxQKvAte98yv2NWxefHPQgQIECAAAECBAgQINAugY4LsBqXz3UXRtUPQH2YlFVGp5xySmyyySbvGqMME371q1/FTTfd1GOwUH9RVkocffTRkV+SG4/6Z6677rpFpUaGLLWqpJ4myKabbloEc7XKjqz4ufTSSyODiDzyHllxVAtAMsirDzky9Nhxxx3f9Yi8ZubMmUXY01NwUn9RVoTkl/+sZOmuuijve80118Ts2bNL3zfH4MQTTywq6Jo5MmS86qqr4qGHHip9m56e3Rhgbb/99kVV2n333Vfq/hmKfuITn+jWKisH68exzE232mqrwqqrOZbXVyXAymqkDCYbj1b0OZ+RvwcuueSS4nPQ25HzOIOmHN88eguwHnnkkSK8qlVc9Xb//Hn2Pz8r3VV19rXNtWdmMJr37Ws1ZJk2O4cAAQIECBAgQIAAAQLtFOi4ACsrbnKZ15/+9KfCOSuE8gt+d18cG0OJ7s7//e9/XwQxtXAnQ6dDDz20qILJe2dQM3fu3Pjv//7v+Nvf/rZ8jHP52Mc+9rEVQov6AKt+QmQF0iGHHBI77LBDsbTptddeKypDMlyqfcHOsOiwww6LD33oQ13Opb7ugdVVOJd9yvvnUqX11luv6Hf2K0O8+jAqvzhnMLHbbrt12ZZGt1r/3vve9xZuuVzqueeeK6qYcrlc7chqqAwSM0xYmaMWnN1zzz3LL8/gL90yGMtlitmnrM7JirOseKodGUxllVvjnGmcK7XzczzymokTJ8bGG29c3DuXSGYgmRVttTmTgeOUKVNWCEfzPrn8M5ex1qqFalVbOXdqy1Frc+zaa69dHlb2NhdWVYDVlzHIZXUzZsxYHvDk/Dn11FPfVTXYyj5naJUVlfXVUTnv8rO40047FaFjfq7++Mc/FlWBjUtvewqwGvtWG/v8zOby2hz7DE7/8Ic/FJ/Z+krNvfbaq6iY6ypsamxzbfw/+tGPFtWO+d95r5xPjb8Lct5llZeDAAECBAgQIECAAAECA1mg4wKsHKzc7+Z//ud/inHL0CC/PHe3LCyXGV100UXLKzU+9alPrRAM5V5Uec4rr7xS3DOrszIU6ypcyS+Z+eU9lyXWnt9VaNFVgNVTlcbjjz9eVJTU9qPqKZjra4CVe3/l3mG1apUMTCZNmtStWVYcZWVTrVoslzWmcYZ69Udj4JP3zVAq9/NqPPJeuTQzw7Ha0dVYlP0wNi4L7alSKZ+d+zvVKrVWX331OOmkk4q90HrqT/6spyq0DK6uv/76Yj721qcM8HKZZR4ZVmRwleFFV5VtXc3HdM1gpvFod4CV8/9HP/pRUQFV88kqxD322GOFtrWqz/Wf/3xoT2Of+7399Kc/Xb58MM/vLsDKz15WyGVQXevb4YcfXlRPdjVOGWJmkJZ/1s7PYLSx+jF/liF1jlUt7Owu+M5zG0O0XE582mmnxYgRI8p+PJxHgAABAgQIECBAgACBygkMqABrZfS62pA8A5msZqkt8ekpCJk1a1ZRgZNHBjD5RTCrf2pHfqHMPYlyQ/M8sioqN3jvaXlbmQCpMcDqbSlYhiy5n8/DDz9ctKOnKpEyz6/vX1aWZaVUb1+y669pXE7Z1VLNxr2VcuPxrIDq7sjqowwKa0shc6P5z3/+871uVN7V/bKy5pe//GXxo6ykyiWXadzdkRV7Gby8/fbbxSkHH3xwUbFTfzQGcr0FTXlt9unCCy9cvrF7V5uZZ4iSVYO10HOzzTYrKrW6WxaY9/3FL35RbB5em5Pd7fXWzgCr8bOSbetuiVur+pyVVemdIV8e3VV/1Y9rLsHNeffiiy/2+NnKgDM/g1k1mMcHPvCBYl+znjbnbwybuntBROOS4sbfQ43ztj78y+XBOf6rat+4bj8kfkCAAAECBAgQIECAAIEWCnRkgJWVElkFVVuSlsuGcnPuxqU7jaFQV+fl8qLvf//7y5cZvf/97y+WAfX0pbXx+V1VS9V/Ye2u4qdxXpTdoL4vAVZjaJT7dmUo2NueOlmN9oMf/GD5kreuQpfG8Ka3ACvdsnqmtowug8TcN6qnfYO6++xkcJCbg+ex5pprFkv8erpPmY3MGwOsrMTrrvKp1q7Ga7p6M2b2O6t63nrrreKyrFTrbf+vxrcCdvdmyXYGWFlFdOWVV/ZamZd9bFWfc3+q/OzXQqbcPD1fptDb0ZtT/q7Ic/IlDmWDsTwvQ736gLi7MLU+kOwqSG9sf+4d9tvf/nb5X+dS3/wMOggQIECAAAECBAgQIDBQBToywMrBuvvuu4ulQXl094WwMWA56qijYu+9937XWNd/Ic7Q6thjj+12v6f6C3OfmqxSyqOraqmyYVT9Pcte05cAq3HpUlcG3U3++i/dWS2UVUP1X6Ibq2Fy6WBWinS1hLC/P2ArE2B1FUY19qNMgLUyfa9agNW4XK5MpWJf+12mz/WVd2WD4WxHbwFWY5DdXSjeVZ8aq/tyv6zGPavqK0HLVPb11c75BAgQIECAAAECBAgQqLrAgAqwenv7V1+w68Op/EKYwUxuolx/5AbfGXJllcTIkSOLfZzqlw/mufWhUW/7adXfO/eJ+vGPf1z8VX6Zb1ziVTaManWAVR+0dRVC9WSem2Dnkqravj2NVUBd7QGVz8i9nXJpWe0tin0Z11adK8CaurzKsKtljj25Z3VS7olWextjqwKYMgFWb0FUd/3o7bq//OUvxX5WufQxj65CqO7undWKU6dOXV4R2JVv475mtc3h87Mybty4YnN4BwECBAgQIECAAAECBAazQMcGWI1LfnbZZZeieqq2NC7DlVzuVPvS3fjz2qSo/2K7shOlygFWb1/ce+pzmUqvxk3ta/fLL+gZGubbFvONhLk30MosFSwzJjnWub9R7vOVS/UyrKq90bG767sKGVammmplrqm9bTDfOJfGGYDUNszvrr39uYQwq4eyGq8WZG699dbFSw5y3pc9VkWfG/fVyuAng+My7ejtc1AmPOuur2XnQOPLEWr3y89FVjbmnnBZ+VV7K2FZW+cRIECAAAECBAgQIEBgIAh0bICVg1NfYZXVXaeffvryNwfWLwnqrkIr79FJAVZf32ZWJsBKw9zv6H//93/jjjvu6DaIyTHIECs3T8/NqHvaY6wvH7znnnsu/uu//iueeeaZvlwW/RFg5b5NGVplGJTBX1+O/gqwGjcpL7Npen2/VmWfywZFXbn2JcDKaqgM6Lp6m2BX9+5Lu7LSK6vZavvAdXW/fNvgfvvtV7wttUw415d55FwCBAgQIECAAAECBAj0l0BHB1j1G5Q37l9V/0axxnCrfrA6KcDqS8VKGpUNsGqeixYtirvuuqsIFnPPpFrFTr13jlNWZR155JHFG+SaObqqaMkKvBzvrGjJPZJqR26gnvudZdiWR7sDrKxAuvrqq2P27Nnv6nIGFLmsdeONN37X3+cG9X/+85+X/11/BFiN1XVpe/TRR8cee+xRathWdZ/7EhQ1NrAvAVZf3/rX13ZlqJfBYL5lMisGa3Oysc25HDffsLrnnnuussC31MA5iQABAgQIECBAgAABAi0Q6OgAq3GZYP0bBPPNYBmm5JFfuI855pguvwT29sV2ZcesKntgNdO/vgZY9Vb5pTyronIT+fwnl8nVH5tvvnlMnjx5pffJmjdvXvzoRz+K119/vbhtftn/5Cc/WXzZ7+oNi/29B1ZuPp77kdVCvU033bQI8fJNh11Vo5Vd0lZmfMv0vXGed7W/We5rlm3u7Q2WtXut6j43vv2zzCb7tbb05lTWu6vfB30NsOrvkc752Xj00UfjD3/4QxFs1S8nTetPf/rTsc8++6zsryLXESBAgAABAgQIECBAoBICHR1g5QjUv2UvK1n+4R/+oai8+eEPfxjPPvtsEQ709GbB+qCrzOvty456VQKs+k3c+7JJffazmS/1jV/Scyxy6dTzzz+//EcHHHBAfPzjHy9Luvy8/NKf45Z7XuWxzjrrFEu+MtDo7igT4qxMEFHmmgwofvCDHyxfNrbVVlsV7c3QrbujrH1vwUzev0zfG9uRn6vcQ64Wpmy00UbFSxDyM1LmaFWf6/s7evToOOOMM0pV8vXm1LiJe1Y+5RK+MsfK+HZ339zn69Zbb43f/OY3y+27ewFFmbY5hwABAgQIECBAgAABAlUR6PgAq/6Lcm3vmtwUOatz3n777WJ5VoZa3S1Xu/vuu4s3FeaR1x9//PGx8847Nz2+VQmw6gO+3sK8xk7nXk25zCmPvr7BsCvAXFaYwWIuj8ujr0saa/d87bXX4sILL4x8s1seufn15z//+R6XWZUJGcqEUY39KnNNLl2cMWNG5NKxPP7+7/++12V4/Rlg5TjlG/nyzzxymWNWy/UUEDa6tKrPWdX1y1/+snhcX5b69RZg1e+Zl/fuqWqzsa9/+tOflv++yZ/15Q2GXX1OMqC96aabijek1o4yc6bpX1puQIAAAQIECBAgQIAAgRYKdHyA1ViNk0ttMmy55ZZbCvb6ZYVdjUPjMrnu3lbY1zGsSoBVv09Y9qFs/xoraHJPqSlTpiyvGspKkZ/85Cfx9NNPFzT588997nNFqNDT0VuQUMa5TBjVeJ8y15QJoxrvW+aasmFU/b3LXlPGs0zfa8/OiquslKu9vTNDz4997GPx0Y9+tE/7MJVtf1/73BgWla3i682p8a2mZaueGn//ZHieb0bMKrvakWFeVgzWjiOOOKLXDeKbWb5b5jPkHAIECBAgQIAAAQIECLRboOMDrASv37A9X0Gf+8ZkdU6ZiqrcV2f69OmRX4zzyGtzv6zddtutx7HML665hC2ft912261wblUCrPxinm/py/11av074YQTev0C3bh/Ue4v9ZGPfORd/cwlZrX75jK+U045pdjTqbsjzf7zP/+zWJqYR1+WgNXfszGQ2WmnnYrKuZ72ZsrN07PSrlYF1c5N3BvDnKOOOir23nvvbp0aQ6Q8sV2buM+aNat4S2Jtr66tt966WO7Y17fhtarPubH8xRdfvDw4zTmU82799dfv1rOxoiw3+c+lhxlS1R8Z2mUoW5sjH/jAB+Izn/lMj8Fd415s+abNrFbLIKt2ZMibba69ebK3UD2va1zS2GxVV7v/x+R5BAgQIECAAAECBAgQaBQQYEVE45KyGlJvywdr52WFxKWXXrp8z5ncKyoDkfoqinr4DBhyiU/uU5Mh2cSJE4twJ/+9drQywMqqqlxC9+qrrxaP6+0LceOX7PzSP2nSpBgzZkyXn6gHH3ywCL2yuiiP7vY/qg8O87z3vve9PVZh5QbVuZSutvF6meCpqwY2Vj319Ha8DCPuvPPOIpSp3xy7nQFWYzVNhi1ZpdNV6JJ9y6CtFvLV+t+OAKtxfHLZbe57teGGG/b5N28r+9wYsvW0p1jOtcsvv3x5QJ0d6S7ASvucn7W3P+a8Ovzww4sN1LvaaD+XHeb5ub9bHnl+V+FwY0ieYWCG5Dn/uzoa396Ye/qddNJJkeGYgwABAgQIECBAgAABAgNVQID1fyNXvxl7bTDzi2cu1+nt6OqNa1lBkcFQLlHKL/L5BTa/iGZlxPXXX1+8YS+P7pZYtTLAyi/ltU3qsw35hfgTn/hEUTWW+37lUb/ZdvbvV7/6VRG61Spr8poDDzwwssqktpl4Lhu88cYbI/cFq53XUziUHhn8zZ07dzlxhmIHHXRQ8eW8VoWSlSdZqZUbyteqULr7st/bWNV+3hhi5Di8733vK4LEDCDTIavq8rz6jeNr13e1b1aZ5YCN7StzTVdOaZ7L8jL0y4Bi0aJFxQsJ7rjjjuVG9c/qbg+k3pbG5T3KLCHMcckw5oknnige29O4lxmjVva5sa3ZnqyEzCqlHXbYofg8ZKj9xz/+MbKSMIOm+qO7ACvPaQzxcl7lXMmQOgPx2u+BnM/5e6A2n/Pant7S2BiS52djr732KuZrtj3vm2Hrc889V+zxlZ+p2mdw++23L4Kx+qquMmPgHAIECBAgQIAAAQIECFRJYEAFWM3AdVeBUrtn4944tQ3dd9xxx1KPzaqHDMFyqVnti2NvF+aXzvzSmiFZ4/K1VgZY2a4bbrhh+T5fje08+OCDixCp/sj+ZYCUbzgr27/eKlDy/rk865JLLokXX3yxN67lP0+3fffdNw477LAel/31dMMMji677LJ4/PHHSz03l4tlvzOkyyM3JM+lXvVL48qEUY0PK3tNLiPLFwtkUNXbkT5Z9Za2tUCyqzHN+6yqAKt+c/Te2tfdzxs/o63qc23e1W8031Obcx5ntVttjvYUYOV9MmzKpYS1SsEyHhke59LQ7vaAy7mXFZv5GSz7+cvn5rzN8Cr3mHMQIECAAAECBAgQIEBgIAsIsP5v9BqrknIvptwbJ/dmKntkBUTua5WVFblJeU9HVkPk5taNSwdr17Q6wOqqCqX27O7CjvzifO+998Z1113XZZVPfX+zKiSDua7292p0yRDn2muvjTlz5vT65Tzdcj+trI6rX3JZdozqz8sxytCxp+dmGJRVObmX0c9//vN4+OGHi1tkMJD7IGWYUTvKhlH1bejLNVkJlqFbLgHt7kifCRMmFJVZuW9SbZlod29aXFUBVv18XZmxyGu6Cplb0eda+1544YUiwOuqwq52TgaURx55ZFHd9OMf/7j4694CrDwn750hVq3SsrfxykrNnvZgy+vz8/foo4/G1VdfvTxI7ck6l0bmixFyya+DAAECBAgQIECAAAECA11AgFU3gvVVSR/+8IeLCp+VOTIYyVAk907KsKG2F1SGCxtvvHGx9GfPPffscWPrVgdY2a9sVy75y1AqA7wMa3Lp4KGHHlpUhnV31Pcvv6jncq88MuwbO3Zs7LfffrHzzjv3+oW88f4LFiwolsDl3lhZPVTbcypDhFx+lcsVc++p3t5U2Jcxy1Ag9yBK71z+VquayWfmnkH7779/bLHFFoVN7oN1++23F7fP/859zjIoqh19CaNW9po0yaWC2Y6afbYlA7Ws4sl5m//eGMh2t+F91QOsdFrVfa6fH7V733bbbUWQlf+dnrlvV35Gcy7nXKjfVL5MgJXPyNArlxTmWNXPrfw9kAFvLlnNIDaXrPblyDbmZ+See+4pliTX5mxtHmy77bbFPMjluF3tvdWXZzmXAAECBAgQIECAAAECVRGofIBVFSjtIECAAAECBAgQIECAAAECBAgQ6B8BAVb/uHsqAQIECBAgQIAAAQIECBAgQIBASQEBVkkopxEgQIAAAQIECBAgQIAAAQIECPSPgACrf9w9lQABAgQIECBAgAABAgQIECBAoKSAAKsklNMIECBAgAABAgQIECBAgAABAgT6R0CA1T/unkqAAAECBAgQIECAAAECBAgQIFBSQIBVEsppBAgQIECAAAECBAgQIECAAAEC/SMgwOofd08lQIAAAQIECBAgQIAAAQIECBAoKSDAKgnlNAIECBAgQIAAAQIECBAgQIAAgf4REGD1j7unEiBAgAABAgQIECBAgAABAgQIlBQQYJWEchoBAgQIECBAgAABAgQIECBAgED/CAiw+sfdUwkQIECAAAECBAgQIECAAAECBEoKCLBKQjmNAAECBAgQIECAAAECBAgQIECgfwQEWP3j7qkECBAgQIAAAQIECBAgQIAAAQIlBQRYJaGcRoAAAQIECBAgQIAAAQIECBAg0D8CAqz+cfdUAgQIECBAgAABAgQIECBAgACBkgICrJJQTiNAgAABAgQIECBAgAABAgQIEOgfAQFW/7h7KgECBAgQIECAAAECBAgQIECAQEkBAVZJKKcRIECAAAECBAgQIECAAAECBAj0j4AAq3/cPZUAAQIECBAgQIAAAQIECBAgQKCkgACrJJTTCBAgQIAAAQIECBAgQIAAAQIE+kdAgICapRsAACAASURBVNU/7p5KgAABAgQIECBAgAABAgQIECBQUkCAVRLKaQQIECBAgAABAgQIECBAgAABAv0jIMDqH3dPJUCAAAECBAgQIECAAAECBAgQKCkgwCoJ5TQCBAgQIECAAAECBAgQIECAAIH+ERBg9Y+7pxIgQIAAAQIECBAgQIAAAQIECJQUEGCVhHIaAQIECBAgQIAAAQIECBAgQIBA/wgIsPrH3VMJECBAgAABAgQIECBAgAABAgRKCgiwSkI5jQABAgQIECBAgAABAgQIECBAoH8EBFj94+6pBAgQIECAAAECBAgQIECAAAECJQUEWCWhnEaAAAECBAgQIECAAAECBAgQINA/AgKs/nH3VAIECBAgQIAAAQIECBAgQIAAgZICAqySUE4jQIAAAQIECBAgQIAAAQIECBDoHwEBVv+4eyoBAgQIECBAgAABAgQIECBAgEBJAQFWSSinESBAgAABAgQIECBAgAABAgQI9I+AAKt/3FfpU5csWRK/+93v4re//W28/PLLsWzZshg2bFjsvPPOMXHixBg9enSXz1uwYEHMnDkzHnrooVi8eHEMGTIkNtxww5gwYULssccesdpqq63SdroZAQIECBAgQIAAAQIECBAgQGBlBARYK6NWoWsWLlwYM2bMiGeffbYIoIYPHx5Dhw6N1157LZYuXRrrrLNOnHjiibHlllu+q9VPPfVUXHLJJbFo0aLi/BEjRkQGYa+//npxn/Hjx8cRRxxR/MxBgAABAgQIECBAgAABAgQIEOhPAQFWf+o3+ewMqC6//PKigmrcuHFx7LHHLq+2yiDq0ksvjSeeeCI222yzmDJlSqy99trFEzOoyp/NnTs3dt111zjqqKOKiq2s3HrkkUfiqquuijfffDNOOOGE2HHHHZtspcsJECBAgAABAgQIECBAgAABAs0JCLCa8+vXq7OKatq0acVSv1NOOSU22WSTd7Unq7J++MMfxltvvRUnnXRSbLPNNsXPa9ettdZaceqpp8YGG2yw/LoMsa6//vq47bbbimWExxxzTFGR5SBAgAABAgQIECBAgAABAgQI9JeAAKu/5FfBcx944IGiAiuXB06ePLmooqo/cl+r6dOnx5NPPhnHHXdcUW2Vx6xZs+K6666LnXbaKY4//vgVlglmFVYuSxwzZkwRjOUyRAcBAgQIECBAgAABAgQIECBAoL8EBFj9Jb8Knlvbs2r11VcvQqbGSqncB+vCCy+MV199NU4++eRimWEev/jFL+L222+PD3/4w3HYYYet0JKnn346Lr744sgKrTPOOCNGjhy5ClrrFgQIECBAgAABAgQIECBAgACBlRMQYK2c24C4KvfGuuyyy4qlhfV7YF1xxRUxZ86cOPjgg+Oggw5aoS/5JsOpU6cWbyasD74GRKc1kgABAgQIECBAgAABAgQIEBh0AgKsQTek/79DWXV10UUXxfz58+Nzn/tcsZ9V7RBgDdJB1y0CBAgQIECAAAECBAgQIDBIBQRYg3Bg8+2EV199dcyePTvGjx8fRx555Lv2uWp1gJXPdRAgQIAAAQIECBAgQIAAAQIDUyCzhKodAqyqjUiT7akPr7baaqs48cQTY+21137XXQVYTSK7nAABAgQIECBAgAABAgQIDGIBAdYgHtwqdG3ZsmXxq1/9Km666aZ4z3veU+xftf7666/QtFYHWFWw0AYCBAgQIECAAAECBAgQIEBg8AiowBokY9kYXk2ePDk23HDDLntXewvhPvvsE0ccccQK53gL4SCZFLpBgAABAgQIECBAgAABAgQGiYAAaxAMZIZX9957b7Hv1bBhw2LSpEkxbty4bns2a9asuO6662KnnXaK448//l37Y+VFjzzySMyYMSPGjBkTp5xySqyzzjqDQEkXCBAgQIAAAQIECBAgQIAAgYEqIMAaqCNX1+777rsvrrrqqlhrrbWKPa+23HLLHnv11FNPxbRp02LNNdeMU0899V2VWhmGZYVWhlzvf//7iwqtIUOGDAIlXSBAgAABAgQIECBAgAABAgQGqoAAa6CO3P+1+89//nNcdtllxX9lNdXWW2/da4+WLFkSl156acydO7eowjr66KOLKqsMr7L6KsOwPCcrubbddtte7+cEAgQIECBAgAABAgQIECBAgEArBQRYrdRt8b1feeWVmDp1aixYsCDWWGONHpf6ZXXWMcccE5tuumnRqhdeeCGmT59eXDt06NAYMWJEEVq9/vrrRcXV/vvvH4ceeqjqqxaPodsTIECAAAECBAgQIECAAAECvQsIsHo3quwZL7/8chFgLVy4sNc25t5Y+VbC+r2xMryaOXNmPPTQQ7F48eIirMqN3ydMmBB77LFHrLbaar3e1wkECBAgQIAAAQIECBAgQIAAgVYLCLBaLez+BAgQIECAAAECBAgQIECAAAECTQkIsJriczEBAgQIECBAgAABAgQIECBAgECrBQRYrRZ2fwIECBAgQIAAAQIECBAgQIAAgaYEBFhN8bmYAAECBAgQIECAAAECBAgQIECg1QICrFYLuz8BAgQIECBAgAABAgQIECBAgEBTAgKspvhcTIAAAQIECBAgQIAAAQIECBAg0GoBAVarhd2fAAECBAgQIECAAAECBAgQIECgKQEBVlN8LiZAgAABAgQIECBAgAABAgQIEGi1gACr1cLuT4AAAQIECBAgQIAAAQIECBAg0JSAAKspPhcTIECAAAECBAgQIECAAAECBAi0WkCA1Wph9ydAgAABAgQIECBAgAABAgQIEGhKQIDVFJ+LCRAgQIAAAQIECBAgQIAAAQIEWi0gwGq1sPsTIECAAAECBAgQIECAAAECBAg0JSDAaorPxQQIECBAgAABAgQIECBAgAABAq0WEGC1Wtj9CRAgQIAAAQIECBAgQIAAAQIEmhIQYDXF52ICBAgQIECAAAECBAgQIECAAIFWCwiwWi3s/gQIECBAgAABAgQIECBAgAABAk0JCLCa4nMxAQIECBAgQIAAAQIECBAgQIBAqwUEWK0Wdn8CBAgQIECAAAECBAgQIECAAIGmBARYTfG5mAABAgQIECBAgAABAgQIECBAoNUCAqxWC7s/AQIECBAgQIAAAQIECBAgQIBAUwICrKb4XEyAAAECBAgQIECAAAECBAgQINBqAQFWq4XdnwABAgQIECBAgAABAgQIECBAoCkBAVZTfC4mQIAAAQIECBAgQIAAAQIECBBotYAAq9XC7k+AAAECBAgQIECAAAECBAgQINCUgACrKT4XEyBAgAABAgQIECBAgAABAgQItFpAgNVqYfcnQIAAAQIECBAgQIAAAQIECBBoSkCA1RSfiwkQIECAAAECBAgQIECAAAECBFotIMBqtbD7EyBAgAABAgQIECBAgAABAgQINCUgwGqKz8UECBAgQIAAAQIECBAgQIAAAQKtFhBgtVrY/QkQIECAAAECBAgQIECAAAECBJoSEGA1xediAgQIECBAgAABAgQIECBAgACBVgsIsFot7P4ECBAgQIAAAQIECBAgQIAAAQJNCQiwmuJzMQECBAgQIECAAAECBAgQIECAQKsFBFitFnZ/AgQIECBAgAABAgQIECBAgACBpgQEWE3xuZgAAQIECBAgQIAAAQIECBAgQKDVAgKsVgu7PwECBAgQIECAAAECBAgQIECAQFMCAqym+FxMgAABAgQIECBAgAABAgQIECDQagEBVquF3Z8AAQIECBAgQIAAAQIECBAgQKApAQFWU3wuJkCAAAECBAgQIECAAAECBAgQaLWAAKvVwu5PgAABAgQIECBAgAABAgQIECDQlIAAqyk+FxMgQIAAAQIECBAgQIAAAQIECLRaQIDVamH3J0CAAAECBAgQIECAAAECBAgQaEpAgNUUn4sJECBAgAABAgQIECBAgAABAgRaLSDAarWw+xMgQIAAAQIECBAgQIAAAQIECDQlIMBqis/FBAgQIECAAAECBAgQIECAAAECrRYQYLVa2P0JECBAgAABAgQIECBAgAABAgSaEhBgNcXnYgIECBAgQIAAAQIECBAgQIAAgVYLCLBaLez+BAgQIECAAAECBAgQIECAAAECTQkIsJriczEBAgQIECBAgAABAgQIECBAgECrBQRYrRZ2fwIECBAgQIAAAQIECBAgQIAAgaYEBFhN8bmYAAECBAgQIECAAAECBAgQIECg1QICrFYLuz8BAgQIECBAgAABAgQIECBAgEBTAgKspvhcTIAAAQIECBAgQIAAAQIECBAg0GoBAVarhd2fAAECBAgQIECAAAECBAgQIECgKQEBVlN8LiZAgAABAgQIECBAgAABAgQIEGi1gACr1cLuT4AAAQIECBAgQIAAAQIECBAg0JSAAKspPhcTIECAAAECBAgQIECAAAECBAi0WkCA1Wph9ydAgAABAgQIECBAgAABAgQIEGhKQIDVFJ+LCRAgQIAAAQIECBAgQIAAAQIVF3j++YgpUyLuvDNi/vz/39gNNojYd9+Iiy6KGDu24h2IEGBVfog0kAABAgQIECBAgAABAgQIECCwkgLPPRfx/vdHPP101zfYbLOIOXMi3vOelXxAey4TYLXH2VMIECBAgAABAgQIECBAgAABAu0X+PznI664oufnnnBCxIwZ7W9bH54owOoDllMJECBAgAABAgQIECBAgAABAgNKYMyYiBde6LnJG28ckcsMK3wIsCo8OJpGgAABAgQIECBAgAABAgQIEGhKYMiQcpcvW1buvH46S4DVT/AeS4AAAQIECBAgQIAAAQIECBBouYAAq+XEHkCAAAECBAgQIECAAAECBAgQINCMgACrGT3XEiBAgAABAgQIECBAgAABAgQItFxAgNVyYg8gQIAAAQIECBAgQIAAAQIECBBoRkCA1YyeawkQIECAAAECBAgQIECAAAECBFouIMBqObEHECBAgAABAgQIECBAgAABAgQINCMgwGpGz7UECBAgQIAAAQIECBAgQIAAAQItFxBgtZzYAwgQIECAAAECBAgQIECAAAECBJoREGA1o+daAgQIECBAgAABAgQIECBAgACBlgsIsFpO7AEECBAgQIAAAQIECBAgQIAAAQLNCAiwmtFzLQECBAgQIECAAAECBAgQIECAQMsFBFgtJ/YAAgQIECBAgAABAgQIECBAgACBZgQEWM3ouZYAAQIECBAgQIAAAQIECBAgQKDlAgKslhN7AAECBAgQIECAAAECBAgQIECAQDMCAqxm9FxLgAABAgQIECBAgAABAgQIECDQcgEBVsuJPYAAAQIECBAgQIAAAQIECBAgQKAZAQFWM3quJUCAAAECBAgQIECAAAECBAgQaLmAAKvlxB5AgAABAgQIECBAgAABAgQIECDQjIAAqxk91xIgQIAAAQIECBAgQIAAAQIECLRcQIDVcmIPIECAAAECBAgQIECAAAECBAgQaEZAgNWMnmsJECBAgAABAgQIECBAgAABAgRaLiDAajmxBxAgQIAAAQIECBAgQIAAAQIECDQjIMBqRs+1BAgQIECAAAECBAgQIECAAAECLRcQYLWc2AMIECBAgAABAgQIECBAgAABAgSaERBgNaPnWgIECBAgQIAAAQIECBAgQIAAgZYLCLBaTuwBBAgQIECAAAECBAgQIECAAAECzQgIsJrRcy0BAgQIECBAgAABAgQIECBAgEDLBQRYLSf2AAIECBAgQIAAAQIECBAgQIAAgWYEBFjN6LmWAAECBAgQIECAAAECBAgQIECg5QICrJYTewABAgQIECBAgAABAgQIECBAgEAzAgKsZvRc2wqBpUuXxlNPPRV33313zJs3L04++eQYOXJkl49asmRJzJgxIx577LFumzJq1Kg444wzur1HK/rgngQIECBAgAABAgQIECBAgMAqFBBgrUJMt1ppgQytnnzyyZg1a1bMnTs3MpjKo7fwafHixTF9+vTi2u6O3u6x0o12IQECBAgQIECAAAECBAgQINAeAQFWe5w9pWeBm2++OW688cbipLXWWivGjh1bVGGtt956PVZPvfzyyzF16tTIAOy0006LDTbYADUBAgQIECBAgAABAgQIECAw2AQEWINtRAdmf2699dZ45plnYr/99otx48bF008/HdOmTYthw4b1GGDNnz8/Lrzwwhg6dKhlggNz6LWaAAECBAgQIECAAAECBAj0LiDA6t3IGe0XyOqrMgFW7bwxY8bE5MmTi8DLQYAAAQIECBAgQIAAAQIECAwyAQHWIBvQQdKdsgHWI488UmzivsMOO8Txxx9fVGI5CBAgQIAAAQIECBAgQIAAgUEmIMAaZAM6SLpTNsB64IEH4vLLL49NNtkkRowYEU888USxAfwaa6wRu+66a0ycODFGjx49SFR0gwABAgQIECBAgAABAgQIdKiAAKtDB77i3S4bYNVv/t5Vl4YPHx6TJk0q9tVyECBAgAABAgQIECBAgAABAgNUQIA1QAdukDe7bIA1e/bsuOGGG4oKrMMPP7x4C+GyZcuKDeGzMmvBggWx2WabxZQpU2Lttdce5Gq6R4AAAQIECBAgQIAAAQIEBqmAAGuQDuwA71bZAKunbtbu8dZbb8WJJ54YO+64Y59UMhxzECBAgAABAgQIECBAgAABAv0vMH6vvUo1YvY99yw/b/z48aWuaedJQ5Zl2Y1j0AisigBr6dKlcdlll8XDDz8chxxySEyYMKFPPgKsPnE5mQABAgQIECBAgAABAgQItExAgNUyWjduRmBVBFj5/CuuuCLmzJkTBx98cBx00EHNNMm1BAgQIECAAAECBAgQIECAQH8JWELYX/Ke25NAmQAr97m68sorY9SoUXHssceusMdVsxVYRogAAQIECBAgQIAAAQIECBCoiIAAqyIDoRnvEigTYL322mtx4YUXxsKFC+Pkk0+Orbba6l33mD9/flx00UXx6quvrtQeWIaEAAECBAgQIECAAAECBAgQqIiAAKsiA6EZfQ6wctuz66+/Pm677bbiLYTHHXdcrL/++sV9Fi9eHD/96U/jgQceiC233DImT54cw4YNo0yAAAECBAgQIECAAAECBAgMRAEB1kActcHf5jIVWKnwxhtvxOWXXx6PP/54DBkyJNZdd93iz6zOyiWEw4cPj0mTJsW4ceMGP5oeEiBAgAABAgQIECBAgACBwSogwBqsIzuw+1U2wMpeLlmyJO6999649dZb46WXXoqszMoga9ddd40DDzwwRo4cObAxtJ4AAQIECBAgQIAAAQIECHS6gACr02eA/hMgQIAAAQIECBAgQIAAAQIEKi4gwKr4AGkeAQIECBAgQIAAAQIECBAgQKDTBQRYnT4D9J8AAQIECBAgQIAAAQIECBAgUHEBAVbFB0jzCBAgQIAAAQIECBAgQIAAAQKdLiDA6vQZoP8ECBAgQIAAAQIECBAgQIAAgYoLCLAqPkCaR4AAAQIECBAgQIAAAQIECBDodAEBVqfPAP0nQIAAAQIECBAgQIAAAQIECFRcQIBV8QHSPAIECBAgQIAAAQIECBAgQIBApwsIsDp9Bug/AQIECBAgQIAAAQIECBAgQKDiAgKsig+Q5hEgQIAAAQIECBAgQIAAAQIEOl1AgNXpM0D/CRAgQIAAAQIECBAgQIAAAQIVFxBgVXyANI8AAQIECBAgQIAAAQIECBAg0OkCAqxOnwH6T4AAAQIECBAgQIAAAQIECBCouIAAq+IDpHkECBAgQIAAAQIECBAgQIAAgU4XEGB1+gzQfwIECBAgQIAAAQIECBAgQIBAxQUEWBUfIM0jQIAAAQIECBAgQIAAAQIECHS6gACr02eA/hMgQIAAAQIECBAgQIAAAQIEKi4gwKr4AGkeAQIECBAgQIAAAQIECBAgQKDTBQRYnT4D9J8AAQIECBAgQIAAAQIECBAgUHEBAVbFB0jzCBAgQIAAAQIECBAgQIAAAQKdLiDA6vQZoP8ECBAgQIAAAQIECBAgQIAAgYoLCLAqPkCaR4AAAQIECBAgQIAAAQIECBDodAEBVqfPAP0nQIAAAQIECBAgQIAAAQIECFRcQIBV8QHSPAIECBAgQIAAAQIECBAgQIBApwsIsDp9Bug/AQIECBAgQIAAAQIECBAgQKDiAgKsig+Q5hEgQIAAAQIECBAgQIAAAQIEOl1AgNXpM0D/CRAgQIAAAQIECBAgQIAAAQIVFxBgVXyANI8AAQIECBAgQIAAAQIECBAg0OkCAqxOnwH6T4AAAQIECBAgQIAAAQIECBCouIAAq+IDpHkECBAgQIAAAQIECBAgQIAAgU4XEGB1+gzQfwIECBAgQIAAAQIECBAgQIBAxQUEWBUfIM0jQIAAAQIECBAgQIAAAQIECHS6gACr02eA/hMgQIAAAQIECBAgQIAAAQIEKi4gwKr4AGkeAQIECBAgQIAAAQIECBAgQKDTBQRYnT4D9J8AAQIECBAgQIAAAQIECBAgUHEBAVbFB0jzCBAgQIAAAQIECBAgQIAAAQKdLiDA6vQZoP8ECBAgQIAAAQIECBAgQIAAgYoLCLAqPkCaR4AAAQIECBAgQIAAAQIECBDodAEBVqfPAP0nQIAAAQIECBAgQIAAAQIECFRcQIBV8QHSPAIECBAgQIAAAQIECBAgQIBApwsIsDp9Bug/AQIECBAgQIAAAQIECBAgQKDiAgKsig+Q5hEgQIAAAQIECBAgQIAAAQIEOl1AgNXpM0D/CRAgQIAAAQIECBAgQIAAAQIVFxBgVXyANI8AAQIECBAgQIAAAQIECBAg0OkCAqxOnwH6T4AAAQIECBAgQIAAAQIECBCouIAAq+IDpHkECBAgQIAAAQIECBAgQIAAgU4XEGB1+gzQfwIECBAgQIAAAQIECBAgQIBAxQUEWBUfIM0jQIAAAQIECBAgQIAAAQIECHS6gACr02eA/hMgQIAAAQIECBAgQIAAAQIEKi4gwKr4AGkeAQIECBAgQIAAAQIECBAgQKDTBQRYnT4D9J8AAQIECBAgQIAAAQIECBAgUHEBAVbFB0jzCBAgQIAAAQIECBAgQIAAAQKdLiDA6vQZoP8ECBAgQIAAAQIECBAgQIAAgYoLCLAqPkCaR4AAAQIECBAgQIAAAQIECBDodAEBVqfPAP0nQIAAAQIECBAgQIAAAQIECFRcQIBV8QHSPAIECBAgQIAAAQIECBAgQIBApwsIsDp9Bug/AQIECBAgQIAAAQIECBAgQKDiAgKsig+Q5hEgQIAAAQIECBAgQIAAAQIEOl1AgNXpM0D/CRAgQIAAAQIECBAgQIAAAQIVFxBgVXyANI8AAQIECBAgQIAAAQIECBAg0OkCAqxOnwH6T4AAAQIECBAgQIAAAQIECBCouIAAq+IDpHkECBAgQIAAAQIECBAgQIAAgU4XEGB1+gzQfwIECBAgQIAAAQIECBAgQIBAxQUEWBUfIM0jQIAAAQIECBAgQIAAAQIECHS6gACr02eA/hMgQIAAAQIECBAgQIAAAQIEKi4gwKr4AGkeAQIECBAgQIAAAQIECBAgQKDTBQRYnT4D9J8AAQIECBAgQIAAAQIECBAgUHEBAVbFB0jzCBAgQIAAAQIECBAgQIAAAQKdLiDA6vQZoP8ECBAgQIAAAQIECBAgQIAAgYoLCLAqPkCaR4AAAQIECBAgQIAAAQIECBDodAEBVqfPAP0nQIAAAQIECBAgQIAAAQIECFRcQIBV8QHSPAIECBAgQIAAAQIECBAgQIBApwsIsDp9Bug/AQIECBAgQIAAAQIECBAgQKDiAgKsig+Q5hEgQIAAAQIECBAgQIAAAQIEOl1AgNXpM0D/CRAgQIAAAQIECBAgQIAAAQIVFxBgVXyANI8AAQIECBAgQIAAAQIECBAg0OkCAqxOnwH6T4AAAQIECBAgQIAAAQIECBCouIAAq+IDpHkECBAgQIAAAQIECBAgQIAAgU4XEGB1+gzQfwIECBAgQIAAAQIECBAgQIBAxQUEWBUfIM0jQIAAAQIECBAgQIAAAQIECHS6gACr02eA/hMgQIAAAQIECBAgQIAAAQIEKi4gwKr4AGkeAQIECBAgQIAAAQIECBAgQKDTBQRYnT4D9J8AAQIECBAgQIAAAQIECBAgUHEBAVbFB0jzCBAgQIAAAQIECBAgQIAAAQKdLiDA6vQZoP8ECBAgQIAAAQIECBAgQIAAgYoLCLAqPkCaR4AAAQIECBAgQIAAAQIECBDodAEBVqfPAP0nQIAAAQIECBAgQIAAAQIECFRcQIBV8QHSPAIECBAgQIAAAQIECBAgQIBApwsIsDp9Bug/AQIECBAgQIAAAQIECBAgQKDiAgKsig+Q5hEgQIAAAQIECBAgQIAAAQIEOl1AgNXpM0D/CRAgQIAAAQIECBAgQIAAAQIVFxBgVXyANI8AAQIECBAgQIAAAQIECBAg0OkCAqxOnwH6T4AAAQIECBAgQIAAAQIECBCouIAAq+IDpHkECBAgQIAAAQIECBAgQIAAgU4XEGB1+gyoXv+XLl0aTz31VNx9990xb968OPnkk2PkyJHdNnTBggUxc+bMeOihh2Lx4sUxZMiQ2HDDDWPChAmxxx57xGqrrVa9TmoRAQIECBAgQIAAAQIECBAgUF5AgFXeypmtE8jQ6sknn4xZs2bF3LlzY8mSJcXDRo0aFWeccUa3AVYGXZdcckksWrQohg4dGiNGjCiuff3114sga/z48XHEEUcUP3MQIECAAAECBAgQIECAAAECA1RAgDVAB26QNfvmm2+OG2+8sejVWmutFWPHji2qsNZbb71uA6wMqi699NIi8Np1113jqKOOimHDhsWyZcvikUceiauuuirefPPNOOGEE2LHHXccZGK6Q4AAAQIECBAgQIAAAQIEOkhAgNVBg13hrt56663xzDPPxH777Rfjxo2Lp59+OqZNm1YEUt1VYGXAledk4HXqqafGBhtssLyHGWJdf/31cdtttxXL3xlm2QAAIABJREFUCI855piiIstBgAABAgQIECBAgAABAgQIDECBst/ply2rdOeGLMvEwjFoBGrhVE8BVi43vO6662KnnXaK448/foVlglmFNWPGjBgzZkyccsopsc466wwaHx0hQIAAAQIECBAgQIAAAQIdJSDA6qjhHjCdLRNg/eIXv4jbb789PvzhD8dhhx22Qt+yiuviiy8uKrR62kdrwKBoKAECBAgQIECAAAECBAgQ6FQBAVanjny1+10mwLriiitizpw5cfDBB8dBBx20QodefvnlmDp1avFmwnyTYS5NdBAgQIAAAQIECBAgQIAAAQIDUECANQAHrQOaLMDqgEHWRQIECBAgQIAAAQIECBAgUFZAgFVWynntFKhCgDV79ux2dtmzCBAgQIAAAQIECBAgQIAAgW4Exu+1Vymb2ffcs/y88ePHl7qmnSfZxL2d2m14lgCrDcgeQYAAAQIECBAgQIAAAQIEBoiAAKufBur111+Pq6++Oh5++OH4yle+EiNHjox8keLMmTNj+vTpsWDBgth9993jC1/4QmyyySb91Mr+e2wVAqz+670nEyBAgAABAgQIECBAgAABAu8SsISw/RNi0aJF8Z3vfCfuuOOO2HzzzeOCCy6I0aNHx+9///v41re+FW+++ebyRo0dOzbOO++8GDNmTPsb2o9PLBNg1d5CuM8++8QRRxyxQmu9hbAfB9CjCRAgQIAAAQIECBAgQIDAqhQQYK1KzXL3uvLKK2PatGmx1VZbxXHHHRf77rtvLFmyJL75zW8WFVn/9E//FHvuuWdcdtllccMNN8TnPve5mDJlSrmbD5KzygRYs2bNiuuuuy522mmnOP7442Po0KHv6v0jjzwSM2bMKMK/U045JdZZZ51BoqMbBAgQIECAAAECBAgQIECgwwQEWO0d8MWLF8c555wTf/rTn4rKqnHjxhUNePTRR+NLX/pSZDXRl7/85Vh99dVj4cKFxfLC9dZbr7hm7bXXbm9j+/FpZQKs2jlrrrlmnHrqqbHhhhsub3Eux8wKrQy53v/+9xcVWkPKTvZ+7LdHEyBAgAABAgQIECBAgAABAl0IlP1Ov2xZpfkGzCbuubfVmWeeGbk08Oyzz45hw4YVsLn31b//+78XVVj7779/8Xe1sOu5555bvsyw0qOwChtXJsDKqrVLL7005s6dW1RhHX300UWVVYZXWX111VVXFZVtkyZNim233XYVts6tCBAgQIAAAQIECBAgQIAAgbYKCLDayl1szt4YYC1dujS+973vxV133VX8WQtbBFjTioDvjDPOKDa57+p44YUXlm96n0sIR4wYUYRWuUl+VlxlGHjooYeqvmrvNPc0AgQIECBAgAABAgQIECCwagUEWKvWs7e7ZSh17rnnFlVDtSWEzz//fHzxi18slgp+97vfLf7MIyuvzjrrrNh6663j61//+vJqrd6eMRh+XqYCq9bPDAWzgu2hhx4qqtYyuMrlhBMmTIg99tgjVltttcFAog8ECBAgQIAAAQIECBAgQKBzBQRY7R/7DFsyvNp0001j/Pjx8eCDD8bjjz8eJ598chxzzDHxzjvvRIZa//Ef/xF33313UYH02c9+tv0N9UQCBAgQIECAAAECBAgQIECAQBUEBFjtH4VFixYVSwVvv/325Q/fZptt4tvf/nZROZQbvGdF1iuvvBK77LJL/Nu//Vu3S+ja33pPJECAAAECBAgQIECAAAECBAi0WUCA1Wbw/3vcW2+9FXfeeWc88MADRWh1yCGHLF86mAFWvokw3543ZcqUGD16dP800lMJECBAgAABAgQIECBAgAABAlUQEGBVYRS0gQABAgQIECBAgAABAgQIECBAoFsBAZbJQYAAAQIECBAgQIAAAQIECBAgUGkBAVb/Dc+yZcviz3/+c/zmN78pNmvPN+gNGzYs9t5779h///0j98XyBr3+Gx9PJkCAAAECBAgQIECAAAECBCoiIMDqn4FYsGBBnH/++XHHHXd024B99903zjrrLHtg9c8QeSoBAgQIECBAgAABAgQIECBQFQEBVvtHIt9C+J3vfKcIr4YPHx4HHnhg7LnnnrHmmmtGbu5+1113xS233BJvvvlmZIj11a9+tTjPQYAAAQIECBAgQIAAAQIECBDoSAEBVvuH/YYbbiiqr3KpYL5tsKu3DL722mtFyJVvKswqrI9//OPtb6gnEiBAgAABAgQIECBAgAABAgSqICDAau8o5D5X5557bsydOzfOO++8GDduXLcNeP755+OLX/xibL755nH22WcX+2M5CBAgQIAAAQIECBAgQIAAAQIdJyDAau+Q595XZ555ZowdO7bXUCrDrnPOOSeee+65uOCCC+yF1d6h8jQCBAgQIECAAAECBAgQIECgKgICrPaOhACrvd6eRoAAAQIECBAgQIAAAQIECAwCAQFWewexL0sIn3rqqWIJ4fbbbx9f//rXLSFs71B5GgECBAgQIECAAAECBAgQIFAVAQFW+0di5syZxf5Xu+yyS/GGwY022miFRrz44ovFJu4PPvhgEWJNnDix/Q31RAIECBAgQIAAAQIECBAgQIBAFQQEWO0fhUWLFhXh1B133BFDhw6N8ePHx2677RZbbrll5Mbtv//972P27NmxdOnS2HfffYuQa/jw4e1vqCcSIECAAAECBAgQIECAAAECBKogIMDqn1F47bXX4vvf/37cdNNN8c4776zQiNVWWy0+9rGPxemnnx4jRozon0Z6KgECBAgQIECAAAECBAgQIECgCgICrP4dhfnz58evf/3ruP/++2PevHnFfldbb7117L///sWbCoeUHaD+7YanEyBAgAABAgQIECBAgAABAgRaJ1A2H1m2rHVtWAV3HrJsWcVbuAo66RYECBAgQIAAAQIECBAgQIAAgY4UEGD1/7DnEsJXX321WEqYSwfXXXfd4k8HAQIECBAgQIAAAQIECBAgQIBARAiw+mcaZFj1hz/8Ia688spi+WBu2F47cmP33NR90qRJsfPOO1tG2D9D5KkECBAgQIAAAQIECBAgQIBAVQQEWO0fibfffjsuvvjiuPbaa7vcwL3WoqzC+uxnPxtTpkyJ1Vdfvf0N9UQCBAgQIECAAAECBAgQIECAQBUEBFjtH4WZM2fGeeedV1RWHXrooUVItfnmmxfLBjPc+utf/xo///nP42c/+1nk1l5f/OIXY+LEie1vqCcSIECAAAECBAgQIECAAAECBKogIMBq7ygsXrw4zjnnnLjnnnvi9NNPj09/+tNdLhHM4GrWrFnx7W9/O973vvfF2WefHcOGDWtvYz2NAAECBAgQIECAAAECBAgQIFAFAQFWe0dhwYIFceaZZxZh1He/+90YNWpUtw1YtGhRfP3rX4+85oILLojRo0e3t7GeRoAAAQIECBAgQIAAAQIECBCogoAAq72jsHDhwjjrrLNio4026rWqqlat9eKLL8b555/fY9jV3l54GgECBAgQIECAAAECBAgQIECgjQICrDZiRxRvG8xqqoceeqjYB+s973lPtw2oVWBtvPHG8aUvfSny7YQOAgQIECBAgAABAgQIECBAgEDHCQiw2j/kc+bMia997Wtx0kkn9bgHVm7k/qMf/ajYB2v33Xdvf0M9kQABAgQIECBAgAABAgQIECBQBQEBVntH4a233oo777wzrr766nj44YeLDdq32GKLFRrx0ksvFZu4jx07Nvbee+8VNnpfd91144gjjojhw4e3twOeRoAAAQIECBAgQIAAAQIECBBot4AAq73itU3c582b19SDN998cxu7NyXoYgIECBAgQIAAAQIECBAgQGDACAiw2jtUua/VNddcE6+++mpTD1aB1RSfiwkQIECAAAECBAgQIECAAIGBJCDAGkijpa0ECBAgQIAAAQIECBAgQIAAgQ4UEGB14KDrMgECBAgQIECAAAECBAgQIEBgIAkIsAbSaGkrAQIECBAgQIAAAQIECBAgQKADBQRY7R30ldnE3Ybt7R0jTyNAgAABAgQIECBAgAABAgQqJiDAau+ACLDa6+1pBAgQIECAAAECBAgQIECAwCAQEGC1dxDfeeed4g2E+WdPx1/+8pe44IILYvTo0fGNb3wj1l9//fY21NMIECBAgAABAgQIECBAgAABAlUREGBVZSRWbMd9990XX/nKV+KEE06IY445proN1TICBAgQIECAAAECBAgQIECAQCsFBFit1G3u3q+88koRYI0YMSLOOeecWHvttZu7oasJECBAgAABAgQIECBAgAABAgNRQIBV3VFbvHhxEVw999xzy5cTVre1WkaAAAECBAgQIECAAAECBAgQaJGAAKtFsKvgti+88EL8y7/8S6y++upx/vnnx6hRo1bBXd2CAAECBAgQIECAAAECBAgQIDDABARY7R2wspu4Z9XVxRdfHPfff3/sv//+8dWvfjXWWGON9jbW0wgQIECAAAECBAgQIECAAAECVRAQYLV3FBYsWBBnnnlmzJs3r9SD8+2D3/72t2O77bYrdb6TCBAgQIAAAQIECBAgQIAAAQKDTkCA1d4hLRtgDR8+PPbaa6+YPHlybLbZZu1tpKcRIECAAAECBAgQIECAAAECBKokIMCq0mhoCwECBAgQIECAAAECBAgQIECAwAoCAiyTggABAgQIECBAgAABAgQIECBAoNICAqz2Ds/ChQvjrLPOir/97W9x3nnnxTbbbNPeBngaAQIECBAgQIAAAQIECBAgQGCgCQiw2jtiAqz2ensaAQIECBAgQIAAAQIECBAgMAgEBFjtHcSlS5fGBRdcEDNnzoyzzz47PvShD7W3AZ5GgAABAgQIECBAgAABAgQIEBhoAgKs9o/YSy+9FOeee26xjPAb3/hGbLvttu1vhCcSIECAAAECBAgQIECAAAECBAaKgACrvSO1YMGCOPPMM2PevHmlH7z55psXVVujR48ufY0TCRAgQIAAAQIECBAgQIAAAQKDRkCA1d6hFGC119vTCBAgQIAAAQIECBAgQIAAgUEgIMBq7yC+88478eqrr0b+WfZYbbXVYt11143800GAAAECBAgQIECAAAECBAgQ6DgBAVbHDbkOEyBAgAABAgQIECBAgAABAgQGloAAa2CNl9YSIECAAAECBAgQIECAAAECBDpOQIDV3iHP5YMPPvhgbLfddrHBBhsUD1+0aFFcc801xdLC+iM3bf/Upz4VI0aMaG8jPY0AAQIECBAgQIAAAQIECBAgUCUBAVZ7RuOtt96KH//4x8U/w4cPj/POOy+22Wab4uE9bex+wAEHxJe//OVYc80129NQTyFAgAABAgQIECBAgAABAgQIVE1AgNX6EXn77bfjoosuimuvvbZ42JZbbhnf/OY3Y4sttnhXgPXmm2/GBz7wgVh99dWLTd7vuuuumD9/fnz3u9+NPfbYo/UN9QQCBAgQIECAAAECBAgQIECAQBUFBFitH5U777wzvvWtb8V6660X//qv/xq77757DKmDr1VgjR07Ns4+++wYNmxY0ahZs2bFOeecUywj/Md//MfWN9QTCBAgQIAAAQIECBAgQIAAAQJVFBBgtXZUli5dGt/73vfilltuiW984xvxwQ9+cIUHdhdgvfTSS/GFL3whNtlkk3cFW61tsbsTIECAAAECBAgQIECAAAECBComIMBq7YC88sor8ZWvfCVyeeD5558fo0aNKh1gvfHGG0Vw9eKLL8YFF1wQuam7gwABAgQIECBAgAABAgQIECDQcQICrNYOeXfVVfVPrb2FMJcYfuITn4g11lij+PHixYuLJYTPPfecAKu1w+TuBAgQIECAAAECBAgQIECAQJUFBFitHZ1agJXVU+eee27xBsKyR616K8/Pjdwz4HIQIECAAAECBAgQIECAAAECBDpOQIDV2iHPKqoMrubOnRvnnXdejBs3rvQD77vvvmL54QEHHBBf+tKXYujQoaWvdSIBAgQIECBAgAABAgQIECBAYNAICLBaP5RXXnllTJs2LQ477LA4/fTTY8011+z1oX/961/ja1/7WjzxxBPFPlgf+tCHer3GCQQIECBAgAABAgQIECBAgACBQSkgwGr9sOYm7F/96lfjySefjN122y3++Z//uajEGtIF/ttvvx333ntvTJ06NZ5++unYd999i2v7svSw9T3yBAIECBAgQIAAAQIECBAgQIBAGwUEWO3Bvv/++4ulhC+99FLxwAykcl+s7bffvngz4cKFC4tlhll5lW8szGPHHXeMb33rW7Hhhhu2p5GeQoAAAQIECBAgQIAAAQIECBCoooAAq32jMn/+/Jg+fXrcfPPNsXTp0m4fvNZaa8VnPvOZOPbYY2OdddZpXwM9iQABAgQIECBAgAABAgQIECBQRQEBVvtHZdGiRfHYY48V+1s9++yzyxuwySabFBVZ+c8aa6zR/oZ5IgECBAgQIECAAAECBAgQIECgigICrCqOijYRIECAAAECBAgQIECAAAECBAgsFxBgmQwECBAgQIAAAQIECBAgQIAAAQKVFhBgVXp4NI4AAQIECBAgQIAAAQIECBAgQECAZQ4QIECAAAECBAgQIECAAAECBAhUWkCAVenh0TgCBAgQIECAAAECBAgQIECAAAEBljlAgAABAgQIECBAgAABAgQIECBQaQEBVqWHR+MIECBAgAABAgQIECBAgAABAgQEWOYAAQIECBAgQIAAAQIECBAgQIBApQUEWJUeHo0jQIAAAQIECBAgQIAAAQIECBAQYJkDBAgQIECAAAECBAgQIECAAAEClRYQYFV6eDSOAAECBAgQIECAAAECBAgQIEBAgGUOECBAgAABAgQIECBAgAABAgQIVFpAgFXp4dE4AgQIECBAgAABAgQIECBAgAABAZY5QIAAAQIECBAgQIAAAQIECBAgUGkBAValh0fjCBAgQIAAAQIECBAgQIAAAQIEBFjmAAECBAgQIECAAAECBAgQIECAQKUFBFiVHh6NI0CAAAECBAgQIECAAAECBAgQEGCZAwQIECBAgAABAgQIECBAgAABApUWEGBVeng0jgABAgQIECBAgAABAgQIECBAQIBlDhAgQIAAAQIECBAgQIAAAQIECFRaQIBV6eHROAIECBAgQIAAAQIECBAgQIAAAQGWOUCAAAECBAgQIECAAAECBAgQIFBpAQFWpYdH4wgQIECAAAECBAgQIECAAAECBARY5gABAgQIECBAgAABAgQIECBAgEClBQRYlR4ejSNAgAABAgQIECBAgAABAgQIEBBgmQMDWWDJkiUxY8aMeOyxx7rtxqhRo+KMM86IkSNHDuSuajsBAgQIECBAgAABAgQIEOhcAQFW5479YOj54sWLY/r06fHkk08KsAbDgOoDAQIECBAgQIAAAQIECBDoSkCAZV4MZIGXX345pk6dGkuXLo3TTjstNthgg4HcHW0nQIAAAQIECBAgQIAAAQIEBFjmwGATmD9/flx44YUxdOhQywQH2+DqDwECBAgQIECAAAECBAgQqAmowDIXBrLAU089FdOmTYsxY8bE5MmTY9iwYQO5O9pOgAABAgQIECBAgAABAgQIdCUgwDIvBrLAI488UmzivsMOO8Txxx9fVGI5CBAgQIAAAQIECBAgQIAAgUEmIMAaZAPaYd154IEH4vLLL49NNtkkRowYEU888UTkmwnXWGON2HXXXWPixIkxevToDlPRXQIECBAgQIAAAQIECBAgMMgEBFiDbEA7rDs333xz3Hjjjd32evjw4TFp0qQYN25ch8noLgECBAgQIECAAAECBAgQGEQCAqxBNJgd2JXZs2fHDTfcUFRgHX744cVbCJctWxbPPPNMUZm1YMGC2GyzzWLKlCmx9tprd6CQLhMgQIAAAQIECBAgQIAAgUEgIMAaBIOoC10K1DZ4f+utt+LEE0+MHXfckRQBAgQIECBAgAABAgQIECAwEAUEWANx1LS5jMDSpUvjsssui4cffjgOOeSQmDBhQpnLlp+T1V0OAgQIECBAgAABAgQIECBAoP8Fxu+1V6lGzL7nnuXnjR8/vtQ17TxpyLJcN+Yg0CBwxRVXxJw5c+Lggw+Ogw46qE8+Aqw+cTmZAAECBAgQIECAAAECBAi0TECA1TJaN261QO5zdeWVV8aoUaPi2GOPXWGPq2YrsFrdfvcnQIAAAQIECBAgQIAAAQIESgpYQlgSymmVE3jttdfiwgsvjIULF8bJJ58cW2211bvaOH/+/Ljooovi1VdftQdW5UZPgwgQIECAAAECBAgQIECAQB8EBFh9wHJqpQRy1ej1118ft912W/EWwuOOOy7WX3/9oo2LFy+On/70p/HAAw/ElltuGZMnT45hw4ZVqv0aQ4AAAQIECBAgQIAAAQIECJQUEGCVhHJaJQXeeOONuPzyy+Pxxx+PIUOGxLrrrlv8mdVZuYRw+PDhMWnSpBg3blwl269RBAgQIECAAAECBAgQIECAQAkBAVYJJKdUWmDJkiVx7733xq233hovvfRSZGVWBlm77rprHHjggTFy5MhKt1/jCBAgQIAAAQIECBAgQIAAgV4EBFimCAECBAgQIECAAAECBAgQIECAQKUFBFiVHh6NI0CAAAECBAgQIECAAAECBAgQEGCZAwQIECBAgAABAgQIECBAgAABApUWEGBVeng0jgABAgQIECBAgAABAgQIECBAQIBlDhAgQIAAAQIECBAgQIAAAQIECFRaQIBV6eHROAIECBAgQIAAAQIECBAgQIAAAQGWOUCAAAECBAgQIECAAAECBAgQIFBpAQFWpYdH4wgQIECAAAECBAgQIECAAAECBARY5gABAgQIECBAgAABAgQIECBAgEClBQRYlR4ejSNAgAABAgQIECBAgAABAgQIEBBgmQMECBAgQIAAAQIECBAgQIAAAQKVFhBgVXp4NI4AAQIECBAgQIAAAQIECBAgQECAZQ4QIECAAAECBAgQIECAAAECBAhUWkCAVenh0TgCBAgQIECAAAECBAgQIECAAAEBljlAgAABAgQIECBAgAABAgQIECBQaQEBVqWHR+MIECBAgAABAgQIECBAgAABAgQEWOYAAQIECBAgQIAAAQIECBAgQIBApQUEWJUeHo0jQIAAAQIECBAgQIAAAQIECBAQYJkDBAgQIECAAAECBAgQIECAAAEClRYQYFV6eDSOAAECBAgQIECAAAECBAgQIEBAgGUOECBAgAABAgQIECBAgAABAgQIVFpAgFXp4dE4AgQIECBAgAABAgQIECBAgAABAZY5QIAAAQIECBAgQIAAAQIECBAgUGkBAValh0fjCBAgQIAAAQIECBAgQIAAAQIEBFjmAAECBAgQIECAAAECBAgQIECAQKUFBFiVHh6NI0CAAAECBAgQIECAAAECBAgQEGCZAwQIECBAgAABAgQIECBAgAABApUWEGBVeng0jgABAgQIECBAgAABAgQIECBAQIBlDhAgQIAAAQIECBAgQIAAAQIECFRaQIBV6eHROAIECBAgQIAAAQIECBAgQIAAAQGWOUCAAAECBAgQIECAAAECBAgQIFBpAQFWpYdH4wgQIECAAAECBAgQIECAAAECBARY5gABAgQIECBAgAABAgQIECBAgEClBQRYlR4ejSNAgAABAgQIECBAgAABAgQIEBBgmQMECBAgQIAAAQIECBAgQIAAAQKVFhBgVXp4NI4AAQIECBAgQIAAAQIECBAgQECAZQ4QIECAAAECBAgQIECAAAECBAhUWkCAVenh0TgCBAgQIECAAAECBAgQIECAAAEBljlAgAABAgQIECBAgAABAgQIECBQaQEBVqWHR+MIECBAgAABAgQIECBAgAABAgQEWOYAAQIECBAgQIAAAQIECBAgQIBApQUEWJUeHo0jQIAAAQIECBAgQIAAAQIECBAQYJkDBAgQIECAAAECBAgQIECAAAEClRYQYFV6eDSOAAECBAgQIECAAAECBAgQIEBAgGUOECBAgAABAgQIECBAgAABAgQIVFpAgFXp4dE4AgQIECBAgAABAgQIECBAgAABAZY5QIAAAQIECBAgQIAAAQIECBAgUGkBAValh0fjCBAgQIAAAQIECBAgQOD/tXcnQFdUZ/7HD4ugiICDKEEhMUgUlQQF12hQghAgTBaQCYmiUQIqM1WTyWyZNalZMjVbZqpCDIsslrswE0GJoI5oiJMgKo77gigogkLYEUThX7/Dv1/ue9+79Hafvrfvt6tSGt/ufvp8zjm9PPf0aQQQQAABEli0AQQQQAABBBBAAAEEEEAAAQQQQACBuhYggVXX1cPBIYAAAggggAACCCCAAAIIIIAAAgiQwKINIIAAAggggAACCCCAAAIIIIAAAgjUtQAJrLquHg4OAQQQQAABBBBAAAEEEEAAAQQQQIAEFm0AAQQQQAABBBBAAAEEEEAAAQQQQKCuBUhg1XX1cHAIIIAAAggggAACCCCAAAIIIIAAAiSwaAMIIIAAAggggAACCCCAAAIIIIAAAnUtQAKrrquHg0MAAQQQQAABBBBAAAEEEEAAAQQQIIFFG0AAAQQQQAABBBBAAAEEEEAAAQQQqGsBElh1XT0cHAIIIIAAAggggAACCCCAAAIIIIAACSzaAAIIIIAAAggggAACCCCAAAIIIIBAXQuQwKrr6uHgEEAAAQQQQAABBBBAAAEEEEAAAQRIYNEGEEAAAQQQQAABBBBAAAEEEEAAAQTqWoAEVl1XDweHAAIIIIAAAggggAACCCCAAAIIIEACizaAAAIIIIAAAggggAACCCCAAAIIIFDXAiSw6rp6ODgEEEAAAQQQQAABBBBAAAEEEEAAARJYtAEEEEAAAQQQQAABBBBAAAEEEEAAgboWIIFV19XDwSGAAAIIIIAAAggggAACCCCAAAIIkMCiDSCAAAIIIIAAAggggAACCCCAAAII1LUACay6rh4ODgEEEEAAAQQQQAABBBBQcKgxAAAgAElEQVRAAAEEEECABBZtAAEEEEAAAQQQQAABBBBAAAEEEECgrgVIYNV19XBwCCCAAAIIIIAAAggggAACCCCAAAIksGgDCCCAAAIIIIAAAggggAACCCCAAAJ1LUACq66rh4NDAAEEEEAAAQQQQAABBBBAAAEEECCBRRtAAAEEEEAAAQQQQAABBBBAAAEEEKhrARJYdV09HBwCCCCAAAIIIIAAAggggAACCCCAAAks2gACCCCAAAIIIIAAAggggAACCCCAQF0LkMCq6+rh4BBAAAEEEEAAAQQQQAABBBBAAAEESGDRBhBAAAEEEEAAAQQQQAABBBBAAAEE6lqABFZdVw8HhwACCCCAAAIIIIAAAggggAACCCBAAos2gAACCCCAAAIIIIAAAggggAACCCBQ1wIksOq6ejg4BBBAAAEEEEAAAQQQQAABBBBAAAESWLQBBBBAAAEEEEAAAQQQQAABBBBAAIG6FiCBVdfVw8HVg8Cbbzr33e86t2aNc/p3LZ/6lHODBzv34x8f/ncWBBBAAAF7Ac7P9uaKGNU96vrZlIqoCDSHAP2xMeqZesqmnnBP5h7VL+r6OjoSWMnqiK1zLqBOdc45zm3fXrqgPXo498wzJLFy3gwoHgII1KEA5+dsKiWqe9T1sykVURFoDgH6Y2PUM/WUTT3hnsw9ql/U9YOjI4GVrJ7YOucCX/2qc/fdV7mQX/mKcz//ec4hKB4CCCBQZwKcn7OpkKjuUdfPplRERaA5BOiPjVHP1FM29YR7MveoflHXJ4GVrH7YukkEjj++/OirgECvEK5b1yQgFBMBBBCoEwHOz9lURFT3qOtnUyqiItAcAvTHxqhn6imbesI9mXtUv6jrk8BKVj9s3SQCORmi2CS1RTERQKCZBDg/Z1PbUd2jrp9NqYiKQHMI0B8bo56pp2zqCfdk7lH9oq5PAitZ/bB1kwjE7VhNwkMxEUAAgcwEOD9nQx/VPer62ZSKqAg0hwD9sTHqmXrKpp5wT+Ye1S/q+iSwktUPWzeJQNyO1SQ8FBMBBBDITIDzczb0Ud2jrp9NqYiKQHMI0B8bo56pp2zqCfdk7lH9oq5PAitZ/bB1kwjE7VhNwkMxEUAAgcwEOD9nQx/VPer62ZSKqAg0hwD9sTHqmXrKpp5wT+Ye1S/q+iSwktUPWzeJQNyO1SQ8FBMBBBDITIDzczb0Ud2jrp9NqYiKQHMI0B8bo56pp2zqCfdk7lH9oq5PAitZ/bB1kwjE7VhNwkMxEUAAgcwEOD9nQx/VPer62ZSKqAg0hwD9sTHqmXrKpp5wT+Ye1S/q+iSwktUPWzeJQNyO1SQ8FBMBBBDITIDzczb0Ud2jrp9NqYiKQHMI0B8bo56pp2zqCfdk7lH9oq5PAitZ/bB1kwjE7VhNwkMxEUAAgcwEOD9nQx/VPer62ZSKqAg0hwD9sTHqmXrKpp5wT+Ye1S/q+iSwktUPWzeJQNyO1SQ8FBMBBBDITIDzczb0Ud2jrp9NqYiKQHMI0B8bo56pp2zqCfdk7lH9oq5PAitZ/bB1/Qhs27bNLVu2zL344otu3759rl27dq5Xr15u+PDhbvDgwa59+/bxDzZux4ofkS0RQAABBMIIcH4Oo5T+OlHdo66f/hGzRwQQyNmDX+4rlPNmNlWMezL3qH5R18/ZeazdoUOHDiUTZ+tGFFi/fr2bN2+e27Nnj+vQoYPr2rWrO3DggNu7d69PZA0ZMsSNHz/e/y3WErdjxQrGRggggAACoQU4P4emSnXFqO5R10/1YNkZAgi0EqA/NkaDoJ6yqSfck7lH9Yu6PgmsZPXD1tkLKFG1YMEC9+qrr7pBgwa5K6+80h199NFOucyXX37Z3X333W7//v3ummuucWeccUa8A47bseJFYysEEEAAgbACnJ/DSqW7XlT3qOune7TsDQEECgXoj43RHqinbOoJ92TuUf2irk8CK1n9sHX2Ahp9NWfOHNe5c2c3bdo0d8IJJ7QclJJYDzzwgHv88cf9a4STJk3yI7IiL2G3YQBgZFo2QAABBBIJcH5OxBd746juUdePfWBsiAACVQXoj1WJ6mIF6imbasA9mXtUv6jrk8BKVj9snb3AypUr3eLFi93AgQPd5MmT27wmqFFY8+fPd71793ZTp051Xbp0iX7QcTtW9EhsgQACCCAQRYDzcxSt9NaN6h51/fSOlD0hgECxAP2xMdoE9ZRNPeGezD2qX9T1SWAlqx+2zl5gyZIl7pe//KW79NJL3bhx49oc0Ntvv+1mz57tR2hNnz7dde/ePfpBx+1Y0SOxBQIIIIBAFAHOz1G00ls3qnvU9dM7UvaEAAIksBqzDXDezKbecE/mHtUv6voksJLVD1tnL3D77be7Z5991o0cOdKNGDGizQHt2LHDzZgxw3+ZcMqUKa5fv37RDzpux4oeiS0QQAABBKIIcH6OopXeulHdo66f3pGyJwQQIIHVmG2A82Y29YZ7MveoflHXJ4GVrH7YOnsBEljZ1wFHgAACCGQmEPfGJ7MDzkngqO5R188JE8VAoC4F6I91WS1tDop6yqaecE/mHtUv6voksJLVD1tnL0ACK/s64AgQQACBzATi3vhkdsA5CRzVPer6OWGiGAjUpQD9sS6rhQRWnVQL/SNZRUT1i7o+Caxk9cPW2QvUOoE1dOhQt/qpp0IVdOiQIaHWYyUEEEAAgXQEOD+n4xh1L1Hdo64f9XhYHwEEwgvQH8NbZbkm9ZSNPu7J3KP6RV0/OLo4261evTpZ4WqwdbtDhw4dqsF+2WUdC1gksOq4+BwaAggggAACCCCAAAIIIIAAAghUECCBRfOoC4HgK4QXXHCBGz9+fJtjSuUrhHVRUg4CAQQQQAABBBBAAAEEEEAAAQTyIMAIrDzUYsQyrFy50i1evNgNHDjQTZ482XXo0KHVHl5++WU3f/5817t3bzd16lTXpUuXiBFYHQEEEEAAAQQQQAABBBBAAAEEEEhPgARWepYNs6f169e7OXPmuE6dOrlp06a5Xr16tRy73ijVCC0luc4//3w/Qqtd2IniGkaAA0UAAQQQQAABBBBAAAEEEEAAgUYSIIHVSLWV0rEeOHDALViwwL366qt+FNbv/d7v+VFWSl5p9NXdd9/ttM63v/1td9ppp6UUld0ggAACCCCAAAIIIIAAAggggAAC8QRIYMVza/itNm/e7ObOneu2bdvmXyHs2rWrT1rt3bvXj7gaNmyYGz16NKOvGr6mKQACCCCAAAIIIIAAAggggAACjS9AAqvx6zB2CZS8WrZsmXvxxRfdvn37fLJKrxMOHz7cDR482LVv3z72vtkQAQQQQAABBBBAAAEEEEAAAQQQSEuABFZakuwHAQQQQAABBBBAAAEEEEAAAQQQQKAmAiSwasLKThFAAAEEEEAAAQQQQAABBBBAAAEE0hIggZWWJPtBAAEEEEAAAQQQQAABBBBAAAEEEKiJAAmsmrCyUwQQQAABBBBAAAEEEEAAAQQQQACBtARIYKUlyX4QQAABBBBAAAEEEEAAAQQQQAABBGoiQAKrJqzsFAEEEEAAAQQQQAABBBBAAAEEEEAgLQESWGlJNtl+Dh486NavX++eeeYZ98Ybb7h9+/a1ETj66KPdpz/9aXfOOee4fv36ufbt20dWsoqjA8tjrDyWybKu8KP/ljppWbULqziWfcoyFn70X/rvEYE07snov8n6FH74ZXlOov3R/rJuf5ETAWU2IIGVlmQT7Wfr1q3ujjvucBs2bAhd6pNPPtl94xvfcCeddFLobazi6IDyGCuPZbKsK/yOdFX67xELq3ZhFceyT1nGwo/+W+pmw6pdWMWx7FOWsfCj/9J/yz8uxbkno/8m61P4JfcLnQAIsSIJrBBIrNL64W3OnDk+4RN16dmzp5syZYrTP6st2r9FnOCElLdY+LVtYbS/w4lai7ZuFYf+m6yd44dfuYdEi/ME7Y/2R/urdjd8+O/cv3D/UtxSorQJy3Mt93/Jzut59Qt3pgu/Fgms8Fas6ZxbunSpW7Fihbdo166dv6j27du35OuBen1Do7TUGQ8dOuS3ueyyy9yYMWOqWlrF0YHkMVYey2RZV/gdfqWW/tv6VGXVLqziWPYpy1j40X9L3WRYtQurOJZ9yjIWfvRf+m/bKVeS3JPRf5P1KfyS+1V98I+4AgmsiGDNvLrmudKvspr7SnMpTJo0yQ0cOLAqydq1a92CBQv8PFmaC0ujsLR9ucUqjuLnMVYey2RZV/i17pn038MeVu3CKo5lmSxj4Uf/LXVvYdUurOJY9inLWPjRf+m/lR+rot6T0X+T9Sn8kvtVTRTEWIEEVgy0Zt1kx44dbsaMGW779u1uwIAB7tprr3VHHXVUVY4DBw64+fPnu9dee8316NHDTZ8+3XXv3r3sdlZxdAB5jJXHMlnWFX6tuyb997CHVbuwimNZJstY+NF/S91cWLULqziWfcoyFn70X/pv5ceqqPdk9N9kfQq/5H5VEwUxViCBFQOtWTcpvLE49dRT3XXXXec6d+5clUO/qM2dO9e9+eabkRNYtYxTfFLKSyyresKvddOP2s7xw6/ajXpezkmWbZ3zX7J+hR9+WZ6XaH+0P9pf5ceqer7XpP/Sf6smBVJagQRWSpDNsJv9+/f7RNS6detchw4d3Lhx49yFF15Ycv6rwEPvbP/61792S5YscR9//LEL80BmFUfHmMdYeSyTZV3hd+RsRv89YmHVLqziWPYpy1j40X9L3Y9ZtQurOJZ9yjIWfvRf+m/b+a+SPFPRf5P1KfyS+9UiR0ICqxaqOd5n4eSaKqbmsuratavTJ107duzYUvKPPvrIvfPOO/61Gw13DZaRI0e6ESNGVBWyiqMDyWOsPJbJsq7wo/+WOklZtQurOJZ9yjIWfvRf+m+692T032R9Cj/8sjwn0f5of1m3v6oP/hFXIIEVEazZV//ggw/8fFYahRV10egrzZt1zDHHVN3UKo4OJI+x8lgmy7rCr20Xpf/anStof7S/UhdJq3ZhFcfynG4ZCz/6L/236m2+fyMj7DMB/TdZn8IPvyzPSdXPBtHXIIEV3azpt9i5c6dbuHChe+WVV9yhQ4eqerRr185/rXDixImuS5cuVdcPVrCKo3h5jJXHMlnWFX6HeyL9t/Upy6pdWMWx7FOWsfCj/5a62bBqF1ZxLPuUZSz86L/039KPS3Hvyei/yfoUfsn9QicAQqxIAisEEquUFti2bZt74YUX/KuCu3fvdps2bWpZsXfv3q5bt27uk5/8pDvjjDP8v8ddrOLo+PIYK49lsqwr/Oi/pc5dVu3CKo5ln7KMhR/9l/7rXJr3ZPTfZH0KP/yyPCfR/mh/Wbe/uPmAwu1IYKWhyD4QQAABBBBAAAEEEEAAAQQQQAABBGomQAKrZrTsGAEEEEAAAQQQQAABBBBAAAEEEEAgDQESWGkoNuE+9u3b55544gn39NNPu61bt7qPP/64jUKHDh1cz5493bnnnusuvvhi/8XCqItVHB1XHmPlsUyWdYUf/bfUOcuqXVjFsexTlrHwo//Sf48IpHFPRv9N1qfwwy/LcxLtj/aXdfuLmgcotz4JrLQkm2g/mrz9rrvucnv27Aldan15UJO4n3XWWaG3sYqjA8pjrDyWybKu8DvSVem/Ryys2oVVHMs+ZRkLP/pvqZsNq3ZhFceyT1nGwo/+S/8t/7gU556M/pusT+GX3C90AiDEiiSwQiCxyhGBDRs2uFtuucXt3bs3Mou+QHj99de7vn37Vt3WKo4OJI+x8lgmy7rCr20Xpf/anStof7S/UhdJq3ZhFcfynG4ZCz/6L/236m2+/yp52GcC+m+yPoUfflmek6qfDaKvQQIrulnTbnHo0CG3aNEit2rVKm/QuXNnN2jQINe/f3/Xvn37Ni4HDx50a9eudc8995zbv3+///v555/vxo8f7/QZ2HKLVRzFz2OsPJbJsq7wO9wz6b+tz1BW7cIqjmWfsoyFH/231L2FVbuwimPZpyxj4Uf/pf+m+0xF/03Wp/BL7leLxAkJrFqo5nSfGnU1a9Yst3HjRtetWzc3ZcoU/2nmasv777/vZs6c6Xbu3On69Onjpk6d6n95KbdYxVH8PMbKY5ks6wq/1j2T/nvYw6pdWMWxLJNlLPzov6XuLazahVUcyz5lGQs/+i/9t/JTVdR7Mvpvsj6FX3K/anmCOH8ngRVHrUm32bFjh5sxY4bbvn27GzhwoJs8ebLTpKDVFk3wfuutt7qXXnrJ9ejRw02fPt1179697GZWcXQAeYyVxzJZ1hV+rbsm/fewh1W7sIpjWSbLWPjRf0vdXFi1C6s4ln3KMhZ+9F/6b+Wnqqj3ZPTfZH0Kv+R+1fIEcf5OAiuOWpNuoxFUSmBt27bN9evXz4/ACvNlwcJf1I4//nifwNIIrnKLVRzFz2OsPJbJsq7wa90z6b+HPazahVUcyzJZxsKP/lvq3sKqXVjFsexTlrHwo//Sfys/ZEa9J6P/JutT+CX3q0XahARWLVRzus8DBw64+fPnu9dee83PYTV06FA3ZswYd+yxx1ZMRi1btsytXr3azzc1YMAAd+2117qjjjqq7DZWcXQAeYyVxzJZ1hV+R7qmHibov4c9rNqFVRzLMlnGwo/+W+rmwqpdWMWx7FOWsfCj/9J/032mov8m61P4JferRVqEBFYtVHO8z5UrV7olS5b4ZFSwKJl13HHHtZqYXX/ftWtXm/U0gbsmcq+2WMXRceQxVh7LZFlX+NF/S52jrNqFVRzLPmUZCz/6L/033Xsy+m+yPoUfflmek2h/tL+s21+15/6ofyeBFVWsydfXu9cLFy50Tz31VGSJIUOGuAkTJoSeN8sijgphVSbLWHksE35tu1yUPoUffqVO2nk8V+SxTPRf+i/9t/ptZ71eE+m/9F/6L/037LzReXz+rV770dYggRXNi7X//6s0jz/+uFuxYoXbv39/VZPOnTu7yy+/3A0bNixU8irYoYaSW8RRvDzGymOZLOsKv8M9kf7b+hRn1S6s4lj2KctY+NF/S92cWLULqziWfcoyFn70X/pv6ceruPdk9N9kfQq/5H5VEwYRViCBFQGLVVsL6FfuzZs3+//t3r3bbdy4sWWFPn36+Ina9c+ePXu69u3bx+aziqMDzGOsPJbJsq7wo/+WOnlZtQurOJZ9yjIWfvRf+q/z92Jp3ZPRf5P1Kfzwy/KcRPuj/WXd/mInBAo2JIGVhiL7QAABBBBAAAEEEEAAAQQQQAABBBComQAJrJrRsmMEEEAAAQQQQAABBBBAAAEEEEAAgTQESGClocg+Kgponqxly5a59957z40ePdqdfPLJNRGziqODz2OsPJbJsq7wS9at8cOvlIBVu7CKY3lOsoyFH/2X/pusDeCHXxiBPJ5r81gmrr9hWnP8dUhgxbdjy5ACDz/8sFu+fLlf+5RTTnHf+c533DHHHBNy6/CrWcXREeUxVh7LZFlX+IXvq6XWxA+/LNsF7Y/2R/tL1gbwwy+MQB7PtXksE/fPYVpz5XWs2oVVHMs2UU2fBFY1If6eWGDRokXuN7/5jd/P8ccf76ZPn+4nE017sYqj485jrDyWybKu8EvWo/HDr5SAVbuwimN5TrKMhR/9l/6brA3gh18YgTyea/NYJq6/YVpz/HVIYMW3Y8uQAuvXr3fz5s1ze/fudaNGjXKXX365a9euXcitw69mFUdHlMdYeSyTZV3hF76vlloTP/yybBe0P9of7S9ZG8APvzACeTzX5rFM3D+Hac2V17FqF1ZxLNtENX0SWNWE+HsqAocOHXL6X/v27VPZX7mdWMVR/DzGymOZLOsKv2TdGz/8SglYtQurOJbnJMtY+NF/6b/J2gB++IURyOO5No9l4vobpjXHW4cEVjw3tkIAAQQQQAABBBBAAAEEEEAAAQQQMBIggWUE3SxhPv74Y/fOO++4V1991W3dutX17NnTDRo0yJ144omhXxv84IMP3EMPPeQOHDjgzjnnHPepT32q5iO3CutHcffs2ePeffddt2/fPj9vl/7XpUsXd9RRRzVkVaocnTp1auOo/66hp/oCSL9+/fzcZGm/3plGmxB6lu0ij21Cplm1izy0CfnlsV1k1SbkmUa7yPI8QZvg+lHqBiGP5wmuH8lvBfPYLrh+JGsXtIl0p5dJ456iWZ4/NAJu9+7d7u233/bPBsXL0Ucf7T/E1rVr19SfE+P0GhJYcdSadJsdO3a4GTNmuO3bt/uk0nXXXefUoIPltdde85Ob//a3v20jdOqpp7pvfetboSZvL4yjHf3O7/yOnzfr3HPPrWkCSQmrJUuWuLVr1/rXA4sXJXaUkBs2bFjNjyWNJqak1AMPPOCefPJJ/2DYoUMHd95557mxY8f6ZNbKlSvdgw8+6B/CgyVKPWkbqzZRHMuqXeStTcit1u0i721ChnlrF7VuE5bnCq4faVw9an+esGwTXD/SaRNcP9Jx5PrhXL3ea3L9SKeN5+meIu/Xj4MHD7qnn37aLV261Cewqi1KYI0ZM8Y/B9d6WqBKx0ICq1pN8fcWgUoPphs2bHC33HKLn6i93KIL1rXXXuuOOeaYiqrFF5Bg5c6dO/sEzBe/+EV37LHHplYzSlbpK4n33XefT/SEWZRUu+qqq3w2uh4XjUKYP3++W7duXZvDGzJkiDvrrLPc7bffXrK8Yeup2gNImm2i1AWklu0ij21CXhbtwuo8Yd0mFC+P7cKiTVieK7h+JL8i5a1NWJ8r8nie4PqRvF/lsV3k7VzB9SN5O89bm8jz9UPPvBp48tRTT5UcuFGpNehZcsKECX5wRBYLCaws1Bs0ZrkHU12U1QFWrVrVUjKNzFLCSdncwqTQl7/8ZfeFL3whVgIr2EgjoU4//XQ3evRo17t378RDGd988003d+7ckkMmKx2oXilUQk6j0cIsynLr1UT9M+6ibLeSd9Wy3qtXr3b33ntvyROSTjZ6FbLUEFEdl3yvvPJKN3To0KqHadUmKl1AatEu8tgm5GTRLvLaJuRn0S4szxNWbaJSAovrB9eP4lHdabcJrh/lL+Vh7ymszhVcP9rWVZR7Ta4fzr8ZwvNH63Zk2S4s7jMt7ynyev2odk6v9gAY5Vmx2r7i/J0EVhy1Jt2m3I2FRl3NmjXLbdy40WdilZHV0EI1biWvVqxY4ee00glUo3v06qEuLuWWwjiaP0vzYC1fvtxt2rSpzSZKYF1xxRXuzDPPjJUF1o3ynXfe6dasWeP3PWDAAJ8YO+mkk/z/X7hwoXvmmWfcGWec4S699FI/Uuu5555rSQyVepWyXLn0q8Ts2bP9+8Vxlx49erjp06e77t27l92FXgnU6Cu90hmUafjw4W7btm1u2bJl/rU/Lbpxld1ll13m60Z19Nhjj/myyUHJuWpzflm1ieILSC3bRR7bhPys2kUe24T8rNqF1XnCsk1Uutnk+tH6VXyuH0f7kdxp3lNw/Sh/xxHmnsLyXMH1I9m9JtcPnj9K9XardmF1n2l5T5HX60dhXel5/eyzz/avBuoNo1JzIeseWFMEPfzww/6VwyjPinGfeSttRwKrFqo53We5G4vC/z5w4EA3efLkVskkjfSZM2eOnyw8zM1S4f4+97nP+bmz1FHeeustt3jxYj9JfPEcVXon9+KLL3aXXHJJq3m5qlWFRojdfPPN7v3333cnnHCCu+GGG1rN06WknG6k1dGnTJniE3BvvPGGu/XWW/1NtpJAKq8SaGGWxx9/3N1///1hVi25Thi/wjJ94hOfcFOnTm155VKT6yu59dFHH7WZx6zwoaFXr17uxhtv9JP1VVqs2kTxBaSW7SKPbUJ+Vu0ij22i2K/W5wqL84Rlm6h0s8n1g+tH8QistNsE14/kCSyuH4cNG+Fek+vHkVeaeP440vct2oXVecLyniKv14+dO3f6ea01uKFPnz7+WVGjPasthc+K+sCZBlXoA2DWCwksa/EGjlfuwbTwhDVy5Eg3YsSIVqXUKCwlfF566aXYCazCHW7evNlPTv7KK6+0SWRpBNhnP/tZP7JID5nVlsIyaV6oq6++utXreYV/19xbo0aN8rssvBAMHjzYTZo0KdSrjFu2bHEzZ85sGQVV7fiK/x4mgVU8gk1zdQXZ9FLJwSCGkoK33XabH2EWJk6lC0jabaLcBaQW7SKPbaLYTyPYatUurM4Tlm2iOFatzxUW5wnLNmF5rqh0jtNxcP2oPIKX60ey+wquH4d/dIx7X8H1Y7uf5zXJvSbXjyN3hjx/HLGwaBdcPxrn+lHth6Jyz6dR+1TU59yw65PACivFeq2+OKfJy/UArOyrluA1vFLJHI1uUtJG2d4wWd5qDyBBVWg9vVqooYzFk6+HTcBUG23z+uuvu3nz5vkRWBdccIEbP368D68LgUZu7dq1y/Xr18+Pzir8ImO55lI8t4dGjOmrhmGXMPNVVMqqV7KNk1Uv3F8t20SYZEVa7SKPbUI2Vu0ij21CfpbtwuI8YdkmivtvLc8VXD/KX024fhz+inIwgreUVNL7CsvzhI4/b+cKrh/J7zXz1ia4fiRvE1bnCqv7TMs2kdfnj+JnPo3A6tmzZ9XH0ajP9FV3GHMFElgx4Zpxs8Ibi8Lya54kjXzSUN3CySaVVNJongcffNC/N6ulMAlUzjDsA0iwveJqnq1f/epXTp9u1RI2gaVj1Nf4nn/+eb/dySef7MaOHev0Cp2+4KeRXjoeLV/60pec5pLSEnVYcmFZg9cSdfKIModW2DZX/F6z5u7SL3r6+qPeg9dcV/pn3759/WuXWjQHlt5rfuSRR/wNcZi5yopP6rVsE1EuIEnbRR7bhEys2oXVecKyTSiWdbuo9XnCsk1Yniu4foS9UpRez+o8YdkmLM8V1ucJlS1P5wquH+nca+apTVieK7h+cP0oJWDVLiyvH8XzuuoZ8aKLLvLPwRps0rFjxxYKTTujc4qei03QRWYAACAASURBVPXFQj1DaonyBlKyltV2axJYaYvmeH/lbiwKi6xfeDX5tyY9V5JHX/fTl7u0aISSRippxFKlJeqJItiXklfqWErEqONVm+w82O7ll192CxYsaDOKq/AYlZhTdlqdOnjw02uEGomlTq9XFvXPMEvhCSqsSZj9Fq6zcuVKt2TJkpZXLEu92hmsX1xP+u9hvhZZ6aYi7TYR5wEkSbvIY5uQh0W7sDpPWLcJxbNsFxbnCas2YXmu4PoR9WrRdn2L84Rlm7A+V1ieJ1S2PJ0ruH6kc6+ZpzZhea7g+sH1o5SAZbuwvH7o+VzzImtARdRFz8XXX3+9HwyRxUICKwv1Bo2pjKte2dNrdfp3vT5XPJm6Rj7ddNNNfgRUYWJEczDpnf7LL7+86lxRcU8UAasu3OqUyiKHfa1PI480Mqm4PNqnjl0JKo1iKvVlhjjV+eKLL/p5wTTyqVJyKc6+tY3qRyclZcu1RElgnXjiiW7atGnuuOOOqxreqk0keQCJ0y7UDvLWJqzaRV7bhPys20WtzxNWbSKIw/WjXdVzapgVat0uuH60rYUo9xXW5wkdba3bhNW5gutHeveaeWkTXD/SaxMW5wquH411/VizZo279957/VsaYRc9W0+cONF/uTCrhQRWVvI5iaubuj179vhXBPUlgw8//NCde+65Tq8VKoEVzB+lT3P2798/VAIoaQIrDq1uOJ999tlWrztqP/qcqF4d1JwZaSWvtF8lruSmf2q0mDLZae5fMfQu+sKFC/1k90rAFU+uHzgVJho18b2+qti7d+84jH6bWrSJNBJYUQuUxzaRVbvIS5sIklhW5wqL80RWbaJW5wquH1HPdKXX5/qRzJHrx5ER+EnvK7h+xGuLXD8Oz1/L80fr9mPRLrh+xOuzwVbW1w/dNz366KN+2h8NTim16Bm1e/fu/kNpmppG/57lQgIrS31ilxTQBefVV1/1yTBNEq95oiwX/Xqg2J07dw41gsvy2OLEUnl04ik3Gk03h2vXrvV/1+TKeg20Hpcs20Xe2oTqNw/tIss2ERhyrqivswVtIt36yMN5QiJZtguuH/V5X5Flm+D6QZsodabO27mC60fy63EWbULnxsLXCjXIQgNT6mkhgVVPtcGxIIAAAggggAACCCCAAAIIIIAAAgi0ESCBRaMwEXjiiSfchg0bIk94HvXgrOLouNKIpdf3OnXq1GbUk/77+vXr/VcVNel9t27dEr1iaBVHLnmMZVmmcm3e8tUoq1hWcWSap1gaNfnOO+/4kapbt271nz4eNGiQ0/x1ab+KnMdYeSyT2rheS9frrW+99ZZ/pV9f09UcFZ/5zGf8l4LTWqziWJbJMlZafsFXhfVr+TnnnONHq9dqBLVVLKs4qu+8xgrbz1V+zRer+xtdQzRvbJrnicLjyGOsRi+Tzhs6F7377ru+DeiNF/0v7dE2VnHU3vIYy6pMem1x9+7d7u233/btoXgJ3tLp2rVr6veZYc9ZheuRwIqj1uTbqGE/8MADbvXq1X6+Iz0w6et8Y8eOLTvP1e233+5vrDW5e9ivA1rFCZIuFmVSLCWlFOvJJ5/0frphOO+887yfkln6AtSDDz7YakK9U0891X3rW9/yiaywi1UcyzJZxrL0C1OneUrABOXNY5mSJssKTfRAet1117V6/fe1115zixYt8vMOFi9RzxN5jJXHMlU7P+jGc9WqVW7x4sUlJ2JNOgdREN8qjuLlMVbaZSr+Yp/m7NSHcoJ5SKu1myh/t4plFaf4PK3/nwe/oE51/7x06VL/ZW49AOs+U5+8HzdunP8hudT5QuW/6qqr/FQSUZY8xspjmYI6VcJKXynX1CHlPlylhOawYcMSnUus4qhceYxlVSbNifb000/784USWNUWJbA0r5yuM7X6waTaMejvJLDCKLFOi0Dx1yUKaZTI0uRu48ePbzPfUtQEllUcHX+9xBoyZIg766yznKyU2Cr1cHrttdf6m49qS6UypRmnml+jxrLyC/PJ8Gp1HTYpbBXLKk6pB5BqVqX+Xs9+xQksjWK95ZZbKn7yWEmssOeJSsmeRo2VxzKp3VaaeDfMZ7eVxJo6dar/EanSYhXHskyWsSz9yp1rNX+nfhTTl5OPPfbYOKfFNttYxbKKU+n60ch+1e7JdH248MIL3T333FPyPlOJiylTpvgRWWGWSvdKjRorj2VSXSpZ9Zvf/Mbdd999Jeu+VH3HSWpaxbEsk2UsSz89a+oHUSW6SyUzK50D9Hw3YcKEmo3arHb+IYFVTYi/txJ4/PHH3f33319RRaOx9ABVeKMcNYFlFUcFsYylUWv6XGmpE4V+IQu+3lgKWAnCK6+80g0dOrRqq7SKowPJYyyrMuUx2ZPHMlkmy8olYHTO0I2GfjkPFg3p1sOWfjUrTHp/+ctfdl/4wheqnifyGCuPZSpuf4WJTY2umD9/vtPIPC3Bl4L0OpBeM5VHcL0ZOXJk2a/RBo2lnF/acSzLZBkrK79y9wynn366Gz16tP+ycJLXi6ud17XvNGJZxQlzTk+rTNaxKt3Tqkz6nxKt5ZbLLrvMj7AIs+QxVh7LpLrU66Jz584t+XpYpbrWK4V6pgv7QS2rOJZlsoxl6VfpWada/4/yTFptX3H+TgIrjlqTblN8A6sb5IsvvtgPIVyzZo2fjyW4UdZcLN/+9rdbfsWJksCyiqNqzDLWgAED3PDhw/1cJcuWLfMPGlrkecUVVzjdROgm46GHHnKPPfaYt9U2upBU+hpEcZlqFaeUXx5iWfpVu1kPc6qp5xFEYY6/1Dr1VqYwDyBhyhqmXOUegPVFmFmzZrmNGzf6X7z0y5eGcOsmQsmrFStW+HOFzhn65VuvHiq5VWnJY6w8lkl1qM+Sz5gxw18v9CORRlPpwaLwvxe3C10z9GrAwoULfRsJ0y6s4liWyTKWpV9hW9cceJoHa/ny5W7Tpk1tur0SWLqvOPPMM2P9Ym4VyypO8Tk9L36F9y+6Nmj+O706qFfifvnLX7a8eq6/6f5zxIgRvq3EuX7kMVYey6T61bXgzjvv9M9qWnSvrsT2SSed5P+/rhHPPPOMO+OMM9yll17qR2o999xzLc90paYzKHVvYRXHskyWsSz9itu65stU4lqj7kr92KFj09QVDz/8sL+vCPtMGubeOM46JLDiqDXpNoU3Znod4YYbbmiZk0kNWSc7nQSDyd80BFkPUZpINkoCyypO8U1tLcukWBolcfPNN7v333/ffeITn/APIMHwfiX/9Cv6Rx995H/lKJz3pvDBVZY33nij0zvI5RarOJZlsoxl6ae+oqH8L7zwQsuNgtqEbiA0mWbhonagBIX+qYn9P//5z/s/a9403aRW+8StVSyrOCp7HmOVS8AU/veBAwe6yZMnt3oQlcWcOXP8xx/CJMqKH+AKzzuNHCuvfpqTT7+er1u3zvd1veajhFSlVyaDPqLt9KtumHZhFUfHlsdYlmUqrPvPfe5zfp5M3YtpEn/Nh6YReMWjvXXvoB8eL7nkkjZTPVS6tbWKZRWn+PyXF79yCVSVVz9+6EeQ4B5C5xCN4g3OE1GvH3mMlccyFd8/Fz/rFLYNJTWCa8sbb7zhbr31Vt9e9MO67jmUAK+0FN4/1zKOZZksY1n6VWrrleq48JlUzyma1zrK/MxppVBIYKUl2QT7Kbyx0FxNV199dZsJ3PT1ggULFrSMJgqSWPpVMOwk7lZxim9galmm4lj6tU+TZQZZ7lI3bUGT0g3obbfd5hOEYR5Ain/BrFUcyzJZxrL0U7mCCRQ1qabmXtCiB1RNxqtJNIPEVKU2Evb0YxXLKk4e/colJApvbEq9CqYRNrrZfOmll0KdJyolsBo5Vl79VF+aZFUjJbToQULXYD1wBAmqUonNwl9Zw1w/LOPkNZZVPVW7JmzevNl/MOaVV15pk8jSaD3NWapRWXrQrLZYxbKKUy6BVejQ6H7F54NKP0wkvX7kJVYlo7z4lXrWKSyb5s4bNWqU7wqFr1NqJN+kSZMqvopc7fktrThhnt8aMVZWfqXuHcpdE+KcK6pdX+L8nQRWHLUm3abSyJRCEg1fnzdvnn/VQYsytBolopuBMDfQVnF0bJaxKmW7K920Rc12W8WRXx5jWZapsN9oBI3ml9PXKYNfzTWU92tf+5ofYRUc1/bt213wa3HcU5FVLKs4cshLrMJzgb4GpQR0MBoveAWg1I2kRnbOnDnTt5PCV8wqtZE8xspjmYI61AiK2bNn+0+fF340RfNYKAF+3HHHuWnTpvlRz8GikVca3avrSNjXQKzi6BjzGMuqTNWSPUEb0Hr6EVGvfRR/ICbMPVmYZE9asfJYJku/wntajYrQaBq9PqpFEzVrDlb9wFQ8OkbXjZ/97Gduy5Yt/vxRbaR/8f1zXmI1g1+pkVGvv/66f27TDx4XXHCB/xiXFrUHvTmya9cuP/K/cNReqXuLaiOI0opT3P5qWSbLWJZ+xc+WeisozMcb4txrxn1WqbQdCaxaqOZ0n7rx0auAzz//vC+hRhF95StfKTl0UA1cvwpv3bq1lUaYmyWrODowy1jF7xvrNTH90qGvCmrkjV4P0z/79u3rh/hr0Y2G3jd+5JFHfFIjzBwmVnF0fHmMZVmmUqcKfTpXrxXq9Q8twUSymq/ijjvucGkksIK4VrGs4qhcjR6r8AGusH1oJJ5GTShRVzipqs5hGp354IMPtsxvUngDWulylMdYeSxTUIe6BuhaoGtFkOTWPGennXaab/ean+KTn/yk/8qYXvnQKyBKWuicpiXs5MxWcXRMeYxlVaawyZ6g/ejcoRF8v/rVr/zrm1rC3JNpPatYVnEsy2QZq/ieVtcNzVerh1Xdlxe+Uqr/rhF4WnROCe45wo7GyGOsPJap1LOO6n7s2LE+WanX0jVSU31Py5e+9CU/P5qWqFMTFPvVKo5lmSxjWfoVz7elZ9GLLrrIny/0I2jHjh1bbh81vY1+mFFbUSI8eFskzKi8SvegSf5GAiuJXhNuW+pz3eW+bKTklTL67733XotU2Jslqzg6MMtYK1eu9L+Uh/kqlC4cwashAWDYr4tZxdFx5TGWZZlKnUZKvYKnB1K1G/0v6QiswphWsaziqGyNHKtcAqawztQW9DEHTbhafJ7QnCb6lVS/llZb8hgrj2UqrEfd4GquSd1ERln0C7V+YS38OnCl7a3iBA8HFmWyjGXhFzXZE9S3kldqP/pxTA8pmsOke/fuFZuTVSyrOCpsXmOVuqcNKlc/gmikpn4IK7VE/bJYHmPlsUzlnnWK24B+HNN1QgkMLfrxQ68RaiSWEhxKeOqflZZKfsF2acSxLJNlLEu/whHaUe4ntK7q8Prrr/eDLrJYSGBlod7AMUvdlFX6NLcuknp9QZlbLWETWFZxyt3Q1qJMiqWstTyUxdZSKU7xg6m+7KjXQ3TzUW2ximNZJstYln6V6lK/mmo0luY1KvzlNM0EVhDfKpZVHJWrEWOp7el1Hw21179r6H7xRMw6j950003+fFp4ntDDh+au0Pxppb4iU9zW8hgrj2Uqrrfgq5P/8z//0zK6qtJ5RMkrTcAbvEpU7foR/N0qTnAd1uigWpfJMlat/eImYArrVw8w+sU9mMy7XNuwimUVR+XMayxdLx599FH/devCa4euCUpA6GuVmrC9+A0JmQwZMsR/4VaJrjBLHmPlsUyqy1IjQwvrOGgfejMkzP1DufZhFceyTJaxLP1ULn2ZUq8WByO1w/R7XS8mTpzo9OXCrBYSWFnJN3Dc4puySkkYFVPv1mty4Shfxyp1k1mrONax5KFfmzWxqm4mgs8YFzeJwgfTOA8gVnGCOrYok2UsS79KpwNdzPSVyv/+7/9ueUWsFgms4AJtESuPZaqln865mvdIr4hpbsEPP/zQnXvuuX6Cf50ngrkr9Ank/v37J7r5zGOsPJZJ7U1tQp8712uCehgtnN9IDyB6PUSvqgdtJe5th1UcyzJZxqqVX9IETJT2YBXLKk4aCax69Cs8Js07+8QTT7gNGza4k046yc9tpFeMdW7QdeS+++5r+XFMryJr6grdj1b7onGpcucxVh7LpHsvfVCrcMoB1afmW9Wrg7q3TJK8CtqGVZzgvsuiTJaxLP2Cc6GS3pqOQj+allrULjRSVx//0H1FtVG7Uc6PcdYlgRVHjW28gLK1emdemdiov+xGIbSKY1kmxdJIAZ0Qyv3yqYeRtWvX+r9rMme9NhRnsYpjWSbLWJZ+lepX/WDVqlX+9TgN2dWEzLVarGJZxQn6dt78alX/7BcBBOpfQOdP/eCghLY+9FDra4JFrDyWKbj+WPjVf6vlCOtFQPe2OncoeVltBGaSY7aKEzwXWJTJMpalX1DPOg/rDYZg0euCcRLbSdpNtW1JYFUT4u8IIIAAAggggAACCCCAAAIIIIAAApkKkMDKlJ/gCCCAAAIIIIAAAggggAACCCCAAALVBEhgVRPi7wgggAACCCCAAAIIIIAAAggggAACmQqQwMqUn+AIIIAAAggggAACCCCAAAIIIIAAAtUESGBVE+LvCCCAAAIIIIAAAggggAACCCCAQIMLFH4wI25ROnXq5D7zmc9kMsE7Cay4tcZ2CCCAAAIIIIAAAggggAACCCCAQIMIKIE1d+5c/7X7uEuPHj3c9OnTXffu3ePuIvZ2JLBi07EhAggggAACCCCAAAIIIIAAAggg0DgCq1evdvfee687dOhQrIMmgRWLjY0QQAABBBBAAAEEEEAAAQQQQAABBMIK7Ny50/3sZz9zW7ZsCbtJq/VIYMViYyMEEEAAAQQQQAABBBBAAAEEEEAAgSgCS5cudStWrPCbXHrppW7cuHFRNs9sXV4hzIyewAgggAACCCCAAAIIIIAAAggggICtgEZfzZw50+3YscP16dPHTZ061XXp0sX2IGJEI4EVA41NEEAAAQQQQAABBBBAAAEEEEAAgUYU0PxXixYtcqtWrXIdO3Z0119/vevfv3/dF4UEVt1XEQeIAAIIIIAAAggggAACCCCAAAIIpCewbt06N2fOHKcvE15yySX+NcJ27dqlF6AGeyKBVQNUdokAAggggAACCCCAAAIIIIAAAgggkJ4ACaz0LNkTAggggAACCCCAAAIIIIAAAggggEANBEhg1QCVXSKAAAIIIIAAAggggAACCCCAAAIIpCdAAis9S/aEAAIIIIAAAggggAACCCCAAAIIIFADARJYNUBllwgggAACCCCAAAIIIIAAAggggAAC6QmQwErPkj0hgAACCCCAAAIIIIAAAggggAACCNRAgARWDVDZJQIIIIAAAggggAACCCCAAAIIIIBAegIksNKzZE8IIIAAAggggAACCCCAAAIIIIAAAjUQIIFVA1R2iQACCCCAAAIIIIAAAggggAACCCCQngAJrPQs2RMCCCCAAAIIIIAAAggggAACCCCAQA0ESGDVAJVdIoAAAggggAACCCCAAAIIIIAAAgikJ0ACKz1L9oQAAggggAACCCCAAAIIIIAAAgggUAMBElg1QGWXCCCAAAIIIIAAAggggAACCCCAAALpCZDASs+SPSGAAAIIIIAAAggggAACCCCAAAII1ECABFYNUNklAggggAACCCCAAAIIIIAAAggggEB6AiSw0rNkTwgggAACCCCAAAIIIIAAAggggAACNRAggVUDVHaJAAIIIIAAAggggAACCCCAAAIIIJCeAAms9CzZEwIIIIAAAggggAACCCCAAAIIIIBADQRIYNUAlV0igAACCCCAAAIIIIAAAggggAACCKQnQAIrPUv2hAACCCCAAAIIIIAAAggggAACCCBQAwESWDVAZZcIIIAAAggggAACCCCAAAIIIIAAAukJkMBKz5I9IYAAAggggAACCCCAAAIIIIAAAgjUQIAEVg1Q2SUCCCCAAAIIIIAAAggggAACCCCAQHoCJLDSs2RPCCCAAAIIIIAAAggggAACCCCAAAI1ECCBVQNUdokAAggggAACCCCAAAIIIIAAAgggkJ4ACaz0LNkTAggggAACCCCAAAIIIIAAAggggEANBEhg1QCVXSKAAAIIIIAAAggggAACCCCAAAIIpCdAAis9S/aEAAIIIIAAAggggAACCCCAAAIIIFADARJYNUBllwgggAACCCCAAAIIIIAAAggggAAC6QmQwErPkj0hgAACCCCAAAIIIIAAAggggAACCNRAgARWDVDZJQIIIIAAAggggAACCCCAAAIIIIBAegIksNKzZE8IIIAAAggggAACCCCAAAIIIIAAAjUQIIFVA1R2iQACCCCAAAIIIIAAAggggAACCCCQngAJrPQs2RMCCCCAAAIIIIAAAggggAACCCCAQA0ESGDVAJVdIoAAAggggAACCCCAAAIIIIAAAgikJ0ACKz1L9oQAAggggAACCCCAAAIIIIAAAgggUAMBElg1QGWXCCCAAAIIIIAAAggggAACCCCAAALpCZDASs+SPSGAAAIIIIAAAggggAACCCCAAAII1ECABFYNUNklAggggAACCCCAAAIIIIAAAggggEB6AiSw0rNkTwgggAACCCCAAAIIIIAAAggggAACNRAggVUDVHaJAAIIIIAAAghEFTh06JB7/fXX3Z133ulWr17t9uzZ4zp06OD69evnxo4d60aNGuW6dOkSdbesjwACCCCAAAII5EKABFYuqpFCIIAAAggggEAjC3z00Udu9uzZ7r/+67/cwYMHXefOnV2vXr3cvn373JYtW3zRTjnlFPeDH/zAnXrqqY1cVI4dAQQQQAABBBCIJUACKxYbGyGAAAIIIIAAAukJ3Hfffe4nP/mJO/74492f//mfu8GDB7v27dv7ALt27XKzZs1yS5cudQMGDHD/8A//4Hr27JlecPaEAAIIIIAAAgg0gAAJrAaoJA4RAQQQQAABBPIroFcF/+qv/sr93//9n/ve977nxowZ06awWufv/u7v3JNPPummT5/uvv71r+cXhJIhgAACCCCAAAIlBEhg0SwQQAABBBBAAIEMBbZt2+a++93vug0bNrh/+qd/cuedd17Jo1m4cKG7+eab3bBhw9z3v/99d9RRR/lXDmfMmOHGjRvn/vAP/7DVdnr98Ic//KFbtWpVyf3q1cRFixa5Rx55xG3dutW/tnj22We7a665xp155pmuXbt2bY5Dx3rPPfe45cuXu+3bt7tjjz3WDR061F133XX+FcfiZdOmTe7uu+/2MZSECxNDx3XXXXe5Rx991McIs83OnTt9WX7xi1/4smjuMI1W++Y3v+kuuuiiltFsGVYzoRFAAAEEEEAgoQAJrISAbI4AAggggAACCCQRKByBpUSQki6lkkdKSH3wwQc+OXPcccf5deImsNauXetHfb333ns+CaVXF4P5trR/jfL63d/93VbHUbhNjx49XNeuXd3u3btbEll/8Rd/4S688MIWijVr1vgEmpJLxeuXi6FRaH//93/vk1DFx6VXKuVz5ZVXuo4dO7bEeeutt9zf/M3fuLfffrvkNhqt9p3vfKfVNknqi20RQAABBBBAIBsBEljZuBMVAQQQQAABBBBoEQjmwFJSasKECW7SpEk+SVVtiZPAUnLoL//yL50SUopz1VVXuU6dOjl9BVGvKP7oRz9yH3/8sfuXf/kXd/rpp/tDCLZZv369u+mmm/xrjkooacL5+++/3/30pz91/fv3d//4j//ounfv7kdbKamkhNQNN9zgvva1r7VZv1u3bu5f//Vf/VcWtWi01h//8R+7zZs3tzmuZ5991u9bI8CUeNMoNC06zh//+Md+5NVXv/pVN23atFZlUTLsww8/9CPQNK8YCwIIIIAAAgg0rgAJrMatO44cAQQQQAABBHIioK8Q3nHHHe62227zSRklhwYOHOi++MUvus9//vPuhBNOKFnSOAksTQb/b//2b+788893f/u3f+uOPvroln0riaXjmDt3rvvGN77hRy5pufPOO92cOXPcxIkT3dSpU1uNzFKCSBPLP/HEE35/l1xyiXvzzTd9MkqjqP793/+91aTzGkWm9Z566qlWrzYGMS677DL3Z3/2Zz4RVbg89thjfnSWkmpKsinBp1cMNW/Yb3/7W59wO+2001qVRbFVXuYNy0lHoRgIIIAAAk0tQAKrqaufwiOAAAIIIIBAvQgoeaQRTvPmzfPJICWyguWss87yo4uK56aKmsAKRlY99NBD7k//9E/dqFGj2hR/3bp1Punz6U9/2v9dCSq9CvjMM8+4f/7nf3af/exn22wTHEeQ9FJCSQmsjRs3+tFeSmqVei0y2FHwGuXzzz/vk2FKrhUvwT712qOSVUrwFc7zJR+NXgu+3lgv9cpxIIAAAggggEA6AiSw0nFkLwgggAACCCCAQGoCSujotTklkjQJezAqq3gOqKgJrGoTu5cqQOEk89UKGEwmr2Tc4sWL/QTzOvY+ffr41/6UmFLiSRPQFy56RfGP/uiP/HxZeq1QryMWLzp2jcD63//9X5/kCubb+vWvf+1fL5RZz5493cUXX+xHrSnZpxFgLAgggAACCCCQDwESWPmoR0qBAAIIIIAAAjkV2LVrl3+FT18h1OiiH/zgBy3Jm6gJrLBfPCykDLZ55513XK9evdoknwrXVZJKSTYtSmK9+OKLfkSZ5sIKRpTpq4KjR4/2c29p8ngtmo9LI7a0lEtg6W//8R//4ZYsWdLmlUBN4K7XHpXM2r9/v9+PJopXMkuvPCqBxoIAAggggAACjS1AAqux64+jRwABBBBAAIEGFwi+Lqg5n8qNGFIyaNasWe6ee+5xV1xxhfuTP/kTn6CJmsBKMgJrx44dFZNLlarhwIEDfl4sjZ7SyCwlxQYMGOBHUmnUVNgRWHqVUSPSNEF8MJF7YVzNJfbuu+/6dZTo2rBhg9+/JnHXK5EsCCCAAAIIINC4AiSwGrfuOHIEEEAAAQQQyIFAkIRSQub73/9+P51XkAAACB1JREFU2RFOwXqFk69HTWCFmQNLyabdu3f7BJkmSt+7d6//8p9GUZVLHBVXQ6WknF4T1CTu2l8wD1fcObCKj7Vwni3N3aVJ3DXfV+GE9DloMhQBAQQQQACBphQggdWU1U6hEUAAAQQQQKBeBF544QU/okqv1mmSdI1MKl7KjcDSaKb//M//bDUqK9hWiaK//uu/dpoYXSOQzjvvPP+n4CuEmlhdE6wXf+0v+PtXv/pV9wd/8Ad+m9mzZ7u77rrL70P7LB4pppFPSnR169bNr1/puPT3Uq8CBl8h1MTxmg+rY8eOrRhKfYXw6aef9l8sPPvss/38WMXHVSnBVy/1z3EggAACCCCAQDgBEljhnFgLAQQQQAABBBCoiYCSPzNnzvSvA55yyik+eTNo0KCWr+lpNNMDDzzgbrnlFnfw4MFWc2C99NJLPvmlubE0SkoJJo1C0rxZeuVQySgthQksva6nxJXmndJ8VePHj/dJLCXJNHG8JkRXTG2jidC16FU8jZbSFwDHjBnjbrzxRtelSxf/N71a+NOf/tS/HqgRZBdddFHLnFaaj0rlGT58eEt59Cqh5vHatGmTjzF48GC/H/1/zYO1efPmsselVw9VzuD1wS1btviY2mdhWbQ//e1HP/qRW7Nmjfve977nj5sFAQQQQAABBBpXgARW49YdR44AAggggAACORHQK3RKAi1fvtwnqfT63oknnuj//f3332/5b1OmTHFf//rXW0YnKfmlEVhBouqEE07w22qbY445xr+OuH379lYJLJEpeaVEkBJSGrWkydSVtFLSRyPBfv/3f99PtF74St5TTz3lRzlpZJfW0YTueiVR+9A/R44c6bfT/pQM+8UvfuF+8pOf+EnVe/To4bp27er0yl9QHpVj2rRprUZa6bVCxVCSrfi4lKT75je/6a6++upW2xQeV7BN4XEpoaYkF18kzElnoRgIIIAAAk0rQAKraauegiOAAAIIIIBAPQko6fP666+7n//85/5reko8aVFSaujQoW7ixImuX79+rZJK+rsST5rc/f777/eJHyWXLrzwQj8iSV8u1GTmhSOwgjIrWaXXAh999FEfq3A7jQQrtRRvo2SZXnlUYkmJIiWZCpfg64CrV692StJVW1/bljouvSJ4zTXX+BFhhUm1cmXRcfTt29dNmDDBjRgxos1rkvVU7xwLAggggAACCIQTIIEVzom1EEAAAQQQQAABBBBAAAEEEEAAAQQyEiCBlRE8YRFAAAEEEEAAAQQQQAABBBBAAAEEwgmQwArnxFoIIIAAAggggAACCCCAAAIIIIAAAhkJkMDKCJ6wCCCAAAIIIIAAAggggAACCCCAAALhBEhghXNiLQQQQAABBBBAAAEEEEAAAQQQQACBjARIYGUET1gEEEAAAQQQQAABBBBAAAEEEEAAgXACJLDCObEWAggggAACCCCAAAIIIIAAAggggEBGAiSwMoInLAIIIIAAAggggAACCCCAAAIIIIBAOAESWOGcWAsBBBBAAAEEEEAAAQQQQAABBBBAICMBElgZwRMWAQQQQAABBBBAAAEEEEAAAQQQQCCcAAmscE6shQACCCCAAAIIIIAAAggggAACCCCQkQAJrIzgCYsAAggggAACCCCAAAIIIIAAAgggEE6ABFY4J9ZCAAEEEEAAAQQQQAABBBBAAAEEEMhIgARWRvCERQABBBBAAAEEEEAAAQQQQAABBBAIJ0ACK5wTayGAAAIIIIAAAggggAACCCCAAAIIZCRAAisjeMIigAACCCCAAAIIIIAAAggggAACCIQTIIEVzom1EEAAAQQQQAABBBBAAAEEEEAAAQQyEiCBlRE8YRFAAAEEEEAAAQQQQAABBBBAAAEEwgmQwArnxFoIIIAAAggggAACCCCAAAIIIIAAAhkJkMDKCJ6wCCCAAAIIIIAAAggggAACCCCAAALhBEhghXNiLQQQQAABBBBAAAEEEEAAAQQQQACBjARIYGUET1gEEEAAAQQQQAABBBBAAAEEEEAAgXACJLDCObEWAggggAACCCCAAAIIIIAAAggggEBGAiSwMoInLAIIIIAAAggggAACCCCAAAIIIIBAOAESWOGcWAsBBBBAAAEEEEAAAQQQQAABBBBAICMBElgZwRMWAQQQQAABBBBAAAEEEEAAAQQQQCCcAAmscE6shQACCCCAAAIIIIAAAggggAACCCCQkQAJrIzgCYsAAggggAACCCCAAAIIIIAAAgggEE6ABFY4J9ZCAAEEEEAAAQQQQAABBBBAAAEEEMhIgARWRvCERQABBBBAAAEEEEAAAQQQQAABBBAIJ0ACK5wTayGAAAIIIIAAAggggAACCCCAAAIIZCRAAisjeMIigAACCCCAAAIIIIAAAggggAACCIQTIIEVzom1EEAAAQQQQAABBBBAAAEEEEAAAQQyEiCBlRE8YRFAAAEEEEAAAQQQQAABBBBAAAEEwgmQwArnxFoIIIAAAggggAACCCCAAAIIIIAAAhkJkMDKCJ6wCCCAAAIIIIAAAggggAACCCCAAALhBEhghXNiLQQQQAABBBBAAAEEEEAAAQQQQACBjARIYGUET1gEEEAAAQQQQAABBBBAAAEEEEAAgXACJLDCObEWAggggAACCCCAAAIIIIAAAggggEBGAiSwMoInLAIIIIAAAggggAACCCCAAAIIIIBAOAESWOGcWAsBBBBAAAEEEEAAAQQQQAABBBBAICMBElgZwRMWAQQQQAABBBBAAAEEEEAAAQQQQCCcwP8DjsK/vVFWbFM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1" name="Picture 6" descr="C:\Users\JESUS PUERTA\Downloads\Eventos analizados (2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80" y="1628800"/>
            <a:ext cx="7803536" cy="482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94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5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spcBef>
                  <a:spcPts val="0"/>
                </a:spcBef>
              </a:pPr>
              <a:r>
                <a:rPr lang="en-U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2) </a:t>
              </a:r>
              <a:r>
                <a:rPr lang="en-US" sz="2800" dirty="0" err="1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Resultados</a:t>
              </a:r>
              <a:r>
                <a:rPr lang="en-U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 </a:t>
              </a:r>
              <a:endParaRPr lang="en-GB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ea typeface="+mn-ea"/>
                <a:cs typeface="+mn-cs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7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Imagen 1" descr="ff-ff-bw.jpe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sp>
        <p:nvSpPr>
          <p:cNvPr id="9" name="8 Rectángulo"/>
          <p:cNvSpPr/>
          <p:nvPr/>
        </p:nvSpPr>
        <p:spPr>
          <a:xfrm>
            <a:off x="1440039" y="836712"/>
            <a:ext cx="38019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</a:pP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Par</a:t>
            </a:r>
            <a:r>
              <a:rPr lang="es-ES" sz="28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ámetro</a:t>
            </a:r>
            <a:r>
              <a:rPr lang="es-E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de </a:t>
            </a:r>
            <a:r>
              <a:rPr lang="en-US" sz="28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dejadez</a:t>
            </a:r>
            <a:endParaRPr lang="en-GB" sz="1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  <p:pic>
        <p:nvPicPr>
          <p:cNvPr id="2" name="Picture 2" descr="C:\Users\JESUS PUERTA\Downloads\chart (5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7128792" cy="440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56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5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spcBef>
                  <a:spcPts val="0"/>
                </a:spcBef>
              </a:pPr>
              <a:r>
                <a:rPr lang="en-U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2) </a:t>
              </a:r>
              <a:r>
                <a:rPr lang="en-US" sz="2800" dirty="0" err="1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Resultados</a:t>
              </a:r>
              <a:r>
                <a:rPr lang="en-U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 </a:t>
              </a:r>
              <a:endParaRPr lang="en-GB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ea typeface="+mn-ea"/>
                <a:cs typeface="+mn-cs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7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Imagen 1" descr="ff-ff-bw.jpe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sp>
        <p:nvSpPr>
          <p:cNvPr id="9" name="8 Rectángulo"/>
          <p:cNvSpPr/>
          <p:nvPr/>
        </p:nvSpPr>
        <p:spPr>
          <a:xfrm>
            <a:off x="611560" y="1195949"/>
            <a:ext cx="46224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</a:pPr>
            <a:r>
              <a:rPr lang="en-US" sz="28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Coeficiente</a:t>
            </a:r>
            <a:r>
              <a:rPr lang="en-US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 de </a:t>
            </a:r>
            <a:r>
              <a:rPr lang="en-US" sz="28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perrelación</a:t>
            </a:r>
            <a:endParaRPr lang="en-GB" sz="16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  <p:pic>
        <p:nvPicPr>
          <p:cNvPr id="12290" name="Picture 2" descr="Resultado de imagen de perr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94" y="980010"/>
            <a:ext cx="2561561" cy="144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2 Conector recto"/>
          <p:cNvCxnSpPr/>
          <p:nvPr/>
        </p:nvCxnSpPr>
        <p:spPr>
          <a:xfrm flipV="1">
            <a:off x="1384543" y="3356992"/>
            <a:ext cx="5347697" cy="2448272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3" name="Picture 5" descr="C:\Users\JESUS PUERTA\Downloads\chart (4)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80" y="2564904"/>
            <a:ext cx="6552728" cy="405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900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002576"/>
              </p:ext>
            </p:extLst>
          </p:nvPr>
        </p:nvGraphicFramePr>
        <p:xfrm>
          <a:off x="385043" y="1014830"/>
          <a:ext cx="8073535" cy="1249680"/>
        </p:xfrm>
        <a:graphic>
          <a:graphicData uri="http://schemas.openxmlformats.org/drawingml/2006/table">
            <a:tbl>
              <a:tblPr/>
              <a:tblGrid>
                <a:gridCol w="767422"/>
                <a:gridCol w="661861"/>
                <a:gridCol w="647233"/>
                <a:gridCol w="687685"/>
                <a:gridCol w="768589"/>
                <a:gridCol w="697798"/>
                <a:gridCol w="546103"/>
                <a:gridCol w="657346"/>
                <a:gridCol w="616894"/>
                <a:gridCol w="1011302"/>
                <a:gridCol w="1011302"/>
              </a:tblGrid>
              <a:tr h="16002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 dirty="0" smtClean="0">
                          <a:effectLst/>
                          <a:latin typeface="Arial"/>
                        </a:rPr>
                        <a:t>TOTAL</a:t>
                      </a:r>
                      <a:endParaRPr lang="es-ES" sz="1600" b="0" dirty="0">
                        <a:effectLst/>
                        <a:latin typeface="Arial"/>
                      </a:endParaRPr>
                    </a:p>
                  </a:txBody>
                  <a:tcPr marL="0" marR="0" marT="15240" marB="15240" anchor="b">
                    <a:lnL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1600" b="0" dirty="0">
                        <a:effectLst/>
                        <a:latin typeface="Arial"/>
                      </a:endParaRPr>
                    </a:p>
                  </a:txBody>
                  <a:tcPr marL="0" marR="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24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rtl="0" fontAlgn="b"/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/>
                          <a:latin typeface="Helvetica Neue"/>
                        </a:rPr>
                        <a:t>Suma</a:t>
                      </a:r>
                      <a:endParaRPr lang="es-ES" sz="2000" b="1" dirty="0">
                        <a:solidFill>
                          <a:schemeClr val="bg1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l-GR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μ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e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W-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W+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NP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H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Zoo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e/</a:t>
                      </a:r>
                      <a:r>
                        <a:rPr lang="el-GR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μ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W+/W-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2355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1115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1128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134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716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874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515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35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81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1.01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1.22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pSp>
        <p:nvGrpSpPr>
          <p:cNvPr id="5" name="4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6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spcBef>
                  <a:spcPts val="0"/>
                </a:spcBef>
              </a:pPr>
              <a:r>
                <a:rPr lang="en-U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2) </a:t>
              </a:r>
              <a:r>
                <a:rPr lang="en-US" sz="2800" dirty="0" err="1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Resultados</a:t>
              </a:r>
              <a:r>
                <a:rPr lang="en-U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 </a:t>
              </a:r>
              <a:endParaRPr lang="en-GB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ea typeface="+mn-ea"/>
                <a:cs typeface="+mn-cs"/>
              </a:endParaRPr>
            </a:p>
          </p:txBody>
        </p:sp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8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Imagen 1" descr="ff-ff-bw.jpe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sp>
        <p:nvSpPr>
          <p:cNvPr id="10" name="9 Rectángulo redondeado"/>
          <p:cNvSpPr/>
          <p:nvPr/>
        </p:nvSpPr>
        <p:spPr>
          <a:xfrm>
            <a:off x="371128" y="1256398"/>
            <a:ext cx="792088" cy="10801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2452018" y="2552542"/>
            <a:ext cx="4947380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/>
              <a:t>&gt; </a:t>
            </a:r>
            <a:r>
              <a:rPr lang="en-US" sz="3200" dirty="0" smtClean="0"/>
              <a:t>90</a:t>
            </a:r>
            <a:r>
              <a:rPr lang="en-US" sz="3200" dirty="0" smtClean="0"/>
              <a:t>% de </a:t>
            </a:r>
            <a:r>
              <a:rPr lang="en-US" sz="3200" dirty="0" err="1" smtClean="0"/>
              <a:t>eventos</a:t>
            </a:r>
            <a:r>
              <a:rPr lang="en-US" sz="3200" dirty="0" smtClean="0"/>
              <a:t> </a:t>
            </a:r>
            <a:r>
              <a:rPr lang="en-US" sz="3200" dirty="0" err="1" smtClean="0"/>
              <a:t>analizados</a:t>
            </a:r>
            <a:endParaRPr lang="es-ES" sz="3200" dirty="0"/>
          </a:p>
        </p:txBody>
      </p:sp>
      <p:pic>
        <p:nvPicPr>
          <p:cNvPr id="14338" name="Picture 2" descr="Resultado de imagen de applause 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501008"/>
            <a:ext cx="485734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228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10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12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spcBef>
                  <a:spcPts val="0"/>
                </a:spcBef>
              </a:pPr>
              <a:r>
                <a:rPr lang="es-E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3</a:t>
              </a:r>
              <a:r>
                <a:rPr lang="es-E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) Los bosones W</a:t>
              </a:r>
              <a:endParaRPr lang="es-E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endParaRPr>
            </a:p>
          </p:txBody>
        </p:sp>
        <p:pic>
          <p:nvPicPr>
            <p:cNvPr id="13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14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" name="Imagen 1" descr="ff-ff-bw.jpe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96" y="26985"/>
            <a:ext cx="954769" cy="553947"/>
          </a:xfrm>
          <a:prstGeom prst="rect">
            <a:avLst/>
          </a:prstGeom>
        </p:spPr>
      </p:pic>
      <p:pic>
        <p:nvPicPr>
          <p:cNvPr id="18" name="Imagen 2"/>
          <p:cNvPicPr>
            <a:picLocks noChangeAspect="1"/>
          </p:cNvPicPr>
          <p:nvPr/>
        </p:nvPicPr>
        <p:blipFill rotWithShape="1">
          <a:blip r:embed="rId5"/>
          <a:srcRect l="55869" t="10249" r="5416" b="5859"/>
          <a:stretch/>
        </p:blipFill>
        <p:spPr>
          <a:xfrm>
            <a:off x="4860032" y="764704"/>
            <a:ext cx="4119193" cy="4822507"/>
          </a:xfrm>
          <a:prstGeom prst="rect">
            <a:avLst/>
          </a:prstGeom>
        </p:spPr>
      </p:pic>
      <p:pic>
        <p:nvPicPr>
          <p:cNvPr id="20" name="Imagen 7"/>
          <p:cNvPicPr>
            <a:picLocks noChangeAspect="1"/>
          </p:cNvPicPr>
          <p:nvPr/>
        </p:nvPicPr>
        <p:blipFill rotWithShape="1">
          <a:blip r:embed="rId5"/>
          <a:srcRect l="5942" t="10182" r="56884" b="6327"/>
          <a:stretch/>
        </p:blipFill>
        <p:spPr>
          <a:xfrm>
            <a:off x="-19879" y="692697"/>
            <a:ext cx="3975883" cy="4824536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3438067" y="5763621"/>
            <a:ext cx="2267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¿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Problemas</a:t>
            </a: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?</a:t>
            </a:r>
            <a:endParaRPr lang="en-GB" sz="1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27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/>
          </p:cNvSpPr>
          <p:nvPr/>
        </p:nvSpPr>
        <p:spPr bwMode="auto">
          <a:xfrm>
            <a:off x="69370" y="764704"/>
            <a:ext cx="8988072" cy="644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3576" tIns="53576" rIns="88896" bIns="53576"/>
          <a:lstStyle>
            <a:lvl1pPr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1pPr>
            <a:lvl2pPr marL="742950" indent="-28575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2pPr>
            <a:lvl3pPr marL="11430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3pPr>
            <a:lvl4pPr marL="16002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4pPr>
            <a:lvl5pPr marL="20574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5pPr>
            <a:lvl6pPr marL="25146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6pPr>
            <a:lvl7pPr marL="29718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7pPr>
            <a:lvl8pPr marL="34290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8pPr>
            <a:lvl9pPr marL="38862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2000" dirty="0">
                <a:latin typeface="Rockwell" panose="02060603020205020403" pitchFamily="18" charset="0"/>
                <a:sym typeface="Arial" pitchFamily="34" charset="0"/>
              </a:rPr>
              <a:t>¿</a:t>
            </a:r>
            <a:r>
              <a:rPr lang="en-US" altLang="en-US" sz="2000" dirty="0" err="1">
                <a:latin typeface="Rockwell" panose="02060603020205020403" pitchFamily="18" charset="0"/>
                <a:sym typeface="Arial" pitchFamily="34" charset="0"/>
              </a:rPr>
              <a:t>Podemos</a:t>
            </a:r>
            <a:r>
              <a:rPr lang="en-US" altLang="en-US" sz="2000" dirty="0"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000" dirty="0" err="1">
                <a:latin typeface="Rockwell" panose="02060603020205020403" pitchFamily="18" charset="0"/>
                <a:sym typeface="Arial" pitchFamily="34" charset="0"/>
              </a:rPr>
              <a:t>calcular</a:t>
            </a:r>
            <a:r>
              <a:rPr lang="en-US" altLang="en-US" sz="2000" dirty="0">
                <a:latin typeface="Rockwell" panose="02060603020205020403" pitchFamily="18" charset="0"/>
                <a:sym typeface="Arial" pitchFamily="34" charset="0"/>
              </a:rPr>
              <a:t> la </a:t>
            </a:r>
            <a:r>
              <a:rPr lang="en-US" altLang="en-US" sz="2000" dirty="0" err="1">
                <a:latin typeface="Rockwell" panose="02060603020205020403" pitchFamily="18" charset="0"/>
                <a:sym typeface="Arial" pitchFamily="34" charset="0"/>
              </a:rPr>
              <a:t>razón</a:t>
            </a:r>
            <a:r>
              <a:rPr lang="en-US" altLang="en-US" sz="2000" dirty="0"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000" dirty="0" smtClean="0">
                <a:latin typeface="Rockwell" panose="02060603020205020403" pitchFamily="18" charset="0"/>
                <a:sym typeface="Arial" pitchFamily="34" charset="0"/>
              </a:rPr>
              <a:t>e/m </a:t>
            </a:r>
            <a:r>
              <a:rPr lang="en-US" altLang="en-US" sz="2000" dirty="0" err="1" smtClean="0">
                <a:latin typeface="Rockwell" panose="02060603020205020403" pitchFamily="18" charset="0"/>
                <a:sym typeface="Arial" pitchFamily="34" charset="0"/>
              </a:rPr>
              <a:t>en</a:t>
            </a:r>
            <a:r>
              <a:rPr lang="en-US" altLang="en-US" sz="2000" dirty="0" smtClean="0"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000" dirty="0" err="1" smtClean="0">
                <a:latin typeface="Rockwell" panose="02060603020205020403" pitchFamily="18" charset="0"/>
                <a:sym typeface="Arial" pitchFamily="34" charset="0"/>
              </a:rPr>
              <a:t>estados</a:t>
            </a:r>
            <a:r>
              <a:rPr lang="en-US" altLang="en-US" sz="2000" dirty="0" smtClean="0">
                <a:latin typeface="Rockwell" panose="02060603020205020403" pitchFamily="18" charset="0"/>
                <a:sym typeface="Arial" pitchFamily="34" charset="0"/>
              </a:rPr>
              <a:t> finales de W (</a:t>
            </a:r>
            <a:r>
              <a:rPr lang="en-US" altLang="en-US" sz="2000" dirty="0" err="1" smtClean="0">
                <a:latin typeface="Rockwell" panose="02060603020205020403" pitchFamily="18" charset="0"/>
                <a:sym typeface="Arial" pitchFamily="34" charset="0"/>
              </a:rPr>
              <a:t>igual</a:t>
            </a:r>
            <a:r>
              <a:rPr lang="en-US" altLang="en-US" sz="2000" dirty="0" smtClean="0">
                <a:latin typeface="Rockwell" panose="02060603020205020403" pitchFamily="18" charset="0"/>
                <a:sym typeface="Arial" pitchFamily="34" charset="0"/>
              </a:rPr>
              <a:t> para Z</a:t>
            </a:r>
            <a:r>
              <a:rPr lang="en-US" altLang="en-US" sz="2000" dirty="0">
                <a:latin typeface="Rockwell" panose="02060603020205020403" pitchFamily="18" charset="0"/>
                <a:sym typeface="Arial" pitchFamily="34" charset="0"/>
              </a:rPr>
              <a:t>)</a:t>
            </a:r>
            <a:r>
              <a:rPr lang="en-US" altLang="en-US" sz="2000" dirty="0" smtClean="0">
                <a:latin typeface="Rockwell" panose="02060603020205020403" pitchFamily="18" charset="0"/>
                <a:sym typeface="Arial" pitchFamily="34" charset="0"/>
              </a:rPr>
              <a:t>?</a:t>
            </a:r>
            <a:endParaRPr lang="en-US" altLang="en-US" sz="2000" dirty="0">
              <a:latin typeface="Rockwell" panose="02060603020205020403" pitchFamily="18" charset="0"/>
              <a:sym typeface="Arial" pitchFamily="34" charset="0"/>
            </a:endParaRPr>
          </a:p>
        </p:txBody>
      </p:sp>
      <p:pic>
        <p:nvPicPr>
          <p:cNvPr id="31747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50" y="1289601"/>
            <a:ext cx="2411722" cy="2266206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8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08757"/>
            <a:ext cx="2432385" cy="2272896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8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grpSp>
          <p:nvGrpSpPr>
            <p:cNvPr id="10" name="9 Grupo"/>
            <p:cNvGrpSpPr/>
            <p:nvPr/>
          </p:nvGrpSpPr>
          <p:grpSpPr>
            <a:xfrm>
              <a:off x="0" y="-13394"/>
              <a:ext cx="9144000" cy="634082"/>
              <a:chOff x="0" y="-13394"/>
              <a:chExt cx="9144000" cy="634082"/>
            </a:xfrm>
          </p:grpSpPr>
          <p:sp>
            <p:nvSpPr>
              <p:cNvPr id="12" name="Title 1"/>
              <p:cNvSpPr txBox="1">
                <a:spLocks/>
              </p:cNvSpPr>
              <p:nvPr/>
            </p:nvSpPr>
            <p:spPr>
              <a:xfrm>
                <a:off x="0" y="-13394"/>
                <a:ext cx="9144000" cy="63408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lvl="0">
                  <a:spcBef>
                    <a:spcPts val="0"/>
                  </a:spcBef>
                </a:pPr>
                <a:r>
                  <a:rPr lang="es-ES" sz="280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2) Los bosones W</a:t>
                </a:r>
                <a:endParaRPr lang="es-E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endParaRPr>
              </a:p>
            </p:txBody>
          </p:sp>
          <p:pic>
            <p:nvPicPr>
              <p:cNvPr id="13" name="Picture 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28402" y="56860"/>
                <a:ext cx="686189" cy="493574"/>
              </a:xfrm>
              <a:prstGeom prst="rect">
                <a:avLst/>
              </a:prstGeom>
            </p:spPr>
          </p:pic>
          <p:pic>
            <p:nvPicPr>
              <p:cNvPr id="14" name="Picture 13" descr="http://hep.ucsb.edu/cms/cms_logo.gif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29116" y="66198"/>
                <a:ext cx="446880" cy="446087"/>
              </a:xfrm>
              <a:prstGeom prst="rect">
                <a:avLst/>
              </a:prstGeom>
              <a:solidFill>
                <a:srgbClr val="92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1" name="Imagen 1" descr="ff-ff-bw.jpe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graphicFrame>
        <p:nvGraphicFramePr>
          <p:cNvPr id="15" name="1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617853"/>
              </p:ext>
            </p:extLst>
          </p:nvPr>
        </p:nvGraphicFramePr>
        <p:xfrm>
          <a:off x="179512" y="3933056"/>
          <a:ext cx="6219505" cy="1249680"/>
        </p:xfrm>
        <a:graphic>
          <a:graphicData uri="http://schemas.openxmlformats.org/drawingml/2006/table">
            <a:tbl>
              <a:tblPr/>
              <a:tblGrid>
                <a:gridCol w="767422"/>
                <a:gridCol w="628174"/>
                <a:gridCol w="647233"/>
                <a:gridCol w="687685"/>
                <a:gridCol w="768589"/>
                <a:gridCol w="697798"/>
                <a:gridCol w="1011302"/>
                <a:gridCol w="1011302"/>
              </a:tblGrid>
              <a:tr h="16002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 dirty="0" smtClean="0">
                          <a:effectLst/>
                          <a:latin typeface="Arial"/>
                        </a:rPr>
                        <a:t>TOTAL</a:t>
                      </a:r>
                      <a:endParaRPr lang="es-ES" sz="1600" b="0" dirty="0">
                        <a:effectLst/>
                        <a:latin typeface="Arial"/>
                      </a:endParaRPr>
                    </a:p>
                  </a:txBody>
                  <a:tcPr marL="0" marR="0" marT="15240" marB="15240" anchor="b">
                    <a:lnL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1600" b="0" dirty="0">
                        <a:effectLst/>
                        <a:latin typeface="Arial"/>
                      </a:endParaRPr>
                    </a:p>
                  </a:txBody>
                  <a:tcPr marL="0" marR="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24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rtl="0" fontAlgn="b"/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/>
                          <a:latin typeface="Helvetica Neue"/>
                        </a:rPr>
                        <a:t>Suma</a:t>
                      </a:r>
                      <a:endParaRPr lang="es-ES" sz="2000" b="1" dirty="0">
                        <a:solidFill>
                          <a:schemeClr val="bg1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l-GR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μ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e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W-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W+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e/</a:t>
                      </a:r>
                      <a:r>
                        <a:rPr lang="el-GR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μ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W+/W-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2355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1115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1128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134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716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874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1.01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1.22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Nube"/>
          <p:cNvSpPr/>
          <p:nvPr/>
        </p:nvSpPr>
        <p:spPr>
          <a:xfrm>
            <a:off x="4208612" y="4221088"/>
            <a:ext cx="1224136" cy="1224136"/>
          </a:xfrm>
          <a:prstGeom prst="cloud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CuadroTexto 14"/>
          <p:cNvSpPr txBox="1"/>
          <p:nvPr/>
        </p:nvSpPr>
        <p:spPr>
          <a:xfrm>
            <a:off x="993336" y="5805264"/>
            <a:ext cx="4984185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800" dirty="0" err="1" smtClean="0">
                <a:solidFill>
                  <a:srgbClr val="FF0000"/>
                </a:solidFill>
              </a:rPr>
              <a:t>Teoría</a:t>
            </a:r>
            <a:r>
              <a:rPr lang="en-GB" sz="2800" dirty="0" smtClean="0">
                <a:solidFill>
                  <a:srgbClr val="FF0000"/>
                </a:solidFill>
              </a:rPr>
              <a:t> / </a:t>
            </a:r>
            <a:r>
              <a:rPr lang="en-GB" sz="2800" dirty="0" err="1" smtClean="0">
                <a:solidFill>
                  <a:srgbClr val="FF0000"/>
                </a:solidFill>
              </a:rPr>
              <a:t>medido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en-GB" sz="2800" dirty="0" err="1" smtClean="0">
                <a:solidFill>
                  <a:srgbClr val="FF0000"/>
                </a:solidFill>
              </a:rPr>
              <a:t>en</a:t>
            </a:r>
            <a:r>
              <a:rPr lang="en-GB" sz="2800" dirty="0" smtClean="0">
                <a:solidFill>
                  <a:srgbClr val="FF0000"/>
                </a:solidFill>
              </a:rPr>
              <a:t> CMS : e</a:t>
            </a:r>
            <a:r>
              <a:rPr lang="en-GB" sz="2800" dirty="0">
                <a:solidFill>
                  <a:srgbClr val="FF0000"/>
                </a:solidFill>
              </a:rPr>
              <a:t>/𝜇 = 1</a:t>
            </a:r>
          </a:p>
        </p:txBody>
      </p:sp>
      <p:pic>
        <p:nvPicPr>
          <p:cNvPr id="19" name="Picture 2" descr="Resultado de imagen de good jo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900" y="4949454"/>
            <a:ext cx="1819826" cy="171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JESUS PUERTA\Downloads\Modos de desintegración del bosón Z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11" y="1224894"/>
            <a:ext cx="4251376" cy="262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JESUS PUERTA\Downloads\Modos de desintegración del bosón W (1)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406" y="1210780"/>
            <a:ext cx="4323576" cy="267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454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/>
          </p:cNvSpPr>
          <p:nvPr/>
        </p:nvSpPr>
        <p:spPr bwMode="auto">
          <a:xfrm>
            <a:off x="69370" y="764704"/>
            <a:ext cx="8988072" cy="644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3576" tIns="53576" rIns="88896" bIns="53576"/>
          <a:lstStyle>
            <a:lvl1pPr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1pPr>
            <a:lvl2pPr marL="742950" indent="-28575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2pPr>
            <a:lvl3pPr marL="11430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3pPr>
            <a:lvl4pPr marL="16002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4pPr>
            <a:lvl5pPr marL="20574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5pPr>
            <a:lvl6pPr marL="25146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6pPr>
            <a:lvl7pPr marL="29718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7pPr>
            <a:lvl8pPr marL="34290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8pPr>
            <a:lvl9pPr marL="38862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2000" dirty="0" err="1" smtClean="0">
                <a:latin typeface="Rockwell" panose="02060603020205020403" pitchFamily="18" charset="0"/>
                <a:sym typeface="Arial" pitchFamily="34" charset="0"/>
              </a:rPr>
              <a:t>Por</a:t>
            </a:r>
            <a:r>
              <a:rPr lang="en-US" altLang="en-US" sz="2000" dirty="0" smtClean="0"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000" dirty="0" err="1" smtClean="0">
                <a:latin typeface="Rockwell" panose="02060603020205020403" pitchFamily="18" charset="0"/>
                <a:sym typeface="Arial" pitchFamily="34" charset="0"/>
              </a:rPr>
              <a:t>grupos</a:t>
            </a:r>
            <a:endParaRPr lang="en-US" altLang="en-US" sz="2000" dirty="0">
              <a:latin typeface="Rockwell" panose="02060603020205020403" pitchFamily="18" charset="0"/>
              <a:sym typeface="Arial" pitchFamily="34" charset="0"/>
            </a:endParaRPr>
          </a:p>
        </p:txBody>
      </p:sp>
      <p:grpSp>
        <p:nvGrpSpPr>
          <p:cNvPr id="9" name="8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grpSp>
          <p:nvGrpSpPr>
            <p:cNvPr id="10" name="9 Grupo"/>
            <p:cNvGrpSpPr/>
            <p:nvPr/>
          </p:nvGrpSpPr>
          <p:grpSpPr>
            <a:xfrm>
              <a:off x="0" y="-13394"/>
              <a:ext cx="9144000" cy="634082"/>
              <a:chOff x="0" y="-13394"/>
              <a:chExt cx="9144000" cy="634082"/>
            </a:xfrm>
          </p:grpSpPr>
          <p:sp>
            <p:nvSpPr>
              <p:cNvPr id="12" name="Title 1"/>
              <p:cNvSpPr txBox="1">
                <a:spLocks/>
              </p:cNvSpPr>
              <p:nvPr/>
            </p:nvSpPr>
            <p:spPr>
              <a:xfrm>
                <a:off x="0" y="-13394"/>
                <a:ext cx="9144000" cy="63408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lvl="0">
                  <a:spcBef>
                    <a:spcPts val="0"/>
                  </a:spcBef>
                </a:pPr>
                <a:r>
                  <a:rPr lang="es-ES" sz="280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2) Los bosones W</a:t>
                </a:r>
                <a:endParaRPr lang="es-E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endParaRPr>
              </a:p>
            </p:txBody>
          </p:sp>
          <p:pic>
            <p:nvPicPr>
              <p:cNvPr id="13" name="Picture 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28402" y="56860"/>
                <a:ext cx="686189" cy="493574"/>
              </a:xfrm>
              <a:prstGeom prst="rect">
                <a:avLst/>
              </a:prstGeom>
            </p:spPr>
          </p:pic>
          <p:pic>
            <p:nvPicPr>
              <p:cNvPr id="14" name="Picture 13" descr="http://hep.ucsb.edu/cms/cms_logo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29116" y="66198"/>
                <a:ext cx="446880" cy="446087"/>
              </a:xfrm>
              <a:prstGeom prst="rect">
                <a:avLst/>
              </a:prstGeom>
              <a:solidFill>
                <a:srgbClr val="92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1" name="Imagen 1" descr="ff-ff-bw.jpe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graphicFrame>
        <p:nvGraphicFramePr>
          <p:cNvPr id="15" name="1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237307"/>
              </p:ext>
            </p:extLst>
          </p:nvPr>
        </p:nvGraphicFramePr>
        <p:xfrm>
          <a:off x="251520" y="1306509"/>
          <a:ext cx="6219505" cy="1249680"/>
        </p:xfrm>
        <a:graphic>
          <a:graphicData uri="http://schemas.openxmlformats.org/drawingml/2006/table">
            <a:tbl>
              <a:tblPr/>
              <a:tblGrid>
                <a:gridCol w="767422"/>
                <a:gridCol w="628174"/>
                <a:gridCol w="647233"/>
                <a:gridCol w="687685"/>
                <a:gridCol w="768589"/>
                <a:gridCol w="697798"/>
                <a:gridCol w="1011302"/>
                <a:gridCol w="1011302"/>
              </a:tblGrid>
              <a:tr h="16002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 dirty="0" smtClean="0">
                          <a:effectLst/>
                          <a:latin typeface="Arial"/>
                        </a:rPr>
                        <a:t>TOTAL</a:t>
                      </a:r>
                      <a:endParaRPr lang="es-ES" sz="1600" b="0" dirty="0">
                        <a:effectLst/>
                        <a:latin typeface="Arial"/>
                      </a:endParaRPr>
                    </a:p>
                  </a:txBody>
                  <a:tcPr marL="0" marR="0" marT="15240" marB="15240" anchor="b">
                    <a:lnL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1600" b="0" dirty="0">
                        <a:effectLst/>
                        <a:latin typeface="Arial"/>
                      </a:endParaRPr>
                    </a:p>
                  </a:txBody>
                  <a:tcPr marL="0" marR="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24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rtl="0" fontAlgn="b"/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/>
                          <a:latin typeface="Helvetica Neue"/>
                        </a:rPr>
                        <a:t>Suma</a:t>
                      </a:r>
                      <a:endParaRPr lang="es-ES" sz="2000" b="1" dirty="0">
                        <a:solidFill>
                          <a:schemeClr val="bg1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l-GR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μ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e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W-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W+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e/</a:t>
                      </a:r>
                      <a:r>
                        <a:rPr lang="el-GR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μ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W+/W-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2355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1115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1128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134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716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874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1.01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1.22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CuadroTexto 14"/>
          <p:cNvSpPr txBox="1"/>
          <p:nvPr/>
        </p:nvSpPr>
        <p:spPr>
          <a:xfrm>
            <a:off x="714506" y="2636912"/>
            <a:ext cx="4984185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800" dirty="0" err="1" smtClean="0">
                <a:solidFill>
                  <a:srgbClr val="FF0000"/>
                </a:solidFill>
              </a:rPr>
              <a:t>Teoría</a:t>
            </a:r>
            <a:r>
              <a:rPr lang="en-GB" sz="2800" dirty="0" smtClean="0">
                <a:solidFill>
                  <a:srgbClr val="FF0000"/>
                </a:solidFill>
              </a:rPr>
              <a:t> / </a:t>
            </a:r>
            <a:r>
              <a:rPr lang="en-GB" sz="2800" dirty="0" err="1" smtClean="0">
                <a:solidFill>
                  <a:srgbClr val="FF0000"/>
                </a:solidFill>
              </a:rPr>
              <a:t>medido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en-GB" sz="2800" dirty="0" err="1" smtClean="0">
                <a:solidFill>
                  <a:srgbClr val="FF0000"/>
                </a:solidFill>
              </a:rPr>
              <a:t>en</a:t>
            </a:r>
            <a:r>
              <a:rPr lang="en-GB" sz="2800" dirty="0" smtClean="0">
                <a:solidFill>
                  <a:srgbClr val="FF0000"/>
                </a:solidFill>
              </a:rPr>
              <a:t> CMS : e</a:t>
            </a:r>
            <a:r>
              <a:rPr lang="en-GB" sz="2800" dirty="0">
                <a:solidFill>
                  <a:srgbClr val="FF0000"/>
                </a:solidFill>
              </a:rPr>
              <a:t>/𝜇 = 1</a:t>
            </a:r>
          </a:p>
        </p:txBody>
      </p:sp>
      <p:pic>
        <p:nvPicPr>
          <p:cNvPr id="13314" name="Picture 2" descr="C:\Users\JESUS PUERTA\Downloads\Cociente e_mu por grupo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598" y="3440261"/>
            <a:ext cx="5133482" cy="315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48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8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grpSp>
          <p:nvGrpSpPr>
            <p:cNvPr id="10" name="9 Grupo"/>
            <p:cNvGrpSpPr/>
            <p:nvPr/>
          </p:nvGrpSpPr>
          <p:grpSpPr>
            <a:xfrm>
              <a:off x="0" y="-13394"/>
              <a:ext cx="9144000" cy="634082"/>
              <a:chOff x="0" y="-13394"/>
              <a:chExt cx="9144000" cy="634082"/>
            </a:xfrm>
          </p:grpSpPr>
          <p:sp>
            <p:nvSpPr>
              <p:cNvPr id="12" name="Title 1"/>
              <p:cNvSpPr txBox="1">
                <a:spLocks/>
              </p:cNvSpPr>
              <p:nvPr/>
            </p:nvSpPr>
            <p:spPr>
              <a:xfrm>
                <a:off x="0" y="-13394"/>
                <a:ext cx="9144000" cy="63408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lvl="0">
                  <a:spcBef>
                    <a:spcPts val="0"/>
                  </a:spcBef>
                </a:pPr>
                <a:r>
                  <a:rPr lang="es-ES" sz="280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2) Los bosones W</a:t>
                </a:r>
                <a:endParaRPr lang="es-E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endParaRPr>
              </a:p>
            </p:txBody>
          </p:sp>
          <p:pic>
            <p:nvPicPr>
              <p:cNvPr id="13" name="Picture 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28402" y="56860"/>
                <a:ext cx="686189" cy="493574"/>
              </a:xfrm>
              <a:prstGeom prst="rect">
                <a:avLst/>
              </a:prstGeom>
            </p:spPr>
          </p:pic>
          <p:pic>
            <p:nvPicPr>
              <p:cNvPr id="14" name="Picture 13" descr="http://hep.ucsb.edu/cms/cms_logo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29116" y="66198"/>
                <a:ext cx="446880" cy="446087"/>
              </a:xfrm>
              <a:prstGeom prst="rect">
                <a:avLst/>
              </a:prstGeom>
              <a:solidFill>
                <a:srgbClr val="92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1" name="Imagen 1" descr="ff-ff-bw.jpe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sp>
        <p:nvSpPr>
          <p:cNvPr id="16" name="Rectangle 4"/>
          <p:cNvSpPr>
            <a:spLocks/>
          </p:cNvSpPr>
          <p:nvPr/>
        </p:nvSpPr>
        <p:spPr bwMode="auto">
          <a:xfrm>
            <a:off x="796046" y="764704"/>
            <a:ext cx="7208490" cy="58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3576" tIns="53576" rIns="88896" bIns="53576"/>
          <a:lstStyle>
            <a:lvl1pPr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1pPr>
            <a:lvl2pPr marL="742950" indent="-28575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2pPr>
            <a:lvl3pPr marL="11430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3pPr>
            <a:lvl4pPr marL="16002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4pPr>
            <a:lvl5pPr marL="20574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5pPr>
            <a:lvl6pPr marL="25146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6pPr>
            <a:lvl7pPr marL="29718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7pPr>
            <a:lvl8pPr marL="34290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8pPr>
            <a:lvl9pPr marL="38862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¿</a:t>
            </a:r>
            <a:r>
              <a:rPr lang="en-US" altLang="en-US" sz="2200" dirty="0" err="1">
                <a:latin typeface="Rockwell" panose="02060603020205020403" pitchFamily="18" charset="0"/>
                <a:sym typeface="Arial" pitchFamily="34" charset="0"/>
              </a:rPr>
              <a:t>Podemos</a:t>
            </a: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200" dirty="0" err="1">
                <a:latin typeface="Rockwell" panose="02060603020205020403" pitchFamily="18" charset="0"/>
                <a:sym typeface="Arial" pitchFamily="34" charset="0"/>
              </a:rPr>
              <a:t>calcular</a:t>
            </a: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 la </a:t>
            </a:r>
            <a:r>
              <a:rPr lang="en-US" altLang="en-US" sz="2200" dirty="0" err="1">
                <a:latin typeface="Rockwell" panose="02060603020205020403" pitchFamily="18" charset="0"/>
                <a:sym typeface="Arial" pitchFamily="34" charset="0"/>
              </a:rPr>
              <a:t>razón</a:t>
            </a: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 W</a:t>
            </a:r>
            <a:r>
              <a:rPr lang="en-US" altLang="en-US" sz="2200" baseline="30000" dirty="0">
                <a:latin typeface="Rockwell" panose="02060603020205020403" pitchFamily="18" charset="0"/>
                <a:sym typeface="Arial" pitchFamily="34" charset="0"/>
              </a:rPr>
              <a:t>+</a:t>
            </a: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/W</a:t>
            </a:r>
            <a:r>
              <a:rPr lang="en-US" altLang="en-US" sz="2200" baseline="30000" dirty="0">
                <a:latin typeface="Rockwell" panose="02060603020205020403" pitchFamily="18" charset="0"/>
                <a:sym typeface="Arial" pitchFamily="34" charset="0"/>
              </a:rPr>
              <a:t>-</a:t>
            </a: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 para CMS?</a:t>
            </a:r>
          </a:p>
        </p:txBody>
      </p:sp>
      <p:grpSp>
        <p:nvGrpSpPr>
          <p:cNvPr id="17" name="Agrupar 4"/>
          <p:cNvGrpSpPr>
            <a:grpSpLocks/>
          </p:cNvGrpSpPr>
          <p:nvPr/>
        </p:nvGrpSpPr>
        <p:grpSpPr bwMode="auto">
          <a:xfrm>
            <a:off x="607085" y="1700808"/>
            <a:ext cx="7853347" cy="4176464"/>
            <a:chOff x="1403350" y="3581400"/>
            <a:chExt cx="10514013" cy="5676900"/>
          </a:xfrm>
        </p:grpSpPr>
        <p:pic>
          <p:nvPicPr>
            <p:cNvPr id="20" name="Pictur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350" y="3581400"/>
              <a:ext cx="10514013" cy="5676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ángulo 3"/>
            <p:cNvSpPr>
              <a:spLocks noChangeArrowheads="1"/>
            </p:cNvSpPr>
            <p:nvPr/>
          </p:nvSpPr>
          <p:spPr bwMode="auto">
            <a:xfrm>
              <a:off x="7645400" y="8077200"/>
              <a:ext cx="2895600" cy="609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1pPr>
              <a:lvl2pPr marL="742950" indent="-28575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2pPr>
              <a:lvl3pPr marL="11430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3pPr>
              <a:lvl4pPr marL="16002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4pPr>
              <a:lvl5pPr marL="20574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5pPr>
              <a:lvl6pPr marL="25146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6pPr>
              <a:lvl7pPr marL="29718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7pPr>
              <a:lvl8pPr marL="34290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8pPr>
              <a:lvl9pPr marL="38862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endParaRPr lang="es-ES" altLang="en-US" sz="2500">
                <a:solidFill>
                  <a:srgbClr val="000000"/>
                </a:solidFill>
                <a:latin typeface="Rockwell" panose="02060603020205020403" pitchFamily="18" charset="0"/>
              </a:endParaRPr>
            </a:p>
          </p:txBody>
        </p:sp>
        <p:sp>
          <p:nvSpPr>
            <p:cNvPr id="22" name="Rectángulo 11"/>
            <p:cNvSpPr>
              <a:spLocks/>
            </p:cNvSpPr>
            <p:nvPr/>
          </p:nvSpPr>
          <p:spPr bwMode="auto">
            <a:xfrm>
              <a:off x="5588000" y="8439001"/>
              <a:ext cx="1905000" cy="32399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1pPr>
              <a:lvl2pPr marL="742950" indent="-28575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2pPr>
              <a:lvl3pPr marL="11430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3pPr>
              <a:lvl4pPr marL="16002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4pPr>
              <a:lvl5pPr marL="20574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5pPr>
              <a:lvl6pPr marL="25146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6pPr>
              <a:lvl7pPr marL="29718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7pPr>
              <a:lvl8pPr marL="34290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8pPr>
              <a:lvl9pPr marL="38862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endParaRPr lang="es-ES" altLang="en-US" sz="2500">
                <a:solidFill>
                  <a:srgbClr val="000000"/>
                </a:solidFill>
                <a:latin typeface="Rockwell" panose="02060603020205020403" pitchFamily="18" charset="0"/>
              </a:endParaRPr>
            </a:p>
          </p:txBody>
        </p:sp>
        <p:sp>
          <p:nvSpPr>
            <p:cNvPr id="23" name="CuadroTexto 8"/>
            <p:cNvSpPr txBox="1">
              <a:spLocks noChangeArrowheads="1"/>
            </p:cNvSpPr>
            <p:nvPr/>
          </p:nvSpPr>
          <p:spPr bwMode="auto">
            <a:xfrm>
              <a:off x="5227332" y="8377535"/>
              <a:ext cx="2433033" cy="503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1pPr>
              <a:lvl2pPr marL="742950" indent="-28575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2pPr>
              <a:lvl3pPr marL="11430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3pPr>
              <a:lvl4pPr marL="16002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4pPr>
              <a:lvl5pPr marL="20574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5pPr>
              <a:lvl6pPr marL="25146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6pPr>
              <a:lvl7pPr marL="29718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7pPr>
              <a:lvl8pPr marL="34290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8pPr>
              <a:lvl9pPr marL="38862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s-ES" altLang="en-US" sz="1700" b="1">
                  <a:solidFill>
                    <a:srgbClr val="FF0000"/>
                  </a:solidFill>
                  <a:latin typeface="Rockwell" panose="02060603020205020403" pitchFamily="18" charset="0"/>
                </a:rPr>
                <a:t>traza de muón</a:t>
              </a:r>
            </a:p>
          </p:txBody>
        </p:sp>
        <p:sp>
          <p:nvSpPr>
            <p:cNvPr id="25" name="Rectángulo 12"/>
            <p:cNvSpPr>
              <a:spLocks noChangeArrowheads="1"/>
            </p:cNvSpPr>
            <p:nvPr/>
          </p:nvSpPr>
          <p:spPr bwMode="auto">
            <a:xfrm>
              <a:off x="2997200" y="5715000"/>
              <a:ext cx="2286000" cy="914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1pPr>
              <a:lvl2pPr marL="742950" indent="-28575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2pPr>
              <a:lvl3pPr marL="11430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3pPr>
              <a:lvl4pPr marL="16002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4pPr>
              <a:lvl5pPr marL="2057400" indent="-228600">
                <a:spcBef>
                  <a:spcPts val="4200"/>
                </a:spcBef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5pPr>
              <a:lvl6pPr marL="25146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6pPr>
              <a:lvl7pPr marL="29718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7pPr>
              <a:lvl8pPr marL="34290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8pPr>
              <a:lvl9pPr marL="3886200" indent="-228600" eaLnBrk="0" fontAlgn="base" hangingPunct="0">
                <a:spcBef>
                  <a:spcPts val="4200"/>
                </a:spcBef>
                <a:spcAft>
                  <a:spcPct val="0"/>
                </a:spcAft>
                <a:buSzPct val="100000"/>
                <a:buFont typeface="Helvetica Light" pitchFamily="2" charset="0"/>
                <a:buChar char="•"/>
                <a:defRPr sz="3800">
                  <a:solidFill>
                    <a:schemeClr val="tx1"/>
                  </a:solidFill>
                  <a:latin typeface="Helvetica Light" pitchFamily="2" charset="0"/>
                  <a:ea typeface="ヒラギノ角ゴ ProN W3" pitchFamily="2" charset="-128"/>
                  <a:sym typeface="Helvetica Light" pitchFamily="2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endParaRPr lang="es-ES" altLang="en-US" sz="2500">
                <a:solidFill>
                  <a:srgbClr val="000000"/>
                </a:solidFill>
                <a:latin typeface="Rockwell" panose="020606030202050204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350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2" name="Shape 782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342365">
            <a:off x="6339600" y="1036800"/>
            <a:ext cx="1936750" cy="900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83" name="Shape 783"/>
          <p:cNvPicPr preferRelativeResize="0"/>
          <p:nvPr/>
        </p:nvPicPr>
        <p:blipFill rotWithShape="1">
          <a:blip r:embed="rId4" cstate="print">
            <a:alphaModFix/>
          </a:blip>
          <a:srcRect/>
          <a:stretch/>
        </p:blipFill>
        <p:spPr>
          <a:xfrm rot="-201986">
            <a:off x="323849" y="1076400"/>
            <a:ext cx="1936750" cy="900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95" name="Shape 79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12000" y="1062000"/>
            <a:ext cx="1971675" cy="13334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Agrupar 1"/>
          <p:cNvGrpSpPr/>
          <p:nvPr/>
        </p:nvGrpSpPr>
        <p:grpSpPr>
          <a:xfrm>
            <a:off x="143759" y="2132856"/>
            <a:ext cx="8178573" cy="2269591"/>
            <a:chOff x="143759" y="2132856"/>
            <a:chExt cx="8178573" cy="2269591"/>
          </a:xfrm>
        </p:grpSpPr>
        <p:sp>
          <p:nvSpPr>
            <p:cNvPr id="785" name="Shape 785"/>
            <p:cNvSpPr/>
            <p:nvPr/>
          </p:nvSpPr>
          <p:spPr>
            <a:xfrm>
              <a:off x="2628725" y="3032703"/>
              <a:ext cx="1367210" cy="431799"/>
            </a:xfrm>
            <a:prstGeom prst="rightArrow">
              <a:avLst>
                <a:gd name="adj1" fmla="val 50000"/>
                <a:gd name="adj2" fmla="val 41636"/>
              </a:avLst>
            </a:prstGeom>
            <a:solidFill>
              <a:srgbClr val="51D8FE">
                <a:alpha val="49803"/>
              </a:srgbClr>
            </a:solidFill>
            <a:ln w="38100" cap="flat" cmpd="sng">
              <a:solidFill>
                <a:srgbClr val="0081A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buClr>
                  <a:schemeClr val="dk1"/>
                </a:buClr>
                <a:buFont typeface="Calibri"/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786" name="Shape 786"/>
            <p:cNvSpPr/>
            <p:nvPr/>
          </p:nvSpPr>
          <p:spPr>
            <a:xfrm rot="10800000">
              <a:off x="4417341" y="3011639"/>
              <a:ext cx="1491624" cy="471116"/>
            </a:xfrm>
            <a:prstGeom prst="rightArrow">
              <a:avLst>
                <a:gd name="adj1" fmla="val 50000"/>
                <a:gd name="adj2" fmla="val 41636"/>
              </a:avLst>
            </a:prstGeom>
            <a:solidFill>
              <a:srgbClr val="51D8FE">
                <a:alpha val="49803"/>
              </a:srgbClr>
            </a:solidFill>
            <a:ln w="38100" cap="flat" cmpd="sng">
              <a:solidFill>
                <a:srgbClr val="0081A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7" name="Shape 787"/>
            <p:cNvSpPr/>
            <p:nvPr/>
          </p:nvSpPr>
          <p:spPr>
            <a:xfrm>
              <a:off x="143759" y="2132856"/>
              <a:ext cx="2267999" cy="2267999"/>
            </a:xfrm>
            <a:prstGeom prst="ellipse">
              <a:avLst/>
            </a:prstGeom>
            <a:noFill/>
            <a:ln w="6350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8" name="Shape 788"/>
            <p:cNvSpPr/>
            <p:nvPr/>
          </p:nvSpPr>
          <p:spPr>
            <a:xfrm>
              <a:off x="467543" y="3000937"/>
              <a:ext cx="648071" cy="607835"/>
            </a:xfrm>
            <a:prstGeom prst="ellipse">
              <a:avLst/>
            </a:prstGeom>
            <a:solidFill>
              <a:srgbClr val="CC3399"/>
            </a:solidFill>
            <a:ln w="9525" cap="flat" cmpd="sng">
              <a:solidFill>
                <a:srgbClr val="FF66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s-ES" sz="3600" b="1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</a:t>
              </a:r>
            </a:p>
          </p:txBody>
        </p:sp>
        <p:sp>
          <p:nvSpPr>
            <p:cNvPr id="789" name="Shape 789"/>
            <p:cNvSpPr/>
            <p:nvPr/>
          </p:nvSpPr>
          <p:spPr>
            <a:xfrm>
              <a:off x="1259632" y="3392744"/>
              <a:ext cx="648071" cy="607835"/>
            </a:xfrm>
            <a:prstGeom prst="ellipse">
              <a:avLst/>
            </a:prstGeom>
            <a:solidFill>
              <a:srgbClr val="CC3399"/>
            </a:solidFill>
            <a:ln w="9525" cap="flat" cmpd="sng">
              <a:solidFill>
                <a:srgbClr val="FF66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s-ES" sz="3600" b="1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</a:t>
              </a:r>
            </a:p>
          </p:txBody>
        </p:sp>
        <p:sp>
          <p:nvSpPr>
            <p:cNvPr id="790" name="Shape 790"/>
            <p:cNvSpPr/>
            <p:nvPr/>
          </p:nvSpPr>
          <p:spPr>
            <a:xfrm>
              <a:off x="1007058" y="2312623"/>
              <a:ext cx="648071" cy="607835"/>
            </a:xfrm>
            <a:prstGeom prst="ellipse">
              <a:avLst/>
            </a:prstGeom>
            <a:solidFill>
              <a:srgbClr val="CC3399"/>
            </a:solidFill>
            <a:ln w="9525" cap="flat" cmpd="sng">
              <a:solidFill>
                <a:srgbClr val="FF66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s-ES" sz="3600" b="1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</a:t>
              </a:r>
            </a:p>
          </p:txBody>
        </p:sp>
        <p:sp>
          <p:nvSpPr>
            <p:cNvPr id="791" name="Shape 791"/>
            <p:cNvSpPr/>
            <p:nvPr/>
          </p:nvSpPr>
          <p:spPr>
            <a:xfrm>
              <a:off x="6054333" y="2134448"/>
              <a:ext cx="2267999" cy="2267999"/>
            </a:xfrm>
            <a:prstGeom prst="ellipse">
              <a:avLst/>
            </a:prstGeom>
            <a:noFill/>
            <a:ln w="6350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2" name="Shape 792"/>
            <p:cNvSpPr/>
            <p:nvPr/>
          </p:nvSpPr>
          <p:spPr>
            <a:xfrm>
              <a:off x="6444207" y="2424867"/>
              <a:ext cx="648071" cy="607835"/>
            </a:xfrm>
            <a:prstGeom prst="ellipse">
              <a:avLst/>
            </a:prstGeom>
            <a:solidFill>
              <a:srgbClr val="CC3399"/>
            </a:solidFill>
            <a:ln w="9525" cap="flat" cmpd="sng">
              <a:solidFill>
                <a:srgbClr val="FF66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s-ES" sz="3600" b="1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</a:t>
              </a:r>
            </a:p>
          </p:txBody>
        </p:sp>
        <p:sp>
          <p:nvSpPr>
            <p:cNvPr id="17" name="Shape 811"/>
            <p:cNvSpPr/>
            <p:nvPr/>
          </p:nvSpPr>
          <p:spPr>
            <a:xfrm>
              <a:off x="7308303" y="2600656"/>
              <a:ext cx="648071" cy="607835"/>
            </a:xfrm>
            <a:prstGeom prst="ellipse">
              <a:avLst/>
            </a:prstGeom>
            <a:solidFill>
              <a:srgbClr val="CC3399"/>
            </a:solidFill>
            <a:ln w="9525" cap="flat" cmpd="sng">
              <a:solidFill>
                <a:srgbClr val="FF66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s-ES" sz="3600" b="1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</a:t>
              </a:r>
            </a:p>
          </p:txBody>
        </p:sp>
        <p:sp>
          <p:nvSpPr>
            <p:cNvPr id="18" name="Shape 812"/>
            <p:cNvSpPr/>
            <p:nvPr/>
          </p:nvSpPr>
          <p:spPr>
            <a:xfrm>
              <a:off x="6400789" y="3208491"/>
              <a:ext cx="648071" cy="607835"/>
            </a:xfrm>
            <a:prstGeom prst="ellipse">
              <a:avLst/>
            </a:prstGeom>
            <a:solidFill>
              <a:srgbClr val="CC3399"/>
            </a:solidFill>
            <a:ln w="9525" cap="flat" cmpd="sng">
              <a:solidFill>
                <a:srgbClr val="FF66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s-ES" sz="3600" b="1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</a:t>
              </a:r>
            </a:p>
          </p:txBody>
        </p:sp>
      </p:grpSp>
      <p:grpSp>
        <p:nvGrpSpPr>
          <p:cNvPr id="20" name="19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21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E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Asimetría en la producción de W</a:t>
              </a:r>
              <a:endParaRPr lang="en-GB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endParaRPr>
            </a:p>
          </p:txBody>
        </p:sp>
        <p:pic>
          <p:nvPicPr>
            <p:cNvPr id="22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23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Imagen 1" descr="ff-ff-bw.jpeg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7754022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Standard_model_infographic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68" t="3008" r="2894" b="8984"/>
          <a:stretch/>
        </p:blipFill>
        <p:spPr>
          <a:xfrm>
            <a:off x="1441704" y="1065098"/>
            <a:ext cx="6020067" cy="4221088"/>
          </a:xfrm>
          <a:prstGeom prst="rect">
            <a:avLst/>
          </a:prstGeom>
        </p:spPr>
      </p:pic>
      <p:grpSp>
        <p:nvGrpSpPr>
          <p:cNvPr id="9" name="8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10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ES_tradnl" sz="28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El Modelo Estándar (ME)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endParaRPr>
            </a:p>
          </p:txBody>
        </p:sp>
        <p:pic>
          <p:nvPicPr>
            <p:cNvPr id="11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12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Imagen 1" descr="ff-ff-bw.jpe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sp>
        <p:nvSpPr>
          <p:cNvPr id="6" name="5 Elipse"/>
          <p:cNvSpPr/>
          <p:nvPr/>
        </p:nvSpPr>
        <p:spPr>
          <a:xfrm>
            <a:off x="4212050" y="3906343"/>
            <a:ext cx="1944216" cy="1152128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Rockwell" panose="02060603020205020403" pitchFamily="18" charset="0"/>
            </a:endParaRPr>
          </a:p>
        </p:txBody>
      </p:sp>
      <p:sp>
        <p:nvSpPr>
          <p:cNvPr id="16" name="15 Elipse"/>
          <p:cNvSpPr/>
          <p:nvPr/>
        </p:nvSpPr>
        <p:spPr>
          <a:xfrm>
            <a:off x="5580202" y="2034135"/>
            <a:ext cx="1067717" cy="1152128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Rockwell" panose="02060603020205020403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979802" y="3297345"/>
            <a:ext cx="1800200" cy="158417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Rockwell" panose="02060603020205020403" pitchFamily="18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329943" y="3151780"/>
            <a:ext cx="1080120" cy="120032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Estas</a:t>
            </a:r>
            <a:r>
              <a:rPr lang="en-US" dirty="0" smtClean="0">
                <a:solidFill>
                  <a:schemeClr val="bg1"/>
                </a:solidFill>
                <a:latin typeface="Rockwell" panose="02060603020205020403" pitchFamily="18" charset="0"/>
              </a:rPr>
              <a:t> son las que </a:t>
            </a:r>
            <a:r>
              <a:rPr lang="en-US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vais</a:t>
            </a:r>
            <a:r>
              <a:rPr lang="en-US" dirty="0" smtClean="0">
                <a:solidFill>
                  <a:schemeClr val="bg1"/>
                </a:solidFill>
                <a:latin typeface="Rockwell" panose="02060603020205020403" pitchFamily="18" charset="0"/>
              </a:rPr>
              <a:t> a “</a:t>
            </a:r>
            <a:r>
              <a:rPr lang="en-US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ver</a:t>
            </a:r>
            <a:r>
              <a:rPr lang="en-US" dirty="0" smtClean="0">
                <a:solidFill>
                  <a:schemeClr val="bg1"/>
                </a:solidFill>
                <a:latin typeface="Rockwell" panose="02060603020205020403" pitchFamily="18" charset="0"/>
              </a:rPr>
              <a:t>”</a:t>
            </a:r>
            <a:endParaRPr lang="es-ES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7044026" y="2724598"/>
            <a:ext cx="1561967" cy="92333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Estas</a:t>
            </a:r>
            <a:r>
              <a:rPr lang="en-US" dirty="0" smtClean="0">
                <a:solidFill>
                  <a:schemeClr val="bg1"/>
                </a:solidFill>
                <a:latin typeface="Rockwell" panose="02060603020205020403" pitchFamily="18" charset="0"/>
              </a:rPr>
              <a:t> son las que </a:t>
            </a:r>
            <a:r>
              <a:rPr lang="en-US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vais</a:t>
            </a:r>
            <a:r>
              <a:rPr lang="en-US" dirty="0" smtClean="0">
                <a:solidFill>
                  <a:schemeClr val="bg1"/>
                </a:solidFill>
                <a:latin typeface="Rockwell" panose="02060603020205020403" pitchFamily="18" charset="0"/>
              </a:rPr>
              <a:t> a “</a:t>
            </a:r>
            <a:r>
              <a:rPr lang="en-US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estudiar</a:t>
            </a:r>
            <a:r>
              <a:rPr lang="en-US" dirty="0" smtClean="0">
                <a:solidFill>
                  <a:schemeClr val="bg1"/>
                </a:solidFill>
                <a:latin typeface="Rockwell" panose="02060603020205020403" pitchFamily="18" charset="0"/>
              </a:rPr>
              <a:t>”</a:t>
            </a:r>
            <a:endParaRPr lang="es-ES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1979802" y="1713170"/>
            <a:ext cx="900100" cy="1584175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Rockwell" panose="02060603020205020403" pitchFamily="18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4773813" y="2544333"/>
            <a:ext cx="820149" cy="897029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Rockwell" panose="02060603020205020403" pitchFamily="18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2413576" y="777066"/>
            <a:ext cx="4054700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Estas</a:t>
            </a:r>
            <a:r>
              <a:rPr lang="en-US" dirty="0" smtClean="0">
                <a:solidFill>
                  <a:schemeClr val="bg1"/>
                </a:solidFill>
                <a:latin typeface="Rockwell" panose="02060603020205020403" pitchFamily="18" charset="0"/>
              </a:rPr>
              <a:t> son las que van a </a:t>
            </a:r>
            <a:r>
              <a:rPr lang="en-US" dirty="0" err="1" smtClean="0">
                <a:solidFill>
                  <a:schemeClr val="bg1"/>
                </a:solidFill>
                <a:latin typeface="Rockwell" panose="02060603020205020403" pitchFamily="18" charset="0"/>
              </a:rPr>
              <a:t>interaccionar</a:t>
            </a:r>
            <a:endParaRPr lang="es-ES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33895" y="5750415"/>
            <a:ext cx="689522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¡Y </a:t>
            </a:r>
            <a:r>
              <a:rPr lang="en-US" sz="2400" dirty="0" err="1" smtClean="0"/>
              <a:t>sus</a:t>
            </a:r>
            <a:r>
              <a:rPr lang="en-US" sz="2400" dirty="0" smtClean="0"/>
              <a:t> </a:t>
            </a:r>
            <a:r>
              <a:rPr lang="en-US" sz="2400" dirty="0" err="1" smtClean="0"/>
              <a:t>antipartículas</a:t>
            </a:r>
            <a:r>
              <a:rPr lang="en-US" sz="2400" dirty="0" smtClean="0"/>
              <a:t> </a:t>
            </a:r>
            <a:r>
              <a:rPr lang="en-US" sz="2400" dirty="0" err="1" smtClean="0"/>
              <a:t>también</a:t>
            </a:r>
            <a:r>
              <a:rPr lang="en-US" sz="2400" dirty="0" smtClean="0"/>
              <a:t>! (</a:t>
            </a:r>
            <a:r>
              <a:rPr lang="el-GR" sz="2400" dirty="0" smtClean="0"/>
              <a:t>μ</a:t>
            </a:r>
            <a:r>
              <a:rPr lang="en-US" sz="2400" dirty="0" smtClean="0"/>
              <a:t>+, anti-u, anti-d, e+…)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19109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 animBg="1"/>
      <p:bldP spid="8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Shape 801"/>
          <p:cNvSpPr/>
          <p:nvPr/>
        </p:nvSpPr>
        <p:spPr>
          <a:xfrm>
            <a:off x="2628725" y="3032703"/>
            <a:ext cx="1367210" cy="431799"/>
          </a:xfrm>
          <a:prstGeom prst="rightArrow">
            <a:avLst>
              <a:gd name="adj1" fmla="val 50000"/>
              <a:gd name="adj2" fmla="val 41636"/>
            </a:avLst>
          </a:prstGeom>
          <a:solidFill>
            <a:srgbClr val="51D8FE">
              <a:alpha val="49803"/>
            </a:srgbClr>
          </a:solidFill>
          <a:ln w="38100" cap="flat" cmpd="sng">
            <a:solidFill>
              <a:srgbClr val="0081A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02" name="Shape 802"/>
          <p:cNvSpPr/>
          <p:nvPr/>
        </p:nvSpPr>
        <p:spPr>
          <a:xfrm rot="10800000">
            <a:off x="4417341" y="3011639"/>
            <a:ext cx="1491624" cy="471116"/>
          </a:xfrm>
          <a:prstGeom prst="rightArrow">
            <a:avLst>
              <a:gd name="adj1" fmla="val 50000"/>
              <a:gd name="adj2" fmla="val 41636"/>
            </a:avLst>
          </a:prstGeom>
          <a:solidFill>
            <a:srgbClr val="51D8FE">
              <a:alpha val="49803"/>
            </a:srgbClr>
          </a:solidFill>
          <a:ln w="38100" cap="flat" cmpd="sng">
            <a:solidFill>
              <a:srgbClr val="0081A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3" name="Shape 803"/>
          <p:cNvSpPr/>
          <p:nvPr/>
        </p:nvSpPr>
        <p:spPr>
          <a:xfrm>
            <a:off x="143759" y="2132856"/>
            <a:ext cx="2267999" cy="2267999"/>
          </a:xfrm>
          <a:prstGeom prst="ellipse">
            <a:avLst/>
          </a:prstGeom>
          <a:noFill/>
          <a:ln w="63500" cap="flat" cmpd="sng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4" name="Shape 804"/>
          <p:cNvSpPr/>
          <p:nvPr/>
        </p:nvSpPr>
        <p:spPr>
          <a:xfrm>
            <a:off x="467543" y="3000936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05" name="Shape 805"/>
          <p:cNvSpPr/>
          <p:nvPr/>
        </p:nvSpPr>
        <p:spPr>
          <a:xfrm>
            <a:off x="1259632" y="3392744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</a:p>
        </p:txBody>
      </p:sp>
      <p:sp>
        <p:nvSpPr>
          <p:cNvPr id="806" name="Shape 806"/>
          <p:cNvSpPr/>
          <p:nvPr/>
        </p:nvSpPr>
        <p:spPr>
          <a:xfrm>
            <a:off x="1007058" y="2312624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07" name="Shape 807"/>
          <p:cNvSpPr/>
          <p:nvPr/>
        </p:nvSpPr>
        <p:spPr>
          <a:xfrm>
            <a:off x="6054333" y="2134448"/>
            <a:ext cx="2267999" cy="2267999"/>
          </a:xfrm>
          <a:prstGeom prst="ellipse">
            <a:avLst/>
          </a:prstGeom>
          <a:noFill/>
          <a:ln w="63500" cap="flat" cmpd="sng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08" name="Shape 808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342365">
            <a:off x="6339928" y="1036818"/>
            <a:ext cx="1936750" cy="900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09" name="Shape 809"/>
          <p:cNvPicPr preferRelativeResize="0"/>
          <p:nvPr/>
        </p:nvPicPr>
        <p:blipFill rotWithShape="1">
          <a:blip r:embed="rId4" cstate="print">
            <a:alphaModFix/>
          </a:blip>
          <a:srcRect/>
          <a:stretch/>
        </p:blipFill>
        <p:spPr>
          <a:xfrm rot="-201986">
            <a:off x="323849" y="1074780"/>
            <a:ext cx="1936750" cy="900113"/>
          </a:xfrm>
          <a:prstGeom prst="rect">
            <a:avLst/>
          </a:prstGeom>
          <a:noFill/>
          <a:ln>
            <a:noFill/>
          </a:ln>
        </p:spPr>
      </p:pic>
      <p:sp>
        <p:nvSpPr>
          <p:cNvPr id="810" name="Shape 810"/>
          <p:cNvSpPr/>
          <p:nvPr/>
        </p:nvSpPr>
        <p:spPr>
          <a:xfrm>
            <a:off x="6444207" y="2424867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11" name="Shape 811"/>
          <p:cNvSpPr/>
          <p:nvPr/>
        </p:nvSpPr>
        <p:spPr>
          <a:xfrm>
            <a:off x="7308303" y="2600656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12" name="Shape 812"/>
          <p:cNvSpPr/>
          <p:nvPr/>
        </p:nvSpPr>
        <p:spPr>
          <a:xfrm>
            <a:off x="6400789" y="3208491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</a:p>
        </p:txBody>
      </p:sp>
      <p:pic>
        <p:nvPicPr>
          <p:cNvPr id="813" name="Shape 8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12330" y="1060354"/>
            <a:ext cx="1971675" cy="1333499"/>
          </a:xfrm>
          <a:prstGeom prst="rect">
            <a:avLst/>
          </a:prstGeom>
          <a:noFill/>
          <a:ln>
            <a:noFill/>
          </a:ln>
        </p:spPr>
      </p:pic>
      <p:sp>
        <p:nvSpPr>
          <p:cNvPr id="815" name="Shape 815"/>
          <p:cNvSpPr/>
          <p:nvPr/>
        </p:nvSpPr>
        <p:spPr>
          <a:xfrm>
            <a:off x="7048860" y="3643633"/>
            <a:ext cx="648071" cy="607835"/>
          </a:xfrm>
          <a:prstGeom prst="ellipse">
            <a:avLst/>
          </a:prstGeom>
          <a:solidFill>
            <a:srgbClr val="CC3399">
              <a:alpha val="49803"/>
            </a:srgbClr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</a:p>
        </p:txBody>
      </p:sp>
      <p:grpSp>
        <p:nvGrpSpPr>
          <p:cNvPr id="816" name="Shape 816"/>
          <p:cNvGrpSpPr/>
          <p:nvPr/>
        </p:nvGrpSpPr>
        <p:grpSpPr>
          <a:xfrm>
            <a:off x="7432443" y="3304853"/>
            <a:ext cx="648071" cy="607835"/>
            <a:chOff x="3504450" y="2650359"/>
            <a:chExt cx="648071" cy="607835"/>
          </a:xfrm>
        </p:grpSpPr>
        <p:sp>
          <p:nvSpPr>
            <p:cNvPr id="817" name="Shape 817"/>
            <p:cNvSpPr/>
            <p:nvPr/>
          </p:nvSpPr>
          <p:spPr>
            <a:xfrm>
              <a:off x="3504450" y="2650359"/>
              <a:ext cx="648071" cy="607835"/>
            </a:xfrm>
            <a:prstGeom prst="ellipse">
              <a:avLst/>
            </a:prstGeom>
            <a:solidFill>
              <a:schemeClr val="accent1"/>
            </a:solidFill>
            <a:ln w="25400" cap="flat" cmpd="sng">
              <a:solidFill>
                <a:srgbClr val="5D992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s-ES" sz="3600" b="1" i="0" u="none" strike="noStrike" cap="none" baseline="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</a:t>
              </a:r>
            </a:p>
          </p:txBody>
        </p:sp>
        <p:cxnSp>
          <p:nvCxnSpPr>
            <p:cNvPr id="818" name="Shape 818"/>
            <p:cNvCxnSpPr/>
            <p:nvPr/>
          </p:nvCxnSpPr>
          <p:spPr>
            <a:xfrm>
              <a:off x="3732598" y="2738250"/>
              <a:ext cx="295783" cy="0"/>
            </a:xfrm>
            <a:prstGeom prst="straightConnector1">
              <a:avLst/>
            </a:prstGeom>
            <a:noFill/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4" name="Shape 837"/>
          <p:cNvSpPr/>
          <p:nvPr/>
        </p:nvSpPr>
        <p:spPr>
          <a:xfrm>
            <a:off x="3595060" y="2299424"/>
            <a:ext cx="1367209" cy="1153658"/>
          </a:xfrm>
          <a:prstGeom prst="irregularSeal1">
            <a:avLst/>
          </a:prstGeom>
          <a:solidFill>
            <a:schemeClr val="accent1"/>
          </a:solidFill>
          <a:ln w="9525" cap="flat" cmpd="sng">
            <a:solidFill>
              <a:srgbClr val="5C992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</a:t>
            </a:r>
            <a:r>
              <a:rPr lang="es-ES" sz="3600" b="1" i="0" u="none" strike="noStrike" cap="none" baseline="30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+</a:t>
            </a:r>
          </a:p>
        </p:txBody>
      </p:sp>
      <p:grpSp>
        <p:nvGrpSpPr>
          <p:cNvPr id="25" name="24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26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E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Asimetría en la producción de W</a:t>
              </a:r>
              <a:endParaRPr lang="en-GB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endParaRPr>
            </a:p>
          </p:txBody>
        </p:sp>
        <p:pic>
          <p:nvPicPr>
            <p:cNvPr id="28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29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Imagen 1" descr="ff-ff-bw.jpeg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102218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Shape 824"/>
          <p:cNvSpPr/>
          <p:nvPr/>
        </p:nvSpPr>
        <p:spPr>
          <a:xfrm>
            <a:off x="2628725" y="3032703"/>
            <a:ext cx="1367210" cy="431799"/>
          </a:xfrm>
          <a:prstGeom prst="rightArrow">
            <a:avLst>
              <a:gd name="adj1" fmla="val 50000"/>
              <a:gd name="adj2" fmla="val 41636"/>
            </a:avLst>
          </a:prstGeom>
          <a:solidFill>
            <a:srgbClr val="51D8FE">
              <a:alpha val="49803"/>
            </a:srgbClr>
          </a:solidFill>
          <a:ln w="38100" cap="flat" cmpd="sng">
            <a:solidFill>
              <a:srgbClr val="0081A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25" name="Shape 825"/>
          <p:cNvSpPr/>
          <p:nvPr/>
        </p:nvSpPr>
        <p:spPr>
          <a:xfrm rot="10800000">
            <a:off x="4417341" y="3011639"/>
            <a:ext cx="1491624" cy="471116"/>
          </a:xfrm>
          <a:prstGeom prst="rightArrow">
            <a:avLst>
              <a:gd name="adj1" fmla="val 50000"/>
              <a:gd name="adj2" fmla="val 41636"/>
            </a:avLst>
          </a:prstGeom>
          <a:solidFill>
            <a:srgbClr val="51D8FE">
              <a:alpha val="49803"/>
            </a:srgbClr>
          </a:solidFill>
          <a:ln w="38100" cap="flat" cmpd="sng">
            <a:solidFill>
              <a:srgbClr val="0081A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6" name="Shape 826"/>
          <p:cNvSpPr/>
          <p:nvPr/>
        </p:nvSpPr>
        <p:spPr>
          <a:xfrm>
            <a:off x="143759" y="2132856"/>
            <a:ext cx="2267999" cy="2267999"/>
          </a:xfrm>
          <a:prstGeom prst="ellipse">
            <a:avLst/>
          </a:prstGeom>
          <a:noFill/>
          <a:ln w="63500" cap="flat" cmpd="sng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7" name="Shape 827"/>
          <p:cNvSpPr/>
          <p:nvPr/>
        </p:nvSpPr>
        <p:spPr>
          <a:xfrm>
            <a:off x="467543" y="3000936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28" name="Shape 828"/>
          <p:cNvSpPr/>
          <p:nvPr/>
        </p:nvSpPr>
        <p:spPr>
          <a:xfrm>
            <a:off x="1259632" y="3392744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</a:p>
        </p:txBody>
      </p:sp>
      <p:sp>
        <p:nvSpPr>
          <p:cNvPr id="829" name="Shape 829"/>
          <p:cNvSpPr/>
          <p:nvPr/>
        </p:nvSpPr>
        <p:spPr>
          <a:xfrm>
            <a:off x="1007058" y="2312624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30" name="Shape 830"/>
          <p:cNvSpPr/>
          <p:nvPr/>
        </p:nvSpPr>
        <p:spPr>
          <a:xfrm>
            <a:off x="6054333" y="2134448"/>
            <a:ext cx="2267999" cy="2267999"/>
          </a:xfrm>
          <a:prstGeom prst="ellipse">
            <a:avLst/>
          </a:prstGeom>
          <a:noFill/>
          <a:ln w="63500" cap="flat" cmpd="sng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31" name="Shape 831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342365">
            <a:off x="6339928" y="1036818"/>
            <a:ext cx="1936750" cy="900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32" name="Shape 832"/>
          <p:cNvPicPr preferRelativeResize="0"/>
          <p:nvPr/>
        </p:nvPicPr>
        <p:blipFill rotWithShape="1">
          <a:blip r:embed="rId4" cstate="print">
            <a:alphaModFix/>
          </a:blip>
          <a:srcRect/>
          <a:stretch/>
        </p:blipFill>
        <p:spPr>
          <a:xfrm rot="-201986">
            <a:off x="323849" y="1074780"/>
            <a:ext cx="1936750" cy="900113"/>
          </a:xfrm>
          <a:prstGeom prst="rect">
            <a:avLst/>
          </a:prstGeom>
          <a:noFill/>
          <a:ln>
            <a:noFill/>
          </a:ln>
        </p:spPr>
      </p:pic>
      <p:sp>
        <p:nvSpPr>
          <p:cNvPr id="833" name="Shape 833"/>
          <p:cNvSpPr/>
          <p:nvPr/>
        </p:nvSpPr>
        <p:spPr>
          <a:xfrm>
            <a:off x="6444207" y="2424867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34" name="Shape 834"/>
          <p:cNvSpPr/>
          <p:nvPr/>
        </p:nvSpPr>
        <p:spPr>
          <a:xfrm>
            <a:off x="7308303" y="2600656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35" name="Shape 835"/>
          <p:cNvSpPr/>
          <p:nvPr/>
        </p:nvSpPr>
        <p:spPr>
          <a:xfrm>
            <a:off x="6400789" y="3208491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</a:p>
        </p:txBody>
      </p:sp>
      <p:pic>
        <p:nvPicPr>
          <p:cNvPr id="836" name="Shape 8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12330" y="1060354"/>
            <a:ext cx="1971675" cy="1333499"/>
          </a:xfrm>
          <a:prstGeom prst="rect">
            <a:avLst/>
          </a:prstGeom>
          <a:noFill/>
          <a:ln>
            <a:noFill/>
          </a:ln>
        </p:spPr>
      </p:pic>
      <p:sp>
        <p:nvSpPr>
          <p:cNvPr id="837" name="Shape 837"/>
          <p:cNvSpPr/>
          <p:nvPr/>
        </p:nvSpPr>
        <p:spPr>
          <a:xfrm>
            <a:off x="3595060" y="2299424"/>
            <a:ext cx="1367209" cy="1153658"/>
          </a:xfrm>
          <a:prstGeom prst="irregularSeal1">
            <a:avLst/>
          </a:prstGeom>
          <a:solidFill>
            <a:schemeClr val="accent1"/>
          </a:solidFill>
          <a:ln w="9525" cap="flat" cmpd="sng">
            <a:solidFill>
              <a:srgbClr val="5C992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</a:t>
            </a:r>
            <a:r>
              <a:rPr lang="es-ES" sz="3600" b="1" i="0" u="none" strike="noStrike" cap="none" baseline="30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+</a:t>
            </a:r>
          </a:p>
        </p:txBody>
      </p:sp>
      <p:sp>
        <p:nvSpPr>
          <p:cNvPr id="838" name="Shape 838"/>
          <p:cNvSpPr/>
          <p:nvPr/>
        </p:nvSpPr>
        <p:spPr>
          <a:xfrm>
            <a:off x="7092279" y="3608767"/>
            <a:ext cx="648071" cy="607835"/>
          </a:xfrm>
          <a:prstGeom prst="ellipse">
            <a:avLst/>
          </a:prstGeom>
          <a:solidFill>
            <a:srgbClr val="CC3399">
              <a:alpha val="49803"/>
            </a:srgbClr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</a:p>
        </p:txBody>
      </p:sp>
      <p:grpSp>
        <p:nvGrpSpPr>
          <p:cNvPr id="839" name="Shape 839"/>
          <p:cNvGrpSpPr/>
          <p:nvPr/>
        </p:nvGrpSpPr>
        <p:grpSpPr>
          <a:xfrm>
            <a:off x="7275857" y="3507485"/>
            <a:ext cx="648071" cy="607835"/>
            <a:chOff x="3347864" y="2852991"/>
            <a:chExt cx="648071" cy="607835"/>
          </a:xfrm>
        </p:grpSpPr>
        <p:sp>
          <p:nvSpPr>
            <p:cNvPr id="840" name="Shape 840"/>
            <p:cNvSpPr/>
            <p:nvPr/>
          </p:nvSpPr>
          <p:spPr>
            <a:xfrm>
              <a:off x="3347864" y="2852991"/>
              <a:ext cx="648071" cy="607835"/>
            </a:xfrm>
            <a:prstGeom prst="ellipse">
              <a:avLst/>
            </a:prstGeom>
            <a:solidFill>
              <a:schemeClr val="accent1"/>
            </a:solidFill>
            <a:ln w="25400" cap="flat" cmpd="sng">
              <a:solidFill>
                <a:srgbClr val="5D992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s-ES" sz="3600" b="1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</a:t>
              </a:r>
            </a:p>
          </p:txBody>
        </p:sp>
        <p:cxnSp>
          <p:nvCxnSpPr>
            <p:cNvPr id="841" name="Shape 841"/>
            <p:cNvCxnSpPr/>
            <p:nvPr/>
          </p:nvCxnSpPr>
          <p:spPr>
            <a:xfrm>
              <a:off x="3532703" y="2940846"/>
              <a:ext cx="295783" cy="0"/>
            </a:xfrm>
            <a:prstGeom prst="straightConnector1">
              <a:avLst/>
            </a:prstGeom>
            <a:noFill/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842" name="Shape 842"/>
          <p:cNvSpPr/>
          <p:nvPr/>
        </p:nvSpPr>
        <p:spPr>
          <a:xfrm>
            <a:off x="2628725" y="5443632"/>
            <a:ext cx="1367210" cy="431799"/>
          </a:xfrm>
          <a:prstGeom prst="rightArrow">
            <a:avLst>
              <a:gd name="adj1" fmla="val 50000"/>
              <a:gd name="adj2" fmla="val 41636"/>
            </a:avLst>
          </a:prstGeom>
          <a:solidFill>
            <a:srgbClr val="51D8FE">
              <a:alpha val="49803"/>
            </a:srgbClr>
          </a:solidFill>
          <a:ln w="38100" cap="flat" cmpd="sng">
            <a:solidFill>
              <a:srgbClr val="0081A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43" name="Shape 843"/>
          <p:cNvSpPr/>
          <p:nvPr/>
        </p:nvSpPr>
        <p:spPr>
          <a:xfrm rot="10800000">
            <a:off x="4417341" y="5422567"/>
            <a:ext cx="1491624" cy="471116"/>
          </a:xfrm>
          <a:prstGeom prst="rightArrow">
            <a:avLst>
              <a:gd name="adj1" fmla="val 50000"/>
              <a:gd name="adj2" fmla="val 41636"/>
            </a:avLst>
          </a:prstGeom>
          <a:solidFill>
            <a:srgbClr val="51D8FE">
              <a:alpha val="49803"/>
            </a:srgbClr>
          </a:solidFill>
          <a:ln w="38100" cap="flat" cmpd="sng">
            <a:solidFill>
              <a:srgbClr val="0081A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4" name="Shape 844"/>
          <p:cNvSpPr/>
          <p:nvPr/>
        </p:nvSpPr>
        <p:spPr>
          <a:xfrm>
            <a:off x="143759" y="4543783"/>
            <a:ext cx="2267999" cy="2267999"/>
          </a:xfrm>
          <a:prstGeom prst="ellipse">
            <a:avLst/>
          </a:prstGeom>
          <a:noFill/>
          <a:ln w="63500" cap="flat" cmpd="sng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5" name="Shape 845"/>
          <p:cNvSpPr/>
          <p:nvPr/>
        </p:nvSpPr>
        <p:spPr>
          <a:xfrm>
            <a:off x="467543" y="5411864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46" name="Shape 846"/>
          <p:cNvSpPr/>
          <p:nvPr/>
        </p:nvSpPr>
        <p:spPr>
          <a:xfrm>
            <a:off x="1259632" y="5803671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</a:p>
        </p:txBody>
      </p:sp>
      <p:sp>
        <p:nvSpPr>
          <p:cNvPr id="847" name="Shape 847"/>
          <p:cNvSpPr/>
          <p:nvPr/>
        </p:nvSpPr>
        <p:spPr>
          <a:xfrm>
            <a:off x="1007058" y="4723551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48" name="Shape 848"/>
          <p:cNvSpPr/>
          <p:nvPr/>
        </p:nvSpPr>
        <p:spPr>
          <a:xfrm>
            <a:off x="6054333" y="4545376"/>
            <a:ext cx="2267999" cy="2267999"/>
          </a:xfrm>
          <a:prstGeom prst="ellipse">
            <a:avLst/>
          </a:prstGeom>
          <a:noFill/>
          <a:ln w="63500" cap="flat" cmpd="sng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9" name="Shape 849"/>
          <p:cNvSpPr/>
          <p:nvPr/>
        </p:nvSpPr>
        <p:spPr>
          <a:xfrm>
            <a:off x="6444207" y="4835796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50" name="Shape 850"/>
          <p:cNvSpPr/>
          <p:nvPr/>
        </p:nvSpPr>
        <p:spPr>
          <a:xfrm>
            <a:off x="7308303" y="5011583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sp>
        <p:nvSpPr>
          <p:cNvPr id="851" name="Shape 851"/>
          <p:cNvSpPr/>
          <p:nvPr/>
        </p:nvSpPr>
        <p:spPr>
          <a:xfrm>
            <a:off x="6400789" y="5619419"/>
            <a:ext cx="648071" cy="607835"/>
          </a:xfrm>
          <a:prstGeom prst="ellipse">
            <a:avLst/>
          </a:prstGeom>
          <a:solidFill>
            <a:srgbClr val="CC3399"/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</a:p>
        </p:txBody>
      </p:sp>
      <p:sp>
        <p:nvSpPr>
          <p:cNvPr id="852" name="Shape 852"/>
          <p:cNvSpPr/>
          <p:nvPr/>
        </p:nvSpPr>
        <p:spPr>
          <a:xfrm>
            <a:off x="3595060" y="4710351"/>
            <a:ext cx="1367209" cy="1153658"/>
          </a:xfrm>
          <a:prstGeom prst="irregularSeal1">
            <a:avLst/>
          </a:prstGeom>
          <a:solidFill>
            <a:schemeClr val="accent1"/>
          </a:solidFill>
          <a:ln w="9525" cap="flat" cmpd="sng">
            <a:solidFill>
              <a:srgbClr val="5C992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</a:t>
            </a:r>
            <a:r>
              <a:rPr lang="es-ES" sz="3600" b="1" i="0" u="none" strike="noStrike" cap="none" baseline="30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−</a:t>
            </a:r>
          </a:p>
        </p:txBody>
      </p:sp>
      <p:sp>
        <p:nvSpPr>
          <p:cNvPr id="853" name="Shape 853"/>
          <p:cNvSpPr/>
          <p:nvPr/>
        </p:nvSpPr>
        <p:spPr>
          <a:xfrm>
            <a:off x="6948264" y="6107589"/>
            <a:ext cx="648071" cy="607835"/>
          </a:xfrm>
          <a:prstGeom prst="ellipse">
            <a:avLst/>
          </a:prstGeom>
          <a:solidFill>
            <a:srgbClr val="CC3399">
              <a:alpha val="49803"/>
            </a:srgbClr>
          </a:solidFill>
          <a:ln w="9525" cap="flat" cmpd="sng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s-ES" sz="3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</a:p>
        </p:txBody>
      </p:sp>
      <p:grpSp>
        <p:nvGrpSpPr>
          <p:cNvPr id="854" name="Shape 854"/>
          <p:cNvGrpSpPr/>
          <p:nvPr/>
        </p:nvGrpSpPr>
        <p:grpSpPr>
          <a:xfrm>
            <a:off x="7252337" y="5891722"/>
            <a:ext cx="648071" cy="607835"/>
            <a:chOff x="3347864" y="2852991"/>
            <a:chExt cx="648071" cy="607835"/>
          </a:xfrm>
        </p:grpSpPr>
        <p:sp>
          <p:nvSpPr>
            <p:cNvPr id="855" name="Shape 855"/>
            <p:cNvSpPr/>
            <p:nvPr/>
          </p:nvSpPr>
          <p:spPr>
            <a:xfrm>
              <a:off x="3347864" y="2852991"/>
              <a:ext cx="648071" cy="607835"/>
            </a:xfrm>
            <a:prstGeom prst="ellipse">
              <a:avLst/>
            </a:prstGeom>
            <a:solidFill>
              <a:schemeClr val="accent1"/>
            </a:solidFill>
            <a:ln w="25400" cap="flat" cmpd="sng">
              <a:solidFill>
                <a:srgbClr val="5D992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s-ES" sz="3600" b="1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</a:t>
              </a:r>
            </a:p>
          </p:txBody>
        </p:sp>
        <p:cxnSp>
          <p:nvCxnSpPr>
            <p:cNvPr id="856" name="Shape 856"/>
            <p:cNvCxnSpPr/>
            <p:nvPr/>
          </p:nvCxnSpPr>
          <p:spPr>
            <a:xfrm>
              <a:off x="3532703" y="2940846"/>
              <a:ext cx="295783" cy="0"/>
            </a:xfrm>
            <a:prstGeom prst="straightConnector1">
              <a:avLst/>
            </a:prstGeom>
            <a:noFill/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39" name="38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40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E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Asimetría en la producción de W</a:t>
              </a:r>
              <a:endParaRPr lang="en-GB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endParaRPr>
            </a:p>
          </p:txBody>
        </p:sp>
        <p:pic>
          <p:nvPicPr>
            <p:cNvPr id="41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42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Imagen 1" descr="ff-ff-bw.jpeg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2298892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Agrupar 20"/>
          <p:cNvGrpSpPr>
            <a:grpSpLocks noChangeAspect="1"/>
          </p:cNvGrpSpPr>
          <p:nvPr/>
        </p:nvGrpSpPr>
        <p:grpSpPr>
          <a:xfrm>
            <a:off x="10294" y="1043300"/>
            <a:ext cx="5754596" cy="5480194"/>
            <a:chOff x="10294" y="1043300"/>
            <a:chExt cx="5754596" cy="5480194"/>
          </a:xfrm>
        </p:grpSpPr>
        <p:pic>
          <p:nvPicPr>
            <p:cNvPr id="4" name="Shape 863"/>
            <p:cNvPicPr preferRelativeResize="0"/>
            <p:nvPr/>
          </p:nvPicPr>
          <p:blipFill rotWithShape="1">
            <a:blip r:embed="rId2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0032"/>
            <a:stretch/>
          </p:blipFill>
          <p:spPr>
            <a:xfrm>
              <a:off x="10294" y="1043300"/>
              <a:ext cx="2780944" cy="27535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Shape 865"/>
            <p:cNvPicPr preferRelativeResize="0"/>
            <p:nvPr/>
          </p:nvPicPr>
          <p:blipFill rotWithShape="1">
            <a:blip r:embed="rId3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8077"/>
            <a:stretch/>
          </p:blipFill>
          <p:spPr>
            <a:xfrm>
              <a:off x="10294" y="3693046"/>
              <a:ext cx="2780944" cy="283044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Shape 867"/>
            <p:cNvSpPr txBox="1"/>
            <p:nvPr/>
          </p:nvSpPr>
          <p:spPr>
            <a:xfrm>
              <a:off x="602794" y="1186643"/>
              <a:ext cx="611547" cy="34851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1800" b="1" i="0" u="none" strike="noStrike" cap="none" baseline="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E</a:t>
              </a:r>
              <a:r>
                <a:rPr lang="es-ES" sz="1800" b="1" i="0" u="none" strike="noStrike" cap="none" baseline="-250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T</a:t>
              </a:r>
              <a:r>
                <a:rPr lang="es-ES" sz="1800" b="1" i="0" u="none" strike="noStrike" cap="none" baseline="300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miss</a:t>
              </a:r>
            </a:p>
          </p:txBody>
        </p:sp>
        <p:sp>
          <p:nvSpPr>
            <p:cNvPr id="9" name="Shape 868"/>
            <p:cNvSpPr txBox="1"/>
            <p:nvPr/>
          </p:nvSpPr>
          <p:spPr>
            <a:xfrm>
              <a:off x="532562" y="3986963"/>
              <a:ext cx="611547" cy="34851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1800" b="1" i="0" u="none" strike="noStrike" cap="none" baseline="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E</a:t>
              </a:r>
              <a:r>
                <a:rPr lang="es-ES" sz="1800" b="1" i="0" u="none" strike="noStrike" cap="none" baseline="-250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T</a:t>
              </a:r>
              <a:r>
                <a:rPr lang="es-ES" sz="1800" b="1" i="0" u="none" strike="noStrike" cap="none" baseline="300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miss</a:t>
              </a:r>
            </a:p>
          </p:txBody>
        </p:sp>
        <p:sp>
          <p:nvSpPr>
            <p:cNvPr id="12" name="Shape 871"/>
            <p:cNvSpPr txBox="1"/>
            <p:nvPr/>
          </p:nvSpPr>
          <p:spPr>
            <a:xfrm>
              <a:off x="1446953" y="2205535"/>
              <a:ext cx="1019246" cy="34851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1800" b="1" i="0" u="none" strike="noStrike" cap="none" baseline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W</a:t>
              </a:r>
              <a:r>
                <a:rPr lang="es-ES" sz="1800" b="1" i="0" u="none" strike="noStrike" cap="none" baseline="3000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+</a:t>
              </a:r>
              <a:r>
                <a:rPr lang="es-ES" sz="1800" b="1" i="0" u="none" strike="noStrike" cap="none" baseline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→e</a:t>
              </a:r>
              <a:r>
                <a:rPr lang="es-ES" sz="1800" b="1" i="0" u="none" strike="noStrike" cap="none" baseline="3000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+</a:t>
              </a:r>
              <a:r>
                <a:rPr lang="es-ES" sz="1800" b="1" i="0" u="none" strike="noStrike" cap="none" baseline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ν</a:t>
              </a:r>
            </a:p>
          </p:txBody>
        </p:sp>
        <p:sp>
          <p:nvSpPr>
            <p:cNvPr id="14" name="Shape 873"/>
            <p:cNvSpPr txBox="1"/>
            <p:nvPr/>
          </p:nvSpPr>
          <p:spPr>
            <a:xfrm>
              <a:off x="1401310" y="4802360"/>
              <a:ext cx="1200790" cy="34851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1800" b="1" i="0" u="none" strike="noStrike" cap="none" baseline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W</a:t>
              </a:r>
              <a:r>
                <a:rPr lang="es-ES" sz="1800" b="1" i="0" u="none" strike="noStrike" cap="none" baseline="3000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+ </a:t>
              </a:r>
              <a:r>
                <a:rPr lang="es-ES" sz="1800" b="1" i="0" u="none" strike="noStrike" cap="none" baseline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→μ</a:t>
              </a:r>
              <a:r>
                <a:rPr lang="es-ES" sz="1800" b="1" i="0" u="none" strike="noStrike" cap="none" baseline="3000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 + </a:t>
              </a:r>
              <a:r>
                <a:rPr lang="es-ES" sz="1800" b="1" i="0" u="none" strike="noStrike" cap="none" baseline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ν</a:t>
              </a:r>
            </a:p>
          </p:txBody>
        </p:sp>
        <p:pic>
          <p:nvPicPr>
            <p:cNvPr id="5" name="Shape 864"/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9969"/>
            <a:stretch/>
          </p:blipFill>
          <p:spPr>
            <a:xfrm>
              <a:off x="2978430" y="1053661"/>
              <a:ext cx="2786460" cy="27614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Shape 866"/>
            <p:cNvPicPr preferRelativeResize="0"/>
            <p:nvPr/>
          </p:nvPicPr>
          <p:blipFill rotWithShape="1">
            <a:blip r:embed="rId5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9655"/>
            <a:stretch/>
          </p:blipFill>
          <p:spPr>
            <a:xfrm>
              <a:off x="2920565" y="3739296"/>
              <a:ext cx="2786460" cy="27738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Shape 869"/>
            <p:cNvSpPr txBox="1"/>
            <p:nvPr/>
          </p:nvSpPr>
          <p:spPr>
            <a:xfrm>
              <a:off x="3904563" y="1456364"/>
              <a:ext cx="612760" cy="349208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1800" b="1" i="0" u="none" strike="noStrike" cap="none" baseline="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E</a:t>
              </a:r>
              <a:r>
                <a:rPr lang="es-ES" sz="1800" b="1" i="0" u="none" strike="noStrike" cap="none" baseline="-250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T</a:t>
              </a:r>
              <a:r>
                <a:rPr lang="es-ES" sz="1800" b="1" i="0" u="none" strike="noStrike" cap="none" baseline="300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miss</a:t>
              </a:r>
            </a:p>
          </p:txBody>
        </p:sp>
        <p:sp>
          <p:nvSpPr>
            <p:cNvPr id="11" name="Shape 870"/>
            <p:cNvSpPr txBox="1"/>
            <p:nvPr/>
          </p:nvSpPr>
          <p:spPr>
            <a:xfrm>
              <a:off x="3567610" y="3897458"/>
              <a:ext cx="612760" cy="349208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1800" b="1" i="0" u="none" strike="noStrike" cap="none" baseline="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E</a:t>
              </a:r>
              <a:r>
                <a:rPr lang="es-ES" sz="1800" b="1" i="0" u="none" strike="noStrike" cap="none" baseline="-250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T</a:t>
              </a:r>
              <a:r>
                <a:rPr lang="es-ES" sz="1800" b="1" i="0" u="none" strike="noStrike" cap="none" baseline="300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miss</a:t>
              </a:r>
            </a:p>
          </p:txBody>
        </p:sp>
        <p:sp>
          <p:nvSpPr>
            <p:cNvPr id="13" name="Shape 872"/>
            <p:cNvSpPr txBox="1"/>
            <p:nvPr/>
          </p:nvSpPr>
          <p:spPr>
            <a:xfrm>
              <a:off x="4381156" y="2265855"/>
              <a:ext cx="1122914" cy="349208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1800" b="1" i="0" u="none" strike="noStrike" cap="none" baseline="0" dirty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W</a:t>
              </a:r>
              <a:r>
                <a:rPr lang="es-ES" sz="1800" b="1" i="0" u="none" strike="noStrike" cap="none" baseline="30000" dirty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−</a:t>
              </a:r>
              <a:r>
                <a:rPr lang="es-ES" sz="1800" b="1" i="0" u="none" strike="noStrike" cap="none" baseline="0" dirty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→e</a:t>
              </a:r>
              <a:r>
                <a:rPr lang="es-ES" sz="1800" b="1" i="0" u="none" strike="noStrike" cap="none" baseline="30000" dirty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−</a:t>
              </a:r>
              <a:r>
                <a:rPr lang="es-ES" sz="1800" b="1" i="0" u="none" strike="noStrike" cap="none" baseline="0" dirty="0" err="1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ν</a:t>
              </a:r>
              <a:endParaRPr lang="es-ES" sz="1800" b="1" i="0" u="none" strike="noStrike" cap="none" baseline="0" dirty="0">
                <a:solidFill>
                  <a:srgbClr val="CC00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Shape 874"/>
            <p:cNvSpPr txBox="1"/>
            <p:nvPr/>
          </p:nvSpPr>
          <p:spPr>
            <a:xfrm>
              <a:off x="4335421" y="4867830"/>
              <a:ext cx="1203171" cy="349208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1800" b="1" i="0" u="none" strike="noStrike" cap="none" baseline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W</a:t>
              </a:r>
              <a:r>
                <a:rPr lang="es-ES" sz="1800" b="1" i="0" u="none" strike="noStrike" cap="none" baseline="3000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− </a:t>
              </a:r>
              <a:r>
                <a:rPr lang="es-ES" sz="1800" b="1" i="0" u="none" strike="noStrike" cap="none" baseline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→μ</a:t>
              </a:r>
              <a:r>
                <a:rPr lang="es-ES" sz="1800" b="1" i="0" u="none" strike="noStrike" cap="none" baseline="3000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− </a:t>
              </a:r>
              <a:r>
                <a:rPr lang="es-ES" sz="1800" b="1" i="0" u="none" strike="noStrike" cap="none" baseline="0">
                  <a:solidFill>
                    <a:srgbClr val="CC00FF"/>
                  </a:solidFill>
                  <a:latin typeface="Calibri"/>
                  <a:ea typeface="Calibri"/>
                  <a:cs typeface="Calibri"/>
                  <a:sym typeface="Calibri"/>
                </a:rPr>
                <a:t>ν</a:t>
              </a:r>
            </a:p>
          </p:txBody>
        </p:sp>
      </p:grpSp>
      <p:pic>
        <p:nvPicPr>
          <p:cNvPr id="20" name="Shape 889"/>
          <p:cNvPicPr preferRelativeResize="0">
            <a:picLocks noChangeAspect="1"/>
          </p:cNvPicPr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561273" y="2974349"/>
            <a:ext cx="3558382" cy="341375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Shape 781"/>
          <p:cNvSpPr txBox="1">
            <a:spLocks/>
          </p:cNvSpPr>
          <p:nvPr/>
        </p:nvSpPr>
        <p:spPr>
          <a:xfrm>
            <a:off x="6262480" y="1139351"/>
            <a:ext cx="2424320" cy="1475712"/>
          </a:xfrm>
          <a:prstGeom prst="rect">
            <a:avLst/>
          </a:prstGeom>
          <a:solidFill>
            <a:schemeClr val="accent3">
              <a:lumMod val="20000"/>
              <a:lumOff val="80000"/>
              <a:alpha val="60000"/>
            </a:schemeClr>
          </a:solidFill>
          <a:ln>
            <a:solidFill>
              <a:srgbClr val="008000"/>
            </a:solidFill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s-ES" sz="2000" dirty="0" smtClean="0">
                <a:solidFill>
                  <a:srgbClr val="008000"/>
                </a:solidFill>
                <a:ea typeface="Calibri"/>
                <a:sym typeface="Calibri"/>
              </a:rPr>
              <a:t>La asimetría depende de las </a:t>
            </a:r>
            <a:r>
              <a:rPr lang="es-ES" sz="2000" dirty="0" err="1" smtClean="0">
                <a:solidFill>
                  <a:srgbClr val="008000"/>
                </a:solidFill>
                <a:ea typeface="Calibri"/>
                <a:sym typeface="Calibri"/>
              </a:rPr>
              <a:t>PDFs</a:t>
            </a:r>
            <a:r>
              <a:rPr lang="es-ES" sz="2000" dirty="0" smtClean="0">
                <a:solidFill>
                  <a:srgbClr val="008000"/>
                </a:solidFill>
                <a:ea typeface="Calibri"/>
                <a:sym typeface="Calibri"/>
              </a:rPr>
              <a:t> de los quarks en el protón.</a:t>
            </a:r>
            <a:endParaRPr lang="es-ES" sz="2000" dirty="0">
              <a:solidFill>
                <a:srgbClr val="008000"/>
              </a:solidFill>
              <a:ea typeface="Calibri"/>
              <a:sym typeface="Calibri"/>
            </a:endParaRPr>
          </a:p>
        </p:txBody>
      </p:sp>
      <p:grpSp>
        <p:nvGrpSpPr>
          <p:cNvPr id="19" name="18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23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E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Asimetría en la producción de W</a:t>
              </a:r>
              <a:endParaRPr lang="en-GB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endParaRPr>
            </a:p>
          </p:txBody>
        </p:sp>
        <p:pic>
          <p:nvPicPr>
            <p:cNvPr id="24" name="Picture 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25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Imagen 1" descr="ff-ff-bw.jpeg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0441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8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grpSp>
          <p:nvGrpSpPr>
            <p:cNvPr id="10" name="9 Grupo"/>
            <p:cNvGrpSpPr/>
            <p:nvPr/>
          </p:nvGrpSpPr>
          <p:grpSpPr>
            <a:xfrm>
              <a:off x="0" y="-13394"/>
              <a:ext cx="9144000" cy="634082"/>
              <a:chOff x="0" y="-13394"/>
              <a:chExt cx="9144000" cy="634082"/>
            </a:xfrm>
          </p:grpSpPr>
          <p:sp>
            <p:nvSpPr>
              <p:cNvPr id="12" name="Title 1"/>
              <p:cNvSpPr txBox="1">
                <a:spLocks/>
              </p:cNvSpPr>
              <p:nvPr/>
            </p:nvSpPr>
            <p:spPr>
              <a:xfrm>
                <a:off x="0" y="-13394"/>
                <a:ext cx="9144000" cy="63408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lvl="0">
                  <a:spcBef>
                    <a:spcPts val="0"/>
                  </a:spcBef>
                </a:pPr>
                <a:r>
                  <a:rPr lang="es-ES" sz="280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2) Los bosones W</a:t>
                </a:r>
                <a:endParaRPr lang="es-E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endParaRPr>
              </a:p>
            </p:txBody>
          </p:sp>
          <p:pic>
            <p:nvPicPr>
              <p:cNvPr id="13" name="Picture 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28402" y="56860"/>
                <a:ext cx="686189" cy="493574"/>
              </a:xfrm>
              <a:prstGeom prst="rect">
                <a:avLst/>
              </a:prstGeom>
            </p:spPr>
          </p:pic>
          <p:pic>
            <p:nvPicPr>
              <p:cNvPr id="14" name="Picture 13" descr="http://hep.ucsb.edu/cms/cms_logo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29116" y="66198"/>
                <a:ext cx="446880" cy="446087"/>
              </a:xfrm>
              <a:prstGeom prst="rect">
                <a:avLst/>
              </a:prstGeom>
              <a:solidFill>
                <a:srgbClr val="92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1" name="Imagen 1" descr="ff-ff-bw.jpe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sp>
        <p:nvSpPr>
          <p:cNvPr id="16" name="Rectangle 4"/>
          <p:cNvSpPr>
            <a:spLocks/>
          </p:cNvSpPr>
          <p:nvPr/>
        </p:nvSpPr>
        <p:spPr bwMode="auto">
          <a:xfrm>
            <a:off x="796046" y="764704"/>
            <a:ext cx="7208490" cy="58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3576" tIns="53576" rIns="88896" bIns="53576"/>
          <a:lstStyle>
            <a:lvl1pPr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1pPr>
            <a:lvl2pPr marL="742950" indent="-28575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2pPr>
            <a:lvl3pPr marL="11430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3pPr>
            <a:lvl4pPr marL="16002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4pPr>
            <a:lvl5pPr marL="2057400" indent="-228600">
              <a:spcBef>
                <a:spcPts val="4200"/>
              </a:spcBef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5pPr>
            <a:lvl6pPr marL="25146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6pPr>
            <a:lvl7pPr marL="29718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7pPr>
            <a:lvl8pPr marL="34290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8pPr>
            <a:lvl9pPr marL="3886200" indent="-228600" eaLnBrk="0" fontAlgn="base" hangingPunct="0">
              <a:spcBef>
                <a:spcPts val="4200"/>
              </a:spcBef>
              <a:spcAft>
                <a:spcPct val="0"/>
              </a:spcAft>
              <a:buSzPct val="100000"/>
              <a:buFont typeface="Helvetica Light" pitchFamily="2" charset="0"/>
              <a:buChar char="•"/>
              <a:defRPr sz="3800">
                <a:solidFill>
                  <a:schemeClr val="tx1"/>
                </a:solidFill>
                <a:latin typeface="Helvetica Light" pitchFamily="2" charset="0"/>
                <a:ea typeface="ヒラギノ角ゴ ProN W3" pitchFamily="2" charset="-128"/>
                <a:sym typeface="Helvetica Light" pitchFamily="2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¿</a:t>
            </a:r>
            <a:r>
              <a:rPr lang="en-US" altLang="en-US" sz="2200" dirty="0" err="1">
                <a:latin typeface="Rockwell" panose="02060603020205020403" pitchFamily="18" charset="0"/>
                <a:sym typeface="Arial" pitchFamily="34" charset="0"/>
              </a:rPr>
              <a:t>Podemos</a:t>
            </a: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 </a:t>
            </a:r>
            <a:r>
              <a:rPr lang="en-US" altLang="en-US" sz="2200" dirty="0" err="1">
                <a:latin typeface="Rockwell" panose="02060603020205020403" pitchFamily="18" charset="0"/>
                <a:sym typeface="Arial" pitchFamily="34" charset="0"/>
              </a:rPr>
              <a:t>calcular</a:t>
            </a: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 la </a:t>
            </a:r>
            <a:r>
              <a:rPr lang="en-US" altLang="en-US" sz="2200" dirty="0" err="1">
                <a:latin typeface="Rockwell" panose="02060603020205020403" pitchFamily="18" charset="0"/>
                <a:sym typeface="Arial" pitchFamily="34" charset="0"/>
              </a:rPr>
              <a:t>razón</a:t>
            </a: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 W</a:t>
            </a:r>
            <a:r>
              <a:rPr lang="en-US" altLang="en-US" sz="2200" baseline="30000" dirty="0">
                <a:latin typeface="Rockwell" panose="02060603020205020403" pitchFamily="18" charset="0"/>
                <a:sym typeface="Arial" pitchFamily="34" charset="0"/>
              </a:rPr>
              <a:t>+</a:t>
            </a: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/W</a:t>
            </a:r>
            <a:r>
              <a:rPr lang="en-US" altLang="en-US" sz="2200" baseline="30000" dirty="0">
                <a:latin typeface="Rockwell" panose="02060603020205020403" pitchFamily="18" charset="0"/>
                <a:sym typeface="Arial" pitchFamily="34" charset="0"/>
              </a:rPr>
              <a:t>-</a:t>
            </a:r>
            <a:r>
              <a:rPr lang="en-US" altLang="en-US" sz="2200" dirty="0">
                <a:latin typeface="Rockwell" panose="02060603020205020403" pitchFamily="18" charset="0"/>
                <a:sym typeface="Arial" pitchFamily="34" charset="0"/>
              </a:rPr>
              <a:t> para CMS?</a:t>
            </a:r>
          </a:p>
        </p:txBody>
      </p:sp>
      <p:sp>
        <p:nvSpPr>
          <p:cNvPr id="18" name="CuadroTexto 12"/>
          <p:cNvSpPr txBox="1"/>
          <p:nvPr/>
        </p:nvSpPr>
        <p:spPr>
          <a:xfrm>
            <a:off x="315309" y="5896950"/>
            <a:ext cx="2795958" cy="5232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CMS: W</a:t>
            </a:r>
            <a:r>
              <a:rPr lang="en-GB" sz="2800" baseline="30000" dirty="0" smtClean="0">
                <a:solidFill>
                  <a:srgbClr val="FF0000"/>
                </a:solidFill>
              </a:rPr>
              <a:t>+</a:t>
            </a:r>
            <a:r>
              <a:rPr lang="en-GB" sz="2800" dirty="0" smtClean="0">
                <a:solidFill>
                  <a:srgbClr val="FF0000"/>
                </a:solidFill>
              </a:rPr>
              <a:t>/W</a:t>
            </a:r>
            <a:r>
              <a:rPr lang="en-GB" sz="2800" baseline="30000" dirty="0" smtClean="0">
                <a:solidFill>
                  <a:srgbClr val="FF0000"/>
                </a:solidFill>
              </a:rPr>
              <a:t>-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en-GB" sz="2800" dirty="0">
                <a:solidFill>
                  <a:srgbClr val="FF0000"/>
                </a:solidFill>
              </a:rPr>
              <a:t>≈</a:t>
            </a:r>
            <a:r>
              <a:rPr lang="en-GB" sz="2800" dirty="0" smtClean="0">
                <a:solidFill>
                  <a:srgbClr val="FF0000"/>
                </a:solidFill>
              </a:rPr>
              <a:t> 1.4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635896" y="5892691"/>
            <a:ext cx="3066993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~12% (compatible con </a:t>
            </a:r>
            <a:r>
              <a:rPr lang="en-US" dirty="0" err="1" smtClean="0"/>
              <a:t>errores</a:t>
            </a:r>
            <a:r>
              <a:rPr lang="en-US" dirty="0"/>
              <a:t>)</a:t>
            </a:r>
            <a:endParaRPr lang="es-ES" dirty="0"/>
          </a:p>
        </p:txBody>
      </p:sp>
      <p:pic>
        <p:nvPicPr>
          <p:cNvPr id="24" name="Picture 2" descr="Resultado de imagen de good jo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205" y="1800203"/>
            <a:ext cx="1819826" cy="171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6" name="2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570645"/>
              </p:ext>
            </p:extLst>
          </p:nvPr>
        </p:nvGraphicFramePr>
        <p:xfrm>
          <a:off x="1690089" y="4437112"/>
          <a:ext cx="6219505" cy="1249680"/>
        </p:xfrm>
        <a:graphic>
          <a:graphicData uri="http://schemas.openxmlformats.org/drawingml/2006/table">
            <a:tbl>
              <a:tblPr/>
              <a:tblGrid>
                <a:gridCol w="767422"/>
                <a:gridCol w="628174"/>
                <a:gridCol w="647233"/>
                <a:gridCol w="687685"/>
                <a:gridCol w="768589"/>
                <a:gridCol w="697798"/>
                <a:gridCol w="1011302"/>
                <a:gridCol w="1011302"/>
              </a:tblGrid>
              <a:tr h="16002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 dirty="0" smtClean="0">
                          <a:effectLst/>
                          <a:latin typeface="Arial"/>
                        </a:rPr>
                        <a:t>TOTAL</a:t>
                      </a:r>
                      <a:endParaRPr lang="es-ES" sz="1600" b="0" dirty="0">
                        <a:effectLst/>
                        <a:latin typeface="Arial"/>
                      </a:endParaRPr>
                    </a:p>
                  </a:txBody>
                  <a:tcPr marL="0" marR="0" marT="15240" marB="15240" anchor="b">
                    <a:lnL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1600" b="0" dirty="0">
                        <a:effectLst/>
                        <a:latin typeface="Arial"/>
                      </a:endParaRPr>
                    </a:p>
                  </a:txBody>
                  <a:tcPr marL="0" marR="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24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rtl="0" fontAlgn="b"/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/>
                          <a:latin typeface="Helvetica Neue"/>
                        </a:rPr>
                        <a:t>Suma</a:t>
                      </a:r>
                      <a:endParaRPr lang="es-ES" sz="2000" b="1" dirty="0">
                        <a:solidFill>
                          <a:schemeClr val="bg1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Mu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e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W-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W+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e/mu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W+/W-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2355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1115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1128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134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716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874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1.01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1.22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" name="26 Nube"/>
          <p:cNvSpPr/>
          <p:nvPr/>
        </p:nvSpPr>
        <p:spPr>
          <a:xfrm>
            <a:off x="6772692" y="4725144"/>
            <a:ext cx="1224136" cy="1224136"/>
          </a:xfrm>
          <a:prstGeom prst="cloud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27 Rectángulo redondeado"/>
          <p:cNvSpPr/>
          <p:nvPr/>
        </p:nvSpPr>
        <p:spPr>
          <a:xfrm>
            <a:off x="3635896" y="5013176"/>
            <a:ext cx="2232248" cy="720080"/>
          </a:xfrm>
          <a:prstGeom prst="roundRect">
            <a:avLst/>
          </a:prstGeom>
          <a:noFill/>
          <a:ln w="508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9" name="28 Conector recto"/>
          <p:cNvCxnSpPr/>
          <p:nvPr/>
        </p:nvCxnSpPr>
        <p:spPr>
          <a:xfrm>
            <a:off x="3779912" y="5013176"/>
            <a:ext cx="620379" cy="7200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/>
          <p:nvPr/>
        </p:nvCxnSpPr>
        <p:spPr>
          <a:xfrm flipV="1">
            <a:off x="3779912" y="5013176"/>
            <a:ext cx="548135" cy="6480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0 CuadroTexto"/>
          <p:cNvSpPr txBox="1"/>
          <p:nvPr/>
        </p:nvSpPr>
        <p:spPr>
          <a:xfrm>
            <a:off x="3635895" y="6280447"/>
            <a:ext cx="404597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Estimar</a:t>
            </a:r>
            <a:r>
              <a:rPr lang="en-US" dirty="0" smtClean="0"/>
              <a:t> la </a:t>
            </a:r>
            <a:r>
              <a:rPr lang="en-US" dirty="0" err="1" smtClean="0"/>
              <a:t>curvatura</a:t>
            </a:r>
            <a:r>
              <a:rPr lang="en-US" dirty="0" smtClean="0"/>
              <a:t> “a </a:t>
            </a:r>
            <a:r>
              <a:rPr lang="en-US" dirty="0" err="1" smtClean="0"/>
              <a:t>ojo</a:t>
            </a:r>
            <a:r>
              <a:rPr lang="en-US" dirty="0" smtClean="0"/>
              <a:t>” 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fiable</a:t>
            </a:r>
            <a:r>
              <a:rPr lang="en-US" dirty="0" smtClean="0"/>
              <a:t>…</a:t>
            </a:r>
            <a:endParaRPr lang="es-ES" dirty="0"/>
          </a:p>
        </p:txBody>
      </p:sp>
      <p:pic>
        <p:nvPicPr>
          <p:cNvPr id="12290" name="Picture 2" descr="C:\Users\JESUS PUERTA\Downloads\Cociente W+_W- por grupo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80" y="1394068"/>
            <a:ext cx="4572000" cy="282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2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836712"/>
            <a:ext cx="8981816" cy="2901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n 1" descr="pictures_samples_dimuonSpectrum_40pb-1_mod-combin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394" y="3859298"/>
            <a:ext cx="4078557" cy="2808312"/>
          </a:xfrm>
          <a:prstGeom prst="rect">
            <a:avLst/>
          </a:prstGeom>
        </p:spPr>
      </p:pic>
      <p:grpSp>
        <p:nvGrpSpPr>
          <p:cNvPr id="8" name="Agrupar 1"/>
          <p:cNvGrpSpPr>
            <a:grpSpLocks noChangeAspect="1"/>
          </p:cNvGrpSpPr>
          <p:nvPr/>
        </p:nvGrpSpPr>
        <p:grpSpPr>
          <a:xfrm>
            <a:off x="5649962" y="3644920"/>
            <a:ext cx="3228252" cy="3119549"/>
            <a:chOff x="41069" y="1866975"/>
            <a:chExt cx="4525127" cy="4372756"/>
          </a:xfrm>
        </p:grpSpPr>
        <p:pic>
          <p:nvPicPr>
            <p:cNvPr id="9" name="Imagen 4" descr="ZZMass_7Plus8TeV_70-1000_3GeV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63" r="6100"/>
            <a:stretch/>
          </p:blipFill>
          <p:spPr>
            <a:xfrm>
              <a:off x="41069" y="2303615"/>
              <a:ext cx="4525127" cy="3936116"/>
            </a:xfrm>
            <a:prstGeom prst="rect">
              <a:avLst/>
            </a:prstGeom>
          </p:spPr>
        </p:pic>
        <p:cxnSp>
          <p:nvCxnSpPr>
            <p:cNvPr id="10" name="Conector recto de flecha 5"/>
            <p:cNvCxnSpPr>
              <a:stCxn id="11" idx="2"/>
            </p:cNvCxnSpPr>
            <p:nvPr/>
          </p:nvCxnSpPr>
          <p:spPr>
            <a:xfrm flipH="1">
              <a:off x="2589051" y="3727244"/>
              <a:ext cx="1034444" cy="86360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CuadroTexto 6"/>
            <p:cNvSpPr txBox="1"/>
            <p:nvPr/>
          </p:nvSpPr>
          <p:spPr>
            <a:xfrm>
              <a:off x="3143489" y="3361347"/>
              <a:ext cx="960011" cy="365897"/>
            </a:xfrm>
            <a:prstGeom prst="rect">
              <a:avLst/>
            </a:prstGeom>
            <a:noFill/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ZZ ➝ 4ℓ</a:t>
              </a:r>
              <a:endParaRPr lang="en-US" dirty="0"/>
            </a:p>
          </p:txBody>
        </p:sp>
        <p:cxnSp>
          <p:nvCxnSpPr>
            <p:cNvPr id="12" name="Conector recto de flecha 7"/>
            <p:cNvCxnSpPr>
              <a:stCxn id="13" idx="2"/>
            </p:cNvCxnSpPr>
            <p:nvPr/>
          </p:nvCxnSpPr>
          <p:spPr>
            <a:xfrm flipH="1">
              <a:off x="1561558" y="2475493"/>
              <a:ext cx="1517377" cy="170250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uadroTexto 8"/>
            <p:cNvSpPr txBox="1"/>
            <p:nvPr/>
          </p:nvSpPr>
          <p:spPr>
            <a:xfrm>
              <a:off x="2373538" y="2109595"/>
              <a:ext cx="1410794" cy="36589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r>
                <a:rPr lang="en-US" dirty="0"/>
                <a:t> </a:t>
              </a:r>
              <a:r>
                <a:rPr lang="en-US" dirty="0" smtClean="0"/>
                <a:t>➝ ZZ ➝ 4ℓ</a:t>
              </a:r>
              <a:endParaRPr lang="en-US" dirty="0"/>
            </a:p>
          </p:txBody>
        </p:sp>
        <p:sp>
          <p:nvSpPr>
            <p:cNvPr id="16" name="CuadroTexto 11"/>
            <p:cNvSpPr txBox="1"/>
            <p:nvPr/>
          </p:nvSpPr>
          <p:spPr>
            <a:xfrm>
              <a:off x="303088" y="1866975"/>
              <a:ext cx="852925" cy="3658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Z ➝ 4ℓ</a:t>
              </a:r>
              <a:endParaRPr lang="en-US" dirty="0"/>
            </a:p>
          </p:txBody>
        </p:sp>
        <p:cxnSp>
          <p:nvCxnSpPr>
            <p:cNvPr id="15" name="Conector recto de flecha 12"/>
            <p:cNvCxnSpPr/>
            <p:nvPr/>
          </p:nvCxnSpPr>
          <p:spPr>
            <a:xfrm>
              <a:off x="757776" y="2325613"/>
              <a:ext cx="136485" cy="77535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295" name="Picture 7" descr="https://idratherberidingdotcom.files.wordpress.com/2014/05/magicia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40440" y="613543"/>
            <a:ext cx="12733687" cy="614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13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17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ES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3) Histograma de masas de </a:t>
              </a:r>
              <a:r>
                <a:rPr lang="es-ES" sz="24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part</a:t>
              </a:r>
              <a:r>
                <a:rPr lang="en-US" sz="24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ículas</a:t>
              </a:r>
              <a:r>
                <a:rPr lang="en-US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 </a:t>
              </a:r>
              <a:r>
                <a:rPr lang="en-US" sz="24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neutras</a:t>
              </a:r>
              <a:r>
                <a:rPr lang="en-US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 </a:t>
              </a:r>
              <a:endParaRPr lang="en-GB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endParaRPr>
            </a:p>
          </p:txBody>
        </p:sp>
        <p:pic>
          <p:nvPicPr>
            <p:cNvPr id="18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19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Imagen 1" descr="ff-ff-bw.jpeg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92855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Resultado de imagen de c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37586"/>
            <a:ext cx="1592503" cy="247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3851920" y="1353268"/>
            <a:ext cx="5616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00B050"/>
                </a:solidFill>
                <a:latin typeface="Rockwell" panose="02060603020205020403" pitchFamily="18" charset="0"/>
              </a:rPr>
              <a:t>486 </a:t>
            </a:r>
            <a:r>
              <a:rPr lang="en-US" sz="2400" b="1" dirty="0" smtClean="0">
                <a:solidFill>
                  <a:srgbClr val="00B050"/>
                </a:solidFill>
                <a:latin typeface="Rockwell" panose="02060603020205020403" pitchFamily="18" charset="0"/>
              </a:rPr>
              <a:t>NP</a:t>
            </a:r>
            <a:r>
              <a:rPr lang="en-US" sz="2400" dirty="0" smtClean="0">
                <a:solidFill>
                  <a:srgbClr val="00B050"/>
                </a:solidFill>
                <a:latin typeface="Rockwell" panose="02060603020205020403" pitchFamily="18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Rockwell" panose="02060603020205020403" pitchFamily="18" charset="0"/>
              </a:rPr>
              <a:t>en</a:t>
            </a:r>
            <a:r>
              <a:rPr lang="en-US" sz="2400" dirty="0" smtClean="0">
                <a:solidFill>
                  <a:srgbClr val="00B050"/>
                </a:solidFill>
                <a:latin typeface="Rockwell" panose="02060603020205020403" pitchFamily="18" charset="0"/>
              </a:rPr>
              <a:t> </a:t>
            </a:r>
            <a:r>
              <a:rPr lang="en-US" sz="2400" dirty="0">
                <a:solidFill>
                  <a:srgbClr val="00B050"/>
                </a:solidFill>
                <a:latin typeface="Rockwell" panose="02060603020205020403" pitchFamily="18" charset="0"/>
              </a:rPr>
              <a:t>el </a:t>
            </a:r>
            <a:r>
              <a:rPr lang="en-US" sz="2400" dirty="0" err="1" smtClean="0">
                <a:solidFill>
                  <a:srgbClr val="00B050"/>
                </a:solidFill>
                <a:latin typeface="Rockwell" panose="02060603020205020403" pitchFamily="18" charset="0"/>
              </a:rPr>
              <a:t>histograma</a:t>
            </a:r>
            <a:endParaRPr lang="en-US" sz="2400" dirty="0">
              <a:solidFill>
                <a:srgbClr val="00B050"/>
              </a:solidFill>
              <a:latin typeface="Rockwell" panose="02060603020205020403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1" y="3809151"/>
            <a:ext cx="8981816" cy="2901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Resultado de imagen de travolta 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249" y="1916832"/>
            <a:ext cx="5328227" cy="2664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130039" y="4713502"/>
            <a:ext cx="5537413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Rockwell" panose="02060603020205020403" pitchFamily="18" charset="0"/>
              </a:rPr>
              <a:t>94% de </a:t>
            </a:r>
            <a:r>
              <a:rPr lang="en-US" sz="2800" dirty="0" err="1">
                <a:latin typeface="Rockwell" panose="02060603020205020403" pitchFamily="18" charset="0"/>
              </a:rPr>
              <a:t>eficiencia</a:t>
            </a:r>
            <a:r>
              <a:rPr lang="en-US" sz="2800" dirty="0">
                <a:latin typeface="Rockwell" panose="02060603020205020403" pitchFamily="18" charset="0"/>
              </a:rPr>
              <a:t> </a:t>
            </a:r>
            <a:r>
              <a:rPr lang="en-US" sz="2800" dirty="0" err="1">
                <a:latin typeface="Rockwell" panose="02060603020205020403" pitchFamily="18" charset="0"/>
              </a:rPr>
              <a:t>en</a:t>
            </a:r>
            <a:r>
              <a:rPr lang="en-US" sz="2800" dirty="0">
                <a:latin typeface="Rockwell" panose="02060603020205020403" pitchFamily="18" charset="0"/>
              </a:rPr>
              <a:t> </a:t>
            </a:r>
            <a:r>
              <a:rPr lang="en-US" sz="2800" dirty="0" err="1">
                <a:latin typeface="Rockwell" panose="02060603020205020403" pitchFamily="18" charset="0"/>
              </a:rPr>
              <a:t>hacer</a:t>
            </a:r>
            <a:r>
              <a:rPr lang="en-US" sz="2800" dirty="0">
                <a:latin typeface="Rockwell" panose="02060603020205020403" pitchFamily="18" charset="0"/>
              </a:rPr>
              <a:t> click</a:t>
            </a:r>
            <a:endParaRPr lang="en-US" sz="2800" dirty="0">
              <a:latin typeface="Rockwell" panose="02060603020205020403" pitchFamily="18" charset="0"/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26109"/>
              </p:ext>
            </p:extLst>
          </p:nvPr>
        </p:nvGraphicFramePr>
        <p:xfrm>
          <a:off x="467544" y="188640"/>
          <a:ext cx="8039848" cy="670560"/>
        </p:xfrm>
        <a:graphic>
          <a:graphicData uri="http://schemas.openxmlformats.org/drawingml/2006/table">
            <a:tbl>
              <a:tblPr/>
              <a:tblGrid>
                <a:gridCol w="767422"/>
                <a:gridCol w="628174"/>
                <a:gridCol w="647233"/>
                <a:gridCol w="687685"/>
                <a:gridCol w="768589"/>
                <a:gridCol w="697798"/>
                <a:gridCol w="546103"/>
                <a:gridCol w="657346"/>
                <a:gridCol w="616894"/>
                <a:gridCol w="1011302"/>
                <a:gridCol w="1011302"/>
              </a:tblGrid>
              <a:tr h="160020">
                <a:tc>
                  <a:txBody>
                    <a:bodyPr/>
                    <a:lstStyle/>
                    <a:p>
                      <a:pPr rtl="0" fontAlgn="b"/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/>
                          <a:latin typeface="Helvetica Neue"/>
                        </a:rPr>
                        <a:t>Suma</a:t>
                      </a:r>
                      <a:endParaRPr lang="es-ES" sz="2000" b="1" dirty="0">
                        <a:solidFill>
                          <a:schemeClr val="bg1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Mu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e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W-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W+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NP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H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Zoo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e/mu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W+/W-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2355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1115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1128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134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716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874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515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35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81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1.01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1.22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Flecha arriba y abajo"/>
          <p:cNvSpPr/>
          <p:nvPr/>
        </p:nvSpPr>
        <p:spPr>
          <a:xfrm rot="20898862">
            <a:off x="4859100" y="867577"/>
            <a:ext cx="360040" cy="540060"/>
          </a:xfrm>
          <a:prstGeom prst="upDownArrow">
            <a:avLst>
              <a:gd name="adj1" fmla="val 3154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181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" y="3547437"/>
            <a:ext cx="9219362" cy="2977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n 1" descr="pictures_samples_dimuonSpectrum_40pb-1_mod-combin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8665" y="404664"/>
            <a:ext cx="3764822" cy="2592288"/>
          </a:xfrm>
          <a:prstGeom prst="rect">
            <a:avLst/>
          </a:prstGeom>
        </p:spPr>
      </p:pic>
      <p:sp>
        <p:nvSpPr>
          <p:cNvPr id="25" name="Title 1"/>
          <p:cNvSpPr txBox="1">
            <a:spLocks/>
          </p:cNvSpPr>
          <p:nvPr/>
        </p:nvSpPr>
        <p:spPr>
          <a:xfrm>
            <a:off x="0" y="-13394"/>
            <a:ext cx="4983951" cy="634082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ts val="0"/>
              </a:spcBef>
            </a:pPr>
            <a:r>
              <a:rPr lang="es-E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ea typeface="+mn-ea"/>
                <a:cs typeface="+mn-cs"/>
              </a:rPr>
              <a:t>3</a:t>
            </a:r>
            <a:r>
              <a:rPr lang="es-E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ea typeface="+mn-ea"/>
                <a:cs typeface="+mn-cs"/>
              </a:rPr>
              <a:t>) Histograma masas</a:t>
            </a:r>
            <a:endParaRPr lang="es-ES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  <a:ea typeface="+mn-ea"/>
              <a:cs typeface="+mn-cs"/>
            </a:endParaRPr>
          </a:p>
        </p:txBody>
      </p:sp>
      <p:grpSp>
        <p:nvGrpSpPr>
          <p:cNvPr id="18" name="Group 23"/>
          <p:cNvGrpSpPr/>
          <p:nvPr/>
        </p:nvGrpSpPr>
        <p:grpSpPr>
          <a:xfrm>
            <a:off x="7567516" y="4222249"/>
            <a:ext cx="1180948" cy="1511007"/>
            <a:chOff x="7546332" y="2599381"/>
            <a:chExt cx="1180948" cy="1511007"/>
          </a:xfrm>
        </p:grpSpPr>
        <p:sp>
          <p:nvSpPr>
            <p:cNvPr id="19" name="CuadroTexto 4"/>
            <p:cNvSpPr txBox="1"/>
            <p:nvPr/>
          </p:nvSpPr>
          <p:spPr>
            <a:xfrm>
              <a:off x="7546332" y="2599381"/>
              <a:ext cx="118094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Higgs</a:t>
              </a:r>
              <a:endParaRPr lang="es-ES" sz="2200" u="sng" baseline="-25000" dirty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20" name="Conector recto de flecha 5"/>
            <p:cNvCxnSpPr/>
            <p:nvPr/>
          </p:nvCxnSpPr>
          <p:spPr>
            <a:xfrm>
              <a:off x="8151216" y="3178126"/>
              <a:ext cx="0" cy="932262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14"/>
          <p:cNvGrpSpPr/>
          <p:nvPr/>
        </p:nvGrpSpPr>
        <p:grpSpPr>
          <a:xfrm>
            <a:off x="5796136" y="3625363"/>
            <a:ext cx="751702" cy="1897669"/>
            <a:chOff x="6122764" y="2152050"/>
            <a:chExt cx="405053" cy="1447187"/>
          </a:xfrm>
        </p:grpSpPr>
        <p:sp>
          <p:nvSpPr>
            <p:cNvPr id="22" name="CuadroTexto 7"/>
            <p:cNvSpPr txBox="1"/>
            <p:nvPr/>
          </p:nvSpPr>
          <p:spPr>
            <a:xfrm>
              <a:off x="6122764" y="2152050"/>
              <a:ext cx="40505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Z</a:t>
              </a:r>
              <a:endParaRPr lang="es-ES" sz="2200" u="sng" baseline="-25000" dirty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23" name="Conector recto de flecha 8"/>
            <p:cNvCxnSpPr>
              <a:stCxn id="22" idx="2"/>
            </p:cNvCxnSpPr>
            <p:nvPr/>
          </p:nvCxnSpPr>
          <p:spPr>
            <a:xfrm>
              <a:off x="6325297" y="2582937"/>
              <a:ext cx="0" cy="1016300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Agrupar 18"/>
          <p:cNvGrpSpPr/>
          <p:nvPr/>
        </p:nvGrpSpPr>
        <p:grpSpPr>
          <a:xfrm>
            <a:off x="1403649" y="2686853"/>
            <a:ext cx="3205778" cy="2462738"/>
            <a:chOff x="909499" y="520608"/>
            <a:chExt cx="3205778" cy="2462738"/>
          </a:xfrm>
        </p:grpSpPr>
        <p:sp>
          <p:nvSpPr>
            <p:cNvPr id="26" name="CuadroTexto 10"/>
            <p:cNvSpPr txBox="1"/>
            <p:nvPr/>
          </p:nvSpPr>
          <p:spPr>
            <a:xfrm>
              <a:off x="3040287" y="520608"/>
              <a:ext cx="107499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ϒ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 (</a:t>
              </a:r>
              <a:r>
                <a:rPr lang="es-ES" sz="2200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b</a:t>
              </a:r>
              <a:r>
                <a:rPr lang="es-ES" sz="2200" u="sng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b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)</a:t>
              </a:r>
            </a:p>
          </p:txBody>
        </p:sp>
        <p:cxnSp>
          <p:nvCxnSpPr>
            <p:cNvPr id="27" name="Conector recto de flecha 11"/>
            <p:cNvCxnSpPr/>
            <p:nvPr/>
          </p:nvCxnSpPr>
          <p:spPr>
            <a:xfrm flipH="1">
              <a:off x="909499" y="951495"/>
              <a:ext cx="2439180" cy="2031851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9"/>
          <p:cNvGrpSpPr/>
          <p:nvPr/>
        </p:nvGrpSpPr>
        <p:grpSpPr>
          <a:xfrm>
            <a:off x="896928" y="2132856"/>
            <a:ext cx="3712499" cy="2072949"/>
            <a:chOff x="1324402" y="406549"/>
            <a:chExt cx="2043546" cy="2072949"/>
          </a:xfrm>
        </p:grpSpPr>
        <p:sp>
          <p:nvSpPr>
            <p:cNvPr id="29" name="CuadroTexto 13"/>
            <p:cNvSpPr txBox="1"/>
            <p:nvPr/>
          </p:nvSpPr>
          <p:spPr>
            <a:xfrm>
              <a:off x="2524000" y="406549"/>
              <a:ext cx="84394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J/</a:t>
              </a:r>
              <a:r>
                <a:rPr lang="es-ES" sz="2200" dirty="0">
                  <a:solidFill>
                    <a:srgbClr val="FF0000"/>
                  </a:solidFill>
                  <a:latin typeface="Chalkduster"/>
                  <a:cs typeface="Chalkduster"/>
                </a:rPr>
                <a:t>𝜓 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(c</a:t>
              </a:r>
              <a:r>
                <a:rPr lang="es-ES" sz="2200" u="sng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c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)</a:t>
              </a:r>
              <a:endParaRPr lang="es-ES" sz="2200" dirty="0">
                <a:solidFill>
                  <a:srgbClr val="FF0000"/>
                </a:solidFill>
                <a:latin typeface="Chalkduster"/>
                <a:cs typeface="Chalkduster"/>
              </a:endParaRPr>
            </a:p>
            <a:p>
              <a:pPr algn="ctr"/>
              <a:endParaRPr lang="es-ES" sz="2200" dirty="0" smtClean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30" name="Conector recto de flecha 14"/>
            <p:cNvCxnSpPr/>
            <p:nvPr/>
          </p:nvCxnSpPr>
          <p:spPr>
            <a:xfrm flipH="1">
              <a:off x="1324402" y="910605"/>
              <a:ext cx="1309482" cy="1568893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Agrupar 15"/>
          <p:cNvGrpSpPr/>
          <p:nvPr/>
        </p:nvGrpSpPr>
        <p:grpSpPr>
          <a:xfrm>
            <a:off x="1773153" y="4965360"/>
            <a:ext cx="3662943" cy="750357"/>
            <a:chOff x="1950418" y="2456546"/>
            <a:chExt cx="4018866" cy="877483"/>
          </a:xfrm>
        </p:grpSpPr>
        <p:sp>
          <p:nvSpPr>
            <p:cNvPr id="32" name="CuadroTexto 16"/>
            <p:cNvSpPr txBox="1"/>
            <p:nvPr/>
          </p:nvSpPr>
          <p:spPr>
            <a:xfrm>
              <a:off x="3380115" y="2456546"/>
              <a:ext cx="11594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𝛾</a:t>
              </a:r>
              <a:r>
                <a:rPr lang="es-ES" sz="2200" baseline="300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*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/Z</a:t>
              </a:r>
              <a:r>
                <a:rPr lang="es-ES" sz="2200" baseline="30000" dirty="0">
                  <a:solidFill>
                    <a:srgbClr val="FF0000"/>
                  </a:solidFill>
                  <a:latin typeface="Chalkduster"/>
                  <a:cs typeface="Chalkduster"/>
                </a:rPr>
                <a:t>*</a:t>
              </a:r>
              <a:endParaRPr lang="es-ES" sz="2200" dirty="0" smtClean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sp>
          <p:nvSpPr>
            <p:cNvPr id="33" name="Abrir llave 17"/>
            <p:cNvSpPr/>
            <p:nvPr/>
          </p:nvSpPr>
          <p:spPr>
            <a:xfrm rot="5400000">
              <a:off x="3734522" y="1099267"/>
              <a:ext cx="450658" cy="4018866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1 Rectángulo"/>
          <p:cNvSpPr/>
          <p:nvPr/>
        </p:nvSpPr>
        <p:spPr>
          <a:xfrm>
            <a:off x="532174" y="1055899"/>
            <a:ext cx="2323072" cy="707886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  <a:latin typeface="Chalkduster"/>
                <a:cs typeface="Chalkduster"/>
              </a:rPr>
              <a:t>Masa J</a:t>
            </a:r>
            <a:r>
              <a:rPr lang="es-ES" sz="2000" b="1" dirty="0">
                <a:solidFill>
                  <a:srgbClr val="FF0000"/>
                </a:solidFill>
                <a:latin typeface="Chalkduster"/>
                <a:cs typeface="Chalkduster"/>
              </a:rPr>
              <a:t>/𝜓 </a:t>
            </a:r>
            <a:r>
              <a:rPr lang="es-ES" sz="2000" b="1" dirty="0" smtClean="0">
                <a:solidFill>
                  <a:srgbClr val="FF0000"/>
                </a:solidFill>
                <a:latin typeface="Chalkduster"/>
                <a:cs typeface="Chalkduster"/>
              </a:rPr>
              <a:t>~ 3 </a:t>
            </a:r>
            <a:r>
              <a:rPr lang="es-ES" sz="2000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GeV</a:t>
            </a:r>
            <a:endParaRPr lang="es-ES" sz="2000" b="1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Chalkduster"/>
                <a:cs typeface="Chalkduster"/>
              </a:rPr>
              <a:t>Masa </a:t>
            </a:r>
            <a:r>
              <a:rPr lang="es-ES" sz="2000" b="1" dirty="0">
                <a:solidFill>
                  <a:srgbClr val="FF0000"/>
                </a:solidFill>
                <a:latin typeface="Chalkduster"/>
                <a:cs typeface="Chalkduster"/>
              </a:rPr>
              <a:t>ϒ </a:t>
            </a:r>
            <a:r>
              <a:rPr lang="es-ES" sz="2000" b="1" dirty="0" smtClean="0">
                <a:solidFill>
                  <a:srgbClr val="FF0000"/>
                </a:solidFill>
                <a:latin typeface="Chalkduster"/>
                <a:cs typeface="Chalkduster"/>
              </a:rPr>
              <a:t>~ 9.4 </a:t>
            </a:r>
            <a:r>
              <a:rPr lang="es-ES" sz="2000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GeV</a:t>
            </a:r>
            <a:endParaRPr lang="es-ES" sz="2000" b="1" dirty="0" smtClean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cxnSp>
        <p:nvCxnSpPr>
          <p:cNvPr id="34" name="Conector recto de flecha 14"/>
          <p:cNvCxnSpPr/>
          <p:nvPr/>
        </p:nvCxnSpPr>
        <p:spPr>
          <a:xfrm flipV="1">
            <a:off x="4355976" y="908720"/>
            <a:ext cx="2088232" cy="1296144"/>
          </a:xfrm>
          <a:prstGeom prst="straightConnector1">
            <a:avLst/>
          </a:prstGeom>
          <a:ln>
            <a:solidFill>
              <a:srgbClr val="FF0D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11"/>
          <p:cNvCxnSpPr/>
          <p:nvPr/>
        </p:nvCxnSpPr>
        <p:spPr>
          <a:xfrm flipV="1">
            <a:off x="4499992" y="1268760"/>
            <a:ext cx="2304256" cy="1512168"/>
          </a:xfrm>
          <a:prstGeom prst="straightConnector1">
            <a:avLst/>
          </a:prstGeom>
          <a:ln>
            <a:solidFill>
              <a:srgbClr val="FF0D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8"/>
          <p:cNvCxnSpPr/>
          <p:nvPr/>
        </p:nvCxnSpPr>
        <p:spPr>
          <a:xfrm flipV="1">
            <a:off x="6444208" y="2024844"/>
            <a:ext cx="1512168" cy="1692188"/>
          </a:xfrm>
          <a:prstGeom prst="straightConnector1">
            <a:avLst/>
          </a:prstGeom>
          <a:ln>
            <a:solidFill>
              <a:srgbClr val="FF0D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60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66" y="3691453"/>
            <a:ext cx="9219362" cy="2977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itle 1"/>
          <p:cNvSpPr txBox="1">
            <a:spLocks/>
          </p:cNvSpPr>
          <p:nvPr/>
        </p:nvSpPr>
        <p:spPr>
          <a:xfrm>
            <a:off x="0" y="-13394"/>
            <a:ext cx="4983951" cy="634082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ts val="0"/>
              </a:spcBef>
            </a:pPr>
            <a:r>
              <a:rPr lang="es-E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ea typeface="+mn-ea"/>
                <a:cs typeface="+mn-cs"/>
              </a:rPr>
              <a:t>3</a:t>
            </a:r>
            <a:r>
              <a:rPr lang="es-ES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ea typeface="+mn-ea"/>
                <a:cs typeface="+mn-cs"/>
              </a:rPr>
              <a:t>) Histograma masas</a:t>
            </a:r>
            <a:endParaRPr lang="es-ES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  <a:ea typeface="+mn-ea"/>
              <a:cs typeface="+mn-cs"/>
            </a:endParaRPr>
          </a:p>
        </p:txBody>
      </p:sp>
      <p:grpSp>
        <p:nvGrpSpPr>
          <p:cNvPr id="18" name="Group 23"/>
          <p:cNvGrpSpPr/>
          <p:nvPr/>
        </p:nvGrpSpPr>
        <p:grpSpPr>
          <a:xfrm>
            <a:off x="7639524" y="4364135"/>
            <a:ext cx="1180948" cy="1441129"/>
            <a:chOff x="7687312" y="2367494"/>
            <a:chExt cx="1180948" cy="1441129"/>
          </a:xfrm>
        </p:grpSpPr>
        <p:sp>
          <p:nvSpPr>
            <p:cNvPr id="19" name="CuadroTexto 4"/>
            <p:cNvSpPr txBox="1"/>
            <p:nvPr/>
          </p:nvSpPr>
          <p:spPr>
            <a:xfrm>
              <a:off x="7687312" y="2367494"/>
              <a:ext cx="118094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Higgs</a:t>
              </a:r>
              <a:endParaRPr lang="es-ES" sz="2200" u="sng" baseline="-25000" dirty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20" name="Conector recto de flecha 5"/>
            <p:cNvCxnSpPr/>
            <p:nvPr/>
          </p:nvCxnSpPr>
          <p:spPr>
            <a:xfrm>
              <a:off x="8277786" y="2876361"/>
              <a:ext cx="0" cy="932262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14"/>
          <p:cNvGrpSpPr/>
          <p:nvPr/>
        </p:nvGrpSpPr>
        <p:grpSpPr>
          <a:xfrm>
            <a:off x="5871180" y="3999136"/>
            <a:ext cx="751702" cy="1447187"/>
            <a:chOff x="6122764" y="2152050"/>
            <a:chExt cx="405053" cy="1447187"/>
          </a:xfrm>
        </p:grpSpPr>
        <p:sp>
          <p:nvSpPr>
            <p:cNvPr id="22" name="CuadroTexto 7"/>
            <p:cNvSpPr txBox="1"/>
            <p:nvPr/>
          </p:nvSpPr>
          <p:spPr>
            <a:xfrm>
              <a:off x="6122764" y="2152050"/>
              <a:ext cx="40505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Z</a:t>
              </a:r>
              <a:endParaRPr lang="es-ES" sz="2200" u="sng" baseline="-25000" dirty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23" name="Conector recto de flecha 8"/>
            <p:cNvCxnSpPr>
              <a:stCxn id="22" idx="2"/>
            </p:cNvCxnSpPr>
            <p:nvPr/>
          </p:nvCxnSpPr>
          <p:spPr>
            <a:xfrm>
              <a:off x="6325297" y="2582937"/>
              <a:ext cx="0" cy="1016300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Agrupar 18"/>
          <p:cNvGrpSpPr/>
          <p:nvPr/>
        </p:nvGrpSpPr>
        <p:grpSpPr>
          <a:xfrm>
            <a:off x="1207474" y="4084182"/>
            <a:ext cx="1074990" cy="1077218"/>
            <a:chOff x="713324" y="1917937"/>
            <a:chExt cx="1074990" cy="1077218"/>
          </a:xfrm>
        </p:grpSpPr>
        <p:sp>
          <p:nvSpPr>
            <p:cNvPr id="26" name="CuadroTexto 10"/>
            <p:cNvSpPr txBox="1"/>
            <p:nvPr/>
          </p:nvSpPr>
          <p:spPr>
            <a:xfrm>
              <a:off x="713324" y="1917937"/>
              <a:ext cx="107499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ϒ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 (</a:t>
              </a:r>
              <a:r>
                <a:rPr lang="es-ES" sz="2200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b</a:t>
              </a:r>
              <a:r>
                <a:rPr lang="es-ES" sz="2200" u="sng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b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)</a:t>
              </a:r>
            </a:p>
          </p:txBody>
        </p:sp>
        <p:cxnSp>
          <p:nvCxnSpPr>
            <p:cNvPr id="27" name="Conector recto de flecha 11"/>
            <p:cNvCxnSpPr>
              <a:stCxn id="26" idx="2"/>
            </p:cNvCxnSpPr>
            <p:nvPr/>
          </p:nvCxnSpPr>
          <p:spPr>
            <a:xfrm flipH="1">
              <a:off x="930457" y="2348824"/>
              <a:ext cx="320362" cy="646331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9"/>
          <p:cNvGrpSpPr/>
          <p:nvPr/>
        </p:nvGrpSpPr>
        <p:grpSpPr>
          <a:xfrm>
            <a:off x="658009" y="3339009"/>
            <a:ext cx="1533196" cy="866796"/>
            <a:chOff x="1192889" y="1612702"/>
            <a:chExt cx="843948" cy="866796"/>
          </a:xfrm>
        </p:grpSpPr>
        <p:sp>
          <p:nvSpPr>
            <p:cNvPr id="29" name="CuadroTexto 13"/>
            <p:cNvSpPr txBox="1"/>
            <p:nvPr/>
          </p:nvSpPr>
          <p:spPr>
            <a:xfrm>
              <a:off x="1192889" y="1612702"/>
              <a:ext cx="84394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J/</a:t>
              </a:r>
              <a:r>
                <a:rPr lang="es-ES" sz="2200" dirty="0">
                  <a:solidFill>
                    <a:srgbClr val="FF0000"/>
                  </a:solidFill>
                  <a:latin typeface="Chalkduster"/>
                  <a:cs typeface="Chalkduster"/>
                </a:rPr>
                <a:t>𝜓 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(c</a:t>
              </a:r>
              <a:r>
                <a:rPr lang="es-ES" sz="2200" u="sng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c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)</a:t>
              </a:r>
              <a:endParaRPr lang="es-ES" sz="2200" dirty="0">
                <a:solidFill>
                  <a:srgbClr val="FF0000"/>
                </a:solidFill>
                <a:latin typeface="Chalkduster"/>
                <a:cs typeface="Chalkduster"/>
              </a:endParaRPr>
            </a:p>
            <a:p>
              <a:pPr algn="ctr"/>
              <a:endParaRPr lang="es-ES" sz="2200" dirty="0" smtClean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30" name="Conector recto de flecha 14"/>
            <p:cNvCxnSpPr/>
            <p:nvPr/>
          </p:nvCxnSpPr>
          <p:spPr>
            <a:xfrm flipH="1">
              <a:off x="1324401" y="1960151"/>
              <a:ext cx="135078" cy="519347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Agrupar 15"/>
          <p:cNvGrpSpPr/>
          <p:nvPr/>
        </p:nvGrpSpPr>
        <p:grpSpPr>
          <a:xfrm>
            <a:off x="1773153" y="4965360"/>
            <a:ext cx="3662943" cy="750357"/>
            <a:chOff x="1950418" y="2456546"/>
            <a:chExt cx="4018866" cy="877483"/>
          </a:xfrm>
        </p:grpSpPr>
        <p:sp>
          <p:nvSpPr>
            <p:cNvPr id="32" name="CuadroTexto 16"/>
            <p:cNvSpPr txBox="1"/>
            <p:nvPr/>
          </p:nvSpPr>
          <p:spPr>
            <a:xfrm>
              <a:off x="3380115" y="2456546"/>
              <a:ext cx="11594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𝛾</a:t>
              </a:r>
              <a:r>
                <a:rPr lang="es-ES" sz="2200" baseline="300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*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/Z</a:t>
              </a:r>
              <a:r>
                <a:rPr lang="es-ES" sz="2200" baseline="30000" dirty="0">
                  <a:solidFill>
                    <a:srgbClr val="FF0000"/>
                  </a:solidFill>
                  <a:latin typeface="Chalkduster"/>
                  <a:cs typeface="Chalkduster"/>
                </a:rPr>
                <a:t>*</a:t>
              </a:r>
              <a:endParaRPr lang="es-ES" sz="2200" dirty="0" smtClean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sp>
          <p:nvSpPr>
            <p:cNvPr id="33" name="Abrir llave 17"/>
            <p:cNvSpPr/>
            <p:nvPr/>
          </p:nvSpPr>
          <p:spPr>
            <a:xfrm rot="5400000">
              <a:off x="3734522" y="1099267"/>
              <a:ext cx="450658" cy="4018866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1 Rectángulo"/>
          <p:cNvSpPr/>
          <p:nvPr/>
        </p:nvSpPr>
        <p:spPr>
          <a:xfrm>
            <a:off x="587478" y="1055899"/>
            <a:ext cx="2212464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Chalkduster"/>
                <a:cs typeface="Chalkduster"/>
              </a:rPr>
              <a:t>Masa Z ~ 91 GeV</a:t>
            </a:r>
            <a:endParaRPr lang="en-US" sz="20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grpSp>
        <p:nvGrpSpPr>
          <p:cNvPr id="34" name="Agrupar 24"/>
          <p:cNvGrpSpPr>
            <a:grpSpLocks noChangeAspect="1"/>
          </p:cNvGrpSpPr>
          <p:nvPr/>
        </p:nvGrpSpPr>
        <p:grpSpPr>
          <a:xfrm>
            <a:off x="5580112" y="404664"/>
            <a:ext cx="3277486" cy="2624856"/>
            <a:chOff x="4498563" y="3706216"/>
            <a:chExt cx="3666396" cy="2936324"/>
          </a:xfrm>
        </p:grpSpPr>
        <p:pic>
          <p:nvPicPr>
            <p:cNvPr id="35" name="Picture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98563" y="3706216"/>
              <a:ext cx="3666396" cy="2784147"/>
            </a:xfrm>
            <a:prstGeom prst="rect">
              <a:avLst/>
            </a:prstGeom>
          </p:spPr>
        </p:pic>
        <p:cxnSp>
          <p:nvCxnSpPr>
            <p:cNvPr id="36" name="Conector recto 34"/>
            <p:cNvCxnSpPr/>
            <p:nvPr/>
          </p:nvCxnSpPr>
          <p:spPr>
            <a:xfrm>
              <a:off x="6602757" y="3901037"/>
              <a:ext cx="0" cy="2289649"/>
            </a:xfrm>
            <a:prstGeom prst="line">
              <a:avLst/>
            </a:prstGeom>
            <a:ln>
              <a:solidFill>
                <a:srgbClr val="FF0000"/>
              </a:solidFill>
              <a:tailEnd type="arrow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uadroTexto 35"/>
            <p:cNvSpPr txBox="1"/>
            <p:nvPr/>
          </p:nvSpPr>
          <p:spPr>
            <a:xfrm>
              <a:off x="6399276" y="6273208"/>
              <a:ext cx="4183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m</a:t>
              </a:r>
              <a:endParaRPr lang="es-ES" dirty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38" name="Conector recto 36"/>
            <p:cNvCxnSpPr/>
            <p:nvPr/>
          </p:nvCxnSpPr>
          <p:spPr>
            <a:xfrm flipH="1">
              <a:off x="6410615" y="4983257"/>
              <a:ext cx="396000" cy="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CuadroTexto 37"/>
            <p:cNvSpPr txBox="1"/>
            <p:nvPr/>
          </p:nvSpPr>
          <p:spPr>
            <a:xfrm>
              <a:off x="6852254" y="4798591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>
                  <a:solidFill>
                    <a:srgbClr val="FF0000"/>
                  </a:solidFill>
                  <a:latin typeface="Chalkduster"/>
                  <a:cs typeface="Chalkduster"/>
                </a:rPr>
                <a:t>𝛤</a:t>
              </a:r>
              <a:endParaRPr lang="es-ES" dirty="0"/>
            </a:p>
          </p:txBody>
        </p:sp>
      </p:grpSp>
      <p:sp>
        <p:nvSpPr>
          <p:cNvPr id="3" name="2 Rectángulo redondeado"/>
          <p:cNvSpPr/>
          <p:nvPr/>
        </p:nvSpPr>
        <p:spPr>
          <a:xfrm>
            <a:off x="5076056" y="4838234"/>
            <a:ext cx="2142799" cy="161510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CuadroTexto"/>
          <p:cNvSpPr txBox="1"/>
          <p:nvPr/>
        </p:nvSpPr>
        <p:spPr>
          <a:xfrm rot="2771182">
            <a:off x="2552587" y="2927637"/>
            <a:ext cx="261103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~</a:t>
            </a:r>
            <a:r>
              <a:rPr lang="en-US" dirty="0" smtClean="0"/>
              <a:t>134 </a:t>
            </a:r>
            <a:r>
              <a:rPr lang="en-US" dirty="0" err="1" smtClean="0"/>
              <a:t>sucesos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pico</a:t>
            </a:r>
            <a:endParaRPr lang="es-ES" dirty="0"/>
          </a:p>
        </p:txBody>
      </p:sp>
      <p:cxnSp>
        <p:nvCxnSpPr>
          <p:cNvPr id="6" name="5 Conector recto de flecha"/>
          <p:cNvCxnSpPr>
            <a:stCxn id="4" idx="3"/>
          </p:cNvCxnSpPr>
          <p:nvPr/>
        </p:nvCxnSpPr>
        <p:spPr>
          <a:xfrm>
            <a:off x="4761935" y="4054359"/>
            <a:ext cx="674161" cy="7010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69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8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grpSp>
          <p:nvGrpSpPr>
            <p:cNvPr id="10" name="9 Grupo"/>
            <p:cNvGrpSpPr/>
            <p:nvPr/>
          </p:nvGrpSpPr>
          <p:grpSpPr>
            <a:xfrm>
              <a:off x="0" y="-13394"/>
              <a:ext cx="9144000" cy="634082"/>
              <a:chOff x="0" y="-13394"/>
              <a:chExt cx="9144000" cy="634082"/>
            </a:xfrm>
          </p:grpSpPr>
          <p:sp>
            <p:nvSpPr>
              <p:cNvPr id="12" name="Title 1"/>
              <p:cNvSpPr txBox="1">
                <a:spLocks/>
              </p:cNvSpPr>
              <p:nvPr/>
            </p:nvSpPr>
            <p:spPr>
              <a:xfrm>
                <a:off x="0" y="-13394"/>
                <a:ext cx="9144000" cy="63408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lvl="0">
                  <a:spcBef>
                    <a:spcPts val="0"/>
                  </a:spcBef>
                </a:pPr>
                <a:r>
                  <a:rPr lang="es-ES" sz="2800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4) </a:t>
                </a:r>
                <a:r>
                  <a:rPr lang="es-ES" sz="280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¿Hay m</a:t>
                </a:r>
                <a:r>
                  <a:rPr lang="en-US" sz="2800" dirty="0" err="1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ás</a:t>
                </a:r>
                <a:r>
                  <a:rPr lang="en-US" sz="280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 W o Z?</a:t>
                </a:r>
                <a:endParaRPr lang="es-E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endParaRPr>
              </a:p>
            </p:txBody>
          </p:sp>
          <p:pic>
            <p:nvPicPr>
              <p:cNvPr id="13" name="Picture 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28402" y="56860"/>
                <a:ext cx="686189" cy="493574"/>
              </a:xfrm>
              <a:prstGeom prst="rect">
                <a:avLst/>
              </a:prstGeom>
            </p:spPr>
          </p:pic>
          <p:pic>
            <p:nvPicPr>
              <p:cNvPr id="14" name="Picture 13" descr="http://hep.ucsb.edu/cms/cms_logo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29116" y="66198"/>
                <a:ext cx="446880" cy="446087"/>
              </a:xfrm>
              <a:prstGeom prst="rect">
                <a:avLst/>
              </a:prstGeom>
              <a:solidFill>
                <a:srgbClr val="92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1" name="Imagen 1" descr="ff-ff-bw.jpe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graphicFrame>
        <p:nvGraphicFramePr>
          <p:cNvPr id="26" name="2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259102"/>
              </p:ext>
            </p:extLst>
          </p:nvPr>
        </p:nvGraphicFramePr>
        <p:xfrm>
          <a:off x="395536" y="1268760"/>
          <a:ext cx="8039848" cy="1249680"/>
        </p:xfrm>
        <a:graphic>
          <a:graphicData uri="http://schemas.openxmlformats.org/drawingml/2006/table">
            <a:tbl>
              <a:tblPr/>
              <a:tblGrid>
                <a:gridCol w="767422"/>
                <a:gridCol w="628174"/>
                <a:gridCol w="647233"/>
                <a:gridCol w="687685"/>
                <a:gridCol w="768589"/>
                <a:gridCol w="697798"/>
                <a:gridCol w="546103"/>
                <a:gridCol w="657346"/>
                <a:gridCol w="616894"/>
                <a:gridCol w="1011302"/>
                <a:gridCol w="1011302"/>
              </a:tblGrid>
              <a:tr h="160020">
                <a:tc>
                  <a:txBody>
                    <a:bodyPr/>
                    <a:lstStyle/>
                    <a:p>
                      <a:pPr rtl="0" fontAlgn="b"/>
                      <a:r>
                        <a:rPr lang="en-US" sz="1600" b="0" dirty="0" smtClean="0">
                          <a:effectLst/>
                          <a:latin typeface="Arial"/>
                        </a:rPr>
                        <a:t>TOTAL</a:t>
                      </a:r>
                      <a:endParaRPr lang="es-ES" sz="1600" b="0" dirty="0">
                        <a:effectLst/>
                        <a:latin typeface="Arial"/>
                      </a:endParaRPr>
                    </a:p>
                  </a:txBody>
                  <a:tcPr marL="0" marR="0" marT="15240" marB="15240" anchor="b">
                    <a:lnL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1600" b="0" dirty="0">
                        <a:effectLst/>
                        <a:latin typeface="Arial"/>
                      </a:endParaRPr>
                    </a:p>
                  </a:txBody>
                  <a:tcPr marL="0" marR="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20C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24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 dirty="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s-ES" sz="3600">
                        <a:effectLst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rtl="0" fontAlgn="b"/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/>
                          <a:latin typeface="Helvetica Neue"/>
                        </a:rPr>
                        <a:t>Suma</a:t>
                      </a:r>
                      <a:endParaRPr lang="es-ES" sz="2000" b="1" dirty="0">
                        <a:solidFill>
                          <a:schemeClr val="bg1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Mu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e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W-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W+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NP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 smtClean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H</a:t>
                      </a:r>
                      <a:endParaRPr lang="es-ES" sz="2000" b="1" dirty="0">
                        <a:solidFill>
                          <a:srgbClr val="333333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Zoo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e/mu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s-ES" sz="2000" b="1" dirty="0">
                          <a:solidFill>
                            <a:srgbClr val="333333"/>
                          </a:solidFill>
                          <a:effectLst/>
                          <a:latin typeface="Helvetica Neue"/>
                        </a:rPr>
                        <a:t>W+/W-</a:t>
                      </a:r>
                    </a:p>
                  </a:txBody>
                  <a:tcPr marL="22860" marR="22860" marT="15240" marB="15240" anchor="b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60020"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2355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1115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1128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134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716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874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515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35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81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1.01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2000" b="0" dirty="0" smtClean="0">
                          <a:solidFill>
                            <a:srgbClr val="FF0000"/>
                          </a:solidFill>
                          <a:effectLst/>
                          <a:latin typeface="Helvetica Neue"/>
                        </a:rPr>
                        <a:t>1.22</a:t>
                      </a:r>
                      <a:endParaRPr lang="es-ES" sz="2000" b="0" dirty="0">
                        <a:solidFill>
                          <a:srgbClr val="FF0000"/>
                        </a:solidFill>
                        <a:effectLst/>
                        <a:latin typeface="Helvetica Neue"/>
                      </a:endParaRPr>
                    </a:p>
                  </a:txBody>
                  <a:tcPr marL="22860" marR="22860" marT="15240" marB="15240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Nube"/>
          <p:cNvSpPr/>
          <p:nvPr/>
        </p:nvSpPr>
        <p:spPr>
          <a:xfrm rot="21058783">
            <a:off x="4499455" y="1621995"/>
            <a:ext cx="734883" cy="1224136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076056" y="2866556"/>
            <a:ext cx="286456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134 </a:t>
            </a:r>
            <a:r>
              <a:rPr lang="en-US" dirty="0" err="1" smtClean="0"/>
              <a:t>sucesos</a:t>
            </a:r>
            <a:r>
              <a:rPr lang="en-US" dirty="0" smtClean="0"/>
              <a:t> de Z entre </a:t>
            </a:r>
            <a:r>
              <a:rPr lang="en-US" dirty="0" err="1" smtClean="0"/>
              <a:t>estos</a:t>
            </a:r>
            <a:endParaRPr lang="es-ES" dirty="0"/>
          </a:p>
        </p:txBody>
      </p:sp>
      <p:sp>
        <p:nvSpPr>
          <p:cNvPr id="27" name="26 Nube"/>
          <p:cNvSpPr/>
          <p:nvPr/>
        </p:nvSpPr>
        <p:spPr>
          <a:xfrm>
            <a:off x="2339752" y="1484784"/>
            <a:ext cx="2167606" cy="1751104"/>
          </a:xfrm>
          <a:prstGeom prst="cloud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27 CuadroTexto"/>
          <p:cNvSpPr txBox="1"/>
          <p:nvPr/>
        </p:nvSpPr>
        <p:spPr>
          <a:xfrm>
            <a:off x="2357805" y="980728"/>
            <a:ext cx="1689886" cy="369332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1724 </a:t>
            </a:r>
            <a:r>
              <a:rPr lang="en-US" dirty="0" err="1" smtClean="0"/>
              <a:t>sucesos</a:t>
            </a:r>
            <a:r>
              <a:rPr lang="en-US" dirty="0" smtClean="0"/>
              <a:t> W</a:t>
            </a:r>
            <a:endParaRPr lang="es-ES" dirty="0"/>
          </a:p>
        </p:txBody>
      </p:sp>
      <p:pic>
        <p:nvPicPr>
          <p:cNvPr id="29" name="Shape 735"/>
          <p:cNvPicPr preferRelativeResize="0">
            <a:picLocks noChangeAspect="1"/>
          </p:cNvPicPr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22" b="5617"/>
          <a:stretch/>
        </p:blipFill>
        <p:spPr>
          <a:xfrm>
            <a:off x="0" y="3501009"/>
            <a:ext cx="5365070" cy="311786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7 Rectángulo"/>
          <p:cNvSpPr/>
          <p:nvPr/>
        </p:nvSpPr>
        <p:spPr>
          <a:xfrm>
            <a:off x="5891601" y="4099199"/>
            <a:ext cx="2145139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lvl="0">
              <a:buClr>
                <a:schemeClr val="dk1"/>
              </a:buClr>
              <a:buSzPct val="100000"/>
            </a:pPr>
            <a:r>
              <a:rPr lang="es-ES" sz="2000" b="1" dirty="0">
                <a:solidFill>
                  <a:srgbClr val="425EA9"/>
                </a:solidFill>
                <a:latin typeface="Chalkduster"/>
                <a:ea typeface="Calibri"/>
                <a:cs typeface="Chalkduster"/>
                <a:sym typeface="Calibri"/>
              </a:rPr>
              <a:t>CMS:	W/Z ≈ 12</a:t>
            </a:r>
          </a:p>
        </p:txBody>
      </p:sp>
      <p:sp>
        <p:nvSpPr>
          <p:cNvPr id="31" name="30 Rectángulo"/>
          <p:cNvSpPr/>
          <p:nvPr/>
        </p:nvSpPr>
        <p:spPr>
          <a:xfrm>
            <a:off x="5787407" y="3523743"/>
            <a:ext cx="2496196" cy="400110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 lvl="0">
              <a:buClr>
                <a:schemeClr val="dk1"/>
              </a:buClr>
              <a:buSzPct val="100000"/>
            </a:pPr>
            <a:r>
              <a:rPr lang="es-ES" sz="2000" b="1" dirty="0" smtClean="0">
                <a:solidFill>
                  <a:srgbClr val="425EA9"/>
                </a:solidFill>
                <a:latin typeface="Chalkduster"/>
                <a:ea typeface="Calibri"/>
                <a:cs typeface="Chalkduster"/>
                <a:sym typeface="Calibri"/>
              </a:rPr>
              <a:t>Medido: W/Z = </a:t>
            </a:r>
            <a:r>
              <a:rPr lang="es-ES" sz="2000" b="1" dirty="0" smtClean="0">
                <a:solidFill>
                  <a:srgbClr val="425EA9"/>
                </a:solidFill>
                <a:latin typeface="Chalkduster"/>
                <a:ea typeface="Calibri"/>
                <a:cs typeface="Chalkduster"/>
                <a:sym typeface="Calibri"/>
              </a:rPr>
              <a:t>12.9</a:t>
            </a:r>
            <a:endParaRPr lang="es-ES" sz="2000" b="1" dirty="0">
              <a:solidFill>
                <a:srgbClr val="425EA9"/>
              </a:solidFill>
              <a:latin typeface="Chalkduster"/>
              <a:ea typeface="Calibri"/>
              <a:cs typeface="Chalkduster"/>
              <a:sym typeface="Calibri"/>
            </a:endParaRPr>
          </a:p>
        </p:txBody>
      </p:sp>
      <p:pic>
        <p:nvPicPr>
          <p:cNvPr id="17" name="Picture 2" descr="Resultado de imagen de good jo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499309"/>
            <a:ext cx="2382737" cy="224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92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27" grpId="0" animBg="1"/>
      <p:bldP spid="28" grpId="0" animBg="1"/>
      <p:bldP spid="8" grpId="0" animBg="1"/>
      <p:bldP spid="3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850" y="3861048"/>
            <a:ext cx="9219362" cy="2977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18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782295"/>
            <a:ext cx="2602201" cy="201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3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grpSp>
          <p:nvGrpSpPr>
            <p:cNvPr id="5" name="4 Grupo"/>
            <p:cNvGrpSpPr/>
            <p:nvPr/>
          </p:nvGrpSpPr>
          <p:grpSpPr>
            <a:xfrm>
              <a:off x="0" y="-13394"/>
              <a:ext cx="9144000" cy="634082"/>
              <a:chOff x="0" y="-13394"/>
              <a:chExt cx="9144000" cy="634082"/>
            </a:xfrm>
          </p:grpSpPr>
          <p:sp>
            <p:nvSpPr>
              <p:cNvPr id="7" name="Title 1"/>
              <p:cNvSpPr txBox="1">
                <a:spLocks/>
              </p:cNvSpPr>
              <p:nvPr/>
            </p:nvSpPr>
            <p:spPr>
              <a:xfrm>
                <a:off x="0" y="-13394"/>
                <a:ext cx="9144000" cy="63408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lvl="0">
                  <a:spcBef>
                    <a:spcPts val="0"/>
                  </a:spcBef>
                </a:pPr>
                <a:r>
                  <a:rPr lang="es-ES" sz="280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5) ¿Bosones de </a:t>
                </a:r>
                <a:r>
                  <a:rPr lang="es-ES" sz="2800" dirty="0" err="1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Higgs</a:t>
                </a:r>
                <a:r>
                  <a:rPr lang="en-US" sz="280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?</a:t>
                </a:r>
                <a:endParaRPr lang="es-E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endParaRPr>
              </a:p>
            </p:txBody>
          </p:sp>
          <p:pic>
            <p:nvPicPr>
              <p:cNvPr id="8" name="Picture 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28402" y="56860"/>
                <a:ext cx="686189" cy="493574"/>
              </a:xfrm>
              <a:prstGeom prst="rect">
                <a:avLst/>
              </a:prstGeom>
            </p:spPr>
          </p:pic>
          <p:pic>
            <p:nvPicPr>
              <p:cNvPr id="9" name="Picture 13" descr="http://hep.ucsb.edu/cms/cms_logo.gif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29116" y="66198"/>
                <a:ext cx="446880" cy="446087"/>
              </a:xfrm>
              <a:prstGeom prst="rect">
                <a:avLst/>
              </a:prstGeom>
              <a:solidFill>
                <a:srgbClr val="92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" name="Imagen 1" descr="ff-ff-bw.jpe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pic>
        <p:nvPicPr>
          <p:cNvPr id="10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63" y="842247"/>
            <a:ext cx="2392694" cy="1674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95CC4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23"/>
          <p:cNvGrpSpPr/>
          <p:nvPr/>
        </p:nvGrpSpPr>
        <p:grpSpPr>
          <a:xfrm>
            <a:off x="7495508" y="4580159"/>
            <a:ext cx="1180948" cy="1441129"/>
            <a:chOff x="7687312" y="2367494"/>
            <a:chExt cx="1180948" cy="1441129"/>
          </a:xfrm>
        </p:grpSpPr>
        <p:sp>
          <p:nvSpPr>
            <p:cNvPr id="13" name="CuadroTexto 4"/>
            <p:cNvSpPr txBox="1"/>
            <p:nvPr/>
          </p:nvSpPr>
          <p:spPr>
            <a:xfrm>
              <a:off x="7687312" y="2367494"/>
              <a:ext cx="118094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Higgs</a:t>
              </a:r>
              <a:endParaRPr lang="es-ES" sz="2200" u="sng" baseline="-25000" dirty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14" name="Conector recto de flecha 5"/>
            <p:cNvCxnSpPr/>
            <p:nvPr/>
          </p:nvCxnSpPr>
          <p:spPr>
            <a:xfrm>
              <a:off x="8277786" y="2876361"/>
              <a:ext cx="0" cy="932262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5727164" y="4215160"/>
            <a:ext cx="751702" cy="1447187"/>
            <a:chOff x="6122764" y="2152050"/>
            <a:chExt cx="405053" cy="1447187"/>
          </a:xfrm>
        </p:grpSpPr>
        <p:sp>
          <p:nvSpPr>
            <p:cNvPr id="16" name="CuadroTexto 7"/>
            <p:cNvSpPr txBox="1"/>
            <p:nvPr/>
          </p:nvSpPr>
          <p:spPr>
            <a:xfrm>
              <a:off x="6122764" y="2152050"/>
              <a:ext cx="40505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Z</a:t>
              </a:r>
              <a:endParaRPr lang="es-ES" sz="2200" u="sng" baseline="-25000" dirty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17" name="Conector recto de flecha 8"/>
            <p:cNvCxnSpPr>
              <a:stCxn id="16" idx="2"/>
            </p:cNvCxnSpPr>
            <p:nvPr/>
          </p:nvCxnSpPr>
          <p:spPr>
            <a:xfrm>
              <a:off x="6325297" y="2582937"/>
              <a:ext cx="0" cy="1016300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Agrupar 18"/>
          <p:cNvGrpSpPr/>
          <p:nvPr/>
        </p:nvGrpSpPr>
        <p:grpSpPr>
          <a:xfrm>
            <a:off x="1182119" y="4551902"/>
            <a:ext cx="1074990" cy="1077218"/>
            <a:chOff x="713324" y="1917937"/>
            <a:chExt cx="1074990" cy="1077218"/>
          </a:xfrm>
        </p:grpSpPr>
        <p:sp>
          <p:nvSpPr>
            <p:cNvPr id="19" name="CuadroTexto 10"/>
            <p:cNvSpPr txBox="1"/>
            <p:nvPr/>
          </p:nvSpPr>
          <p:spPr>
            <a:xfrm>
              <a:off x="713324" y="1917937"/>
              <a:ext cx="107499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ϒ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 (</a:t>
              </a:r>
              <a:r>
                <a:rPr lang="es-ES" sz="2200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b</a:t>
              </a:r>
              <a:r>
                <a:rPr lang="es-ES" sz="2200" u="sng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b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)</a:t>
              </a:r>
            </a:p>
          </p:txBody>
        </p:sp>
        <p:cxnSp>
          <p:nvCxnSpPr>
            <p:cNvPr id="20" name="Conector recto de flecha 11"/>
            <p:cNvCxnSpPr>
              <a:stCxn id="19" idx="2"/>
            </p:cNvCxnSpPr>
            <p:nvPr/>
          </p:nvCxnSpPr>
          <p:spPr>
            <a:xfrm flipH="1">
              <a:off x="930457" y="2348824"/>
              <a:ext cx="320362" cy="646331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9"/>
          <p:cNvGrpSpPr/>
          <p:nvPr/>
        </p:nvGrpSpPr>
        <p:grpSpPr>
          <a:xfrm>
            <a:off x="632654" y="3806729"/>
            <a:ext cx="1533196" cy="866796"/>
            <a:chOff x="1192889" y="1612702"/>
            <a:chExt cx="843948" cy="866796"/>
          </a:xfrm>
        </p:grpSpPr>
        <p:sp>
          <p:nvSpPr>
            <p:cNvPr id="22" name="CuadroTexto 13"/>
            <p:cNvSpPr txBox="1"/>
            <p:nvPr/>
          </p:nvSpPr>
          <p:spPr>
            <a:xfrm>
              <a:off x="1192889" y="1612702"/>
              <a:ext cx="84394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J/</a:t>
              </a:r>
              <a:r>
                <a:rPr lang="es-ES" sz="2200" dirty="0">
                  <a:solidFill>
                    <a:srgbClr val="FF0000"/>
                  </a:solidFill>
                  <a:latin typeface="Chalkduster"/>
                  <a:cs typeface="Chalkduster"/>
                </a:rPr>
                <a:t>𝜓 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(c</a:t>
              </a:r>
              <a:r>
                <a:rPr lang="es-ES" sz="2200" u="sng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c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)</a:t>
              </a:r>
              <a:endParaRPr lang="es-ES" sz="2200" dirty="0">
                <a:solidFill>
                  <a:srgbClr val="FF0000"/>
                </a:solidFill>
                <a:latin typeface="Chalkduster"/>
                <a:cs typeface="Chalkduster"/>
              </a:endParaRPr>
            </a:p>
            <a:p>
              <a:pPr algn="ctr"/>
              <a:endParaRPr lang="es-ES" sz="2200" dirty="0" smtClean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23" name="Conector recto de flecha 14"/>
            <p:cNvCxnSpPr/>
            <p:nvPr/>
          </p:nvCxnSpPr>
          <p:spPr>
            <a:xfrm flipH="1">
              <a:off x="1324401" y="1960151"/>
              <a:ext cx="135078" cy="519347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Agrupar 15"/>
          <p:cNvGrpSpPr/>
          <p:nvPr/>
        </p:nvGrpSpPr>
        <p:grpSpPr>
          <a:xfrm>
            <a:off x="1629137" y="5558963"/>
            <a:ext cx="3662943" cy="750357"/>
            <a:chOff x="1950418" y="2456546"/>
            <a:chExt cx="4018866" cy="877483"/>
          </a:xfrm>
        </p:grpSpPr>
        <p:sp>
          <p:nvSpPr>
            <p:cNvPr id="25" name="CuadroTexto 16"/>
            <p:cNvSpPr txBox="1"/>
            <p:nvPr/>
          </p:nvSpPr>
          <p:spPr>
            <a:xfrm>
              <a:off x="3380115" y="2456546"/>
              <a:ext cx="11594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𝛾</a:t>
              </a:r>
              <a:r>
                <a:rPr lang="es-ES" sz="2200" baseline="300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*</a:t>
              </a:r>
              <a:r>
                <a:rPr lang="es-ES" sz="2200" dirty="0" smtClean="0">
                  <a:solidFill>
                    <a:srgbClr val="FF0000"/>
                  </a:solidFill>
                  <a:latin typeface="Chalkduster"/>
                  <a:cs typeface="Chalkduster"/>
                </a:rPr>
                <a:t>/Z</a:t>
              </a:r>
              <a:r>
                <a:rPr lang="es-ES" sz="2200" baseline="30000" dirty="0">
                  <a:solidFill>
                    <a:srgbClr val="FF0000"/>
                  </a:solidFill>
                  <a:latin typeface="Chalkduster"/>
                  <a:cs typeface="Chalkduster"/>
                </a:rPr>
                <a:t>*</a:t>
              </a:r>
              <a:endParaRPr lang="es-ES" sz="2200" dirty="0" smtClean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sp>
          <p:nvSpPr>
            <p:cNvPr id="26" name="Abrir llave 17"/>
            <p:cNvSpPr/>
            <p:nvPr/>
          </p:nvSpPr>
          <p:spPr>
            <a:xfrm rot="5400000">
              <a:off x="3734522" y="1099267"/>
              <a:ext cx="450658" cy="4018866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26 Rectángulo"/>
          <p:cNvSpPr/>
          <p:nvPr/>
        </p:nvSpPr>
        <p:spPr>
          <a:xfrm>
            <a:off x="2555776" y="3212976"/>
            <a:ext cx="2383986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Chalkduster"/>
                <a:cs typeface="Chalkduster"/>
              </a:rPr>
              <a:t>Masa H ~ 125 GeV</a:t>
            </a:r>
            <a:endParaRPr lang="en-US" sz="20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pic>
        <p:nvPicPr>
          <p:cNvPr id="28" name="Imagen 4" descr="ZZMass_7Plus8TeV_70-1000_3GeV.pn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63" r="6100"/>
          <a:stretch/>
        </p:blipFill>
        <p:spPr>
          <a:xfrm>
            <a:off x="5568126" y="842247"/>
            <a:ext cx="3447272" cy="299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869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>
            <a:grpSpLocks noChangeAspect="1"/>
          </p:cNvGrpSpPr>
          <p:nvPr/>
        </p:nvGrpSpPr>
        <p:grpSpPr>
          <a:xfrm>
            <a:off x="738594" y="4651855"/>
            <a:ext cx="7666813" cy="2150430"/>
            <a:chOff x="2018456" y="5269695"/>
            <a:chExt cx="5464061" cy="1532590"/>
          </a:xfrm>
        </p:grpSpPr>
        <p:pic>
          <p:nvPicPr>
            <p:cNvPr id="4" name="Shape 640"/>
            <p:cNvPicPr preferRelativeResize="0">
              <a:picLocks noChangeAspect="1"/>
            </p:cNvPicPr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4870148" y="5269695"/>
              <a:ext cx="2612369" cy="15325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Shape 641"/>
            <p:cNvPicPr preferRelativeResize="0">
              <a:picLocks noChangeAspect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018456" y="5270682"/>
              <a:ext cx="2579543" cy="153160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" name="Shape 628"/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" y="0"/>
            <a:ext cx="7744972" cy="465185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Título 1"/>
          <p:cNvSpPr txBox="1">
            <a:spLocks/>
          </p:cNvSpPr>
          <p:nvPr/>
        </p:nvSpPr>
        <p:spPr>
          <a:xfrm>
            <a:off x="3707904" y="105267"/>
            <a:ext cx="5182372" cy="124421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 algn="r"/>
            <a:r>
              <a:rPr lang="en-US" sz="3200" u="sng" dirty="0" err="1" smtClean="0">
                <a:latin typeface="Rockwell" panose="02060603020205020403" pitchFamily="18" charset="0"/>
              </a:rPr>
              <a:t>Partículas</a:t>
            </a:r>
            <a:r>
              <a:rPr lang="en-US" sz="3200" u="sng" dirty="0" smtClean="0">
                <a:latin typeface="Rockwell" panose="02060603020205020403" pitchFamily="18" charset="0"/>
              </a:rPr>
              <a:t> a </a:t>
            </a:r>
            <a:r>
              <a:rPr lang="en-US" sz="3200" u="sng" dirty="0" err="1" smtClean="0">
                <a:latin typeface="Rockwell" panose="02060603020205020403" pitchFamily="18" charset="0"/>
              </a:rPr>
              <a:t>identificar</a:t>
            </a:r>
            <a:r>
              <a:rPr lang="en-US" sz="3200" u="sng" dirty="0" smtClean="0">
                <a:latin typeface="Rockwell" panose="02060603020205020403" pitchFamily="18" charset="0"/>
              </a:rPr>
              <a:t>:</a:t>
            </a:r>
            <a:endParaRPr lang="es-ES" sz="3200" u="sng" dirty="0" smtClean="0">
              <a:latin typeface="Rockwell" panose="02060603020205020403" pitchFamily="18" charset="0"/>
            </a:endParaRPr>
          </a:p>
          <a:p>
            <a:pPr algn="r"/>
            <a:r>
              <a:rPr lang="es-ES" sz="3200" dirty="0" smtClean="0">
                <a:latin typeface="Rockwell" panose="02060603020205020403" pitchFamily="18" charset="0"/>
              </a:rPr>
              <a:t>Bosones W (</a:t>
            </a:r>
            <a:r>
              <a:rPr lang="en-US" sz="3200" dirty="0" smtClean="0">
                <a:latin typeface="Rockwell" panose="02060603020205020403" pitchFamily="18" charset="0"/>
              </a:rPr>
              <a:t>+/-)</a:t>
            </a:r>
            <a:r>
              <a:rPr lang="es-ES" sz="3200" dirty="0" smtClean="0">
                <a:latin typeface="Rockwell" panose="02060603020205020403" pitchFamily="18" charset="0"/>
              </a:rPr>
              <a:t> y Z</a:t>
            </a:r>
          </a:p>
          <a:p>
            <a:pPr algn="r"/>
            <a:endParaRPr lang="es-ES" sz="1600" dirty="0" smtClean="0">
              <a:latin typeface="Rockwell" panose="02060603020205020403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703446" y="6279503"/>
            <a:ext cx="52103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3413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54182" y="-2331640"/>
            <a:ext cx="21089318" cy="681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3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grpSp>
          <p:nvGrpSpPr>
            <p:cNvPr id="5" name="4 Grupo"/>
            <p:cNvGrpSpPr/>
            <p:nvPr/>
          </p:nvGrpSpPr>
          <p:grpSpPr>
            <a:xfrm>
              <a:off x="0" y="-13394"/>
              <a:ext cx="9144000" cy="634082"/>
              <a:chOff x="0" y="-13394"/>
              <a:chExt cx="9144000" cy="634082"/>
            </a:xfrm>
          </p:grpSpPr>
          <p:sp>
            <p:nvSpPr>
              <p:cNvPr id="7" name="Title 1"/>
              <p:cNvSpPr txBox="1">
                <a:spLocks/>
              </p:cNvSpPr>
              <p:nvPr/>
            </p:nvSpPr>
            <p:spPr>
              <a:xfrm>
                <a:off x="0" y="-13394"/>
                <a:ext cx="9144000" cy="63408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lvl="0">
                  <a:spcBef>
                    <a:spcPts val="0"/>
                  </a:spcBef>
                </a:pPr>
                <a:r>
                  <a:rPr lang="es-ES" sz="280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5) ¿Bosones de </a:t>
                </a:r>
                <a:r>
                  <a:rPr lang="es-ES" sz="2800" dirty="0" err="1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Higgs</a:t>
                </a:r>
                <a:r>
                  <a:rPr lang="en-US" sz="2800" dirty="0" smtClean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" panose="02060603020205020403" pitchFamily="18" charset="0"/>
                    <a:ea typeface="+mn-ea"/>
                    <a:cs typeface="+mn-cs"/>
                  </a:rPr>
                  <a:t>?</a:t>
                </a:r>
                <a:endParaRPr lang="es-E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endParaRPr>
              </a:p>
            </p:txBody>
          </p:sp>
          <p:pic>
            <p:nvPicPr>
              <p:cNvPr id="8" name="Picture 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28402" y="56860"/>
                <a:ext cx="686189" cy="493574"/>
              </a:xfrm>
              <a:prstGeom prst="rect">
                <a:avLst/>
              </a:prstGeom>
            </p:spPr>
          </p:pic>
          <p:pic>
            <p:nvPicPr>
              <p:cNvPr id="9" name="Picture 13" descr="http://hep.ucsb.edu/cms/cms_logo.gif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29116" y="66198"/>
                <a:ext cx="446880" cy="446087"/>
              </a:xfrm>
              <a:prstGeom prst="rect">
                <a:avLst/>
              </a:prstGeom>
              <a:solidFill>
                <a:srgbClr val="92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" name="Imagen 1" descr="ff-ff-bw.jpe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grpSp>
        <p:nvGrpSpPr>
          <p:cNvPr id="12" name="Group 23"/>
          <p:cNvGrpSpPr/>
          <p:nvPr/>
        </p:nvGrpSpPr>
        <p:grpSpPr>
          <a:xfrm>
            <a:off x="974277" y="1329651"/>
            <a:ext cx="1180948" cy="1441129"/>
            <a:chOff x="7687312" y="2367494"/>
            <a:chExt cx="1180948" cy="1441129"/>
          </a:xfrm>
        </p:grpSpPr>
        <p:sp>
          <p:nvSpPr>
            <p:cNvPr id="13" name="CuadroTexto 4"/>
            <p:cNvSpPr txBox="1"/>
            <p:nvPr/>
          </p:nvSpPr>
          <p:spPr>
            <a:xfrm>
              <a:off x="7687312" y="2367494"/>
              <a:ext cx="118094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dirty="0" err="1" smtClean="0">
                  <a:solidFill>
                    <a:srgbClr val="FF0000"/>
                  </a:solidFill>
                  <a:latin typeface="Chalkduster"/>
                  <a:cs typeface="Chalkduster"/>
                </a:rPr>
                <a:t>Higgs</a:t>
              </a:r>
              <a:endParaRPr lang="es-ES" sz="2200" u="sng" baseline="-25000" dirty="0">
                <a:solidFill>
                  <a:srgbClr val="FF0000"/>
                </a:solidFill>
                <a:latin typeface="Chalkduster"/>
                <a:cs typeface="Chalkduster"/>
              </a:endParaRPr>
            </a:p>
          </p:txBody>
        </p:sp>
        <p:cxnSp>
          <p:nvCxnSpPr>
            <p:cNvPr id="14" name="Conector recto de flecha 5"/>
            <p:cNvCxnSpPr/>
            <p:nvPr/>
          </p:nvCxnSpPr>
          <p:spPr>
            <a:xfrm>
              <a:off x="8277786" y="2876361"/>
              <a:ext cx="0" cy="932262"/>
            </a:xfrm>
            <a:prstGeom prst="straightConnector1">
              <a:avLst/>
            </a:prstGeom>
            <a:ln>
              <a:solidFill>
                <a:srgbClr val="FF0D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26 Rectángulo"/>
          <p:cNvSpPr/>
          <p:nvPr/>
        </p:nvSpPr>
        <p:spPr>
          <a:xfrm>
            <a:off x="2555776" y="894730"/>
            <a:ext cx="2383986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Chalkduster"/>
                <a:cs typeface="Chalkduster"/>
              </a:rPr>
              <a:t>Masa H ~ 125 GeV</a:t>
            </a:r>
            <a:endParaRPr lang="en-US" sz="20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599575" y="1568654"/>
            <a:ext cx="500487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latin typeface="Rockwell" panose="02060603020205020403" pitchFamily="18" charset="0"/>
              </a:rPr>
              <a:t>24 </a:t>
            </a:r>
            <a:r>
              <a:rPr lang="en-US" sz="2800" dirty="0" err="1" smtClean="0">
                <a:solidFill>
                  <a:srgbClr val="00B050"/>
                </a:solidFill>
                <a:latin typeface="Rockwell" panose="02060603020205020403" pitchFamily="18" charset="0"/>
              </a:rPr>
              <a:t>eventos</a:t>
            </a:r>
            <a:r>
              <a:rPr lang="en-US" sz="2800" dirty="0">
                <a:solidFill>
                  <a:srgbClr val="00B050"/>
                </a:solidFill>
                <a:latin typeface="Rockwell" panose="02060603020205020403" pitchFamily="18" charset="0"/>
              </a:rPr>
              <a:t> </a:t>
            </a:r>
            <a:r>
              <a:rPr lang="en-US" sz="2800" dirty="0" err="1" smtClean="0">
                <a:solidFill>
                  <a:srgbClr val="00B050"/>
                </a:solidFill>
                <a:latin typeface="Rockwell" panose="02060603020205020403" pitchFamily="18" charset="0"/>
              </a:rPr>
              <a:t>en</a:t>
            </a:r>
            <a:r>
              <a:rPr lang="en-US" sz="2800" dirty="0" smtClean="0">
                <a:solidFill>
                  <a:srgbClr val="00B050"/>
                </a:solidFill>
                <a:latin typeface="Rockwell" panose="02060603020205020403" pitchFamily="18" charset="0"/>
              </a:rPr>
              <a:t> ese </a:t>
            </a:r>
            <a:r>
              <a:rPr lang="en-US" sz="2800" dirty="0" err="1" smtClean="0">
                <a:solidFill>
                  <a:srgbClr val="00B050"/>
                </a:solidFill>
                <a:latin typeface="Rockwell" panose="02060603020205020403" pitchFamily="18" charset="0"/>
              </a:rPr>
              <a:t>pico</a:t>
            </a:r>
            <a:endParaRPr lang="en-US" sz="2800" dirty="0" smtClean="0">
              <a:solidFill>
                <a:srgbClr val="00B050"/>
              </a:solidFill>
              <a:latin typeface="Rockwell" panose="02060603020205020403" pitchFamily="18" charset="0"/>
            </a:endParaRPr>
          </a:p>
          <a:p>
            <a:endParaRPr lang="en-US" sz="2800" dirty="0" smtClean="0">
              <a:solidFill>
                <a:srgbClr val="00B050"/>
              </a:solidFill>
              <a:latin typeface="Rockwell" panose="02060603020205020403" pitchFamily="18" charset="0"/>
            </a:endParaRPr>
          </a:p>
          <a:p>
            <a:pPr lvl="1"/>
            <a:r>
              <a:rPr lang="en-US" sz="2800" dirty="0" smtClean="0">
                <a:solidFill>
                  <a:srgbClr val="FF0000"/>
                </a:solidFill>
                <a:latin typeface="Rockwell" panose="02060603020205020403" pitchFamily="18" charset="0"/>
              </a:rPr>
              <a:t>35 </a:t>
            </a:r>
            <a:r>
              <a:rPr lang="en-US" sz="2800" dirty="0" err="1" smtClean="0">
                <a:solidFill>
                  <a:srgbClr val="FF0000"/>
                </a:solidFill>
                <a:latin typeface="Rockwell" panose="02060603020205020403" pitchFamily="18" charset="0"/>
              </a:rPr>
              <a:t>identificados</a:t>
            </a:r>
            <a:r>
              <a:rPr lang="en-US" sz="2800" dirty="0" smtClean="0">
                <a:solidFill>
                  <a:srgbClr val="FF0000"/>
                </a:solidFill>
                <a:latin typeface="Rockwell" panose="02060603020205020403" pitchFamily="18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Rockwell" panose="02060603020205020403" pitchFamily="18" charset="0"/>
              </a:rPr>
              <a:t>como</a:t>
            </a:r>
            <a:r>
              <a:rPr lang="en-US" sz="2800" dirty="0" smtClean="0">
                <a:solidFill>
                  <a:srgbClr val="FF0000"/>
                </a:solidFill>
                <a:latin typeface="Rockwell" panose="02060603020205020403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Rockwell" panose="02060603020205020403" pitchFamily="18" charset="0"/>
              </a:rPr>
              <a:t>Higgs </a:t>
            </a:r>
            <a:r>
              <a:rPr lang="en-US" sz="2800" dirty="0" err="1" smtClean="0">
                <a:solidFill>
                  <a:srgbClr val="FF0000"/>
                </a:solidFill>
                <a:latin typeface="Rockwell" panose="02060603020205020403" pitchFamily="18" charset="0"/>
              </a:rPr>
              <a:t>en</a:t>
            </a:r>
            <a:r>
              <a:rPr lang="en-US" sz="2800" dirty="0" smtClean="0">
                <a:solidFill>
                  <a:srgbClr val="FF0000"/>
                </a:solidFill>
                <a:latin typeface="Rockwell" panose="02060603020205020403" pitchFamily="18" charset="0"/>
              </a:rPr>
              <a:t> la </a:t>
            </a:r>
            <a:r>
              <a:rPr lang="en-US" sz="2800" dirty="0" err="1" smtClean="0">
                <a:solidFill>
                  <a:srgbClr val="FF0000"/>
                </a:solidFill>
                <a:latin typeface="Rockwell" panose="02060603020205020403" pitchFamily="18" charset="0"/>
              </a:rPr>
              <a:t>tabla</a:t>
            </a:r>
            <a:endParaRPr lang="es-ES" sz="2800" dirty="0">
              <a:latin typeface="Rockwell" panose="02060603020205020403" pitchFamily="18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3086271" y="4725970"/>
            <a:ext cx="5189883" cy="954107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rgbClr val="FFFF00"/>
                </a:solidFill>
                <a:latin typeface="Rockwell" panose="02060603020205020403" pitchFamily="18" charset="0"/>
              </a:rPr>
              <a:t>94% de </a:t>
            </a:r>
            <a:r>
              <a:rPr lang="en-US" sz="2800" dirty="0" err="1">
                <a:solidFill>
                  <a:srgbClr val="FFFF00"/>
                </a:solidFill>
                <a:latin typeface="Rockwell" panose="02060603020205020403" pitchFamily="18" charset="0"/>
              </a:rPr>
              <a:t>eficiencia</a:t>
            </a:r>
            <a:r>
              <a:rPr lang="en-US" sz="2800" dirty="0">
                <a:solidFill>
                  <a:srgbClr val="FFFF00"/>
                </a:solidFill>
                <a:latin typeface="Rockwell" panose="02060603020205020403" pitchFamily="18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latin typeface="Rockwell" panose="02060603020205020403" pitchFamily="18" charset="0"/>
              </a:rPr>
              <a:t>click </a:t>
            </a:r>
            <a:endParaRPr lang="en-US" sz="2800" dirty="0" smtClean="0">
              <a:solidFill>
                <a:srgbClr val="FFFF00"/>
              </a:solidFill>
              <a:latin typeface="Rockwell" panose="02060603020205020403" pitchFamily="18" charset="0"/>
            </a:endParaRPr>
          </a:p>
          <a:p>
            <a:pPr algn="ctr"/>
            <a:r>
              <a:rPr lang="en-US" sz="2800" i="1" dirty="0" smtClean="0">
                <a:solidFill>
                  <a:srgbClr val="FFC000"/>
                </a:solidFill>
                <a:latin typeface="Rockwell" panose="02060603020205020403" pitchFamily="18" charset="0"/>
              </a:rPr>
              <a:t>68% de </a:t>
            </a:r>
            <a:r>
              <a:rPr lang="en-US" sz="2800" i="1" dirty="0" err="1" smtClean="0">
                <a:solidFill>
                  <a:srgbClr val="FFC000"/>
                </a:solidFill>
                <a:latin typeface="Rockwell" panose="02060603020205020403" pitchFamily="18" charset="0"/>
              </a:rPr>
              <a:t>eficiencia</a:t>
            </a:r>
            <a:r>
              <a:rPr lang="en-US" sz="2800" i="1" dirty="0" smtClean="0">
                <a:solidFill>
                  <a:srgbClr val="FFC000"/>
                </a:solidFill>
                <a:latin typeface="Rockwell" panose="02060603020205020403" pitchFamily="18" charset="0"/>
              </a:rPr>
              <a:t> click </a:t>
            </a:r>
            <a:r>
              <a:rPr lang="en-US" sz="2800" i="1" dirty="0" smtClean="0">
                <a:solidFill>
                  <a:srgbClr val="FFC000"/>
                </a:solidFill>
                <a:latin typeface="Rockwell" panose="02060603020205020403" pitchFamily="18" charset="0"/>
              </a:rPr>
              <a:t>(Higgs)</a:t>
            </a:r>
            <a:endParaRPr lang="en-US" sz="2800" i="1" dirty="0">
              <a:solidFill>
                <a:srgbClr val="FFC000"/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2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" y="432048"/>
            <a:ext cx="11756386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05369" y="5301208"/>
            <a:ext cx="210852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B050"/>
                </a:solidFill>
              </a:rPr>
              <a:t>Grupo</a:t>
            </a:r>
            <a:r>
              <a:rPr lang="en-US" dirty="0" smtClean="0">
                <a:solidFill>
                  <a:srgbClr val="00B050"/>
                </a:solidFill>
              </a:rPr>
              <a:t> 24, </a:t>
            </a:r>
            <a:r>
              <a:rPr lang="en-US" dirty="0" err="1" smtClean="0">
                <a:solidFill>
                  <a:srgbClr val="00B050"/>
                </a:solidFill>
              </a:rPr>
              <a:t>evento</a:t>
            </a:r>
            <a:r>
              <a:rPr lang="en-US" dirty="0" smtClean="0">
                <a:solidFill>
                  <a:srgbClr val="00B050"/>
                </a:solidFill>
              </a:rPr>
              <a:t> 59</a:t>
            </a:r>
            <a:endParaRPr lang="es-E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58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Resultado de imagen de sheldon hap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5314"/>
            <a:ext cx="430127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979712" y="4989412"/>
            <a:ext cx="66317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¡¡¡</a:t>
            </a:r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BUEN TRABAJO!!!</a:t>
            </a:r>
            <a:endParaRPr lang="es-E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718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861048"/>
            <a:ext cx="2998339" cy="215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4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fld id="{6B9320DE-A6B4-417C-B23C-B050C20D3101}" type="slidenum">
              <a:rPr lang="en-US" altLang="en-US">
                <a:solidFill>
                  <a:srgbClr val="898989"/>
                </a:solidFill>
              </a:rPr>
              <a:pPr/>
              <a:t>34</a:t>
            </a:fld>
            <a:endParaRPr lang="en-US" altLang="en-US">
              <a:solidFill>
                <a:srgbClr val="898989"/>
              </a:solidFill>
            </a:endParaRP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8" y="836712"/>
            <a:ext cx="4572000" cy="4530725"/>
          </a:xfrm>
        </p:spPr>
        <p:txBody>
          <a:bodyPr>
            <a:noAutofit/>
          </a:bodyPr>
          <a:lstStyle/>
          <a:p>
            <a:r>
              <a:rPr lang="en-US" altLang="en-US" sz="2400" dirty="0" err="1" smtClean="0">
                <a:solidFill>
                  <a:srgbClr val="800000"/>
                </a:solidFill>
                <a:latin typeface="Times New Roman" charset="0"/>
              </a:rPr>
              <a:t>c</a:t>
            </a:r>
            <a:r>
              <a:rPr lang="en-US" altLang="en-US" sz="2400" dirty="0" err="1" smtClean="0">
                <a:solidFill>
                  <a:srgbClr val="800000"/>
                </a:solidFill>
                <a:latin typeface="Symbol" charset="2"/>
              </a:rPr>
              <a:t>t</a:t>
            </a:r>
            <a:r>
              <a:rPr lang="en-US" altLang="en-US" sz="2400" dirty="0" smtClean="0">
                <a:solidFill>
                  <a:srgbClr val="800000"/>
                </a:solidFill>
                <a:latin typeface="Symbol" charset="2"/>
              </a:rPr>
              <a:t> ~= 87m</a:t>
            </a:r>
            <a:r>
              <a:rPr lang="en-US" altLang="en-US" sz="2400" dirty="0" smtClean="0">
                <a:solidFill>
                  <a:srgbClr val="800000"/>
                </a:solidFill>
                <a:latin typeface="Times New Roman" charset="0"/>
              </a:rPr>
              <a:t>m, </a:t>
            </a:r>
            <a:r>
              <a:rPr lang="en-US" altLang="en-US" sz="2400" dirty="0" err="1" smtClean="0">
                <a:solidFill>
                  <a:srgbClr val="800000"/>
                </a:solidFill>
                <a:latin typeface="Times New Roman" charset="0"/>
              </a:rPr>
              <a:t>m</a:t>
            </a:r>
            <a:r>
              <a:rPr lang="en-US" altLang="en-US" sz="2400" baseline="-25000" dirty="0" err="1" smtClean="0">
                <a:solidFill>
                  <a:srgbClr val="800000"/>
                </a:solidFill>
                <a:latin typeface="Symbol" charset="2"/>
              </a:rPr>
              <a:t>t</a:t>
            </a:r>
            <a:r>
              <a:rPr lang="en-US" altLang="en-US" sz="2400" dirty="0" smtClean="0">
                <a:solidFill>
                  <a:srgbClr val="800000"/>
                </a:solidFill>
                <a:latin typeface="Symbol" charset="2"/>
              </a:rPr>
              <a:t>=1.78 </a:t>
            </a:r>
            <a:r>
              <a:rPr lang="en-US" altLang="en-US" sz="2400" dirty="0" err="1" smtClean="0">
                <a:solidFill>
                  <a:srgbClr val="800000"/>
                </a:solidFill>
                <a:latin typeface="Times New Roman" charset="0"/>
              </a:rPr>
              <a:t>Gev</a:t>
            </a:r>
            <a:r>
              <a:rPr lang="en-US" altLang="en-US" sz="2400" dirty="0" smtClean="0">
                <a:solidFill>
                  <a:srgbClr val="800000"/>
                </a:solidFill>
                <a:latin typeface="Times New Roman" charset="0"/>
              </a:rPr>
              <a:t>/c</a:t>
            </a:r>
            <a:r>
              <a:rPr lang="en-US" altLang="en-US" sz="2400" baseline="30000" dirty="0" smtClean="0">
                <a:solidFill>
                  <a:srgbClr val="800000"/>
                </a:solidFill>
                <a:latin typeface="Times New Roman" charset="0"/>
              </a:rPr>
              <a:t>2</a:t>
            </a:r>
            <a:endParaRPr lang="en-US" altLang="en-US" sz="2400" dirty="0" smtClean="0">
              <a:solidFill>
                <a:srgbClr val="800000"/>
              </a:solidFill>
            </a:endParaRPr>
          </a:p>
          <a:p>
            <a:r>
              <a:rPr lang="en-US" altLang="en-US" sz="2400" dirty="0" err="1" smtClean="0">
                <a:solidFill>
                  <a:srgbClr val="800000"/>
                </a:solidFill>
              </a:rPr>
              <a:t>Desintegraciones</a:t>
            </a:r>
            <a:r>
              <a:rPr lang="en-US" altLang="en-US" sz="2400" dirty="0" smtClean="0">
                <a:solidFill>
                  <a:srgbClr val="800000"/>
                </a:solidFill>
              </a:rPr>
              <a:t> </a:t>
            </a:r>
            <a:r>
              <a:rPr lang="en-US" altLang="en-US" sz="2400" dirty="0" err="1" smtClean="0">
                <a:solidFill>
                  <a:srgbClr val="800000"/>
                </a:solidFill>
              </a:rPr>
              <a:t>leptónicas</a:t>
            </a:r>
            <a:endParaRPr lang="en-US" altLang="en-US" sz="2400" dirty="0" smtClean="0">
              <a:solidFill>
                <a:srgbClr val="800000"/>
              </a:solidFill>
            </a:endParaRPr>
          </a:p>
          <a:p>
            <a:pPr lvl="1"/>
            <a:r>
              <a:rPr lang="en-US" altLang="en-US" sz="2400" dirty="0" smtClean="0">
                <a:latin typeface="Symbol" charset="2"/>
              </a:rPr>
              <a:t>t-&gt;</a:t>
            </a:r>
            <a:r>
              <a:rPr lang="en-US" altLang="en-US" sz="2400" dirty="0" smtClean="0">
                <a:latin typeface="Times New Roman" charset="0"/>
              </a:rPr>
              <a:t> e(</a:t>
            </a:r>
            <a:r>
              <a:rPr lang="en-US" altLang="en-US" sz="2400" dirty="0" smtClean="0">
                <a:latin typeface="Symbol" charset="2"/>
              </a:rPr>
              <a:t>m</a:t>
            </a:r>
            <a:r>
              <a:rPr lang="en-US" altLang="en-US" sz="2400" dirty="0" smtClean="0">
                <a:latin typeface="Times New Roman" charset="0"/>
              </a:rPr>
              <a:t>) </a:t>
            </a:r>
            <a:r>
              <a:rPr lang="en-US" altLang="en-US" sz="2400" dirty="0" smtClean="0">
                <a:latin typeface="Symbol" charset="2"/>
              </a:rPr>
              <a:t>n </a:t>
            </a:r>
            <a:r>
              <a:rPr lang="en-US" altLang="en-US" sz="2400" dirty="0" err="1" smtClean="0">
                <a:latin typeface="Symbol" charset="2"/>
              </a:rPr>
              <a:t>n</a:t>
            </a:r>
            <a:r>
              <a:rPr lang="en-US" altLang="en-US" sz="2400" dirty="0" smtClean="0">
                <a:latin typeface="Symbol" charset="2"/>
              </a:rPr>
              <a:t> : </a:t>
            </a:r>
            <a:r>
              <a:rPr lang="en-US" altLang="en-US" sz="2400" dirty="0" smtClean="0">
                <a:solidFill>
                  <a:srgbClr val="3333FF"/>
                </a:solidFill>
                <a:latin typeface="Times New Roman" charset="0"/>
              </a:rPr>
              <a:t>~ 35.2 %</a:t>
            </a:r>
            <a:r>
              <a:rPr lang="en-US" altLang="en-US" sz="2400" dirty="0" smtClean="0">
                <a:latin typeface="Times New Roman" charset="0"/>
              </a:rPr>
              <a:t>  </a:t>
            </a:r>
          </a:p>
          <a:p>
            <a:pPr lvl="2"/>
            <a:r>
              <a:rPr lang="en-US" altLang="en-US" dirty="0" err="1" smtClean="0"/>
              <a:t>Identificados</a:t>
            </a:r>
            <a:r>
              <a:rPr lang="en-US" altLang="en-US" dirty="0" smtClean="0"/>
              <a:t> a </a:t>
            </a:r>
            <a:r>
              <a:rPr lang="en-US" altLang="en-US" dirty="0" err="1" smtClean="0"/>
              <a:t>través</a:t>
            </a:r>
            <a:r>
              <a:rPr lang="en-US" altLang="en-US" dirty="0" smtClean="0"/>
              <a:t> del </a:t>
            </a:r>
            <a:r>
              <a:rPr lang="en-US" altLang="en-US" dirty="0" err="1" smtClean="0"/>
              <a:t>leptón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resultante</a:t>
            </a:r>
            <a:r>
              <a:rPr lang="en-US" altLang="en-US" dirty="0" smtClean="0"/>
              <a:t>        </a:t>
            </a:r>
          </a:p>
          <a:p>
            <a:r>
              <a:rPr lang="en-US" altLang="en-US" sz="2400" dirty="0" err="1" smtClean="0">
                <a:solidFill>
                  <a:srgbClr val="800000"/>
                </a:solidFill>
              </a:rPr>
              <a:t>Desintegraciones</a:t>
            </a:r>
            <a:r>
              <a:rPr lang="en-US" altLang="en-US" sz="2400" dirty="0" smtClean="0">
                <a:solidFill>
                  <a:srgbClr val="800000"/>
                </a:solidFill>
              </a:rPr>
              <a:t> </a:t>
            </a:r>
            <a:r>
              <a:rPr lang="en-US" altLang="en-US" sz="2400" dirty="0" err="1" smtClean="0">
                <a:solidFill>
                  <a:srgbClr val="800000"/>
                </a:solidFill>
              </a:rPr>
              <a:t>hadrónicas</a:t>
            </a:r>
            <a:r>
              <a:rPr lang="en-US" altLang="en-US" sz="2400" dirty="0" smtClean="0">
                <a:solidFill>
                  <a:srgbClr val="800000"/>
                </a:solidFill>
              </a:rPr>
              <a:t> (~65%)</a:t>
            </a:r>
          </a:p>
          <a:p>
            <a:pPr lvl="1"/>
            <a:r>
              <a:rPr lang="en-US" altLang="en-US" sz="2400" dirty="0" smtClean="0"/>
              <a:t>1 </a:t>
            </a:r>
            <a:r>
              <a:rPr lang="en-US" altLang="en-US" sz="2400" dirty="0" err="1" smtClean="0"/>
              <a:t>rama</a:t>
            </a:r>
            <a:endParaRPr lang="en-US" altLang="en-US" sz="2400" dirty="0" smtClean="0"/>
          </a:p>
          <a:p>
            <a:pPr lvl="2"/>
            <a:r>
              <a:rPr lang="en-US" altLang="en-US" dirty="0" smtClean="0">
                <a:latin typeface="Symbol" charset="2"/>
              </a:rPr>
              <a:t>t -&gt; </a:t>
            </a:r>
            <a:r>
              <a:rPr lang="en-US" altLang="en-US" dirty="0" err="1" smtClean="0">
                <a:latin typeface="Symbol" charset="2"/>
              </a:rPr>
              <a:t>n</a:t>
            </a:r>
            <a:r>
              <a:rPr lang="en-US" altLang="en-US" baseline="-25000" dirty="0" err="1" smtClean="0">
                <a:latin typeface="Symbol" charset="2"/>
              </a:rPr>
              <a:t>t</a:t>
            </a:r>
            <a:r>
              <a:rPr lang="en-US" altLang="en-US" dirty="0" smtClean="0">
                <a:latin typeface="Symbol" charset="2"/>
              </a:rPr>
              <a:t>  + p</a:t>
            </a:r>
            <a:r>
              <a:rPr lang="en-US" altLang="en-US" baseline="30000" dirty="0" smtClean="0">
                <a:latin typeface="Symbol" charset="2"/>
              </a:rPr>
              <a:t>+/-</a:t>
            </a:r>
            <a:r>
              <a:rPr lang="en-US" altLang="en-US" dirty="0" smtClean="0">
                <a:latin typeface="Symbol" charset="2"/>
              </a:rPr>
              <a:t> + </a:t>
            </a:r>
            <a:r>
              <a:rPr lang="en-US" altLang="en-US" dirty="0" smtClean="0">
                <a:latin typeface="Times New Roman" charset="0"/>
              </a:rPr>
              <a:t>n</a:t>
            </a:r>
            <a:r>
              <a:rPr lang="en-US" altLang="en-US" dirty="0" smtClean="0">
                <a:latin typeface="Symbol" charset="2"/>
              </a:rPr>
              <a:t>(</a:t>
            </a:r>
            <a:r>
              <a:rPr lang="en-US" altLang="en-US" dirty="0" err="1" smtClean="0">
                <a:latin typeface="Symbol" charset="2"/>
              </a:rPr>
              <a:t>p</a:t>
            </a:r>
            <a:r>
              <a:rPr lang="en-US" altLang="en-US" baseline="30000" dirty="0" err="1" smtClean="0">
                <a:latin typeface="Symbol" charset="2"/>
              </a:rPr>
              <a:t>o</a:t>
            </a:r>
            <a:r>
              <a:rPr lang="en-US" altLang="en-US" dirty="0" smtClean="0">
                <a:latin typeface="Symbol" charset="2"/>
              </a:rPr>
              <a:t>) : </a:t>
            </a:r>
            <a:r>
              <a:rPr lang="en-US" altLang="en-US" dirty="0" smtClean="0">
                <a:solidFill>
                  <a:srgbClr val="3333FF"/>
                </a:solidFill>
                <a:latin typeface="Symbol" charset="2"/>
              </a:rPr>
              <a:t>49.5 %</a:t>
            </a:r>
          </a:p>
          <a:p>
            <a:pPr lvl="1"/>
            <a:r>
              <a:rPr lang="en-US" altLang="en-US" sz="2400" dirty="0" smtClean="0">
                <a:latin typeface="Symbol" charset="2"/>
              </a:rPr>
              <a:t>3 </a:t>
            </a:r>
            <a:r>
              <a:rPr lang="en-US" altLang="en-US" sz="2400" dirty="0" err="1" smtClean="0">
                <a:latin typeface="Times New Roman" charset="0"/>
              </a:rPr>
              <a:t>ramas</a:t>
            </a:r>
            <a:endParaRPr lang="en-US" altLang="en-US" sz="2400" dirty="0" smtClean="0">
              <a:latin typeface="Times New Roman" charset="0"/>
            </a:endParaRPr>
          </a:p>
          <a:p>
            <a:pPr lvl="2"/>
            <a:r>
              <a:rPr lang="en-US" altLang="en-US" dirty="0" smtClean="0">
                <a:latin typeface="Symbol" charset="2"/>
              </a:rPr>
              <a:t>t -&gt; </a:t>
            </a:r>
            <a:r>
              <a:rPr lang="en-US" altLang="en-US" dirty="0" err="1" smtClean="0">
                <a:latin typeface="Symbol" charset="2"/>
              </a:rPr>
              <a:t>n</a:t>
            </a:r>
            <a:r>
              <a:rPr lang="en-US" altLang="en-US" baseline="-25000" dirty="0" err="1" smtClean="0">
                <a:latin typeface="Symbol" charset="2"/>
              </a:rPr>
              <a:t>t</a:t>
            </a:r>
            <a:r>
              <a:rPr lang="en-US" altLang="en-US" dirty="0" smtClean="0">
                <a:latin typeface="Symbol" charset="2"/>
              </a:rPr>
              <a:t>  + </a:t>
            </a:r>
            <a:r>
              <a:rPr lang="en-US" altLang="en-US" dirty="0" smtClean="0">
                <a:latin typeface="Times New Roman" charset="0"/>
              </a:rPr>
              <a:t>3</a:t>
            </a:r>
            <a:r>
              <a:rPr lang="en-US" altLang="en-US" dirty="0" smtClean="0">
                <a:latin typeface="Symbol" charset="2"/>
              </a:rPr>
              <a:t>p</a:t>
            </a:r>
            <a:r>
              <a:rPr lang="en-US" altLang="en-US" baseline="30000" dirty="0" smtClean="0">
                <a:latin typeface="Symbol" charset="2"/>
              </a:rPr>
              <a:t>+/-</a:t>
            </a:r>
            <a:r>
              <a:rPr lang="en-US" altLang="en-US" dirty="0" smtClean="0">
                <a:latin typeface="Symbol" charset="2"/>
              </a:rPr>
              <a:t> + </a:t>
            </a:r>
            <a:r>
              <a:rPr lang="en-US" altLang="en-US" dirty="0" smtClean="0">
                <a:latin typeface="Times New Roman" charset="0"/>
              </a:rPr>
              <a:t>n</a:t>
            </a:r>
            <a:r>
              <a:rPr lang="en-US" altLang="en-US" dirty="0" smtClean="0">
                <a:latin typeface="Symbol" charset="2"/>
              </a:rPr>
              <a:t>(</a:t>
            </a:r>
            <a:r>
              <a:rPr lang="en-US" altLang="en-US" dirty="0" err="1" smtClean="0">
                <a:latin typeface="Symbol" charset="2"/>
              </a:rPr>
              <a:t>p</a:t>
            </a:r>
            <a:r>
              <a:rPr lang="en-US" altLang="en-US" baseline="30000" dirty="0" err="1" smtClean="0">
                <a:latin typeface="Symbol" charset="2"/>
              </a:rPr>
              <a:t>o</a:t>
            </a:r>
            <a:r>
              <a:rPr lang="en-US" altLang="en-US" dirty="0" smtClean="0">
                <a:latin typeface="Symbol" charset="2"/>
              </a:rPr>
              <a:t>) : </a:t>
            </a:r>
            <a:r>
              <a:rPr lang="en-US" altLang="en-US" dirty="0" smtClean="0">
                <a:solidFill>
                  <a:srgbClr val="3333FF"/>
                </a:solidFill>
                <a:latin typeface="Symbol" charset="2"/>
              </a:rPr>
              <a:t>15.2 %</a:t>
            </a:r>
          </a:p>
          <a:p>
            <a:pPr lvl="1"/>
            <a:r>
              <a:rPr lang="en-US" altLang="en-US" sz="2400" dirty="0" smtClean="0">
                <a:latin typeface="Times New Roman" charset="0"/>
              </a:rPr>
              <a:t> </a:t>
            </a:r>
            <a:r>
              <a:rPr lang="en-US" altLang="en-US" sz="2400" dirty="0" err="1" smtClean="0">
                <a:latin typeface="Times New Roman" charset="0"/>
              </a:rPr>
              <a:t>Producción</a:t>
            </a:r>
            <a:r>
              <a:rPr lang="en-US" altLang="en-US" sz="2400" dirty="0" smtClean="0">
                <a:latin typeface="Times New Roman" charset="0"/>
              </a:rPr>
              <a:t> de </a:t>
            </a:r>
            <a:r>
              <a:rPr lang="en-US" altLang="en-US" sz="2400" b="1" dirty="0" smtClean="0">
                <a:solidFill>
                  <a:srgbClr val="006600"/>
                </a:solidFill>
                <a:latin typeface="Times New Roman" charset="0"/>
              </a:rPr>
              <a:t>“</a:t>
            </a:r>
            <a:r>
              <a:rPr lang="en-US" altLang="en-US" sz="2400" b="1" dirty="0" smtClean="0">
                <a:solidFill>
                  <a:srgbClr val="006600"/>
                </a:solidFill>
                <a:latin typeface="Symbol" charset="2"/>
              </a:rPr>
              <a:t>t-</a:t>
            </a:r>
            <a:r>
              <a:rPr lang="en-US" altLang="en-US" sz="2400" b="1" dirty="0" smtClean="0">
                <a:solidFill>
                  <a:srgbClr val="006600"/>
                </a:solidFill>
                <a:latin typeface="Times New Roman" charset="0"/>
              </a:rPr>
              <a:t>jets”</a:t>
            </a:r>
            <a:endParaRPr lang="en-US" altLang="en-US" sz="2400" b="1" dirty="0" smtClean="0">
              <a:solidFill>
                <a:srgbClr val="006600"/>
              </a:solidFill>
              <a:latin typeface="Symbol" charset="2"/>
            </a:endParaRPr>
          </a:p>
        </p:txBody>
      </p:sp>
      <p:grpSp>
        <p:nvGrpSpPr>
          <p:cNvPr id="9" name="8 Grupo"/>
          <p:cNvGrpSpPr/>
          <p:nvPr/>
        </p:nvGrpSpPr>
        <p:grpSpPr>
          <a:xfrm>
            <a:off x="0" y="0"/>
            <a:ext cx="9144000" cy="634082"/>
            <a:chOff x="0" y="0"/>
            <a:chExt cx="9144000" cy="634082"/>
          </a:xfrm>
        </p:grpSpPr>
        <p:sp>
          <p:nvSpPr>
            <p:cNvPr id="10" name="Title 1"/>
            <p:cNvSpPr txBox="1">
              <a:spLocks/>
            </p:cNvSpPr>
            <p:nvPr/>
          </p:nvSpPr>
          <p:spPr>
            <a:xfrm>
              <a:off x="0" y="0"/>
              <a:ext cx="9144000" cy="634082"/>
            </a:xfrm>
            <a:prstGeom prst="rect">
              <a:avLst/>
            </a:prstGeom>
            <a:solidFill>
              <a:srgbClr val="AAA01C"/>
            </a:solidFill>
          </p:spPr>
          <p:txBody>
            <a:bodyPr anchor="b">
              <a:normAutofit fontScale="90000" lnSpcReduction="20000"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ES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Leptones tau: características</a:t>
              </a:r>
              <a:endParaRPr lang="en-GB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endParaRPr>
            </a:p>
          </p:txBody>
        </p:sp>
        <p:pic>
          <p:nvPicPr>
            <p:cNvPr id="11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31" y="70025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495800" y="764704"/>
            <a:ext cx="4648200" cy="3170099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en-US" sz="20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Tau-jets </a:t>
            </a:r>
            <a:r>
              <a:rPr lang="en-US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 LHC</a:t>
            </a:r>
            <a:r>
              <a:rPr lang="en-US" altLang="en-US" sz="20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>
              <a:buFontTx/>
              <a:buChar char="•"/>
            </a:pPr>
            <a:r>
              <a:rPr lang="en-US" altLang="en-US" sz="2000" dirty="0">
                <a:solidFill>
                  <a:srgbClr val="00B0F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90"/>
                </a:solidFill>
              </a:rPr>
              <a:t>Muy</a:t>
            </a:r>
            <a:r>
              <a:rPr lang="en-US" altLang="en-US" sz="2000" dirty="0" smtClean="0">
                <a:solidFill>
                  <a:srgbClr val="00009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90"/>
                </a:solidFill>
              </a:rPr>
              <a:t>colimados</a:t>
            </a:r>
            <a:endParaRPr lang="en-US" altLang="en-US" sz="2000" dirty="0">
              <a:solidFill>
                <a:srgbClr val="000090"/>
              </a:solidFill>
            </a:endParaRPr>
          </a:p>
          <a:p>
            <a:pPr lvl="1">
              <a:buFontTx/>
              <a:buChar char="•"/>
            </a:pPr>
            <a:r>
              <a:rPr lang="en-US" altLang="en-US" sz="2000" dirty="0">
                <a:solidFill>
                  <a:prstClr val="black"/>
                </a:solidFill>
                <a:sym typeface="Times New Roman" charset="0"/>
              </a:rPr>
              <a:t>90% </a:t>
            </a:r>
            <a:r>
              <a:rPr lang="en-US" altLang="en-US" sz="2000" dirty="0" smtClean="0">
                <a:solidFill>
                  <a:prstClr val="black"/>
                </a:solidFill>
                <a:sym typeface="Times New Roman" charset="0"/>
              </a:rPr>
              <a:t>de la </a:t>
            </a:r>
            <a:r>
              <a:rPr lang="en-US" altLang="en-US" sz="2000" dirty="0" err="1" smtClean="0">
                <a:solidFill>
                  <a:prstClr val="black"/>
                </a:solidFill>
                <a:sym typeface="Times New Roman" charset="0"/>
              </a:rPr>
              <a:t>energía</a:t>
            </a:r>
            <a:r>
              <a:rPr lang="en-US" altLang="en-US" sz="2000" dirty="0" smtClean="0">
                <a:solidFill>
                  <a:prstClr val="black"/>
                </a:solidFill>
                <a:sym typeface="Times New Roman" charset="0"/>
              </a:rPr>
              <a:t> </a:t>
            </a:r>
            <a:r>
              <a:rPr lang="en-US" altLang="en-US" sz="2000" dirty="0" err="1" smtClean="0">
                <a:solidFill>
                  <a:prstClr val="black"/>
                </a:solidFill>
                <a:sym typeface="Times New Roman" charset="0"/>
              </a:rPr>
              <a:t>contenida</a:t>
            </a:r>
            <a:r>
              <a:rPr lang="en-US" altLang="en-US" sz="2000" dirty="0" smtClean="0">
                <a:solidFill>
                  <a:prstClr val="black"/>
                </a:solidFill>
                <a:sym typeface="Times New Roman" charset="0"/>
              </a:rPr>
              <a:t> en un </a:t>
            </a:r>
            <a:r>
              <a:rPr lang="en-US" altLang="en-US" sz="2000" dirty="0" err="1" smtClean="0">
                <a:solidFill>
                  <a:prstClr val="black"/>
                </a:solidFill>
                <a:sym typeface="Times New Roman" charset="0"/>
              </a:rPr>
              <a:t>cono</a:t>
            </a:r>
            <a:r>
              <a:rPr lang="en-US" altLang="en-US" sz="2000" dirty="0" smtClean="0">
                <a:solidFill>
                  <a:prstClr val="black"/>
                </a:solidFill>
                <a:sym typeface="Times New Roman" charset="0"/>
              </a:rPr>
              <a:t> de radio </a:t>
            </a:r>
            <a:r>
              <a:rPr lang="en-US" altLang="en-US" sz="2000" dirty="0">
                <a:solidFill>
                  <a:prstClr val="black"/>
                </a:solidFill>
                <a:sym typeface="Times New Roman" charset="0"/>
              </a:rPr>
              <a:t>R=0.2 </a:t>
            </a:r>
            <a:r>
              <a:rPr lang="en-US" altLang="en-US" sz="2000" dirty="0" err="1" smtClean="0">
                <a:solidFill>
                  <a:prstClr val="black"/>
                </a:solidFill>
                <a:sym typeface="Times New Roman" charset="0"/>
              </a:rPr>
              <a:t>alrededor</a:t>
            </a:r>
            <a:r>
              <a:rPr lang="en-US" altLang="en-US" sz="2000" dirty="0" smtClean="0">
                <a:solidFill>
                  <a:prstClr val="black"/>
                </a:solidFill>
                <a:sym typeface="Times New Roman" charset="0"/>
              </a:rPr>
              <a:t> de la </a:t>
            </a:r>
            <a:r>
              <a:rPr lang="en-US" altLang="en-US" sz="2000" dirty="0" err="1" smtClean="0">
                <a:solidFill>
                  <a:prstClr val="black"/>
                </a:solidFill>
                <a:sym typeface="Times New Roman" charset="0"/>
              </a:rPr>
              <a:t>dirección</a:t>
            </a:r>
            <a:r>
              <a:rPr lang="en-US" altLang="en-US" sz="2000" dirty="0" smtClean="0">
                <a:solidFill>
                  <a:prstClr val="black"/>
                </a:solidFill>
                <a:sym typeface="Times New Roman" charset="0"/>
              </a:rPr>
              <a:t> del jet </a:t>
            </a:r>
            <a:r>
              <a:rPr lang="en-US" altLang="en-US" sz="2000" dirty="0" err="1" smtClean="0">
                <a:solidFill>
                  <a:prstClr val="black"/>
                </a:solidFill>
                <a:sym typeface="Times New Roman" charset="0"/>
              </a:rPr>
              <a:t>para</a:t>
            </a:r>
            <a:r>
              <a:rPr lang="en-US" altLang="en-US" sz="2000" dirty="0" smtClean="0">
                <a:solidFill>
                  <a:prstClr val="black"/>
                </a:solidFill>
                <a:sym typeface="Times New Roman" charset="0"/>
              </a:rPr>
              <a:t> E</a:t>
            </a:r>
            <a:r>
              <a:rPr lang="en-US" altLang="en-US" sz="2000" baseline="-25000" dirty="0" smtClean="0">
                <a:solidFill>
                  <a:prstClr val="black"/>
                </a:solidFill>
                <a:sym typeface="Times New Roman" charset="0"/>
              </a:rPr>
              <a:t>T</a:t>
            </a:r>
            <a:r>
              <a:rPr lang="en-US" altLang="en-US" sz="2000" dirty="0" smtClean="0">
                <a:solidFill>
                  <a:prstClr val="black"/>
                </a:solidFill>
                <a:sym typeface="Times New Roman" charset="0"/>
              </a:rPr>
              <a:t>&gt;50 </a:t>
            </a:r>
            <a:r>
              <a:rPr lang="en-US" altLang="en-US" sz="2000" dirty="0" err="1">
                <a:solidFill>
                  <a:prstClr val="black"/>
                </a:solidFill>
                <a:sym typeface="Times New Roman" charset="0"/>
              </a:rPr>
              <a:t>GeV</a:t>
            </a:r>
            <a:r>
              <a:rPr lang="en-US" altLang="en-US" sz="2000" dirty="0">
                <a:solidFill>
                  <a:prstClr val="black"/>
                </a:solidFill>
                <a:sym typeface="Times New Roman" charset="0"/>
              </a:rPr>
              <a:t> </a:t>
            </a:r>
          </a:p>
          <a:p>
            <a:pPr>
              <a:buFontTx/>
              <a:buChar char="•"/>
            </a:pPr>
            <a:r>
              <a:rPr lang="en-US" altLang="en-US" sz="20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Times New Roman" charset="0"/>
              </a:rPr>
              <a:t> </a:t>
            </a:r>
            <a:r>
              <a:rPr lang="en-US" altLang="en-US" sz="2000" dirty="0" smtClean="0">
                <a:solidFill>
                  <a:srgbClr val="000090"/>
                </a:solidFill>
                <a:sym typeface="Times New Roman" charset="0"/>
              </a:rPr>
              <a:t>Baja </a:t>
            </a:r>
            <a:r>
              <a:rPr lang="en-US" altLang="en-US" sz="2000" dirty="0" err="1" smtClean="0">
                <a:solidFill>
                  <a:srgbClr val="000090"/>
                </a:solidFill>
                <a:sym typeface="Times New Roman" charset="0"/>
              </a:rPr>
              <a:t>multiplicidad</a:t>
            </a:r>
            <a:r>
              <a:rPr lang="en-US" altLang="en-US" sz="2000" dirty="0" smtClean="0">
                <a:solidFill>
                  <a:srgbClr val="000090"/>
                </a:solidFill>
                <a:sym typeface="Times New Roman" charset="0"/>
              </a:rPr>
              <a:t> de </a:t>
            </a:r>
            <a:r>
              <a:rPr lang="en-US" altLang="en-US" sz="2000" dirty="0" err="1" smtClean="0">
                <a:solidFill>
                  <a:srgbClr val="000090"/>
                </a:solidFill>
                <a:sym typeface="Times New Roman" charset="0"/>
              </a:rPr>
              <a:t>trayectorias</a:t>
            </a:r>
            <a:endParaRPr lang="en-US" altLang="en-US" sz="2000" dirty="0" smtClean="0">
              <a:solidFill>
                <a:srgbClr val="000090"/>
              </a:solidFill>
              <a:sym typeface="Times New Roman" charset="0"/>
            </a:endParaRPr>
          </a:p>
          <a:p>
            <a:pPr lvl="1">
              <a:buFontTx/>
              <a:buChar char="•"/>
            </a:pPr>
            <a:r>
              <a:rPr lang="en-US" altLang="en-US" sz="2000" dirty="0" smtClean="0">
                <a:solidFill>
                  <a:srgbClr val="000000"/>
                </a:solidFill>
                <a:sym typeface="Times New Roman" charset="0"/>
              </a:rPr>
              <a:t> </a:t>
            </a:r>
            <a:r>
              <a:rPr lang="en-US" altLang="en-US" sz="2000" dirty="0" err="1" smtClean="0">
                <a:solidFill>
                  <a:srgbClr val="000000"/>
                </a:solidFill>
                <a:sym typeface="Times New Roman" charset="0"/>
              </a:rPr>
              <a:t>Una</a:t>
            </a:r>
            <a:r>
              <a:rPr lang="en-US" altLang="en-US" sz="2000" dirty="0" smtClean="0">
                <a:solidFill>
                  <a:srgbClr val="000000"/>
                </a:solidFill>
                <a:sym typeface="Times New Roman" charset="0"/>
              </a:rPr>
              <a:t> o </a:t>
            </a:r>
            <a:r>
              <a:rPr lang="en-US" altLang="en-US" sz="2000" dirty="0" err="1" smtClean="0">
                <a:solidFill>
                  <a:srgbClr val="000000"/>
                </a:solidFill>
                <a:sym typeface="Times New Roman" charset="0"/>
              </a:rPr>
              <a:t>tres</a:t>
            </a:r>
            <a:r>
              <a:rPr lang="en-US" altLang="en-US" sz="2000" dirty="0" smtClean="0">
                <a:solidFill>
                  <a:srgbClr val="000000"/>
                </a:solidFill>
                <a:sym typeface="Times New Roman" charset="0"/>
              </a:rPr>
              <a:t> </a:t>
            </a:r>
            <a:r>
              <a:rPr lang="en-US" altLang="en-US" sz="2000" dirty="0" err="1" smtClean="0">
                <a:solidFill>
                  <a:srgbClr val="000000"/>
                </a:solidFill>
                <a:sym typeface="Times New Roman" charset="0"/>
              </a:rPr>
              <a:t>ramas</a:t>
            </a:r>
            <a:endParaRPr lang="en-US" altLang="en-US" sz="2000" dirty="0">
              <a:solidFill>
                <a:srgbClr val="000000"/>
              </a:solidFill>
              <a:sym typeface="Times New Roman" charset="0"/>
            </a:endParaRPr>
          </a:p>
          <a:p>
            <a:pPr>
              <a:buFontTx/>
              <a:buChar char="•"/>
            </a:pPr>
            <a:r>
              <a:rPr lang="en-US" altLang="en-US" sz="20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Times New Roman" charset="0"/>
              </a:rPr>
              <a:t> </a:t>
            </a:r>
            <a:r>
              <a:rPr lang="en-US" altLang="en-US" sz="2000" dirty="0" err="1" smtClean="0">
                <a:solidFill>
                  <a:srgbClr val="000090"/>
                </a:solidFill>
                <a:sym typeface="Times New Roman" charset="0"/>
              </a:rPr>
              <a:t>Depositos</a:t>
            </a:r>
            <a:r>
              <a:rPr lang="en-US" altLang="en-US" sz="2000" dirty="0" smtClean="0">
                <a:solidFill>
                  <a:srgbClr val="000090"/>
                </a:solidFill>
                <a:sym typeface="Times New Roman" charset="0"/>
              </a:rPr>
              <a:t> </a:t>
            </a:r>
            <a:r>
              <a:rPr lang="en-US" altLang="en-US" sz="2000" dirty="0" err="1" smtClean="0">
                <a:solidFill>
                  <a:srgbClr val="000090"/>
                </a:solidFill>
                <a:sym typeface="Times New Roman" charset="0"/>
              </a:rPr>
              <a:t>hadrónicos</a:t>
            </a:r>
            <a:r>
              <a:rPr lang="en-US" altLang="en-US" sz="2000" dirty="0" smtClean="0">
                <a:solidFill>
                  <a:srgbClr val="000090"/>
                </a:solidFill>
                <a:sym typeface="Times New Roman" charset="0"/>
              </a:rPr>
              <a:t> y EM</a:t>
            </a:r>
          </a:p>
          <a:p>
            <a:pPr lvl="1">
              <a:buFontTx/>
              <a:buChar char="•"/>
            </a:pPr>
            <a:r>
              <a:rPr lang="en-US" altLang="en-US" sz="2000" dirty="0" err="1" smtClean="0">
                <a:solidFill>
                  <a:srgbClr val="000000"/>
                </a:solidFill>
                <a:sym typeface="Times New Roman" charset="0"/>
              </a:rPr>
              <a:t>Piones</a:t>
            </a:r>
            <a:r>
              <a:rPr lang="en-US" altLang="en-US" sz="2000" dirty="0" smtClean="0">
                <a:solidFill>
                  <a:srgbClr val="000000"/>
                </a:solidFill>
                <a:sym typeface="Times New Roman" charset="0"/>
              </a:rPr>
              <a:t> </a:t>
            </a:r>
            <a:r>
              <a:rPr lang="en-US" altLang="en-US" sz="2000" dirty="0" err="1" smtClean="0">
                <a:solidFill>
                  <a:srgbClr val="000000"/>
                </a:solidFill>
                <a:sym typeface="Times New Roman" charset="0"/>
              </a:rPr>
              <a:t>cargados</a:t>
            </a:r>
            <a:endParaRPr lang="en-US" altLang="en-US" sz="2000" dirty="0" smtClean="0">
              <a:solidFill>
                <a:srgbClr val="000000"/>
              </a:solidFill>
              <a:sym typeface="Times New Roman" charset="0"/>
            </a:endParaRPr>
          </a:p>
          <a:p>
            <a:pPr lvl="1">
              <a:buFontTx/>
              <a:buChar char="•"/>
            </a:pPr>
            <a:r>
              <a:rPr lang="en-US" altLang="en-US" sz="2000" dirty="0" err="1" smtClean="0">
                <a:solidFill>
                  <a:srgbClr val="000000"/>
                </a:solidFill>
                <a:sym typeface="Times New Roman" charset="0"/>
              </a:rPr>
              <a:t>Fotones</a:t>
            </a:r>
            <a:r>
              <a:rPr lang="en-US" altLang="en-US" sz="2000" dirty="0" smtClean="0">
                <a:solidFill>
                  <a:srgbClr val="000000"/>
                </a:solidFill>
                <a:sym typeface="Times New Roman" charset="0"/>
              </a:rPr>
              <a:t> de </a:t>
            </a:r>
            <a:r>
              <a:rPr lang="en-US" altLang="en-US" sz="2000" dirty="0" err="1" smtClean="0">
                <a:solidFill>
                  <a:srgbClr val="000000"/>
                </a:solidFill>
                <a:latin typeface="Symbol" charset="2"/>
                <a:sym typeface="Times New Roman" charset="0"/>
              </a:rPr>
              <a:t>p</a:t>
            </a:r>
            <a:r>
              <a:rPr lang="en-US" altLang="en-US" sz="2000" baseline="30000" dirty="0" err="1" smtClean="0">
                <a:solidFill>
                  <a:srgbClr val="000000"/>
                </a:solidFill>
                <a:sym typeface="Times New Roman" charset="0"/>
              </a:rPr>
              <a:t>o</a:t>
            </a:r>
            <a:endParaRPr lang="en-US" altLang="en-US" sz="2000" dirty="0">
              <a:solidFill>
                <a:srgbClr val="00000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546524"/>
            <a:ext cx="18288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572000" y="5589240"/>
            <a:ext cx="3960440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en-GB" altLang="en-US" dirty="0">
                <a:solidFill>
                  <a:prstClr val="black"/>
                </a:solidFill>
              </a:rPr>
              <a:t>La </a:t>
            </a:r>
            <a:r>
              <a:rPr lang="en-GB" altLang="en-US" dirty="0" err="1">
                <a:solidFill>
                  <a:prstClr val="black"/>
                </a:solidFill>
              </a:rPr>
              <a:t>vida</a:t>
            </a:r>
            <a:r>
              <a:rPr lang="en-GB" altLang="en-US" dirty="0">
                <a:solidFill>
                  <a:prstClr val="black"/>
                </a:solidFill>
              </a:rPr>
              <a:t> media del tau (</a:t>
            </a:r>
            <a:r>
              <a:rPr lang="en-GB" altLang="en-US" dirty="0" err="1">
                <a:solidFill>
                  <a:prstClr val="black"/>
                </a:solidFill>
              </a:rPr>
              <a:t>ct</a:t>
            </a:r>
            <a:r>
              <a:rPr lang="en-GB" altLang="en-US" dirty="0">
                <a:solidFill>
                  <a:prstClr val="black"/>
                </a:solidFill>
              </a:rPr>
              <a:t> = 87 mm) </a:t>
            </a:r>
            <a:r>
              <a:rPr lang="en-GB" altLang="en-US" dirty="0" err="1">
                <a:solidFill>
                  <a:prstClr val="black"/>
                </a:solidFill>
              </a:rPr>
              <a:t>permite</a:t>
            </a:r>
            <a:r>
              <a:rPr lang="en-GB" altLang="en-US" dirty="0">
                <a:solidFill>
                  <a:prstClr val="black"/>
                </a:solidFill>
              </a:rPr>
              <a:t> </a:t>
            </a:r>
            <a:r>
              <a:rPr lang="en-GB" altLang="en-US" dirty="0" err="1">
                <a:solidFill>
                  <a:prstClr val="black"/>
                </a:solidFill>
              </a:rPr>
              <a:t>reconstruir</a:t>
            </a:r>
            <a:r>
              <a:rPr lang="en-GB" altLang="en-US" dirty="0">
                <a:solidFill>
                  <a:prstClr val="black"/>
                </a:solidFill>
              </a:rPr>
              <a:t> el </a:t>
            </a:r>
            <a:r>
              <a:rPr lang="en-GB" altLang="en-US" dirty="0" err="1">
                <a:solidFill>
                  <a:prstClr val="black"/>
                </a:solidFill>
              </a:rPr>
              <a:t>vértice</a:t>
            </a:r>
            <a:r>
              <a:rPr lang="en-GB" altLang="en-US" dirty="0">
                <a:solidFill>
                  <a:prstClr val="black"/>
                </a:solidFill>
              </a:rPr>
              <a:t> </a:t>
            </a:r>
            <a:r>
              <a:rPr lang="en-GB" altLang="en-US" dirty="0" err="1">
                <a:solidFill>
                  <a:prstClr val="black"/>
                </a:solidFill>
              </a:rPr>
              <a:t>secundario</a:t>
            </a:r>
            <a:endParaRPr lang="en-GB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218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Resultado de imagen de tau dec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680851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63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>
            <a:grpSpLocks noChangeAspect="1"/>
          </p:cNvGrpSpPr>
          <p:nvPr/>
        </p:nvGrpSpPr>
        <p:grpSpPr>
          <a:xfrm>
            <a:off x="51165" y="0"/>
            <a:ext cx="6249027" cy="5092971"/>
            <a:chOff x="-84911" y="1664602"/>
            <a:chExt cx="6249027" cy="5092971"/>
          </a:xfrm>
        </p:grpSpPr>
        <p:pic>
          <p:nvPicPr>
            <p:cNvPr id="646" name="Shape 646"/>
            <p:cNvPicPr preferRelativeResize="0">
              <a:picLocks noChangeAspect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84911" y="1709226"/>
              <a:ext cx="6249027" cy="504834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49" name="Shape 649"/>
            <p:cNvSpPr txBox="1"/>
            <p:nvPr/>
          </p:nvSpPr>
          <p:spPr>
            <a:xfrm>
              <a:off x="5144277" y="1664602"/>
              <a:ext cx="688625" cy="646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2800" b="0" i="0" u="none" strike="noStrike" cap="none" baseline="0" dirty="0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e</a:t>
              </a:r>
              <a:r>
                <a:rPr lang="es-ES" sz="2800" b="0" i="0" u="none" strike="noStrike" cap="none" baseline="30000" dirty="0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-</a:t>
              </a:r>
              <a:endParaRPr lang="es-ES" sz="2800" b="0" i="0" u="none" strike="noStrike" cap="none" baseline="0" dirty="0">
                <a:solidFill>
                  <a:srgbClr val="FF0000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endParaRPr>
            </a:p>
          </p:txBody>
        </p:sp>
        <p:sp>
          <p:nvSpPr>
            <p:cNvPr id="10" name="Shape 649"/>
            <p:cNvSpPr txBox="1"/>
            <p:nvPr/>
          </p:nvSpPr>
          <p:spPr>
            <a:xfrm>
              <a:off x="3584397" y="4130406"/>
              <a:ext cx="688625" cy="646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2800" b="0" i="0" u="none" strike="noStrike" cap="none" baseline="0" dirty="0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e</a:t>
              </a:r>
              <a:r>
                <a:rPr lang="es-ES" sz="2800" baseline="30000" dirty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+</a:t>
              </a:r>
              <a:endParaRPr lang="es-ES" sz="2800" b="0" i="0" u="none" strike="noStrike" cap="none" baseline="0" dirty="0">
                <a:solidFill>
                  <a:srgbClr val="FF0000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endParaRPr>
            </a:p>
          </p:txBody>
        </p:sp>
        <p:sp>
          <p:nvSpPr>
            <p:cNvPr id="11" name="Shape 649"/>
            <p:cNvSpPr txBox="1"/>
            <p:nvPr/>
          </p:nvSpPr>
          <p:spPr>
            <a:xfrm>
              <a:off x="325842" y="3620098"/>
              <a:ext cx="688625" cy="646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2800" b="0" i="0" u="none" strike="noStrike" cap="none" baseline="0" dirty="0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e</a:t>
              </a:r>
              <a:r>
                <a:rPr lang="es-ES" sz="2800" b="0" i="0" u="none" strike="noStrike" cap="none" baseline="30000" dirty="0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-</a:t>
              </a:r>
              <a:endParaRPr lang="es-ES" sz="2800" b="0" i="0" u="none" strike="noStrike" cap="none" baseline="0" dirty="0">
                <a:solidFill>
                  <a:srgbClr val="FF0000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endParaRPr>
            </a:p>
          </p:txBody>
        </p:sp>
        <p:sp>
          <p:nvSpPr>
            <p:cNvPr id="13" name="Shape 649"/>
            <p:cNvSpPr txBox="1"/>
            <p:nvPr/>
          </p:nvSpPr>
          <p:spPr>
            <a:xfrm>
              <a:off x="1366816" y="6102931"/>
              <a:ext cx="688625" cy="646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2800" b="0" i="0" u="none" strike="noStrike" cap="none" baseline="0" dirty="0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e</a:t>
              </a:r>
              <a:r>
                <a:rPr lang="es-ES" sz="2800" baseline="30000" dirty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+</a:t>
              </a:r>
              <a:endParaRPr lang="es-ES" sz="2800" b="0" i="0" u="none" strike="noStrike" cap="none" baseline="0" dirty="0">
                <a:solidFill>
                  <a:srgbClr val="FF0000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endParaRPr>
            </a:p>
          </p:txBody>
        </p:sp>
      </p:grpSp>
      <p:pic>
        <p:nvPicPr>
          <p:cNvPr id="9" name="Shape 672"/>
          <p:cNvPicPr preferRelativeResize="0">
            <a:picLocks noChangeAspect="1"/>
          </p:cNvPicPr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36"/>
          <a:stretch/>
        </p:blipFill>
        <p:spPr>
          <a:xfrm>
            <a:off x="5280353" y="3873432"/>
            <a:ext cx="3863647" cy="2984568"/>
          </a:xfrm>
          <a:prstGeom prst="rect">
            <a:avLst/>
          </a:prstGeom>
          <a:noFill/>
          <a:ln>
            <a:noFill/>
          </a:ln>
        </p:spPr>
      </p:pic>
      <p:sp>
        <p:nvSpPr>
          <p:cNvPr id="647" name="Shape 647"/>
          <p:cNvSpPr txBox="1">
            <a:spLocks noGrp="1"/>
          </p:cNvSpPr>
          <p:nvPr>
            <p:ph type="title"/>
          </p:nvPr>
        </p:nvSpPr>
        <p:spPr>
          <a:xfrm>
            <a:off x="8811" y="5589240"/>
            <a:ext cx="5271542" cy="90398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es-ES" sz="4000" b="0" i="0" u="none" strike="noStrike" cap="none" baseline="0" dirty="0" err="1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pp</a:t>
            </a:r>
            <a:r>
              <a:rPr lang="es-ES" sz="400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 </a:t>
            </a:r>
            <a:r>
              <a:rPr lang="es-ES" sz="4000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➝ Z+X </a:t>
            </a:r>
            <a:r>
              <a:rPr lang="es-ES" sz="400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➝ </a:t>
            </a:r>
            <a:r>
              <a:rPr lang="es-ES" sz="4000" b="0" i="0" u="none" strike="noStrike" cap="none" baseline="0" dirty="0" err="1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e</a:t>
            </a:r>
            <a:r>
              <a:rPr lang="es-ES" sz="4000" b="0" i="0" u="none" strike="noStrike" cap="none" baseline="30000" dirty="0" err="1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+</a:t>
            </a:r>
            <a:r>
              <a:rPr lang="es-ES" sz="4000" b="0" i="0" u="none" strike="noStrike" cap="none" baseline="0" dirty="0" err="1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e</a:t>
            </a:r>
            <a:r>
              <a:rPr lang="es-ES" sz="4000" b="0" i="0" u="none" strike="noStrike" cap="none" baseline="3000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−</a:t>
            </a:r>
            <a:r>
              <a:rPr lang="es-ES" sz="4000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+X</a:t>
            </a:r>
            <a:endParaRPr lang="es-ES" sz="4000" b="0" i="0" u="none" strike="noStrike" cap="none" baseline="0" dirty="0">
              <a:solidFill>
                <a:schemeClr val="dk1"/>
              </a:solidFill>
              <a:latin typeface="Rockwell" panose="02060603020205020403" pitchFamily="18" charset="0"/>
              <a:ea typeface="Calibri"/>
              <a:sym typeface="Calibri"/>
            </a:endParaRPr>
          </a:p>
        </p:txBody>
      </p:sp>
      <p:sp>
        <p:nvSpPr>
          <p:cNvPr id="652" name="Shape 652"/>
          <p:cNvSpPr txBox="1"/>
          <p:nvPr/>
        </p:nvSpPr>
        <p:spPr>
          <a:xfrm>
            <a:off x="6344361" y="163177"/>
            <a:ext cx="2729824" cy="294873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b="1" i="0" u="sng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Candidato a Z</a:t>
            </a:r>
            <a:r>
              <a:rPr lang="es-ES" b="1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:</a:t>
            </a:r>
            <a:r>
              <a:rPr lang="es-ES" b="1" i="0" u="none" strike="noStrike" cap="none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  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lang="es-ES" b="1" dirty="0">
              <a:solidFill>
                <a:schemeClr val="dk1"/>
              </a:solidFill>
              <a:latin typeface="Rockwell" panose="02060603020205020403" pitchFamily="18" charset="0"/>
              <a:ea typeface="Calibri"/>
              <a:cs typeface="Chalkduster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2 </a:t>
            </a:r>
            <a:r>
              <a:rPr lang="es-ES" b="1" i="1" u="none" strike="noStrike" cap="none" baseline="0" dirty="0" smtClean="0">
                <a:solidFill>
                  <a:schemeClr val="accent2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leptones</a:t>
            </a:r>
            <a:r>
              <a:rPr lang="es-ES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 </a:t>
            </a:r>
            <a:r>
              <a:rPr lang="es-ES" b="0" i="1" u="none" strike="noStrike" cap="none" baseline="0" dirty="0">
                <a:solidFill>
                  <a:schemeClr val="accent2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cargados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 del </a:t>
            </a:r>
            <a:r>
              <a:rPr lang="es-ES" b="0" i="0" u="none" strike="noStrike" cap="none" baseline="0" dirty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mismo </a:t>
            </a:r>
            <a:r>
              <a:rPr lang="es-ES" b="0" i="0" u="none" strike="noStrike" cap="none" baseline="0" dirty="0" smtClean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sabor  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(</a:t>
            </a:r>
            <a:r>
              <a:rPr lang="es-ES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e, 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μ) </a:t>
            </a:r>
            <a:r>
              <a:rPr lang="es-ES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y</a:t>
            </a:r>
            <a:r>
              <a:rPr lang="es-ES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 </a:t>
            </a:r>
            <a:r>
              <a:rPr lang="es-ES" b="0" i="0" u="none" strike="noStrike" cap="none" baseline="0" dirty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carga </a:t>
            </a:r>
            <a:r>
              <a:rPr lang="es-ES" b="0" i="0" u="none" strike="noStrike" cap="none" baseline="0" dirty="0" smtClean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opuesta.</a:t>
            </a:r>
            <a:endParaRPr lang="es-ES" b="0" i="0" u="none" strike="noStrike" cap="none" baseline="0" dirty="0">
              <a:solidFill>
                <a:srgbClr val="0081A5"/>
              </a:solidFill>
              <a:latin typeface="Rockwell" panose="02060603020205020403" pitchFamily="18" charset="0"/>
              <a:ea typeface="Calibri"/>
              <a:cs typeface="Chalkduster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b="0" i="0" u="none" strike="noStrike" cap="none" baseline="0" dirty="0">
              <a:solidFill>
                <a:schemeClr val="dk1"/>
              </a:solidFill>
              <a:latin typeface="Rockwell" panose="02060603020205020403" pitchFamily="18" charset="0"/>
              <a:ea typeface="Calibri"/>
              <a:cs typeface="Chalkduster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b="0" i="0" u="none" strike="noStrike" cap="none" baseline="0" dirty="0" smtClean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Balanceados</a:t>
            </a:r>
            <a:r>
              <a:rPr lang="es-ES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 </a:t>
            </a:r>
            <a:r>
              <a:rPr lang="es-ES" b="0" i="0" u="none" strike="noStrike" cap="none" baseline="0" dirty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en el plano </a:t>
            </a:r>
            <a:r>
              <a:rPr lang="es-ES" b="0" i="0" u="none" strike="noStrike" cap="none" baseline="0" dirty="0" smtClean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transverso</a:t>
            </a:r>
            <a:r>
              <a:rPr lang="es-ES" sz="140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.</a:t>
            </a:r>
            <a:endParaRPr lang="es-ES" b="0" i="0" u="none" strike="noStrike" cap="none" baseline="0" dirty="0">
              <a:solidFill>
                <a:srgbClr val="0081A5"/>
              </a:solidFill>
              <a:latin typeface="Rockwell" panose="02060603020205020403" pitchFamily="18" charset="0"/>
              <a:ea typeface="Calibri"/>
              <a:cs typeface="Chalkduster"/>
              <a:sym typeface="Calibri"/>
            </a:endParaRPr>
          </a:p>
        </p:txBody>
      </p:sp>
      <p:pic>
        <p:nvPicPr>
          <p:cNvPr id="15" name="Shape 641"/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21472" y="2801436"/>
            <a:ext cx="2175602" cy="1291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999754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>
            <a:grpSpLocks noChangeAspect="1"/>
          </p:cNvGrpSpPr>
          <p:nvPr/>
        </p:nvGrpSpPr>
        <p:grpSpPr>
          <a:xfrm>
            <a:off x="35496" y="44624"/>
            <a:ext cx="6503284" cy="5252400"/>
            <a:chOff x="251519" y="1267200"/>
            <a:chExt cx="6503284" cy="5252400"/>
          </a:xfrm>
        </p:grpSpPr>
        <p:pic>
          <p:nvPicPr>
            <p:cNvPr id="658" name="Shape 65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51519" y="1267200"/>
              <a:ext cx="6503284" cy="5252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0" name="Shape 660"/>
            <p:cNvSpPr txBox="1"/>
            <p:nvPr/>
          </p:nvSpPr>
          <p:spPr>
            <a:xfrm>
              <a:off x="2540069" y="4950127"/>
              <a:ext cx="719285" cy="64633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>
                <a:buSzPct val="25000"/>
              </a:pPr>
              <a:r>
                <a:rPr lang="es-ES" sz="2800" dirty="0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𝜇</a:t>
              </a:r>
              <a:r>
                <a:rPr lang="es-ES" sz="2800" baseline="30000" dirty="0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+</a:t>
              </a:r>
              <a:endParaRPr lang="es-ES" sz="2800" b="1" baseline="30000" dirty="0">
                <a:solidFill>
                  <a:srgbClr val="FF0000"/>
                </a:solidFill>
                <a:latin typeface="Rockwell" panose="02060603020205020403" pitchFamily="18" charset="0"/>
                <a:ea typeface="Noto Symbol"/>
                <a:cs typeface="Chalkduster"/>
                <a:sym typeface="Noto Symbol"/>
              </a:endParaRPr>
            </a:p>
          </p:txBody>
        </p:sp>
        <p:sp>
          <p:nvSpPr>
            <p:cNvPr id="661" name="Shape 661"/>
            <p:cNvSpPr txBox="1"/>
            <p:nvPr/>
          </p:nvSpPr>
          <p:spPr>
            <a:xfrm>
              <a:off x="2248688" y="3768586"/>
              <a:ext cx="956401" cy="40314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>
                <a:buSzPct val="25000"/>
              </a:pPr>
              <a:r>
                <a:rPr lang="es-ES" sz="2000" dirty="0" err="1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E</a:t>
              </a:r>
              <a:r>
                <a:rPr lang="es-ES" sz="2000" baseline="-25000" dirty="0" err="1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T</a:t>
              </a:r>
              <a:r>
                <a:rPr lang="es-ES" sz="2000" baseline="30000" dirty="0" err="1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mis</a:t>
              </a:r>
              <a:endParaRPr lang="es-ES" sz="2000" baseline="30000" dirty="0">
                <a:solidFill>
                  <a:srgbClr val="FF0000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endParaRPr>
            </a:p>
          </p:txBody>
        </p:sp>
        <p:sp>
          <p:nvSpPr>
            <p:cNvPr id="663" name="Shape 663"/>
            <p:cNvSpPr txBox="1"/>
            <p:nvPr/>
          </p:nvSpPr>
          <p:spPr>
            <a:xfrm>
              <a:off x="4181344" y="1365399"/>
              <a:ext cx="1031436" cy="43595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s-ES" sz="2000" b="0" i="0" u="none" strike="noStrike" cap="none" baseline="0" dirty="0" err="1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E</a:t>
              </a:r>
              <a:r>
                <a:rPr lang="es-ES" sz="2000" b="0" i="0" u="none" strike="noStrike" cap="none" baseline="-25000" dirty="0" err="1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T</a:t>
              </a:r>
              <a:r>
                <a:rPr lang="es-ES" sz="2000" b="0" i="0" u="none" strike="noStrike" cap="none" baseline="30000" dirty="0" err="1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mis</a:t>
              </a:r>
              <a:endParaRPr lang="es-ES" sz="2000" b="0" i="0" u="none" strike="noStrike" cap="none" baseline="30000" dirty="0">
                <a:solidFill>
                  <a:srgbClr val="FF0000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endParaRPr>
            </a:p>
          </p:txBody>
        </p:sp>
        <p:sp>
          <p:nvSpPr>
            <p:cNvPr id="664" name="Shape 664"/>
            <p:cNvSpPr txBox="1"/>
            <p:nvPr/>
          </p:nvSpPr>
          <p:spPr>
            <a:xfrm>
              <a:off x="5754741" y="3037648"/>
              <a:ext cx="702338" cy="56083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>
                <a:buSzPct val="25000"/>
              </a:pPr>
              <a:r>
                <a:rPr lang="es-ES" sz="2800" dirty="0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𝜇</a:t>
              </a:r>
              <a:r>
                <a:rPr lang="es-ES" sz="2800" baseline="30000" dirty="0" smtClean="0">
                  <a:solidFill>
                    <a:srgbClr val="FF0000"/>
                  </a:solidFill>
                  <a:latin typeface="Rockwell" panose="02060603020205020403" pitchFamily="18" charset="0"/>
                  <a:ea typeface="Calibri"/>
                  <a:cs typeface="Chalkduster"/>
                  <a:sym typeface="Calibri"/>
                </a:rPr>
                <a:t>+</a:t>
              </a:r>
              <a:endParaRPr lang="es-ES" sz="2800" b="1" i="0" u="none" strike="noStrike" cap="none" baseline="30000" dirty="0">
                <a:solidFill>
                  <a:srgbClr val="FF0000"/>
                </a:solidFill>
                <a:latin typeface="Rockwell" panose="02060603020205020403" pitchFamily="18" charset="0"/>
                <a:ea typeface="Noto Symbol"/>
                <a:cs typeface="Chalkduster"/>
                <a:sym typeface="Noto Symbol"/>
              </a:endParaRPr>
            </a:p>
          </p:txBody>
        </p:sp>
      </p:grpSp>
      <p:pic>
        <p:nvPicPr>
          <p:cNvPr id="10" name="Shape 681"/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35367" y="4230000"/>
            <a:ext cx="3308633" cy="262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647"/>
          <p:cNvSpPr txBox="1">
            <a:spLocks/>
          </p:cNvSpPr>
          <p:nvPr/>
        </p:nvSpPr>
        <p:spPr>
          <a:xfrm>
            <a:off x="96221" y="5537257"/>
            <a:ext cx="4885790" cy="90398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Chalkduster"/>
                <a:ea typeface="+mj-ea"/>
                <a:cs typeface="Chalkduster"/>
              </a:defRPr>
            </a:lvl1pPr>
          </a:lstStyle>
          <a:p>
            <a:pPr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es-ES" dirty="0" err="1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pp</a:t>
            </a:r>
            <a:r>
              <a:rPr lang="es-ES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 ➝ W+X ➝ 𝜇</a:t>
            </a:r>
            <a:r>
              <a:rPr lang="es-ES" baseline="3000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+</a:t>
            </a:r>
            <a:r>
              <a:rPr lang="es-ES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sym typeface="Calibri"/>
              </a:rPr>
              <a:t>𝜈+X</a:t>
            </a:r>
            <a:endParaRPr lang="es-ES" dirty="0">
              <a:solidFill>
                <a:schemeClr val="dk1"/>
              </a:solidFill>
              <a:latin typeface="Rockwell" panose="02060603020205020403" pitchFamily="18" charset="0"/>
              <a:ea typeface="Calibri"/>
              <a:sym typeface="Calibri"/>
            </a:endParaRPr>
          </a:p>
        </p:txBody>
      </p:sp>
      <p:sp>
        <p:nvSpPr>
          <p:cNvPr id="662" name="Shape 662"/>
          <p:cNvSpPr txBox="1"/>
          <p:nvPr/>
        </p:nvSpPr>
        <p:spPr>
          <a:xfrm>
            <a:off x="6516216" y="299871"/>
            <a:ext cx="2544495" cy="338570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b="1" i="0" u="sng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Candidato a W</a:t>
            </a:r>
            <a:r>
              <a:rPr lang="es-ES" b="1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: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lang="es-ES" b="1" i="0" u="none" strike="noStrike" cap="none" baseline="0" dirty="0">
              <a:solidFill>
                <a:schemeClr val="dk1"/>
              </a:solidFill>
              <a:latin typeface="Rockwell" panose="02060603020205020403" pitchFamily="18" charset="0"/>
              <a:ea typeface="Calibri"/>
              <a:cs typeface="Chalkduster"/>
              <a:sym typeface="Calibri"/>
            </a:endParaRPr>
          </a:p>
          <a:p>
            <a:pPr>
              <a:buSzPct val="25000"/>
            </a:pPr>
            <a:r>
              <a:rPr lang="es-ES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1 </a:t>
            </a:r>
            <a:r>
              <a:rPr lang="es-ES" b="1" i="1" u="none" strike="noStrike" cap="none" baseline="0" dirty="0">
                <a:solidFill>
                  <a:schemeClr val="accent2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leptón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 </a:t>
            </a:r>
            <a:r>
              <a:rPr lang="es-ES" b="0" i="1" u="none" strike="noStrike" cap="none" baseline="0" dirty="0">
                <a:solidFill>
                  <a:schemeClr val="accent2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cargado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 (</a:t>
            </a:r>
            <a:r>
              <a:rPr lang="es-ES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e, 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μ) y </a:t>
            </a:r>
            <a:r>
              <a:rPr lang="es-ES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un </a:t>
            </a:r>
            <a:r>
              <a:rPr lang="es-ES" b="1" i="0" u="none" strike="noStrike" cap="none" baseline="0" dirty="0" smtClean="0">
                <a:solidFill>
                  <a:schemeClr val="accent2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neutrino </a:t>
            </a:r>
            <a:r>
              <a:rPr lang="es-ES" b="1" i="0" u="none" strike="noStrike" cap="none" baseline="0" dirty="0" smtClean="0"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(</a:t>
            </a:r>
            <a:r>
              <a:rPr lang="es-ES" dirty="0" err="1" smtClean="0"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E</a:t>
            </a:r>
            <a:r>
              <a:rPr lang="es-ES" baseline="-25000" dirty="0" err="1" smtClean="0"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T</a:t>
            </a:r>
            <a:r>
              <a:rPr lang="es-ES" baseline="30000" dirty="0" err="1" smtClean="0"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mis</a:t>
            </a:r>
            <a:r>
              <a:rPr lang="es-ES" dirty="0" smtClean="0"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)</a:t>
            </a:r>
            <a:r>
              <a:rPr lang="es-ES" b="0" i="0" u="none" strike="noStrike" cap="none" baseline="0" dirty="0" smtClean="0"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.</a:t>
            </a:r>
            <a:endParaRPr lang="es-ES" b="0" i="0" u="none" strike="noStrike" cap="none" baseline="0" dirty="0">
              <a:latin typeface="Rockwell" panose="02060603020205020403" pitchFamily="18" charset="0"/>
              <a:ea typeface="Calibri"/>
              <a:cs typeface="Chalkduster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b="0" i="0" u="none" strike="noStrike" cap="none" baseline="0" dirty="0">
              <a:solidFill>
                <a:schemeClr val="dk1"/>
              </a:solidFill>
              <a:latin typeface="Rockwell" panose="02060603020205020403" pitchFamily="18" charset="0"/>
              <a:ea typeface="Calibri"/>
              <a:cs typeface="Chalkduster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El neutrino 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se manifiesta por </a:t>
            </a:r>
            <a:r>
              <a:rPr lang="es-ES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l</a:t>
            </a:r>
            <a:r>
              <a:rPr lang="es-ES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a </a:t>
            </a:r>
            <a:r>
              <a:rPr lang="es-ES" b="0" i="1" u="none" strike="noStrike" cap="none" baseline="0" dirty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falta</a:t>
            </a:r>
            <a:r>
              <a:rPr lang="es-ES" b="0" i="0" u="none" strike="noStrike" cap="none" baseline="0" dirty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 </a:t>
            </a:r>
            <a:r>
              <a:rPr lang="es-ES" b="0" i="1" u="none" strike="noStrike" cap="none" baseline="0" dirty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aparente</a:t>
            </a:r>
            <a:r>
              <a:rPr lang="es-ES" b="0" i="0" u="none" strike="noStrike" cap="none" baseline="0" dirty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 de conservación de energía-</a:t>
            </a:r>
            <a:r>
              <a:rPr lang="es-ES" b="0" i="0" u="none" strike="noStrike" cap="none" baseline="0" dirty="0" smtClean="0">
                <a:solidFill>
                  <a:srgbClr val="0081A5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momento.</a:t>
            </a:r>
            <a:endParaRPr lang="es-ES" b="0" i="0" u="none" strike="noStrike" cap="none" baseline="0" dirty="0">
              <a:solidFill>
                <a:srgbClr val="0081A5"/>
              </a:solidFill>
              <a:latin typeface="Rockwell" panose="02060603020205020403" pitchFamily="18" charset="0"/>
              <a:ea typeface="Calibri"/>
              <a:cs typeface="Chalkduster"/>
              <a:sym typeface="Calibri"/>
            </a:endParaRPr>
          </a:p>
        </p:txBody>
      </p:sp>
      <p:pic>
        <p:nvPicPr>
          <p:cNvPr id="12" name="Shape 640"/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715200" y="3263261"/>
            <a:ext cx="2068988" cy="12138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188364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4muPlusGamma-3DTower_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8221237" cy="6856962"/>
          </a:xfrm>
          <a:prstGeom prst="rect">
            <a:avLst/>
          </a:prstGeom>
        </p:spPr>
      </p:pic>
      <p:sp>
        <p:nvSpPr>
          <p:cNvPr id="4" name="Título 6"/>
          <p:cNvSpPr>
            <a:spLocks noGrp="1"/>
          </p:cNvSpPr>
          <p:nvPr/>
        </p:nvSpPr>
        <p:spPr>
          <a:xfrm>
            <a:off x="4423502" y="0"/>
            <a:ext cx="4720498" cy="8418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es-ES" sz="6000" kern="1200" dirty="0"/>
              <a:t>H ➛ ZZ ➛ </a:t>
            </a:r>
            <a:r>
              <a:rPr lang="es-ES" sz="6000" kern="1200" dirty="0" smtClean="0"/>
              <a:t>4ℓ</a:t>
            </a:r>
            <a:endParaRPr lang="en-US" sz="6000" kern="1200" dirty="0"/>
          </a:p>
        </p:txBody>
      </p:sp>
    </p:spTree>
    <p:extLst>
      <p:ext uri="{BB962C8B-B14F-4D97-AF65-F5344CB8AC3E}">
        <p14:creationId xmlns:p14="http://schemas.microsoft.com/office/powerpoint/2010/main" val="256559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hape 735"/>
          <p:cNvPicPr preferRelativeResize="0"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22" b="5617"/>
          <a:stretch/>
        </p:blipFill>
        <p:spPr>
          <a:xfrm>
            <a:off x="446643" y="682451"/>
            <a:ext cx="7819794" cy="454440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hape 736"/>
          <p:cNvSpPr txBox="1"/>
          <p:nvPr/>
        </p:nvSpPr>
        <p:spPr>
          <a:xfrm>
            <a:off x="614477" y="5264659"/>
            <a:ext cx="7915046" cy="13684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Las predicciones teóricas de la </a:t>
            </a:r>
            <a:r>
              <a:rPr lang="es-ES" b="0" i="1" u="none" strike="noStrike" cap="none" baseline="0" dirty="0">
                <a:solidFill>
                  <a:schemeClr val="accent2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evolución de la sección eficaz 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con la energía están de acuerdo con las medidas experimentales</a:t>
            </a:r>
            <a:r>
              <a:rPr lang="es-ES" b="0" i="0" u="none" strike="noStrike" cap="none" baseline="0" dirty="0" smtClean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.</a:t>
            </a:r>
          </a:p>
          <a:p>
            <a:pPr marR="0" lvl="0" algn="l" rtl="0">
              <a:spcBef>
                <a:spcPts val="0"/>
              </a:spcBef>
              <a:buClr>
                <a:schemeClr val="dk1"/>
              </a:buClr>
              <a:buSzPct val="100000"/>
            </a:pPr>
            <a:endParaRPr lang="es-ES" sz="1100" b="0" i="0" u="none" strike="noStrike" cap="none" baseline="0" dirty="0">
              <a:solidFill>
                <a:schemeClr val="dk1"/>
              </a:solidFill>
              <a:latin typeface="Rockwell" panose="02060603020205020403" pitchFamily="18" charset="0"/>
              <a:ea typeface="Calibri"/>
              <a:cs typeface="Chalkduster"/>
              <a:sym typeface="Calibri"/>
            </a:endParaRPr>
          </a:p>
          <a:p>
            <a:pPr marR="0" lvl="0" algn="l" rtl="0">
              <a:spcBef>
                <a:spcPts val="480"/>
              </a:spcBef>
              <a:buClr>
                <a:schemeClr val="dk1"/>
              </a:buClr>
              <a:buSzPct val="100000"/>
            </a:pP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Los </a:t>
            </a:r>
            <a:r>
              <a:rPr lang="es-ES" b="0" i="0" u="none" strike="noStrike" cap="none" baseline="0" dirty="0">
                <a:solidFill>
                  <a:srgbClr val="425EA9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cocientes W</a:t>
            </a:r>
            <a:r>
              <a:rPr lang="es-ES" b="0" i="0" u="none" strike="noStrike" cap="none" baseline="30000" dirty="0">
                <a:solidFill>
                  <a:srgbClr val="425EA9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+</a:t>
            </a:r>
            <a:r>
              <a:rPr lang="es-ES" b="0" i="0" u="none" strike="noStrike" cap="none" baseline="0" dirty="0">
                <a:solidFill>
                  <a:srgbClr val="425EA9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/W</a:t>
            </a:r>
            <a:r>
              <a:rPr lang="es-ES" b="0" i="0" u="none" strike="noStrike" cap="none" baseline="30000" dirty="0" smtClean="0">
                <a:solidFill>
                  <a:srgbClr val="425EA9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−</a:t>
            </a:r>
            <a:r>
              <a:rPr lang="es-ES" b="0" i="0" u="none" strike="noStrike" cap="none" baseline="0" dirty="0" smtClean="0">
                <a:solidFill>
                  <a:srgbClr val="425EA9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 y </a:t>
            </a:r>
            <a:r>
              <a:rPr lang="es-ES" b="0" i="0" u="none" strike="noStrike" cap="none" baseline="0" dirty="0">
                <a:solidFill>
                  <a:srgbClr val="425EA9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W/</a:t>
            </a:r>
            <a:r>
              <a:rPr lang="es-ES" b="0" i="0" u="none" strike="noStrike" cap="none" baseline="0" dirty="0" smtClean="0">
                <a:solidFill>
                  <a:srgbClr val="425EA9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Z 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se miden con </a:t>
            </a:r>
            <a:r>
              <a:rPr lang="es-ES" b="0" i="1" u="none" strike="noStrike" cap="none" baseline="0" dirty="0">
                <a:solidFill>
                  <a:schemeClr val="accent2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mayor precisión</a:t>
            </a:r>
            <a:r>
              <a:rPr lang="es-ES" b="0" i="0" u="none" strike="noStrike" cap="none" baseline="0" dirty="0">
                <a:solidFill>
                  <a:schemeClr val="dk1"/>
                </a:solidFill>
                <a:latin typeface="Rockwell" panose="02060603020205020403" pitchFamily="18" charset="0"/>
                <a:ea typeface="Calibri"/>
                <a:cs typeface="Chalkduster"/>
                <a:sym typeface="Calibri"/>
              </a:rPr>
              <a:t>.</a:t>
            </a:r>
          </a:p>
          <a:p>
            <a:pPr marL="342900" marR="0" lvl="0" indent="-190500" algn="l" rtl="0">
              <a:spcBef>
                <a:spcPts val="480"/>
              </a:spcBef>
              <a:buClr>
                <a:schemeClr val="dk1"/>
              </a:buClr>
              <a:buFont typeface="Calibri"/>
              <a:buNone/>
            </a:pPr>
            <a:endParaRPr b="0" i="0" u="none" strike="noStrike" cap="none" baseline="0" dirty="0">
              <a:solidFill>
                <a:schemeClr val="dk1"/>
              </a:solidFill>
              <a:latin typeface="Rockwell" panose="02060603020205020403" pitchFamily="18" charset="0"/>
              <a:ea typeface="Calibri"/>
              <a:cs typeface="Chalkduster"/>
              <a:sym typeface="Calibri"/>
            </a:endParaRPr>
          </a:p>
        </p:txBody>
      </p:sp>
      <p:grpSp>
        <p:nvGrpSpPr>
          <p:cNvPr id="5" name="4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6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Secciones</a:t>
              </a:r>
              <a:r>
                <a:rPr lang="en-US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 </a:t>
              </a:r>
              <a:r>
                <a:rPr lang="en-US" sz="24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eficaces</a:t>
              </a:r>
              <a:r>
                <a:rPr lang="en-US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 de </a:t>
              </a:r>
              <a:r>
                <a:rPr lang="en-US" sz="24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producción</a:t>
              </a:r>
              <a:r>
                <a:rPr lang="en-US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</a:rPr>
                <a:t> de W y Z</a:t>
              </a:r>
              <a:endParaRPr lang="en-GB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endParaRPr>
            </a:p>
          </p:txBody>
        </p:sp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8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Imagen 1" descr="ff-ff-bw.jpe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6973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8" descr="higgs-4mu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" t="4924" r="3955" b="3473"/>
          <a:stretch>
            <a:fillRect/>
          </a:stretch>
        </p:blipFill>
        <p:spPr>
          <a:xfrm>
            <a:off x="611559" y="2852936"/>
            <a:ext cx="3758111" cy="364264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E7948-2039-3F4F-AA08-B4B157783DFD}" type="slidenum">
              <a:rPr lang="en-US"/>
              <a:pPr/>
              <a:t>8</a:t>
            </a:fld>
            <a:endParaRPr lang="en-US"/>
          </a:p>
        </p:txBody>
      </p:sp>
      <p:sp>
        <p:nvSpPr>
          <p:cNvPr id="225287" name="Text Box 7"/>
          <p:cNvSpPr txBox="1">
            <a:spLocks noChangeArrowheads="1"/>
          </p:cNvSpPr>
          <p:nvPr/>
        </p:nvSpPr>
        <p:spPr bwMode="auto">
          <a:xfrm>
            <a:off x="427038" y="908720"/>
            <a:ext cx="8335962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Otro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modo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de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desintegración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del Higgs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es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su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desintegración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en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2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bosones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Z que a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su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vez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se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desintegran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en pares de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leptones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.</a:t>
            </a:r>
          </a:p>
          <a:p>
            <a:endParaRPr lang="en-US" dirty="0" smtClean="0">
              <a:solidFill>
                <a:srgbClr val="000066"/>
              </a:solidFill>
              <a:latin typeface="Rockwell" panose="02060603020205020403" pitchFamily="18" charset="0"/>
            </a:endParaRPr>
          </a:p>
          <a:p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Seleccionando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sucesos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con al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menos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4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muones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de alto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momento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se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reconstruye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la masa  de la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posible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partícula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que se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desintegró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en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esos</a:t>
            </a:r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 4 </a:t>
            </a:r>
            <a:r>
              <a:rPr lang="en-US" dirty="0" err="1" smtClean="0">
                <a:solidFill>
                  <a:srgbClr val="000066"/>
                </a:solidFill>
                <a:latin typeface="Rockwell" panose="02060603020205020403" pitchFamily="18" charset="0"/>
              </a:rPr>
              <a:t>cuerpos</a:t>
            </a:r>
            <a:endParaRPr lang="en-US" dirty="0">
              <a:solidFill>
                <a:srgbClr val="000066"/>
              </a:solidFill>
              <a:latin typeface="Rockwell" panose="02060603020205020403" pitchFamily="18" charset="0"/>
            </a:endParaRPr>
          </a:p>
          <a:p>
            <a:pPr>
              <a:buFontTx/>
              <a:buChar char="-"/>
            </a:pPr>
            <a:endParaRPr lang="en-US" dirty="0">
              <a:solidFill>
                <a:srgbClr val="000066"/>
              </a:solidFill>
              <a:latin typeface="Rockwell" panose="02060603020205020403" pitchFamily="18" charset="0"/>
            </a:endParaRPr>
          </a:p>
          <a:p>
            <a:pPr>
              <a:buFontTx/>
              <a:buChar char="-"/>
            </a:pPr>
            <a:endParaRPr lang="en-US" dirty="0">
              <a:solidFill>
                <a:srgbClr val="000066"/>
              </a:solidFill>
              <a:latin typeface="Rockwell" panose="02060603020205020403" pitchFamily="18" charset="0"/>
            </a:endParaRPr>
          </a:p>
          <a:p>
            <a:r>
              <a:rPr lang="en-US" dirty="0" smtClean="0">
                <a:solidFill>
                  <a:srgbClr val="000066"/>
                </a:solidFill>
                <a:latin typeface="Rockwell" panose="02060603020205020403" pitchFamily="18" charset="0"/>
              </a:rPr>
              <a:t>. </a:t>
            </a:r>
            <a:endParaRPr lang="en-US" dirty="0">
              <a:solidFill>
                <a:srgbClr val="000066"/>
              </a:solidFill>
              <a:latin typeface="Rockwell" panose="02060603020205020403" pitchFamily="18" charset="0"/>
            </a:endParaRPr>
          </a:p>
        </p:txBody>
      </p:sp>
      <p:graphicFrame>
        <p:nvGraphicFramePr>
          <p:cNvPr id="22528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2600663"/>
              </p:ext>
            </p:extLst>
          </p:nvPr>
        </p:nvGraphicFramePr>
        <p:xfrm>
          <a:off x="4788024" y="2564904"/>
          <a:ext cx="35718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3" name="Equation" r:id="rId5" imgW="1572480" imgH="191880" progId="Equation.3">
                  <p:embed/>
                </p:oleObj>
              </mc:Choice>
              <mc:Fallback>
                <p:oleObj name="Equation" r:id="rId5" imgW="1572480" imgH="191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2564904"/>
                        <a:ext cx="357187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220072" y="3494043"/>
            <a:ext cx="3168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 </a:t>
            </a:r>
            <a:r>
              <a:rPr lang="en-US" dirty="0" err="1" smtClean="0"/>
              <a:t>ser</a:t>
            </a:r>
            <a:r>
              <a:rPr lang="en-US" dirty="0" smtClean="0"/>
              <a:t> M(H) </a:t>
            </a:r>
            <a:r>
              <a:rPr lang="en-US" dirty="0" err="1" smtClean="0"/>
              <a:t>alta</a:t>
            </a:r>
            <a:r>
              <a:rPr lang="en-US" dirty="0" smtClean="0"/>
              <a:t> (125 </a:t>
            </a:r>
            <a:r>
              <a:rPr lang="en-US" dirty="0" err="1" smtClean="0"/>
              <a:t>Gev</a:t>
            </a:r>
            <a:r>
              <a:rPr lang="en-US" dirty="0" smtClean="0"/>
              <a:t>),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momentos</a:t>
            </a:r>
            <a:r>
              <a:rPr lang="en-US" dirty="0" smtClean="0"/>
              <a:t> de las </a:t>
            </a:r>
            <a:r>
              <a:rPr lang="en-US" dirty="0" err="1" smtClean="0"/>
              <a:t>partículas</a:t>
            </a:r>
            <a:r>
              <a:rPr lang="en-US" dirty="0" smtClean="0"/>
              <a:t> </a:t>
            </a:r>
            <a:r>
              <a:rPr lang="en-US" dirty="0" err="1" smtClean="0"/>
              <a:t>hijas</a:t>
            </a:r>
            <a:r>
              <a:rPr lang="en-US" dirty="0" smtClean="0"/>
              <a:t> </a:t>
            </a:r>
            <a:r>
              <a:rPr lang="en-US" dirty="0" err="1" smtClean="0"/>
              <a:t>serán</a:t>
            </a:r>
            <a:r>
              <a:rPr lang="en-US" dirty="0" smtClean="0"/>
              <a:t> altos</a:t>
            </a:r>
          </a:p>
          <a:p>
            <a:endParaRPr lang="en-US" dirty="0"/>
          </a:p>
          <a:p>
            <a:pPr marL="285750" indent="-285750">
              <a:buFont typeface="Wingdings" charset="0"/>
              <a:buChar char="à"/>
            </a:pPr>
            <a:r>
              <a:rPr lang="en-US" dirty="0" err="1" smtClean="0">
                <a:sym typeface="Wingdings"/>
              </a:rPr>
              <a:t>Trayectorias</a:t>
            </a:r>
            <a:r>
              <a:rPr lang="en-US" dirty="0" smtClean="0">
                <a:sym typeface="Wingdings"/>
              </a:rPr>
              <a:t> “</a:t>
            </a:r>
            <a:r>
              <a:rPr lang="en-US" dirty="0" err="1" smtClean="0">
                <a:sym typeface="Wingdings"/>
              </a:rPr>
              <a:t>casi</a:t>
            </a:r>
            <a:r>
              <a:rPr lang="en-US" dirty="0" smtClean="0">
                <a:sym typeface="Wingdings"/>
              </a:rPr>
              <a:t>” </a:t>
            </a:r>
            <a:r>
              <a:rPr lang="en-US" dirty="0" err="1" smtClean="0">
                <a:sym typeface="Wingdings"/>
              </a:rPr>
              <a:t>rectas</a:t>
            </a:r>
            <a:endParaRPr lang="en-US" dirty="0" smtClean="0">
              <a:sym typeface="Wingdings"/>
            </a:endParaRPr>
          </a:p>
          <a:p>
            <a:r>
              <a:rPr lang="en-US" b="1" i="1" dirty="0" smtClean="0">
                <a:solidFill>
                  <a:srgbClr val="FF0000"/>
                </a:solidFill>
              </a:rPr>
              <a:t>           </a:t>
            </a:r>
            <a:r>
              <a:rPr lang="en-US" b="1" i="1" dirty="0">
                <a:solidFill>
                  <a:srgbClr val="FF0000"/>
                </a:solidFill>
              </a:rPr>
              <a:t>p</a:t>
            </a:r>
            <a:r>
              <a:rPr lang="en-US" b="1" dirty="0">
                <a:solidFill>
                  <a:srgbClr val="FF0000"/>
                </a:solidFill>
              </a:rPr>
              <a:t> = 0.3</a:t>
            </a:r>
            <a:r>
              <a:rPr lang="en-US" b="1" dirty="0">
                <a:solidFill>
                  <a:srgbClr val="FF0000"/>
                </a:solidFill>
                <a:sym typeface="Symbol"/>
              </a:rPr>
              <a:t></a:t>
            </a:r>
            <a:r>
              <a:rPr lang="en-US" b="1" i="1" dirty="0">
                <a:solidFill>
                  <a:srgbClr val="FF0000"/>
                </a:solidFill>
              </a:rPr>
              <a:t>B</a:t>
            </a:r>
            <a:r>
              <a:rPr lang="en-US" b="1" dirty="0">
                <a:solidFill>
                  <a:srgbClr val="FF0000"/>
                </a:solidFill>
                <a:sym typeface="Symbol"/>
              </a:rPr>
              <a:t> </a:t>
            </a:r>
            <a:r>
              <a:rPr lang="en-US" b="1" i="1" dirty="0">
                <a:solidFill>
                  <a:srgbClr val="FF0000"/>
                </a:solidFill>
              </a:rPr>
              <a:t>R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grpSp>
        <p:nvGrpSpPr>
          <p:cNvPr id="11" name="10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12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spcBef>
                  <a:spcPts val="0"/>
                </a:spcBef>
              </a:pPr>
              <a:r>
                <a:rPr lang="en-GB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Higgs -&gt; 4 </a:t>
              </a:r>
              <a:r>
                <a:rPr lang="en-GB" sz="2800" dirty="0" err="1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leptones</a:t>
              </a:r>
              <a:endParaRPr lang="en-GB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ea typeface="+mn-ea"/>
                <a:cs typeface="+mn-cs"/>
              </a:endParaRPr>
            </a:p>
          </p:txBody>
        </p:sp>
        <p:pic>
          <p:nvPicPr>
            <p:cNvPr id="13" name="Picture 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14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Imagen 1" descr="ff-ff-bw.jpeg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7888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-13394"/>
            <a:ext cx="9144000" cy="634082"/>
            <a:chOff x="0" y="-13394"/>
            <a:chExt cx="9144000" cy="634082"/>
          </a:xfrm>
        </p:grpSpPr>
        <p:sp>
          <p:nvSpPr>
            <p:cNvPr id="8" name="Title 1"/>
            <p:cNvSpPr txBox="1">
              <a:spLocks/>
            </p:cNvSpPr>
            <p:nvPr/>
          </p:nvSpPr>
          <p:spPr>
            <a:xfrm>
              <a:off x="0" y="-13394"/>
              <a:ext cx="9144000" cy="634082"/>
            </a:xfrm>
            <a:prstGeom prst="rect">
              <a:avLst/>
            </a:prstGeom>
            <a:solidFill>
              <a:schemeClr val="tx1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spcBef>
                  <a:spcPts val="0"/>
                </a:spcBef>
              </a:pPr>
              <a:r>
                <a:rPr lang="en-GB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1) </a:t>
              </a:r>
              <a:r>
                <a:rPr lang="en-GB" sz="2800" dirty="0" err="1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Identificaci</a:t>
              </a:r>
              <a:r>
                <a:rPr lang="en-US" sz="2800" dirty="0" err="1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ón</a:t>
              </a:r>
              <a:r>
                <a:rPr lang="en-U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 de </a:t>
              </a:r>
              <a:r>
                <a:rPr lang="en-US" sz="2800" dirty="0" err="1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" panose="02060603020205020403" pitchFamily="18" charset="0"/>
                  <a:ea typeface="+mn-ea"/>
                  <a:cs typeface="+mn-cs"/>
                </a:rPr>
                <a:t>sucesos</a:t>
              </a:r>
              <a:endParaRPr lang="en-GB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  <a:ea typeface="+mn-ea"/>
                <a:cs typeface="+mn-cs"/>
              </a:endParaRPr>
            </a:p>
          </p:txBody>
        </p:sp>
        <p:pic>
          <p:nvPicPr>
            <p:cNvPr id="9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402" y="56860"/>
              <a:ext cx="686189" cy="493574"/>
            </a:xfrm>
            <a:prstGeom prst="rect">
              <a:avLst/>
            </a:prstGeom>
          </p:spPr>
        </p:pic>
        <p:pic>
          <p:nvPicPr>
            <p:cNvPr id="10" name="Picture 13" descr="http://hep.ucsb.edu/cms/cms_logo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116" y="66198"/>
              <a:ext cx="446880" cy="446087"/>
            </a:xfrm>
            <a:prstGeom prst="rect">
              <a:avLst/>
            </a:prstGeom>
            <a:solidFill>
              <a:srgbClr val="92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Imagen 1" descr="ff-ff-bw.jpe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96" y="26985"/>
              <a:ext cx="954769" cy="553947"/>
            </a:xfrm>
            <a:prstGeom prst="rect">
              <a:avLst/>
            </a:prstGeom>
          </p:spPr>
        </p:pic>
      </p:grpSp>
      <p:pic>
        <p:nvPicPr>
          <p:cNvPr id="12" name="Imagen 1"/>
          <p:cNvPicPr>
            <a:picLocks noChangeAspect="1"/>
          </p:cNvPicPr>
          <p:nvPr/>
        </p:nvPicPr>
        <p:blipFill rotWithShape="1">
          <a:blip r:embed="rId5"/>
          <a:srcRect l="5543" t="6525" r="1220"/>
          <a:stretch/>
        </p:blipFill>
        <p:spPr>
          <a:xfrm>
            <a:off x="0" y="620688"/>
            <a:ext cx="9133840" cy="4181033"/>
          </a:xfrm>
          <a:prstGeom prst="rect">
            <a:avLst/>
          </a:prstGeom>
        </p:spPr>
      </p:pic>
      <p:sp>
        <p:nvSpPr>
          <p:cNvPr id="13" name="12 Rectángulo"/>
          <p:cNvSpPr/>
          <p:nvPr/>
        </p:nvSpPr>
        <p:spPr>
          <a:xfrm>
            <a:off x="3707904" y="5464388"/>
            <a:ext cx="2267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¿</a:t>
            </a:r>
            <a:r>
              <a:rPr lang="en-US" sz="28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Problemas</a:t>
            </a: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?</a:t>
            </a:r>
            <a:endParaRPr lang="en-GB" sz="1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68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12978</TotalTime>
  <Words>1090</Words>
  <Application>Microsoft Office PowerPoint</Application>
  <PresentationFormat>Presentación en pantalla (4:3)</PresentationFormat>
  <Paragraphs>325</Paragraphs>
  <Slides>35</Slides>
  <Notes>9</Notes>
  <HiddenSlides>0</HiddenSlides>
  <MMClips>0</MMClips>
  <ScaleCrop>false</ScaleCrop>
  <HeadingPairs>
    <vt:vector size="6" baseType="variant">
      <vt:variant>
        <vt:lpstr>Tema</vt:lpstr>
      </vt:variant>
      <vt:variant>
        <vt:i4>3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9" baseType="lpstr">
      <vt:lpstr>Tema de Office</vt:lpstr>
      <vt:lpstr>1_Tema de Office</vt:lpstr>
      <vt:lpstr>2_Tema de Office</vt:lpstr>
      <vt:lpstr>Equation</vt:lpstr>
      <vt:lpstr>Taller práctico: Masterclass CMS Discusión resultados</vt:lpstr>
      <vt:lpstr>Presentación de PowerPoint</vt:lpstr>
      <vt:lpstr>Presentación de PowerPoint</vt:lpstr>
      <vt:lpstr>pp ➝ Z+X ➝ e+e−+X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Física experimental de Partículas</dc:title>
  <dc:creator>Jesus Puerta Pelayo</dc:creator>
  <cp:lastModifiedBy>JESUS PUERTA</cp:lastModifiedBy>
  <cp:revision>180</cp:revision>
  <dcterms:created xsi:type="dcterms:W3CDTF">2018-06-11T13:01:57Z</dcterms:created>
  <dcterms:modified xsi:type="dcterms:W3CDTF">2019-06-26T16:42:18Z</dcterms:modified>
</cp:coreProperties>
</file>