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2"/>
  </p:notesMasterIdLst>
  <p:sldIdLst>
    <p:sldId id="256" r:id="rId5"/>
    <p:sldId id="260" r:id="rId6"/>
    <p:sldId id="261" r:id="rId7"/>
    <p:sldId id="283" r:id="rId8"/>
    <p:sldId id="284" r:id="rId9"/>
    <p:sldId id="286" r:id="rId10"/>
    <p:sldId id="271" r:id="rId11"/>
    <p:sldId id="273" r:id="rId12"/>
    <p:sldId id="274" r:id="rId13"/>
    <p:sldId id="276" r:id="rId14"/>
    <p:sldId id="277" r:id="rId15"/>
    <p:sldId id="278" r:id="rId16"/>
    <p:sldId id="280" r:id="rId17"/>
    <p:sldId id="270" r:id="rId18"/>
    <p:sldId id="281" r:id="rId19"/>
    <p:sldId id="287" r:id="rId20"/>
    <p:sldId id="259" r:id="rId21"/>
  </p:sldIdLst>
  <p:sldSz cx="9144000" cy="5143500" type="screen16x9"/>
  <p:notesSz cx="7102475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4682"/>
    <a:srgbClr val="FFCC58"/>
    <a:srgbClr val="0B8F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26" autoAdjust="0"/>
    <p:restoredTop sz="72139" autoAdjust="0"/>
  </p:normalViewPr>
  <p:slideViewPr>
    <p:cSldViewPr snapToGrid="0">
      <p:cViewPr>
        <p:scale>
          <a:sx n="72" d="100"/>
          <a:sy n="72" d="100"/>
        </p:scale>
        <p:origin x="-904" y="-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oleObject" Target="file:///\\cern.ch\dfs\Users\a\asujaluc\Documents\CDTI\Estadisticas\CERN-STATS_2008-2018.xlsx" TargetMode="External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Retorno total español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'[CERN-STATS_2008-2018.xlsx]cálculos'!$G$62</c:f>
              <c:strCache>
                <c:ptCount val="1"/>
              </c:strCache>
            </c:strRef>
          </c:tx>
          <c:spPr>
            <a:noFill/>
            <a:ln>
              <a:solidFill>
                <a:schemeClr val="accent1"/>
              </a:solidFill>
              <a:prstDash val="dash"/>
            </a:ln>
            <a:effectLst/>
          </c:spPr>
          <c:invertIfNegative val="0"/>
          <c:val>
            <c:numRef>
              <c:f>'[CERN-STATS_2008-2018.xlsx]cálculos'!$G$63:$G$73</c:f>
              <c:numCache>
                <c:formatCode>General</c:formatCode>
                <c:ptCount val="11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013-4A1F-A4A8-449918F4FED3}"/>
            </c:ext>
          </c:extLst>
        </c:ser>
        <c:ser>
          <c:idx val="1"/>
          <c:order val="1"/>
          <c:tx>
            <c:strRef>
              <c:f>'[CERN-STATS_2008-2018.xlsx]cálculos'!$D$62</c:f>
              <c:strCache>
                <c:ptCount val="1"/>
                <c:pt idx="0">
                  <c:v>Retorno esperado por porcentaje de colaboración 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'[CERN-STATS_2008-2018.xlsx]cálculos'!$A$17:$A$27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'[CERN-STATS_2008-2018.xlsx]cálculos'!$D$63:$D$73</c:f>
              <c:numCache>
                <c:formatCode>General</c:formatCode>
                <c:ptCount val="11"/>
                <c:pt idx="0">
                  <c:v>29067159.442221008</c:v>
                </c:pt>
                <c:pt idx="1">
                  <c:v>30143738.469265308</c:v>
                </c:pt>
                <c:pt idx="2">
                  <c:v>33907230.900760144</c:v>
                </c:pt>
                <c:pt idx="3">
                  <c:v>36215337.822125204</c:v>
                </c:pt>
                <c:pt idx="4">
                  <c:v>39058265.445707873</c:v>
                </c:pt>
                <c:pt idx="5">
                  <c:v>44560180.91453892</c:v>
                </c:pt>
                <c:pt idx="6">
                  <c:v>41616020.350812227</c:v>
                </c:pt>
                <c:pt idx="7">
                  <c:v>34376103.073373213</c:v>
                </c:pt>
                <c:pt idx="8">
                  <c:v>36958179.490453914</c:v>
                </c:pt>
                <c:pt idx="9">
                  <c:v>28971289.355643835</c:v>
                </c:pt>
                <c:pt idx="10">
                  <c:v>32199586.900828615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013-4A1F-A4A8-449918F4FE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8228736"/>
        <c:axId val="131774656"/>
      </c:barChart>
      <c:catAx>
        <c:axId val="1382287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Año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31774656"/>
        <c:crosses val="autoZero"/>
        <c:auto val="1"/>
        <c:lblAlgn val="ctr"/>
        <c:lblOffset val="100"/>
        <c:noMultiLvlLbl val="0"/>
      </c:catAx>
      <c:valAx>
        <c:axId val="131774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38228736"/>
        <c:crosses val="autoZero"/>
        <c:crossBetween val="between"/>
        <c:dispUnits>
          <c:builtInUnit val="m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E97C3F"/>
      </a:solidFill>
      <a:round/>
    </a:ln>
    <a:effectLst/>
  </c:spPr>
  <c:txPr>
    <a:bodyPr/>
    <a:lstStyle/>
    <a:p>
      <a:pPr>
        <a:defRPr baseline="0">
          <a:solidFill>
            <a:sysClr val="windowText" lastClr="000000"/>
          </a:solidFill>
        </a:defRPr>
      </a:pPr>
      <a:endParaRPr lang="es-E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s-ES_tradn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19D79EC0-1652-453A-9F69-DEC9140785D1}" type="datetimeFigureOut">
              <a:rPr lang="es-ES_tradnl" smtClean="0"/>
              <a:t>28/06/2019</a:t>
            </a:fld>
            <a:endParaRPr lang="es-ES_tradn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s-ES_tradn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F3BA84B3-B7DB-4158-B1BF-901C8762B314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28073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524173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10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316144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28974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3491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085072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402691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79943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2799438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17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92012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8205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3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5500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4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1518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5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205240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6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351875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7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84791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8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35523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BA84B3-B7DB-4158-B1BF-901C8762B314}" type="slidenum">
              <a:rPr lang="es-ES_tradnl" smtClean="0"/>
              <a:t>9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2743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17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665" y="4497336"/>
            <a:ext cx="4678680" cy="359664"/>
          </a:xfrm>
          <a:prstGeom prst="rect">
            <a:avLst/>
          </a:prstGeom>
        </p:spPr>
      </p:pic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48" y="174912"/>
            <a:ext cx="2289048" cy="981456"/>
          </a:xfrm>
          <a:prstGeom prst="rect">
            <a:avLst/>
          </a:prstGeom>
        </p:spPr>
      </p:pic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3" y="267498"/>
            <a:ext cx="2593371" cy="729043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29" y="4477882"/>
            <a:ext cx="1587467" cy="396531"/>
          </a:xfrm>
          <a:prstGeom prst="rect">
            <a:avLst/>
          </a:prstGeom>
        </p:spPr>
      </p:pic>
      <p:pic>
        <p:nvPicPr>
          <p:cNvPr id="16" name="15 Imagen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90" y="1468574"/>
            <a:ext cx="4727271" cy="2930381"/>
          </a:xfrm>
          <a:prstGeom prst="rect">
            <a:avLst/>
          </a:prstGeom>
        </p:spPr>
      </p:pic>
      <p:sp>
        <p:nvSpPr>
          <p:cNvPr id="3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4572002" y="3162055"/>
            <a:ext cx="4176465" cy="1067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spcBef>
                <a:spcPts val="0"/>
              </a:spcBef>
              <a:buNone/>
              <a:defRPr sz="2700">
                <a:solidFill>
                  <a:schemeClr val="tx1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Ponente</a:t>
            </a:r>
          </a:p>
          <a:p>
            <a:r>
              <a:rPr lang="es-ES" dirty="0" smtClean="0"/>
              <a:t>Ponente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ctrTitle" hasCustomPrompt="1"/>
          </p:nvPr>
        </p:nvSpPr>
        <p:spPr>
          <a:xfrm>
            <a:off x="678427" y="1686308"/>
            <a:ext cx="8082116" cy="1102519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200" baseline="0"/>
            </a:lvl1pPr>
          </a:lstStyle>
          <a:p>
            <a:r>
              <a:rPr lang="es-ES" dirty="0" smtClean="0"/>
              <a:t>Título de la ponencia</a:t>
            </a:r>
            <a:br>
              <a:rPr lang="es-ES" dirty="0" smtClean="0"/>
            </a:br>
            <a:r>
              <a:rPr lang="es-ES" dirty="0" smtClean="0"/>
              <a:t>Título de la ponencia</a:t>
            </a:r>
            <a:endParaRPr lang="es-ES" dirty="0"/>
          </a:p>
        </p:txBody>
      </p:sp>
      <p:sp>
        <p:nvSpPr>
          <p:cNvPr id="17" name="3 Marcador de fecha"/>
          <p:cNvSpPr>
            <a:spLocks noGrp="1"/>
          </p:cNvSpPr>
          <p:nvPr>
            <p:ph type="dt" sz="half" idx="4294967295"/>
          </p:nvPr>
        </p:nvSpPr>
        <p:spPr>
          <a:xfrm>
            <a:off x="8133426" y="4557600"/>
            <a:ext cx="831065" cy="2738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29" y="4477882"/>
            <a:ext cx="1587467" cy="396531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88" y="4555867"/>
            <a:ext cx="1439443" cy="404653"/>
          </a:xfrm>
          <a:prstGeom prst="rect">
            <a:avLst/>
          </a:prstGeom>
        </p:spPr>
      </p:pic>
      <p:sp>
        <p:nvSpPr>
          <p:cNvPr id="12" name="11 Marcador de texto"/>
          <p:cNvSpPr>
            <a:spLocks noGrp="1"/>
          </p:cNvSpPr>
          <p:nvPr>
            <p:ph type="body" sz="quarter" idx="10"/>
          </p:nvPr>
        </p:nvSpPr>
        <p:spPr>
          <a:xfrm>
            <a:off x="454252" y="1268361"/>
            <a:ext cx="8235499" cy="297344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 dirty="0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12428" y="4869656"/>
            <a:ext cx="519144" cy="273844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6" name="15 Título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098191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12428" y="4869656"/>
            <a:ext cx="519144" cy="273844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8 Marcador de gráfico"/>
          <p:cNvSpPr>
            <a:spLocks noGrp="1"/>
          </p:cNvSpPr>
          <p:nvPr>
            <p:ph type="chart" sz="quarter" idx="13"/>
          </p:nvPr>
        </p:nvSpPr>
        <p:spPr>
          <a:xfrm>
            <a:off x="572423" y="1256567"/>
            <a:ext cx="7993063" cy="29677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chart</a:t>
            </a:r>
            <a:endParaRPr lang="es-ES_tradnl"/>
          </a:p>
        </p:txBody>
      </p:sp>
      <p:sp>
        <p:nvSpPr>
          <p:cNvPr id="10" name="9 Título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12428" y="4869656"/>
            <a:ext cx="519144" cy="273844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10" name="9 Marcador de tabla"/>
          <p:cNvSpPr>
            <a:spLocks noGrp="1"/>
          </p:cNvSpPr>
          <p:nvPr>
            <p:ph type="tbl" sz="quarter" idx="13"/>
          </p:nvPr>
        </p:nvSpPr>
        <p:spPr>
          <a:xfrm>
            <a:off x="460825" y="1168400"/>
            <a:ext cx="8223251" cy="31496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table</a:t>
            </a:r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044077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 dirty="0"/>
          </a:p>
        </p:txBody>
      </p:sp>
      <p:sp>
        <p:nvSpPr>
          <p:cNvPr id="4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2578390"/>
            <a:ext cx="6400800" cy="13144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subtitle style</a:t>
            </a:r>
            <a:endParaRPr lang="es-ES_tradnl" dirty="0"/>
          </a:p>
        </p:txBody>
      </p:sp>
      <p:sp>
        <p:nvSpPr>
          <p:cNvPr id="5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12428" y="4869656"/>
            <a:ext cx="519144" cy="273844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18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 e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dirty="0" smtClean="0"/>
              <a:t>Título</a:t>
            </a:r>
            <a:endParaRPr lang="es-E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2" y="1151335"/>
            <a:ext cx="4040188" cy="47982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2" y="1631160"/>
            <a:ext cx="4040188" cy="271076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10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12428" y="4869656"/>
            <a:ext cx="519144" cy="273844"/>
          </a:xfrm>
          <a:prstGeom prst="rect">
            <a:avLst/>
          </a:prstGeom>
        </p:spPr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11 Marcador de posición de imagen"/>
          <p:cNvSpPr>
            <a:spLocks noGrp="1"/>
          </p:cNvSpPr>
          <p:nvPr>
            <p:ph type="pic" sz="quarter" idx="13"/>
          </p:nvPr>
        </p:nvSpPr>
        <p:spPr>
          <a:xfrm>
            <a:off x="4654553" y="1155704"/>
            <a:ext cx="4035425" cy="3192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o a dos colum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1" y="204789"/>
            <a:ext cx="5111751" cy="41132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2332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312430" y="4864166"/>
            <a:ext cx="501447" cy="274637"/>
          </a:xfrm>
        </p:spPr>
        <p:txBody>
          <a:bodyPr/>
          <a:lstStyle/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ltima diapositi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013" y="871437"/>
            <a:ext cx="5748528" cy="1146048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515" y="3359767"/>
            <a:ext cx="2103120" cy="524256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591" y="2337820"/>
            <a:ext cx="2834975" cy="71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386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29" y="4477882"/>
            <a:ext cx="1587467" cy="396531"/>
          </a:xfrm>
          <a:prstGeom prst="rect">
            <a:avLst/>
          </a:prstGeom>
        </p:spPr>
      </p:pic>
      <p:pic>
        <p:nvPicPr>
          <p:cNvPr id="12" name="11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088" y="4555867"/>
            <a:ext cx="1439443" cy="404653"/>
          </a:xfrm>
          <a:prstGeom prst="rect">
            <a:avLst/>
          </a:prstGeom>
        </p:spPr>
      </p:pic>
      <p:sp>
        <p:nvSpPr>
          <p:cNvPr id="14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12430" y="4838765"/>
            <a:ext cx="501447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7" name="6 Imagen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665" y="4497336"/>
            <a:ext cx="4678680" cy="3596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51" r:id="rId4"/>
    <p:sldLayoutId id="2147483662" r:id="rId5"/>
    <p:sldLayoutId id="2147483653" r:id="rId6"/>
    <p:sldLayoutId id="2147483656" r:id="rId7"/>
    <p:sldLayoutId id="2147483663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37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chart" Target="../charts/chart1.xml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10" Type="http://schemas.openxmlformats.org/officeDocument/2006/relationships/image" Target="../media/image9.png"/><Relationship Id="rId4" Type="http://schemas.openxmlformats.org/officeDocument/2006/relationships/image" Target="../media/image47.jpeg"/><Relationship Id="rId9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5.jpg"/><Relationship Id="rId7" Type="http://schemas.openxmlformats.org/officeDocument/2006/relationships/image" Target="../media/image5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pn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10" Type="http://schemas.openxmlformats.org/officeDocument/2006/relationships/image" Target="../media/image9.png"/><Relationship Id="rId4" Type="http://schemas.openxmlformats.org/officeDocument/2006/relationships/image" Target="../media/image13.jpg"/><Relationship Id="rId9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11" Type="http://schemas.openxmlformats.org/officeDocument/2006/relationships/image" Target="../media/image9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7.png"/><Relationship Id="rId7" Type="http://schemas.openxmlformats.org/officeDocument/2006/relationships/image" Target="../media/image3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11" Type="http://schemas.openxmlformats.org/officeDocument/2006/relationships/image" Target="../media/image34.png"/><Relationship Id="rId5" Type="http://schemas.openxmlformats.org/officeDocument/2006/relationships/image" Target="../media/image29.gif"/><Relationship Id="rId10" Type="http://schemas.openxmlformats.org/officeDocument/2006/relationships/image" Target="../media/image33.jpg"/><Relationship Id="rId4" Type="http://schemas.openxmlformats.org/officeDocument/2006/relationships/image" Target="../media/image28.jp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5.png"/><Relationship Id="rId7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microsoft.com/office/2007/relationships/hdphoto" Target="../media/hdphoto1.wdp"/><Relationship Id="rId10" Type="http://schemas.openxmlformats.org/officeDocument/2006/relationships/image" Target="../media/image9.png"/><Relationship Id="rId4" Type="http://schemas.openxmlformats.org/officeDocument/2006/relationships/image" Target="../media/image36.png"/><Relationship Id="rId9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ubtítulo"/>
          <p:cNvSpPr>
            <a:spLocks noGrp="1"/>
          </p:cNvSpPr>
          <p:nvPr>
            <p:ph type="subTitle" idx="1"/>
          </p:nvPr>
        </p:nvSpPr>
        <p:spPr>
          <a:xfrm>
            <a:off x="4572001" y="2674621"/>
            <a:ext cx="4176465" cy="1325880"/>
          </a:xfrm>
        </p:spPr>
        <p:txBody>
          <a:bodyPr>
            <a:normAutofit/>
          </a:bodyPr>
          <a:lstStyle/>
          <a:p>
            <a:r>
              <a:rPr lang="es-ES_tradnl" sz="2000" dirty="0" smtClean="0"/>
              <a:t>Ana Suja Lucía</a:t>
            </a:r>
          </a:p>
          <a:p>
            <a:r>
              <a:rPr lang="es-ES_tradnl" sz="2000" dirty="0" smtClean="0"/>
              <a:t>Industrial Liaison </a:t>
            </a:r>
            <a:r>
              <a:rPr lang="es-ES_tradnl" sz="2000" dirty="0" err="1" smtClean="0"/>
              <a:t>Officer</a:t>
            </a:r>
            <a:r>
              <a:rPr lang="es-ES_tradnl" sz="2000" dirty="0" smtClean="0"/>
              <a:t> para España</a:t>
            </a:r>
            <a:endParaRPr lang="es-ES_tradnl" sz="2000" dirty="0"/>
          </a:p>
          <a:p>
            <a:r>
              <a:rPr lang="es-ES_tradnl" sz="2000" dirty="0" smtClean="0"/>
              <a:t>Spanish </a:t>
            </a:r>
            <a:r>
              <a:rPr lang="es-ES_tradnl" sz="2000" dirty="0" err="1"/>
              <a:t>Teacher</a:t>
            </a:r>
            <a:r>
              <a:rPr lang="es-ES_tradnl" sz="2000" dirty="0"/>
              <a:t> </a:t>
            </a:r>
            <a:r>
              <a:rPr lang="es-ES_tradnl" sz="2000" dirty="0" err="1" smtClean="0"/>
              <a:t>Programme</a:t>
            </a:r>
            <a:endParaRPr lang="es-ES_tradnl" sz="2000" dirty="0" smtClean="0"/>
          </a:p>
          <a:p>
            <a:r>
              <a:rPr lang="es-ES_tradnl" sz="2000" dirty="0" smtClean="0"/>
              <a:t>28/06/2019</a:t>
            </a:r>
            <a:endParaRPr lang="es-ES_tradnl" sz="2000" dirty="0"/>
          </a:p>
        </p:txBody>
      </p:sp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4572001" y="1686308"/>
            <a:ext cx="4188541" cy="1102519"/>
          </a:xfrm>
        </p:spPr>
        <p:txBody>
          <a:bodyPr/>
          <a:lstStyle/>
          <a:p>
            <a:r>
              <a:rPr lang="es-ES_tradnl" dirty="0" smtClean="0"/>
              <a:t> El CERN y la industria</a:t>
            </a:r>
            <a:endParaRPr lang="es-ES_trad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406" y="272704"/>
            <a:ext cx="1603902" cy="40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79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10</a:t>
            </a:fld>
            <a:endParaRPr lang="es-ES"/>
          </a:p>
        </p:txBody>
      </p:sp>
      <p:sp>
        <p:nvSpPr>
          <p:cNvPr id="18" name="3 Título"/>
          <p:cNvSpPr txBox="1">
            <a:spLocks/>
          </p:cNvSpPr>
          <p:nvPr/>
        </p:nvSpPr>
        <p:spPr>
          <a:xfrm>
            <a:off x="170067" y="338776"/>
            <a:ext cx="3563209" cy="603459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/>
              <a:t>El retorno industrial</a:t>
            </a:r>
            <a:endParaRPr lang="es-ES_tradnl" sz="32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337707" y="254123"/>
            <a:ext cx="1722120" cy="45719"/>
            <a:chOff x="337707" y="254123"/>
            <a:chExt cx="1722120" cy="45719"/>
          </a:xfrm>
        </p:grpSpPr>
        <p:sp>
          <p:nvSpPr>
            <p:cNvPr id="20" name="Rectangle 19"/>
            <p:cNvSpPr/>
            <p:nvPr/>
          </p:nvSpPr>
          <p:spPr>
            <a:xfrm>
              <a:off x="337707" y="254123"/>
              <a:ext cx="861060" cy="45719"/>
            </a:xfrm>
            <a:prstGeom prst="rect">
              <a:avLst/>
            </a:prstGeom>
            <a:solidFill>
              <a:srgbClr val="FFCC58"/>
            </a:solidFill>
            <a:ln>
              <a:solidFill>
                <a:srgbClr val="FFC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198767" y="254123"/>
              <a:ext cx="861060" cy="45719"/>
            </a:xfrm>
            <a:prstGeom prst="rect">
              <a:avLst/>
            </a:prstGeom>
            <a:solidFill>
              <a:srgbClr val="0E4682"/>
            </a:solidFill>
            <a:ln>
              <a:solidFill>
                <a:srgbClr val="0E46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74394" y="1847690"/>
            <a:ext cx="7395213" cy="1448120"/>
            <a:chOff x="768237" y="1441730"/>
            <a:chExt cx="7395213" cy="1448120"/>
          </a:xfrm>
        </p:grpSpPr>
        <p:sp>
          <p:nvSpPr>
            <p:cNvPr id="13" name="1 Marcador de texto"/>
            <p:cNvSpPr txBox="1">
              <a:spLocks/>
            </p:cNvSpPr>
            <p:nvPr/>
          </p:nvSpPr>
          <p:spPr>
            <a:xfrm>
              <a:off x="2335320" y="1441730"/>
              <a:ext cx="3779123" cy="1448120"/>
            </a:xfrm>
            <a:prstGeom prst="rect">
              <a:avLst/>
            </a:prstGeom>
          </p:spPr>
          <p:txBody>
            <a:bodyPr/>
            <a:lstStyle>
              <a:lvl1pPr marL="342891" indent="-342891" algn="l" defTabSz="914377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32" indent="-285744" algn="l" defTabSz="914377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2971" indent="-228594" algn="l" defTabSz="914377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160" indent="-228594" algn="l" defTabSz="914377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349" indent="-228594" algn="l" defTabSz="914377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537" indent="-228594" algn="l" defTabSz="914377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s-ES_tradnl" sz="2000" b="1" dirty="0" smtClean="0">
                  <a:solidFill>
                    <a:srgbClr val="0E468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Objetivos comunes:</a:t>
              </a:r>
            </a:p>
            <a:p>
              <a:pPr marL="0" indent="0">
                <a:buNone/>
              </a:pPr>
              <a:r>
                <a:rPr lang="es-ES_tradnl" sz="1600" dirty="0" smtClean="0">
                  <a:latin typeface="Calibri Light" panose="020F0302020204030204" pitchFamily="34" charset="0"/>
                  <a:cs typeface="Calibri Light" panose="020F0302020204030204" pitchFamily="34" charset="0"/>
                </a:rPr>
                <a:t>Desarrollo de la industria tecnológica.</a:t>
              </a:r>
            </a:p>
            <a:p>
              <a:pPr marL="0" indent="0">
                <a:buNone/>
              </a:pPr>
              <a:r>
                <a:rPr lang="es-ES_tradnl" sz="1600" dirty="0" smtClean="0">
                  <a:latin typeface="Calibri Light" panose="020F0302020204030204" pitchFamily="34" charset="0"/>
                  <a:cs typeface="Calibri Light" panose="020F0302020204030204" pitchFamily="34" charset="0"/>
                </a:rPr>
                <a:t>Cooperación internacional (industria-CERN)</a:t>
              </a: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1164" y="1504868"/>
              <a:ext cx="1352286" cy="934053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237" y="1664899"/>
              <a:ext cx="870361" cy="868913"/>
            </a:xfrm>
            <a:prstGeom prst="rect">
              <a:avLst/>
            </a:prstGeom>
          </p:spPr>
        </p:pic>
      </p:grpSp>
      <p:sp>
        <p:nvSpPr>
          <p:cNvPr id="29" name="Rectangle 28"/>
          <p:cNvSpPr/>
          <p:nvPr/>
        </p:nvSpPr>
        <p:spPr>
          <a:xfrm>
            <a:off x="6435899" y="3295810"/>
            <a:ext cx="2315129" cy="76944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_tradnl" sz="1600" b="1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CDTI </a:t>
            </a:r>
            <a:r>
              <a:rPr lang="es-ES_tradnl" sz="1600" b="1" dirty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es parcial: </a:t>
            </a:r>
          </a:p>
          <a:p>
            <a:r>
              <a:rPr lang="es-ES_tradnl" sz="1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Representamos </a:t>
            </a:r>
            <a:r>
              <a:rPr lang="es-ES_tradnl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los intereses de las empresas </a:t>
            </a:r>
            <a:r>
              <a:rPr lang="es-ES_tradnl" sz="1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españolas</a:t>
            </a:r>
            <a:endParaRPr lang="es-ES_tradnl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45432" y="3111144"/>
            <a:ext cx="982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PERO…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9790" y="456952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546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11</a:t>
            </a:fld>
            <a:endParaRPr lang="es-E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078" y="1371091"/>
            <a:ext cx="906699" cy="1182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2941" y="2760245"/>
            <a:ext cx="1429252" cy="1438807"/>
          </a:xfrm>
          <a:prstGeom prst="rect">
            <a:avLst/>
          </a:prstGeom>
        </p:spPr>
      </p:pic>
      <p:sp>
        <p:nvSpPr>
          <p:cNvPr id="12" name="1 Marcador de texto"/>
          <p:cNvSpPr txBox="1">
            <a:spLocks/>
          </p:cNvSpPr>
          <p:nvPr/>
        </p:nvSpPr>
        <p:spPr>
          <a:xfrm>
            <a:off x="284931" y="1164006"/>
            <a:ext cx="3555589" cy="2763729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000" b="1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Apoyo de CDTI:</a:t>
            </a:r>
          </a:p>
          <a:p>
            <a:pPr marL="0" indent="0">
              <a:buNone/>
            </a:pPr>
            <a:endParaRPr lang="es-ES_tradnl" sz="15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s-ES_tradnl" sz="15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Dar a conocer a las empresas</a:t>
            </a:r>
          </a:p>
          <a:p>
            <a:endParaRPr lang="es-ES_tradnl" sz="15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s-ES_tradnl" sz="15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Comunicación de oportunidades</a:t>
            </a:r>
          </a:p>
          <a:p>
            <a:endParaRPr lang="es-ES_tradnl" sz="15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s-ES_tradnl" sz="15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Organización de eventos</a:t>
            </a:r>
          </a:p>
          <a:p>
            <a:endParaRPr lang="es-ES_tradnl" sz="15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s-ES_tradnl" sz="15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Apoyo in-situ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3356471" y="1902292"/>
            <a:ext cx="236220" cy="144779"/>
          </a:xfrm>
          <a:prstGeom prst="rightArrow">
            <a:avLst/>
          </a:prstGeom>
          <a:solidFill>
            <a:srgbClr val="FFCC5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2821041" y="2973237"/>
            <a:ext cx="232265" cy="167639"/>
          </a:xfrm>
          <a:prstGeom prst="rightArrow">
            <a:avLst/>
          </a:prstGeom>
          <a:solidFill>
            <a:srgbClr val="FFCC5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3 Título"/>
          <p:cNvSpPr txBox="1">
            <a:spLocks/>
          </p:cNvSpPr>
          <p:nvPr/>
        </p:nvSpPr>
        <p:spPr>
          <a:xfrm>
            <a:off x="170067" y="338776"/>
            <a:ext cx="6411888" cy="603459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200" dirty="0" smtClean="0"/>
              <a:t>La industria española en el CERN</a:t>
            </a:r>
            <a:endParaRPr lang="es-ES_tradnl" sz="32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337707" y="254123"/>
            <a:ext cx="1722120" cy="45719"/>
            <a:chOff x="337707" y="254123"/>
            <a:chExt cx="1722120" cy="45719"/>
          </a:xfrm>
        </p:grpSpPr>
        <p:sp>
          <p:nvSpPr>
            <p:cNvPr id="18" name="Rectangle 17"/>
            <p:cNvSpPr/>
            <p:nvPr/>
          </p:nvSpPr>
          <p:spPr>
            <a:xfrm>
              <a:off x="337707" y="254123"/>
              <a:ext cx="861060" cy="45719"/>
            </a:xfrm>
            <a:prstGeom prst="rect">
              <a:avLst/>
            </a:prstGeom>
            <a:solidFill>
              <a:srgbClr val="FFCC58"/>
            </a:solidFill>
            <a:ln>
              <a:solidFill>
                <a:srgbClr val="FFC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98767" y="254123"/>
              <a:ext cx="861060" cy="45719"/>
            </a:xfrm>
            <a:prstGeom prst="rect">
              <a:avLst/>
            </a:prstGeom>
            <a:solidFill>
              <a:srgbClr val="0E4682"/>
            </a:solidFill>
            <a:ln>
              <a:solidFill>
                <a:srgbClr val="0E46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2863444"/>
              </p:ext>
            </p:extLst>
          </p:nvPr>
        </p:nvGraphicFramePr>
        <p:xfrm>
          <a:off x="5029199" y="1164006"/>
          <a:ext cx="3847382" cy="3122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  <p:pic>
        <p:nvPicPr>
          <p:cNvPr id="1026" name="Picture 2" descr="Resultado de imagen de big science business forum 20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9841">
            <a:off x="2944861" y="589739"/>
            <a:ext cx="2294198" cy="382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09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12</a:t>
            </a:fld>
            <a:endParaRPr lang="es-ES"/>
          </a:p>
        </p:txBody>
      </p:sp>
      <p:grpSp>
        <p:nvGrpSpPr>
          <p:cNvPr id="30" name="Group 29"/>
          <p:cNvGrpSpPr/>
          <p:nvPr/>
        </p:nvGrpSpPr>
        <p:grpSpPr>
          <a:xfrm>
            <a:off x="460151" y="1069131"/>
            <a:ext cx="2163074" cy="1650488"/>
            <a:chOff x="460151" y="1069131"/>
            <a:chExt cx="2163074" cy="1650488"/>
          </a:xfrm>
        </p:grpSpPr>
        <p:pic>
          <p:nvPicPr>
            <p:cNvPr id="10" name="Picture 20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0151" y="1069131"/>
              <a:ext cx="2163074" cy="1342711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227323" y="2411842"/>
              <a:ext cx="119481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E468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COMSA EMTE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34070" y="1069131"/>
            <a:ext cx="2064699" cy="1743621"/>
            <a:chOff x="2834070" y="1069131"/>
            <a:chExt cx="2064699" cy="1743621"/>
          </a:xfrm>
        </p:grpSpPr>
        <p:pic>
          <p:nvPicPr>
            <p:cNvPr id="13" name="Picture 2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34070" y="1069131"/>
              <a:ext cx="2064699" cy="143584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3012770" y="2504975"/>
              <a:ext cx="15901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E468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SADES, ARCECLIMA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103378" y="1093914"/>
            <a:ext cx="2208302" cy="1779593"/>
            <a:chOff x="5103378" y="1093914"/>
            <a:chExt cx="2208302" cy="1779593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3378" y="1093914"/>
              <a:ext cx="2208302" cy="14905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5564981" y="2565730"/>
              <a:ext cx="12850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E468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TEKNOSERVICE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0151" y="2888895"/>
            <a:ext cx="2790164" cy="1437736"/>
            <a:chOff x="460151" y="2812753"/>
            <a:chExt cx="2790164" cy="1437736"/>
          </a:xfrm>
        </p:grpSpPr>
        <p:pic>
          <p:nvPicPr>
            <p:cNvPr id="20" name="Picture 2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151" y="2812753"/>
              <a:ext cx="2790164" cy="1129959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137042" y="3942712"/>
              <a:ext cx="13692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E468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GENERAL CABLE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34172" y="2894111"/>
            <a:ext cx="1489062" cy="1586409"/>
            <a:chOff x="3434172" y="2894111"/>
            <a:chExt cx="1489062" cy="1586409"/>
          </a:xfrm>
        </p:grpSpPr>
        <p:pic>
          <p:nvPicPr>
            <p:cNvPr id="22" name="Picture 5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34172" y="2894111"/>
              <a:ext cx="1489062" cy="1278632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3740982" y="4172743"/>
              <a:ext cx="8619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E468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CADINOX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239501" y="2988946"/>
            <a:ext cx="2080394" cy="1356377"/>
            <a:chOff x="5239501" y="2894111"/>
            <a:chExt cx="2080394" cy="1356377"/>
          </a:xfrm>
        </p:grpSpPr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9501" y="2894111"/>
              <a:ext cx="2080394" cy="10603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5851078" y="3942711"/>
              <a:ext cx="6374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E468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BTESA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569270" y="1752604"/>
            <a:ext cx="1202523" cy="2028469"/>
            <a:chOff x="7569270" y="1752604"/>
            <a:chExt cx="1202523" cy="202846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5400000">
              <a:off x="7311153" y="2010721"/>
              <a:ext cx="1718758" cy="1202523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7636162" y="3473296"/>
              <a:ext cx="9172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0E468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NANOKER</a:t>
              </a:r>
            </a:p>
          </p:txBody>
        </p:sp>
      </p:grpSp>
      <p:sp>
        <p:nvSpPr>
          <p:cNvPr id="31" name="3 Título"/>
          <p:cNvSpPr txBox="1">
            <a:spLocks/>
          </p:cNvSpPr>
          <p:nvPr/>
        </p:nvSpPr>
        <p:spPr>
          <a:xfrm>
            <a:off x="170067" y="338776"/>
            <a:ext cx="6411888" cy="603459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200" dirty="0" smtClean="0"/>
              <a:t>La industria española en el CERN</a:t>
            </a:r>
            <a:endParaRPr lang="es-ES_tradnl" sz="32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337707" y="254123"/>
            <a:ext cx="1722120" cy="45719"/>
            <a:chOff x="337707" y="254123"/>
            <a:chExt cx="1722120" cy="45719"/>
          </a:xfrm>
        </p:grpSpPr>
        <p:sp>
          <p:nvSpPr>
            <p:cNvPr id="33" name="Rectangle 32"/>
            <p:cNvSpPr/>
            <p:nvPr/>
          </p:nvSpPr>
          <p:spPr>
            <a:xfrm>
              <a:off x="337707" y="254123"/>
              <a:ext cx="861060" cy="45719"/>
            </a:xfrm>
            <a:prstGeom prst="rect">
              <a:avLst/>
            </a:prstGeom>
            <a:solidFill>
              <a:srgbClr val="FFCC58"/>
            </a:solidFill>
            <a:ln>
              <a:solidFill>
                <a:srgbClr val="FFC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198767" y="254123"/>
              <a:ext cx="861060" cy="45719"/>
            </a:xfrm>
            <a:prstGeom prst="rect">
              <a:avLst/>
            </a:prstGeom>
            <a:solidFill>
              <a:srgbClr val="0E4682"/>
            </a:solidFill>
            <a:ln>
              <a:solidFill>
                <a:srgbClr val="0E46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55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13</a:t>
            </a:fld>
            <a:endParaRPr lang="es-E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478" y="1348049"/>
            <a:ext cx="3645094" cy="88399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809" y="2209775"/>
            <a:ext cx="2121784" cy="1535079"/>
          </a:xfrm>
          <a:prstGeom prst="rect">
            <a:avLst/>
          </a:prstGeom>
        </p:spPr>
      </p:pic>
      <p:sp>
        <p:nvSpPr>
          <p:cNvPr id="53" name="Bent Arrow 52"/>
          <p:cNvSpPr/>
          <p:nvPr/>
        </p:nvSpPr>
        <p:spPr>
          <a:xfrm flipV="1">
            <a:off x="2141220" y="2510964"/>
            <a:ext cx="3223752" cy="929640"/>
          </a:xfrm>
          <a:prstGeom prst="bentArrow">
            <a:avLst/>
          </a:prstGeom>
          <a:solidFill>
            <a:srgbClr val="FFCC5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4" name="1 Marcador de texto"/>
          <p:cNvSpPr txBox="1">
            <a:spLocks/>
          </p:cNvSpPr>
          <p:nvPr/>
        </p:nvSpPr>
        <p:spPr>
          <a:xfrm>
            <a:off x="2141220" y="3528436"/>
            <a:ext cx="3555589" cy="626694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s-ES_tradnl" sz="15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Financiación CDTI de proyecto </a:t>
            </a:r>
            <a:r>
              <a:rPr lang="es-ES_tradnl" sz="1500" dirty="0" err="1" smtClean="0">
                <a:latin typeface="Calibri Light" panose="020F0302020204030204" pitchFamily="34" charset="0"/>
                <a:cs typeface="Calibri Light" panose="020F0302020204030204" pitchFamily="34" charset="0"/>
              </a:rPr>
              <a:t>I+D+i</a:t>
            </a:r>
            <a:endParaRPr lang="es-ES_tradnl" sz="15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s-ES_tradnl" sz="1500" dirty="0">
                <a:latin typeface="Calibri Light" panose="020F0302020204030204" pitchFamily="34" charset="0"/>
                <a:cs typeface="Calibri Light" panose="020F0302020204030204" pitchFamily="34" charset="0"/>
              </a:rPr>
              <a:t>C</a:t>
            </a:r>
            <a:r>
              <a:rPr lang="es-ES_tradnl" sz="15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ontrato en el CERN </a:t>
            </a:r>
          </a:p>
        </p:txBody>
      </p:sp>
      <p:sp>
        <p:nvSpPr>
          <p:cNvPr id="9" name="3 Título"/>
          <p:cNvSpPr txBox="1">
            <a:spLocks/>
          </p:cNvSpPr>
          <p:nvPr/>
        </p:nvSpPr>
        <p:spPr>
          <a:xfrm>
            <a:off x="170067" y="338776"/>
            <a:ext cx="6411888" cy="603459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200" dirty="0" smtClean="0"/>
              <a:t>Otro tipo de retorno</a:t>
            </a:r>
            <a:endParaRPr lang="es-ES_tradnl" sz="3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337707" y="254123"/>
            <a:ext cx="1722120" cy="45719"/>
            <a:chOff x="337707" y="254123"/>
            <a:chExt cx="1722120" cy="45719"/>
          </a:xfrm>
        </p:grpSpPr>
        <p:sp>
          <p:nvSpPr>
            <p:cNvPr id="11" name="Rectangle 10"/>
            <p:cNvSpPr/>
            <p:nvPr/>
          </p:nvSpPr>
          <p:spPr>
            <a:xfrm>
              <a:off x="337707" y="254123"/>
              <a:ext cx="861060" cy="45719"/>
            </a:xfrm>
            <a:prstGeom prst="rect">
              <a:avLst/>
            </a:prstGeom>
            <a:solidFill>
              <a:srgbClr val="FFCC58"/>
            </a:solidFill>
            <a:ln>
              <a:solidFill>
                <a:srgbClr val="FFC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98767" y="254123"/>
              <a:ext cx="861060" cy="45719"/>
            </a:xfrm>
            <a:prstGeom prst="rect">
              <a:avLst/>
            </a:prstGeom>
            <a:solidFill>
              <a:srgbClr val="0E4682"/>
            </a:solidFill>
            <a:ln>
              <a:solidFill>
                <a:srgbClr val="0E46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73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14</a:t>
            </a:fld>
            <a:endParaRPr lang="es-E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92" y="1405399"/>
            <a:ext cx="2347060" cy="1580814"/>
          </a:xfrm>
          <a:prstGeom prst="rect">
            <a:avLst/>
          </a:prstGeom>
        </p:spPr>
      </p:pic>
      <p:sp>
        <p:nvSpPr>
          <p:cNvPr id="17" name="1 Marcador de texto"/>
          <p:cNvSpPr txBox="1">
            <a:spLocks/>
          </p:cNvSpPr>
          <p:nvPr/>
        </p:nvSpPr>
        <p:spPr>
          <a:xfrm>
            <a:off x="364792" y="3125567"/>
            <a:ext cx="2076483" cy="226834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400" dirty="0" smtClean="0"/>
              <a:t>Tim </a:t>
            </a:r>
            <a:r>
              <a:rPr lang="es-ES_tradnl" sz="1400" dirty="0" err="1" smtClean="0"/>
              <a:t>Berners</a:t>
            </a:r>
            <a:r>
              <a:rPr lang="es-ES_tradnl" sz="1400" dirty="0" smtClean="0"/>
              <a:t>-Lee, creador de la Web</a:t>
            </a:r>
            <a:endParaRPr lang="es-ES_tradnl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0195" y="2053536"/>
            <a:ext cx="1389871" cy="1865353"/>
          </a:xfrm>
          <a:prstGeom prst="rect">
            <a:avLst/>
          </a:prstGeom>
        </p:spPr>
      </p:pic>
      <p:sp>
        <p:nvSpPr>
          <p:cNvPr id="23" name="1 Marcador de texto"/>
          <p:cNvSpPr txBox="1">
            <a:spLocks/>
          </p:cNvSpPr>
          <p:nvPr/>
        </p:nvSpPr>
        <p:spPr>
          <a:xfrm>
            <a:off x="2938642" y="3911796"/>
            <a:ext cx="1786061" cy="400603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400" dirty="0" smtClean="0"/>
              <a:t>Imanes QUACO (</a:t>
            </a:r>
            <a:r>
              <a:rPr lang="es-ES_tradnl" sz="1400" dirty="0" err="1" smtClean="0"/>
              <a:t>Elytt</a:t>
            </a:r>
            <a:r>
              <a:rPr lang="es-ES_tradnl" sz="1400" dirty="0" smtClean="0"/>
              <a:t>)</a:t>
            </a:r>
            <a:endParaRPr lang="es-ES_tradnl" sz="1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8409" y="1456130"/>
            <a:ext cx="1900959" cy="10720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8281" y="2570966"/>
            <a:ext cx="2780148" cy="1644030"/>
          </a:xfrm>
          <a:prstGeom prst="rect">
            <a:avLst/>
          </a:prstGeom>
        </p:spPr>
      </p:pic>
      <p:sp>
        <p:nvSpPr>
          <p:cNvPr id="24" name="1 Marcador de texto"/>
          <p:cNvSpPr txBox="1">
            <a:spLocks/>
          </p:cNvSpPr>
          <p:nvPr/>
        </p:nvSpPr>
        <p:spPr>
          <a:xfrm>
            <a:off x="6795602" y="1970060"/>
            <a:ext cx="2273712" cy="400603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400" dirty="0" smtClean="0"/>
              <a:t>Avances en obra civil (Construcción CMS)</a:t>
            </a:r>
            <a:endParaRPr lang="es-ES_tradnl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281" y="2570965"/>
            <a:ext cx="2780148" cy="156383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8281" y="2555185"/>
            <a:ext cx="2780148" cy="1644030"/>
          </a:xfrm>
          <a:prstGeom prst="rect">
            <a:avLst/>
          </a:prstGeom>
        </p:spPr>
      </p:pic>
      <p:sp>
        <p:nvSpPr>
          <p:cNvPr id="26" name="1 Marcador de texto"/>
          <p:cNvSpPr>
            <a:spLocks noGrp="1"/>
          </p:cNvSpPr>
          <p:nvPr>
            <p:ph type="body" sz="quarter" idx="10"/>
          </p:nvPr>
        </p:nvSpPr>
        <p:spPr>
          <a:xfrm>
            <a:off x="249494" y="849782"/>
            <a:ext cx="8125868" cy="555617"/>
          </a:xfrm>
        </p:spPr>
        <p:txBody>
          <a:bodyPr/>
          <a:lstStyle/>
          <a:p>
            <a:pPr marL="0" indent="0">
              <a:buNone/>
            </a:pPr>
            <a:r>
              <a:rPr lang="es-ES_tradnl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Relación muy estrecha entre el CERN y la industria puntera</a:t>
            </a:r>
            <a:endParaRPr lang="es-ES_tradnl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3 Título"/>
          <p:cNvSpPr txBox="1">
            <a:spLocks/>
          </p:cNvSpPr>
          <p:nvPr/>
        </p:nvSpPr>
        <p:spPr>
          <a:xfrm>
            <a:off x="170067" y="338776"/>
            <a:ext cx="3563209" cy="603459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/>
              <a:t>Otro tipo de retorno</a:t>
            </a:r>
            <a:endParaRPr lang="es-ES_tradnl" sz="32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337707" y="254123"/>
            <a:ext cx="1722120" cy="45719"/>
            <a:chOff x="337707" y="254123"/>
            <a:chExt cx="1722120" cy="45719"/>
          </a:xfrm>
        </p:grpSpPr>
        <p:sp>
          <p:nvSpPr>
            <p:cNvPr id="19" name="Rectangle 18"/>
            <p:cNvSpPr/>
            <p:nvPr/>
          </p:nvSpPr>
          <p:spPr>
            <a:xfrm>
              <a:off x="337707" y="254123"/>
              <a:ext cx="861060" cy="45719"/>
            </a:xfrm>
            <a:prstGeom prst="rect">
              <a:avLst/>
            </a:prstGeom>
            <a:solidFill>
              <a:srgbClr val="FFCC58"/>
            </a:solidFill>
            <a:ln>
              <a:solidFill>
                <a:srgbClr val="FFC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98767" y="254123"/>
              <a:ext cx="861060" cy="45719"/>
            </a:xfrm>
            <a:prstGeom prst="rect">
              <a:avLst/>
            </a:prstGeom>
            <a:solidFill>
              <a:srgbClr val="0E4682"/>
            </a:solidFill>
            <a:ln>
              <a:solidFill>
                <a:srgbClr val="0E46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783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15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0151" y="211881"/>
            <a:ext cx="8229600" cy="857250"/>
          </a:xfrm>
        </p:spPr>
        <p:txBody>
          <a:bodyPr/>
          <a:lstStyle/>
          <a:p>
            <a:r>
              <a:rPr lang="es-ES_tradnl" dirty="0" smtClean="0"/>
              <a:t>Conclusión</a:t>
            </a:r>
            <a:endParaRPr lang="es-ES_tradnl" dirty="0"/>
          </a:p>
        </p:txBody>
      </p:sp>
      <p:sp>
        <p:nvSpPr>
          <p:cNvPr id="6" name="1 Marcador de texto"/>
          <p:cNvSpPr txBox="1">
            <a:spLocks/>
          </p:cNvSpPr>
          <p:nvPr/>
        </p:nvSpPr>
        <p:spPr>
          <a:xfrm>
            <a:off x="362569" y="1327735"/>
            <a:ext cx="6354657" cy="2763729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500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CERN construye y opera una máquina enorme y compleja.</a:t>
            </a:r>
          </a:p>
          <a:p>
            <a:endParaRPr lang="es-ES_tradnl" sz="1500" dirty="0">
              <a:solidFill>
                <a:srgbClr val="0E468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s-ES_tradnl" sz="1500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Necesita de (y colabora con) la industria tecnológica para sus desarrollos.</a:t>
            </a:r>
          </a:p>
          <a:p>
            <a:endParaRPr lang="es-ES_tradnl" sz="1500" dirty="0">
              <a:solidFill>
                <a:srgbClr val="0E468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s-ES_tradnl" sz="1500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Sólo los países que contribuyen al CERN pueden acceder a esos contratos.</a:t>
            </a:r>
          </a:p>
          <a:p>
            <a:endParaRPr lang="es-ES_tradnl" sz="1500" dirty="0">
              <a:solidFill>
                <a:srgbClr val="0E468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s-ES_tradnl" sz="1500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CDTI ayuda a la industria tecnológica española.</a:t>
            </a:r>
          </a:p>
          <a:p>
            <a:endParaRPr lang="es-ES_tradnl" sz="1500" dirty="0">
              <a:solidFill>
                <a:srgbClr val="0E468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s-ES_tradnl" sz="1500" dirty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CDTI es el enlace con del CERN con la industria española.</a:t>
            </a:r>
          </a:p>
          <a:p>
            <a:endParaRPr lang="es-ES_tradnl" sz="1500" dirty="0" smtClean="0">
              <a:solidFill>
                <a:srgbClr val="0E468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972" y="1358921"/>
            <a:ext cx="1162622" cy="116068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266" y="2857500"/>
            <a:ext cx="1786485" cy="12339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13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16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60151" y="211881"/>
            <a:ext cx="8229600" cy="857250"/>
          </a:xfrm>
        </p:spPr>
        <p:txBody>
          <a:bodyPr/>
          <a:lstStyle/>
          <a:p>
            <a:r>
              <a:rPr lang="es-ES_tradnl" dirty="0" smtClean="0"/>
              <a:t>Conclusión</a:t>
            </a:r>
            <a:endParaRPr lang="es-ES_tradnl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  <p:pic>
        <p:nvPicPr>
          <p:cNvPr id="1026" name="Picture 2" descr="Resultado de imagen de 72kilos las palabras un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254" y="1040360"/>
            <a:ext cx="3147818" cy="3147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CuadroTexto"/>
          <p:cNvSpPr txBox="1"/>
          <p:nvPr/>
        </p:nvSpPr>
        <p:spPr>
          <a:xfrm rot="20965109">
            <a:off x="3924756" y="2982058"/>
            <a:ext cx="96552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800" dirty="0" smtClean="0">
                <a:latin typeface="Kristen ITC" panose="03050502040202030202" pitchFamily="66" charset="0"/>
              </a:rPr>
              <a:t>La ciencia une.</a:t>
            </a:r>
            <a:endParaRPr lang="es-ES" sz="800" dirty="0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56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7022" y="3956684"/>
            <a:ext cx="3493029" cy="2190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1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exto"/>
          <p:cNvSpPr>
            <a:spLocks noGrp="1"/>
          </p:cNvSpPr>
          <p:nvPr>
            <p:ph type="body" sz="quarter" idx="10"/>
          </p:nvPr>
        </p:nvSpPr>
        <p:spPr>
          <a:xfrm>
            <a:off x="170067" y="920843"/>
            <a:ext cx="3609454" cy="291371"/>
          </a:xfrm>
        </p:spPr>
        <p:txBody>
          <a:bodyPr/>
          <a:lstStyle/>
          <a:p>
            <a:pPr marL="0" indent="0">
              <a:buNone/>
            </a:pPr>
            <a:r>
              <a:rPr lang="es-ES_tradnl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Construir y hacer funcionar aceleradores </a:t>
            </a:r>
            <a:endParaRPr lang="es-ES_tradnl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2</a:t>
            </a:fld>
            <a:endParaRPr lang="es-ES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70067" y="338776"/>
            <a:ext cx="3563209" cy="603459"/>
          </a:xfrm>
        </p:spPr>
        <p:txBody>
          <a:bodyPr/>
          <a:lstStyle/>
          <a:p>
            <a:r>
              <a:rPr lang="es-ES_tradnl" sz="3200" dirty="0" smtClean="0"/>
              <a:t>¿Qué hace el CERN?</a:t>
            </a:r>
            <a:endParaRPr lang="es-ES_tradnl" sz="3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4412" y="1433400"/>
            <a:ext cx="4237870" cy="2798874"/>
          </a:xfrm>
          <a:prstGeom prst="rect">
            <a:avLst/>
          </a:prstGeom>
          <a:ln>
            <a:solidFill>
              <a:srgbClr val="FFCC58"/>
            </a:solidFill>
          </a:ln>
        </p:spPr>
      </p:pic>
      <p:grpSp>
        <p:nvGrpSpPr>
          <p:cNvPr id="16" name="Group 15"/>
          <p:cNvGrpSpPr/>
          <p:nvPr/>
        </p:nvGrpSpPr>
        <p:grpSpPr>
          <a:xfrm>
            <a:off x="337707" y="254123"/>
            <a:ext cx="1722120" cy="45719"/>
            <a:chOff x="337707" y="254123"/>
            <a:chExt cx="1722120" cy="45719"/>
          </a:xfrm>
        </p:grpSpPr>
        <p:sp>
          <p:nvSpPr>
            <p:cNvPr id="10" name="Rectangle 9"/>
            <p:cNvSpPr/>
            <p:nvPr/>
          </p:nvSpPr>
          <p:spPr>
            <a:xfrm>
              <a:off x="337707" y="254123"/>
              <a:ext cx="861060" cy="45719"/>
            </a:xfrm>
            <a:prstGeom prst="rect">
              <a:avLst/>
            </a:prstGeom>
            <a:solidFill>
              <a:srgbClr val="FFCC58"/>
            </a:solidFill>
            <a:ln>
              <a:solidFill>
                <a:srgbClr val="FFC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8767" y="254123"/>
              <a:ext cx="861060" cy="45719"/>
            </a:xfrm>
            <a:prstGeom prst="rect">
              <a:avLst/>
            </a:prstGeom>
            <a:solidFill>
              <a:srgbClr val="0E4682"/>
            </a:solidFill>
            <a:ln>
              <a:solidFill>
                <a:srgbClr val="0E46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07" y="1433400"/>
            <a:ext cx="4209566" cy="27988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69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3</a:t>
            </a:fld>
            <a:endParaRPr lang="es-E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799" y="130837"/>
            <a:ext cx="2466975" cy="18478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19" y="2081554"/>
            <a:ext cx="3449495" cy="22996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4648" y="127916"/>
            <a:ext cx="2778935" cy="18507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428" y="2081555"/>
            <a:ext cx="4088290" cy="22996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457" y="130836"/>
            <a:ext cx="2771777" cy="184785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260" y="876580"/>
            <a:ext cx="5802630" cy="238887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92372" y="127916"/>
            <a:ext cx="1952625" cy="3086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427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4</a:t>
            </a:fld>
            <a:endParaRPr lang="es-E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9514" y="205768"/>
            <a:ext cx="1864115" cy="250183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818" y="182466"/>
            <a:ext cx="3548450" cy="213396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2" y="2854050"/>
            <a:ext cx="2070340" cy="141451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863" y="2422314"/>
            <a:ext cx="1769729" cy="18954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4643" y="2422315"/>
            <a:ext cx="3017910" cy="189542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221" y="182466"/>
            <a:ext cx="3022056" cy="201470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005" y="1922822"/>
            <a:ext cx="2693141" cy="201985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0548" y="613123"/>
            <a:ext cx="3870008" cy="27120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780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5</a:t>
            </a:fld>
            <a:endParaRPr lang="es-E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658" y="254480"/>
            <a:ext cx="2352675" cy="194310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818657" y="359951"/>
            <a:ext cx="3680460" cy="2844665"/>
            <a:chOff x="4966634" y="290940"/>
            <a:chExt cx="3680460" cy="284466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6634" y="290940"/>
              <a:ext cx="3148665" cy="177112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3464" y="1948790"/>
              <a:ext cx="2373630" cy="118681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063" y="2131075"/>
            <a:ext cx="2929126" cy="192223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834" y="1037761"/>
            <a:ext cx="4504457" cy="300297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0292" y="709673"/>
            <a:ext cx="3629378" cy="24498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78" y="1639825"/>
            <a:ext cx="2838994" cy="24841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499117" y="361397"/>
            <a:ext cx="2146143" cy="3312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4312428" y="4801076"/>
            <a:ext cx="519144" cy="273844"/>
          </a:xfrm>
        </p:spPr>
        <p:txBody>
          <a:bodyPr/>
          <a:lstStyle/>
          <a:p>
            <a:fld id="{132FADFE-3B8F-471C-ABF0-DBC7717ECBBC}" type="slidenum">
              <a:rPr lang="es-ES" smtClean="0"/>
              <a:t>6</a:t>
            </a:fld>
            <a:endParaRPr lang="es-E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074" y="2823359"/>
            <a:ext cx="1411591" cy="606024"/>
          </a:xfrm>
          <a:prstGeom prst="rect">
            <a:avLst/>
          </a:prstGeom>
        </p:spPr>
      </p:pic>
      <p:sp>
        <p:nvSpPr>
          <p:cNvPr id="19" name="1 Marcador de texto"/>
          <p:cNvSpPr txBox="1">
            <a:spLocks/>
          </p:cNvSpPr>
          <p:nvPr/>
        </p:nvSpPr>
        <p:spPr>
          <a:xfrm>
            <a:off x="548724" y="3483232"/>
            <a:ext cx="3593705" cy="423399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Diseño    Operación    Administración</a:t>
            </a:r>
            <a:endParaRPr lang="es-ES_tradnl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" name="1 Marcador de texto"/>
          <p:cNvSpPr txBox="1">
            <a:spLocks/>
          </p:cNvSpPr>
          <p:nvPr/>
        </p:nvSpPr>
        <p:spPr>
          <a:xfrm>
            <a:off x="6716978" y="1865604"/>
            <a:ext cx="1736036" cy="420155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≃ 500M€</a:t>
            </a:r>
            <a:endParaRPr lang="es-ES_tradnl" sz="2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69033" y="2609666"/>
            <a:ext cx="1062163" cy="790101"/>
          </a:xfrm>
          <a:prstGeom prst="rect">
            <a:avLst/>
          </a:prstGeom>
        </p:spPr>
      </p:pic>
      <p:sp>
        <p:nvSpPr>
          <p:cNvPr id="20" name="1 Marcador de texto"/>
          <p:cNvSpPr txBox="1">
            <a:spLocks/>
          </p:cNvSpPr>
          <p:nvPr/>
        </p:nvSpPr>
        <p:spPr>
          <a:xfrm>
            <a:off x="5381143" y="3429383"/>
            <a:ext cx="3680097" cy="710003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Materias primas    Equipos</a:t>
            </a:r>
          </a:p>
          <a:p>
            <a:pPr marL="0" indent="0" algn="ctr">
              <a:buNone/>
            </a:pPr>
            <a:r>
              <a:rPr lang="es-ES_tradnl" sz="18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Instalación y Mantenimiento</a:t>
            </a:r>
            <a:endParaRPr lang="es-ES_tradnl" sz="18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7" name="3 Título"/>
          <p:cNvSpPr txBox="1">
            <a:spLocks/>
          </p:cNvSpPr>
          <p:nvPr/>
        </p:nvSpPr>
        <p:spPr>
          <a:xfrm>
            <a:off x="170067" y="338776"/>
            <a:ext cx="3563209" cy="603459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/>
              <a:t>¿Qué hace el CERN?</a:t>
            </a:r>
            <a:endParaRPr lang="es-ES_tradnl" sz="32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337707" y="254123"/>
            <a:ext cx="1722120" cy="45719"/>
            <a:chOff x="337707" y="254123"/>
            <a:chExt cx="1722120" cy="45719"/>
          </a:xfrm>
        </p:grpSpPr>
        <p:sp>
          <p:nvSpPr>
            <p:cNvPr id="24" name="Rectangle 23"/>
            <p:cNvSpPr/>
            <p:nvPr/>
          </p:nvSpPr>
          <p:spPr>
            <a:xfrm>
              <a:off x="337707" y="254123"/>
              <a:ext cx="861060" cy="45719"/>
            </a:xfrm>
            <a:prstGeom prst="rect">
              <a:avLst/>
            </a:prstGeom>
            <a:solidFill>
              <a:srgbClr val="FFCC58"/>
            </a:solidFill>
            <a:ln>
              <a:solidFill>
                <a:srgbClr val="FFC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98767" y="254123"/>
              <a:ext cx="861060" cy="45719"/>
            </a:xfrm>
            <a:prstGeom prst="rect">
              <a:avLst/>
            </a:prstGeom>
            <a:solidFill>
              <a:srgbClr val="0E4682"/>
            </a:solidFill>
            <a:ln>
              <a:solidFill>
                <a:srgbClr val="0E46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2768" y="216575"/>
            <a:ext cx="306512" cy="306512"/>
          </a:xfrm>
          <a:prstGeom prst="rect">
            <a:avLst/>
          </a:prstGeom>
        </p:spPr>
      </p:pic>
      <p:sp>
        <p:nvSpPr>
          <p:cNvPr id="27" name="1 Marcador de texto"/>
          <p:cNvSpPr txBox="1">
            <a:spLocks/>
          </p:cNvSpPr>
          <p:nvPr/>
        </p:nvSpPr>
        <p:spPr>
          <a:xfrm>
            <a:off x="3145061" y="1272350"/>
            <a:ext cx="2808983" cy="610710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Font typeface="Arial" pitchFamily="34" charset="0"/>
              <a:buNone/>
            </a:pPr>
            <a:r>
              <a:rPr lang="es-ES_tradnl" sz="2800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1200 M€/año</a:t>
            </a:r>
            <a:endParaRPr lang="es-ES_tradnl" sz="2800" dirty="0">
              <a:solidFill>
                <a:srgbClr val="0E468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2994" y="194375"/>
            <a:ext cx="1376966" cy="1350089"/>
          </a:xfrm>
          <a:prstGeom prst="rect">
            <a:avLst/>
          </a:prstGeom>
        </p:spPr>
      </p:pic>
      <p:cxnSp>
        <p:nvCxnSpPr>
          <p:cNvPr id="31" name="Google Shape;628;p32"/>
          <p:cNvCxnSpPr/>
          <p:nvPr/>
        </p:nvCxnSpPr>
        <p:spPr>
          <a:xfrm>
            <a:off x="4528711" y="1853802"/>
            <a:ext cx="0" cy="431957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2" name="Google Shape;629;p32"/>
          <p:cNvSpPr/>
          <p:nvPr/>
        </p:nvSpPr>
        <p:spPr>
          <a:xfrm>
            <a:off x="4490131" y="1770925"/>
            <a:ext cx="92400" cy="924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" name="Group 43"/>
          <p:cNvGrpSpPr/>
          <p:nvPr/>
        </p:nvGrpSpPr>
        <p:grpSpPr>
          <a:xfrm>
            <a:off x="1951671" y="2293717"/>
            <a:ext cx="5102244" cy="471011"/>
            <a:chOff x="1838746" y="2749651"/>
            <a:chExt cx="5102244" cy="471011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49" t="46450" r="450" b="50165"/>
            <a:stretch/>
          </p:blipFill>
          <p:spPr>
            <a:xfrm>
              <a:off x="1876117" y="2749651"/>
              <a:ext cx="5064873" cy="114300"/>
            </a:xfrm>
            <a:prstGeom prst="rect">
              <a:avLst/>
            </a:prstGeom>
          </p:spPr>
        </p:pic>
        <p:cxnSp>
          <p:nvCxnSpPr>
            <p:cNvPr id="35" name="Google Shape;625;p32"/>
            <p:cNvCxnSpPr/>
            <p:nvPr/>
          </p:nvCxnSpPr>
          <p:spPr>
            <a:xfrm flipV="1">
              <a:off x="1884946" y="2863952"/>
              <a:ext cx="0" cy="27422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36" name="Google Shape;626;p32"/>
            <p:cNvSpPr/>
            <p:nvPr/>
          </p:nvSpPr>
          <p:spPr>
            <a:xfrm rot="10800000">
              <a:off x="1838746" y="3128262"/>
              <a:ext cx="92400" cy="924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46" name="Elbow Connector 45"/>
          <p:cNvCxnSpPr>
            <a:endCxn id="27" idx="0"/>
          </p:cNvCxnSpPr>
          <p:nvPr/>
        </p:nvCxnSpPr>
        <p:spPr>
          <a:xfrm rot="10800000" flipV="1">
            <a:off x="4549553" y="556260"/>
            <a:ext cx="2805622" cy="716090"/>
          </a:xfrm>
          <a:prstGeom prst="bentConnector2">
            <a:avLst/>
          </a:prstGeom>
          <a:ln>
            <a:solidFill>
              <a:srgbClr val="FFCC5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oogle Shape;625;p32"/>
          <p:cNvCxnSpPr/>
          <p:nvPr/>
        </p:nvCxnSpPr>
        <p:spPr>
          <a:xfrm flipV="1">
            <a:off x="7053915" y="2398106"/>
            <a:ext cx="0" cy="274222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8" name="Google Shape;626;p32"/>
          <p:cNvSpPr/>
          <p:nvPr/>
        </p:nvSpPr>
        <p:spPr>
          <a:xfrm rot="10800000">
            <a:off x="7007715" y="2662416"/>
            <a:ext cx="92400" cy="924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629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7</a:t>
            </a:fld>
            <a:endParaRPr lang="es-ES"/>
          </a:p>
        </p:txBody>
      </p:sp>
      <p:sp>
        <p:nvSpPr>
          <p:cNvPr id="17" name="1 Marcador de texto"/>
          <p:cNvSpPr txBox="1">
            <a:spLocks/>
          </p:cNvSpPr>
          <p:nvPr/>
        </p:nvSpPr>
        <p:spPr>
          <a:xfrm>
            <a:off x="339182" y="1213911"/>
            <a:ext cx="3441289" cy="2075570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El CERN sólo debe comprar a empresas de países miembros del CERN</a:t>
            </a:r>
          </a:p>
          <a:p>
            <a:pPr marL="0" indent="0">
              <a:buNone/>
            </a:pPr>
            <a:endParaRPr lang="es-ES_tradnl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marL="0" indent="0">
              <a:buNone/>
            </a:pPr>
            <a:r>
              <a:rPr lang="es-ES_tradnl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Se tratará de “equilibrar” el retorno: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5617" y="414142"/>
            <a:ext cx="3974524" cy="389694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236898" y="2561029"/>
            <a:ext cx="3075530" cy="12718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1600" i="1" dirty="0"/>
              <a:t>Si España aporta un 7% del presupuesto, se intentará que las empresas españolas consigan un 7% del dinero en contratos.</a:t>
            </a:r>
          </a:p>
        </p:txBody>
      </p:sp>
      <p:sp>
        <p:nvSpPr>
          <p:cNvPr id="8" name="3 Título"/>
          <p:cNvSpPr txBox="1">
            <a:spLocks/>
          </p:cNvSpPr>
          <p:nvPr/>
        </p:nvSpPr>
        <p:spPr>
          <a:xfrm>
            <a:off x="170067" y="338776"/>
            <a:ext cx="3563209" cy="603459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/>
              <a:t>El retorno </a:t>
            </a:r>
            <a:r>
              <a:rPr lang="es-ES_tradnl" sz="3200" dirty="0" err="1" smtClean="0"/>
              <a:t>idustrial</a:t>
            </a:r>
            <a:endParaRPr lang="es-ES_tradnl" sz="3200" dirty="0"/>
          </a:p>
        </p:txBody>
      </p:sp>
      <p:grpSp>
        <p:nvGrpSpPr>
          <p:cNvPr id="9" name="Group 8"/>
          <p:cNvGrpSpPr/>
          <p:nvPr/>
        </p:nvGrpSpPr>
        <p:grpSpPr>
          <a:xfrm>
            <a:off x="337707" y="254123"/>
            <a:ext cx="1722120" cy="45719"/>
            <a:chOff x="337707" y="254123"/>
            <a:chExt cx="1722120" cy="45719"/>
          </a:xfrm>
        </p:grpSpPr>
        <p:sp>
          <p:nvSpPr>
            <p:cNvPr id="10" name="Rectangle 9"/>
            <p:cNvSpPr/>
            <p:nvPr/>
          </p:nvSpPr>
          <p:spPr>
            <a:xfrm>
              <a:off x="337707" y="254123"/>
              <a:ext cx="861060" cy="45719"/>
            </a:xfrm>
            <a:prstGeom prst="rect">
              <a:avLst/>
            </a:prstGeom>
            <a:solidFill>
              <a:srgbClr val="FFCC58"/>
            </a:solidFill>
            <a:ln>
              <a:solidFill>
                <a:srgbClr val="FFC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8767" y="254123"/>
              <a:ext cx="861060" cy="45719"/>
            </a:xfrm>
            <a:prstGeom prst="rect">
              <a:avLst/>
            </a:prstGeom>
            <a:solidFill>
              <a:srgbClr val="0E4682"/>
            </a:solidFill>
            <a:ln>
              <a:solidFill>
                <a:srgbClr val="0E46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1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8</a:t>
            </a:fld>
            <a:endParaRPr lang="es-ES"/>
          </a:p>
        </p:txBody>
      </p:sp>
      <p:sp>
        <p:nvSpPr>
          <p:cNvPr id="17" name="1 Marcador de texto"/>
          <p:cNvSpPr txBox="1">
            <a:spLocks/>
          </p:cNvSpPr>
          <p:nvPr/>
        </p:nvSpPr>
        <p:spPr>
          <a:xfrm>
            <a:off x="814059" y="1800340"/>
            <a:ext cx="2817026" cy="1770672"/>
          </a:xfrm>
          <a:prstGeom prst="rect">
            <a:avLst/>
          </a:prstGeom>
        </p:spPr>
        <p:txBody>
          <a:bodyPr/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600" b="1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Países bien retornados:</a:t>
            </a:r>
          </a:p>
          <a:p>
            <a:pPr marL="0" indent="0">
              <a:buNone/>
            </a:pPr>
            <a:r>
              <a:rPr lang="es-ES_tradnl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Suiza</a:t>
            </a:r>
          </a:p>
          <a:p>
            <a:pPr marL="0" indent="0">
              <a:buNone/>
            </a:pPr>
            <a:r>
              <a:rPr lang="es-ES_tradnl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Francia</a:t>
            </a:r>
          </a:p>
          <a:p>
            <a:pPr marL="0" indent="0">
              <a:buNone/>
            </a:pPr>
            <a:r>
              <a:rPr lang="es-ES_tradnl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Italia</a:t>
            </a:r>
          </a:p>
          <a:p>
            <a:pPr marL="0" indent="0">
              <a:buNone/>
            </a:pPr>
            <a:r>
              <a:rPr lang="es-ES_tradnl" sz="1600" dirty="0" smtClean="0">
                <a:latin typeface="Calibri Light" panose="020F0302020204030204" pitchFamily="34" charset="0"/>
                <a:cs typeface="Calibri Light" panose="020F0302020204030204" pitchFamily="34" charset="0"/>
              </a:rPr>
              <a:t>España (en servicios)</a:t>
            </a:r>
          </a:p>
          <a:p>
            <a:pPr marL="0" indent="0">
              <a:buNone/>
            </a:pPr>
            <a:endParaRPr lang="es-ES_tradnl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endParaRPr lang="es-ES_tradnl" sz="1600" dirty="0" smtClean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562" y="2903034"/>
            <a:ext cx="499110" cy="499110"/>
          </a:xfrm>
          <a:prstGeom prst="rect">
            <a:avLst/>
          </a:prstGeom>
        </p:spPr>
      </p:pic>
      <p:sp>
        <p:nvSpPr>
          <p:cNvPr id="12" name="3 Título"/>
          <p:cNvSpPr txBox="1">
            <a:spLocks/>
          </p:cNvSpPr>
          <p:nvPr/>
        </p:nvSpPr>
        <p:spPr>
          <a:xfrm>
            <a:off x="170067" y="338776"/>
            <a:ext cx="3563209" cy="603459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/>
              <a:t>El retorno </a:t>
            </a:r>
            <a:r>
              <a:rPr lang="es-ES_tradnl" sz="3200" dirty="0" err="1" smtClean="0"/>
              <a:t>idustrial</a:t>
            </a:r>
            <a:endParaRPr lang="es-ES_tradnl" sz="3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37707" y="254123"/>
            <a:ext cx="1722120" cy="45719"/>
            <a:chOff x="337707" y="254123"/>
            <a:chExt cx="1722120" cy="45719"/>
          </a:xfrm>
        </p:grpSpPr>
        <p:sp>
          <p:nvSpPr>
            <p:cNvPr id="15" name="Rectangle 14"/>
            <p:cNvSpPr/>
            <p:nvPr/>
          </p:nvSpPr>
          <p:spPr>
            <a:xfrm>
              <a:off x="337707" y="254123"/>
              <a:ext cx="861060" cy="45719"/>
            </a:xfrm>
            <a:prstGeom prst="rect">
              <a:avLst/>
            </a:prstGeom>
            <a:solidFill>
              <a:srgbClr val="FFCC58"/>
            </a:solidFill>
            <a:ln>
              <a:solidFill>
                <a:srgbClr val="FFC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98767" y="254123"/>
              <a:ext cx="861060" cy="45719"/>
            </a:xfrm>
            <a:prstGeom prst="rect">
              <a:avLst/>
            </a:prstGeom>
            <a:solidFill>
              <a:srgbClr val="0E4682"/>
            </a:solidFill>
            <a:ln>
              <a:solidFill>
                <a:srgbClr val="0E46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Rectangle 6"/>
          <p:cNvSpPr/>
          <p:nvPr/>
        </p:nvSpPr>
        <p:spPr>
          <a:xfrm>
            <a:off x="212385" y="2602560"/>
            <a:ext cx="2644140" cy="1557349"/>
          </a:xfrm>
          <a:prstGeom prst="rect">
            <a:avLst/>
          </a:prstGeom>
        </p:spPr>
        <p:txBody>
          <a:bodyPr/>
          <a:lstStyle/>
          <a:p>
            <a:pPr defTabSz="914377">
              <a:spcBef>
                <a:spcPct val="20000"/>
              </a:spcBef>
              <a:buFont typeface="Arial" pitchFamily="34" charset="0"/>
              <a:buNone/>
            </a:pPr>
            <a:endParaRPr lang="es-ES_tradnl" sz="16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173591" y="2675544"/>
            <a:ext cx="2381297" cy="1157299"/>
            <a:chOff x="1903517" y="3143548"/>
            <a:chExt cx="2381297" cy="1157299"/>
          </a:xfrm>
        </p:grpSpPr>
        <p:grpSp>
          <p:nvGrpSpPr>
            <p:cNvPr id="10" name="Group 9"/>
            <p:cNvGrpSpPr/>
            <p:nvPr/>
          </p:nvGrpSpPr>
          <p:grpSpPr>
            <a:xfrm>
              <a:off x="1903517" y="3153680"/>
              <a:ext cx="2381297" cy="1147167"/>
              <a:chOff x="2707639" y="3178097"/>
              <a:chExt cx="2381297" cy="1147167"/>
            </a:xfrm>
          </p:grpSpPr>
          <p:sp>
            <p:nvSpPr>
              <p:cNvPr id="5" name="Right Arrow 4"/>
              <p:cNvSpPr/>
              <p:nvPr/>
            </p:nvSpPr>
            <p:spPr>
              <a:xfrm rot="738599">
                <a:off x="2707639" y="3178097"/>
                <a:ext cx="655962" cy="312420"/>
              </a:xfrm>
              <a:prstGeom prst="rightArrow">
                <a:avLst/>
              </a:prstGeom>
              <a:solidFill>
                <a:srgbClr val="FFCC58"/>
              </a:solidFill>
              <a:ln>
                <a:solidFill>
                  <a:srgbClr val="FFCC5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2762145" y="3986710"/>
                <a:ext cx="232679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ln w="0"/>
                    <a:solidFill>
                      <a:srgbClr val="0E4682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(</a:t>
                </a:r>
                <a:r>
                  <a:rPr lang="en-US" sz="1600" dirty="0" smtClean="0">
                    <a:ln w="0"/>
                    <a:solidFill>
                      <a:srgbClr val="0E4682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Industrial </a:t>
                </a:r>
                <a:r>
                  <a:rPr lang="en-US" sz="1600" dirty="0">
                    <a:ln w="0"/>
                    <a:solidFill>
                      <a:srgbClr val="0E4682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Liaison </a:t>
                </a:r>
                <a:r>
                  <a:rPr lang="en-US" sz="1600" dirty="0" smtClean="0">
                    <a:ln w="0"/>
                    <a:solidFill>
                      <a:srgbClr val="0E4682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Officer)</a:t>
                </a:r>
                <a:endParaRPr lang="en-GB" sz="1600" dirty="0">
                  <a:ln w="0"/>
                  <a:solidFill>
                    <a:srgbClr val="0E4682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2650410" y="3143548"/>
              <a:ext cx="777773" cy="777773"/>
            </a:xfrm>
            <a:prstGeom prst="ellipse">
              <a:avLst/>
            </a:prstGeom>
            <a:noFill/>
            <a:ln w="6350">
              <a:solidFill>
                <a:srgbClr val="FFC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b="1" dirty="0" smtClean="0">
                  <a:solidFill>
                    <a:srgbClr val="0E4682"/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ILO</a:t>
              </a:r>
              <a:endParaRPr lang="en-GB" b="1" dirty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0965" y="114952"/>
            <a:ext cx="1916647" cy="187923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527802" y="1795211"/>
            <a:ext cx="2545572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77">
              <a:spcBef>
                <a:spcPct val="20000"/>
              </a:spcBef>
              <a:buFont typeface="Arial" pitchFamily="34" charset="0"/>
              <a:buNone/>
            </a:pPr>
            <a:r>
              <a:rPr lang="es-ES_tradnl" sz="1600" b="1" dirty="0">
                <a:latin typeface="Calibri Light" panose="020F0302020204030204" pitchFamily="34" charset="0"/>
                <a:cs typeface="Calibri Light" panose="020F0302020204030204" pitchFamily="34" charset="0"/>
              </a:rPr>
              <a:t>Países mal retornados:</a:t>
            </a:r>
          </a:p>
          <a:p>
            <a:pPr defTabSz="914377">
              <a:spcBef>
                <a:spcPct val="20000"/>
              </a:spcBef>
            </a:pPr>
            <a:r>
              <a:rPr lang="es-ES_tradnl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España (en suministros)</a:t>
            </a:r>
          </a:p>
          <a:p>
            <a:pPr defTabSz="914377">
              <a:spcBef>
                <a:spcPct val="20000"/>
              </a:spcBef>
            </a:pPr>
            <a:r>
              <a:rPr lang="es-ES_tradnl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Alemania</a:t>
            </a:r>
          </a:p>
          <a:p>
            <a:pPr defTabSz="914377">
              <a:spcBef>
                <a:spcPct val="20000"/>
              </a:spcBef>
            </a:pPr>
            <a:r>
              <a:rPr lang="es-ES_tradnl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Países nórdicos</a:t>
            </a:r>
          </a:p>
          <a:p>
            <a:pPr defTabSz="914377">
              <a:spcBef>
                <a:spcPct val="20000"/>
              </a:spcBef>
            </a:pPr>
            <a:r>
              <a:rPr lang="es-ES_tradnl"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Países pequeños</a:t>
            </a:r>
          </a:p>
        </p:txBody>
      </p:sp>
      <p:sp>
        <p:nvSpPr>
          <p:cNvPr id="22" name="Google Shape;206;p21"/>
          <p:cNvSpPr/>
          <p:nvPr/>
        </p:nvSpPr>
        <p:spPr>
          <a:xfrm>
            <a:off x="485259" y="1795211"/>
            <a:ext cx="328800" cy="328800"/>
          </a:xfrm>
          <a:prstGeom prst="ellipse">
            <a:avLst/>
          </a:prstGeom>
          <a:solidFill>
            <a:srgbClr val="0E468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rgbClr val="FFFFFF"/>
              </a:solidFill>
            </a:endParaRPr>
          </a:p>
        </p:txBody>
      </p:sp>
      <p:sp>
        <p:nvSpPr>
          <p:cNvPr id="23" name="Google Shape;206;p21"/>
          <p:cNvSpPr/>
          <p:nvPr/>
        </p:nvSpPr>
        <p:spPr>
          <a:xfrm>
            <a:off x="4182034" y="1795211"/>
            <a:ext cx="328800" cy="328800"/>
          </a:xfrm>
          <a:prstGeom prst="ellipse">
            <a:avLst/>
          </a:prstGeom>
          <a:solidFill>
            <a:srgbClr val="0E468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800" b="1" dirty="0">
              <a:solidFill>
                <a:srgbClr val="FFFFFF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397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9</a:t>
            </a:fld>
            <a:endParaRPr lang="es-E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674" y="1785726"/>
            <a:ext cx="2069246" cy="142927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02522" y="474563"/>
            <a:ext cx="2015784" cy="1311163"/>
          </a:xfrm>
          <a:prstGeom prst="rect">
            <a:avLst/>
          </a:prstGeom>
        </p:spPr>
      </p:pic>
      <p:sp>
        <p:nvSpPr>
          <p:cNvPr id="16" name="10 Rectángulo"/>
          <p:cNvSpPr/>
          <p:nvPr/>
        </p:nvSpPr>
        <p:spPr>
          <a:xfrm>
            <a:off x="5802522" y="2813333"/>
            <a:ext cx="2858115" cy="1200329"/>
          </a:xfrm>
          <a:prstGeom prst="rect">
            <a:avLst/>
          </a:prstGeom>
          <a:noFill/>
          <a:ln w="57150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_tradnl" sz="1200" dirty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Representación española en </a:t>
            </a:r>
            <a:r>
              <a:rPr lang="es-ES_tradnl" sz="1200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H2020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_tradnl" sz="1200" dirty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Gestión de fondos </a:t>
            </a:r>
            <a:r>
              <a:rPr lang="es-ES_tradnl" sz="1200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H2020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_tradnl" sz="1200" dirty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Gestión de programas de cooperación tecnológica </a:t>
            </a:r>
            <a:r>
              <a:rPr lang="es-ES_tradnl" sz="1200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internacional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_tradnl" sz="1200" dirty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Gestión de programas </a:t>
            </a:r>
            <a:r>
              <a:rPr lang="es-ES_tradnl" sz="1200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espaciales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_tradnl" sz="1200" dirty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Gestión de retornos </a:t>
            </a:r>
            <a:r>
              <a:rPr lang="es-ES_tradnl" sz="1200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industriales</a:t>
            </a:r>
            <a:endParaRPr lang="es-ES_tradnl" sz="1200" dirty="0">
              <a:solidFill>
                <a:srgbClr val="0E468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3 Título"/>
          <p:cNvSpPr txBox="1">
            <a:spLocks/>
          </p:cNvSpPr>
          <p:nvPr/>
        </p:nvSpPr>
        <p:spPr>
          <a:xfrm>
            <a:off x="170067" y="338776"/>
            <a:ext cx="3563209" cy="603459"/>
          </a:xfrm>
          <a:prstGeom prst="rect">
            <a:avLst/>
          </a:prstGeom>
        </p:spPr>
        <p:txBody>
          <a:bodyPr/>
          <a:lstStyle>
            <a:lvl1pPr algn="ctr" defTabSz="91437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3200" dirty="0" smtClean="0"/>
              <a:t>El retorno industrial</a:t>
            </a:r>
            <a:endParaRPr lang="es-ES_tradnl" sz="32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337707" y="254123"/>
            <a:ext cx="1722120" cy="45719"/>
            <a:chOff x="337707" y="254123"/>
            <a:chExt cx="1722120" cy="45719"/>
          </a:xfrm>
        </p:grpSpPr>
        <p:sp>
          <p:nvSpPr>
            <p:cNvPr id="18" name="Rectangle 17"/>
            <p:cNvSpPr/>
            <p:nvPr/>
          </p:nvSpPr>
          <p:spPr>
            <a:xfrm>
              <a:off x="337707" y="254123"/>
              <a:ext cx="861060" cy="45719"/>
            </a:xfrm>
            <a:prstGeom prst="rect">
              <a:avLst/>
            </a:prstGeom>
            <a:solidFill>
              <a:srgbClr val="FFCC58"/>
            </a:solidFill>
            <a:ln>
              <a:solidFill>
                <a:srgbClr val="FFCC5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98767" y="254123"/>
              <a:ext cx="861060" cy="45719"/>
            </a:xfrm>
            <a:prstGeom prst="rect">
              <a:avLst/>
            </a:prstGeom>
            <a:solidFill>
              <a:srgbClr val="0E4682"/>
            </a:solidFill>
            <a:ln>
              <a:solidFill>
                <a:srgbClr val="0E468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Rectangle 7"/>
          <p:cNvSpPr/>
          <p:nvPr/>
        </p:nvSpPr>
        <p:spPr>
          <a:xfrm>
            <a:off x="3370847" y="1269656"/>
            <a:ext cx="2201757" cy="733245"/>
          </a:xfrm>
          <a:prstGeom prst="rect">
            <a:avLst/>
          </a:prstGeom>
          <a:noFill/>
          <a:ln w="9525">
            <a:solidFill>
              <a:srgbClr val="0E46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ysClr val="windowText" lastClr="000000"/>
                </a:solidFill>
              </a:rPr>
              <a:t>Financiación de la I+D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369965" y="3046876"/>
            <a:ext cx="2201757" cy="733245"/>
          </a:xfrm>
          <a:prstGeom prst="rect">
            <a:avLst/>
          </a:prstGeom>
          <a:noFill/>
          <a:ln w="9525">
            <a:solidFill>
              <a:srgbClr val="0E46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ysClr val="windowText" lastClr="000000"/>
                </a:solidFill>
              </a:rPr>
              <a:t>Internacionalización de la I+D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8188013" y="3624775"/>
            <a:ext cx="777773" cy="777773"/>
          </a:xfrm>
          <a:prstGeom prst="ellipse">
            <a:avLst/>
          </a:prstGeom>
          <a:solidFill>
            <a:schemeClr val="bg1"/>
          </a:solidFill>
          <a:ln w="6350">
            <a:solidFill>
              <a:srgbClr val="FFCC5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dirty="0" smtClean="0">
                <a:solidFill>
                  <a:srgbClr val="0E4682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ILO</a:t>
            </a:r>
            <a:endParaRPr lang="en-GB" b="1" dirty="0">
              <a:solidFill>
                <a:srgbClr val="0E4682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22" name="Elbow Connector 21"/>
          <p:cNvCxnSpPr>
            <a:stCxn id="5" idx="3"/>
            <a:endCxn id="8" idx="1"/>
          </p:cNvCxnSpPr>
          <p:nvPr/>
        </p:nvCxnSpPr>
        <p:spPr>
          <a:xfrm flipV="1">
            <a:off x="2663920" y="1636279"/>
            <a:ext cx="706927" cy="864084"/>
          </a:xfrm>
          <a:prstGeom prst="bentConnector3">
            <a:avLst/>
          </a:prstGeom>
          <a:ln>
            <a:solidFill>
              <a:srgbClr val="0E46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5" idx="3"/>
            <a:endCxn id="20" idx="1"/>
          </p:cNvCxnSpPr>
          <p:nvPr/>
        </p:nvCxnSpPr>
        <p:spPr>
          <a:xfrm>
            <a:off x="2663920" y="2500363"/>
            <a:ext cx="706045" cy="913136"/>
          </a:xfrm>
          <a:prstGeom prst="bentConnector3">
            <a:avLst/>
          </a:prstGeom>
          <a:ln>
            <a:solidFill>
              <a:srgbClr val="0E46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03" y="4572000"/>
            <a:ext cx="847345" cy="21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3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Presentación CDTI 2018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9731AD2512E194AA06F2D60C3692FA2" ma:contentTypeVersion="0" ma:contentTypeDescription="Crear nuevo documento." ma:contentTypeScope="" ma:versionID="350d70f94f760e327b3c1a338d2abb5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f6edc329ff236629c56e3b879b320d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76076B-1D03-429D-B7F6-7CFB2FF323F0}">
  <ds:schemaRefs>
    <ds:schemaRef ds:uri="http://schemas.openxmlformats.org/package/2006/metadata/core-properties"/>
    <ds:schemaRef ds:uri="http://www.w3.org/XML/1998/namespace"/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015B589-0D85-4188-A34A-91DC3CA4B8F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6E879BE-AA2E-4E60-9DEF-215E390594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CDTI 2018</Template>
  <TotalTime>989</TotalTime>
  <Words>387</Words>
  <Application>Microsoft Office PowerPoint</Application>
  <PresentationFormat>Presentación en pantalla (16:9)</PresentationFormat>
  <Paragraphs>119</Paragraphs>
  <Slides>17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Presentación CDTI 2018</vt:lpstr>
      <vt:lpstr> El CERN y la industria</vt:lpstr>
      <vt:lpstr>¿Qué hace el CERN?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Conclusión</vt:lpstr>
      <vt:lpstr>Conclusión</vt:lpstr>
      <vt:lpstr>Presentación de PowerPoint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Castano Arques</dc:creator>
  <cp:lastModifiedBy>Ana Cristina Suja Lucia</cp:lastModifiedBy>
  <cp:revision>60</cp:revision>
  <cp:lastPrinted>2018-06-27T18:30:18Z</cp:lastPrinted>
  <dcterms:created xsi:type="dcterms:W3CDTF">2018-06-26T11:28:10Z</dcterms:created>
  <dcterms:modified xsi:type="dcterms:W3CDTF">2019-06-28T08:29:17Z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0x01010099731AD2512E194AA06F2D60C3692FA2</vt:lpwstr>
  </property>
</Properties>
</file>