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63" r:id="rId2"/>
    <p:sldId id="437" r:id="rId3"/>
    <p:sldId id="453" r:id="rId4"/>
    <p:sldId id="459" r:id="rId5"/>
    <p:sldId id="444" r:id="rId6"/>
    <p:sldId id="442" r:id="rId7"/>
    <p:sldId id="443" r:id="rId8"/>
    <p:sldId id="438" r:id="rId9"/>
    <p:sldId id="450" r:id="rId10"/>
    <p:sldId id="461" r:id="rId11"/>
    <p:sldId id="409" r:id="rId12"/>
    <p:sldId id="460" r:id="rId13"/>
    <p:sldId id="411" r:id="rId14"/>
    <p:sldId id="412" r:id="rId15"/>
    <p:sldId id="404" r:id="rId16"/>
    <p:sldId id="455" r:id="rId17"/>
    <p:sldId id="458" r:id="rId18"/>
    <p:sldId id="397" r:id="rId19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4F8"/>
    <a:srgbClr val="EAF4EE"/>
    <a:srgbClr val="4D4D4D"/>
    <a:srgbClr val="EA700D"/>
    <a:srgbClr val="31859B"/>
    <a:srgbClr val="7F6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54" autoAdjust="0"/>
    <p:restoredTop sz="94660"/>
  </p:normalViewPr>
  <p:slideViewPr>
    <p:cSldViewPr snapToGrid="0" snapToObjects="1" showGuides="1">
      <p:cViewPr varScale="1">
        <p:scale>
          <a:sx n="83" d="100"/>
          <a:sy n="83" d="100"/>
        </p:scale>
        <p:origin x="90" y="360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1" d="100"/>
        <a:sy n="14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12/07/2018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12/07/2018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77115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SY - 53rd TCC - 2018-07-12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SY - 53rd TCC - 2018-07-12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SY - 53rd TCC - 2018-07-12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smtClean="0"/>
              <a:t>SY - 53rd TCC - 2018-07-12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smtClean="0"/>
              <a:t>SY - 53rd TCC - 2018-07-12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smtClean="0"/>
              <a:t>SY - 53rd TCC - 2018-07-12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 smtClean="0"/>
              <a:t>SY - 53rd TCC - 2018-07-12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SY - 53rd TCC - 2018-07-12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574898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microsoft.com/office/2007/relationships/hdphoto" Target="../media/hdphoto2.wdp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>
          <a:xfrm>
            <a:off x="921552" y="2177679"/>
            <a:ext cx="4162214" cy="1108236"/>
          </a:xfrm>
        </p:spPr>
        <p:txBody>
          <a:bodyPr>
            <a:noAutofit/>
          </a:bodyPr>
          <a:lstStyle/>
          <a:p>
            <a:r>
              <a:rPr lang="en-US" sz="2000" b="0" i="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Samer Yammine on behalf of WP6b</a:t>
            </a:r>
          </a:p>
          <a:p>
            <a:r>
              <a:rPr lang="en-US" sz="2000" b="0" i="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53</a:t>
            </a:r>
            <a:r>
              <a:rPr lang="en-US" sz="2000" b="0" i="0" baseline="3000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rd</a:t>
            </a:r>
            <a:r>
              <a:rPr lang="en-US" sz="2000" b="0" i="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 TCC </a:t>
            </a:r>
          </a:p>
          <a:p>
            <a:r>
              <a:rPr lang="en-US" sz="2000" b="0" i="0" dirty="0" smtClean="0">
                <a:solidFill>
                  <a:schemeClr val="bg2"/>
                </a:solidFill>
                <a:latin typeface="Calisto MT" panose="02040603050505030304" pitchFamily="18" charset="0"/>
              </a:rPr>
              <a:t>2018-07-12</a:t>
            </a:r>
            <a:endParaRPr lang="en-US" sz="2000" b="0" i="0" dirty="0">
              <a:solidFill>
                <a:schemeClr val="bg2"/>
              </a:solidFill>
              <a:latin typeface="Calisto MT" panose="02040603050505030304" pitchFamily="18" charset="0"/>
            </a:endParaRPr>
          </a:p>
        </p:txBody>
      </p:sp>
      <p:sp>
        <p:nvSpPr>
          <p:cNvPr id="4" name="Titre 17"/>
          <p:cNvSpPr txBox="1">
            <a:spLocks/>
          </p:cNvSpPr>
          <p:nvPr/>
        </p:nvSpPr>
        <p:spPr>
          <a:xfrm>
            <a:off x="921552" y="1768797"/>
            <a:ext cx="8297662" cy="168297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0" dirty="0" smtClean="0">
                <a:latin typeface="Calisto MT" panose="02040603050505030304" pitchFamily="18" charset="0"/>
              </a:rPr>
              <a:t>Circuit Disconnector Boxes for HL-LHC </a:t>
            </a:r>
            <a:endParaRPr lang="en-GB" b="0" dirty="0">
              <a:latin typeface="Calisto MT" panose="0204060305050503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12819" y="871728"/>
            <a:ext cx="4935456" cy="4165535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sto MT" panose="02040603050505030304" pitchFamily="18" charset="0"/>
              </a:rPr>
              <a:t>CDBs for circuits in the URs</a:t>
            </a:r>
          </a:p>
          <a:p>
            <a:pPr lvl="1"/>
            <a:r>
              <a:rPr lang="en-US" sz="1600" dirty="0" smtClean="0">
                <a:latin typeface="Calisto MT" panose="02040603050505030304" pitchFamily="18" charset="0"/>
              </a:rPr>
              <a:t>1x18 kA Circuit</a:t>
            </a:r>
          </a:p>
          <a:p>
            <a:pPr lvl="1"/>
            <a:r>
              <a:rPr lang="en-US" sz="1600" dirty="0" smtClean="0">
                <a:latin typeface="Calisto MT" panose="02040603050505030304" pitchFamily="18" charset="0"/>
              </a:rPr>
              <a:t>2x13 kA Circuits</a:t>
            </a:r>
          </a:p>
          <a:p>
            <a:pPr lvl="1"/>
            <a:r>
              <a:rPr lang="en-US" sz="1600" dirty="0" smtClean="0">
                <a:latin typeface="Calisto MT" panose="02040603050505030304" pitchFamily="18" charset="0"/>
              </a:rPr>
              <a:t>8x2 kA Circuits </a:t>
            </a:r>
          </a:p>
          <a:p>
            <a:pPr lvl="1"/>
            <a:r>
              <a:rPr lang="en-US" sz="1600" dirty="0" smtClean="0">
                <a:latin typeface="Calisto MT" panose="02040603050505030304" pitchFamily="18" charset="0"/>
              </a:rPr>
              <a:t>4x0.6 kA Circuits</a:t>
            </a:r>
          </a:p>
          <a:p>
            <a:pPr lvl="1"/>
            <a:r>
              <a:rPr lang="en-US" sz="1600" dirty="0" smtClean="0">
                <a:latin typeface="Calisto MT" panose="02040603050505030304" pitchFamily="18" charset="0"/>
              </a:rPr>
              <a:t>1x0.035 kA Circuit</a:t>
            </a:r>
          </a:p>
          <a:p>
            <a:r>
              <a:rPr lang="en-US" sz="2000" dirty="0" smtClean="0">
                <a:latin typeface="Calisto MT" panose="02040603050505030304" pitchFamily="18" charset="0"/>
              </a:rPr>
              <a:t>CDBs are not considered (so far) for: </a:t>
            </a:r>
          </a:p>
          <a:p>
            <a:pPr lvl="1"/>
            <a:r>
              <a:rPr lang="en-US" sz="1600" dirty="0">
                <a:latin typeface="Calisto MT" panose="02040603050505030304" pitchFamily="18" charset="0"/>
              </a:rPr>
              <a:t>1x0.2 kA Circuit </a:t>
            </a:r>
            <a:r>
              <a:rPr lang="en-US" sz="1600" dirty="0" smtClean="0">
                <a:latin typeface="Calisto MT" panose="02040603050505030304" pitchFamily="18" charset="0"/>
              </a:rPr>
              <a:t>(as could </a:t>
            </a:r>
            <a:r>
              <a:rPr lang="en-US" sz="1600" dirty="0">
                <a:latin typeface="Calisto MT" panose="02040603050505030304" pitchFamily="18" charset="0"/>
              </a:rPr>
              <a:t>be moved to ULs)</a:t>
            </a:r>
          </a:p>
          <a:p>
            <a:pPr lvl="1"/>
            <a:r>
              <a:rPr lang="en-US" sz="1600" dirty="0">
                <a:latin typeface="Calisto MT" panose="02040603050505030304" pitchFamily="18" charset="0"/>
              </a:rPr>
              <a:t>8x0.12 kA Circuit </a:t>
            </a:r>
            <a:r>
              <a:rPr lang="en-US" sz="1600" dirty="0" smtClean="0">
                <a:latin typeface="Calisto MT" panose="02040603050505030304" pitchFamily="18" charset="0"/>
              </a:rPr>
              <a:t>(as could </a:t>
            </a:r>
            <a:r>
              <a:rPr lang="en-US" sz="1600" dirty="0">
                <a:latin typeface="Calisto MT" panose="02040603050505030304" pitchFamily="18" charset="0"/>
              </a:rPr>
              <a:t>be moved to ULs)</a:t>
            </a: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15862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Proposed Circuits with Disconnector </a:t>
            </a:r>
            <a:r>
              <a:rPr lang="en-GB" dirty="0">
                <a:latin typeface="Calisto MT" panose="02040603050505030304" pitchFamily="18" charset="0"/>
              </a:rPr>
              <a:t>Boxes (</a:t>
            </a:r>
            <a:r>
              <a:rPr lang="en-GB" u="sng" dirty="0">
                <a:latin typeface="Calisto MT" panose="02040603050505030304" pitchFamily="18" charset="0"/>
              </a:rPr>
              <a:t>CDBs</a:t>
            </a:r>
            <a:r>
              <a:rPr lang="en-GB" dirty="0">
                <a:latin typeface="Calisto MT" panose="02040603050505030304" pitchFamily="18" charset="0"/>
              </a:rPr>
              <a:t>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10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MCF Meeting No. 32 - 2018-04-10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923" y="871728"/>
            <a:ext cx="4167877" cy="294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4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74907" y="871729"/>
            <a:ext cx="8569093" cy="247444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sto MT" panose="02040603050505030304" pitchFamily="18" charset="0"/>
              </a:rPr>
              <a:t>Recap of the Baseline:</a:t>
            </a:r>
          </a:p>
          <a:p>
            <a:pPr lvl="1"/>
            <a:endParaRPr lang="en-US" sz="1600" dirty="0" smtClean="0">
              <a:latin typeface="Calisto MT" panose="02040603050505030304" pitchFamily="18" charset="0"/>
            </a:endParaRPr>
          </a:p>
          <a:p>
            <a:pPr lvl="1"/>
            <a:endParaRPr lang="en-US" sz="1600" dirty="0">
              <a:latin typeface="Calisto MT" panose="02040603050505030304" pitchFamily="18" charset="0"/>
            </a:endParaRPr>
          </a:p>
          <a:p>
            <a:pPr lvl="1"/>
            <a:endParaRPr lang="en-US" sz="1600" dirty="0" smtClean="0">
              <a:latin typeface="Calisto MT" panose="02040603050505030304" pitchFamily="18" charset="0"/>
            </a:endParaRPr>
          </a:p>
          <a:p>
            <a:pPr lvl="1"/>
            <a:endParaRPr lang="en-US" sz="1600" dirty="0">
              <a:latin typeface="Calisto MT" panose="02040603050505030304" pitchFamily="18" charset="0"/>
            </a:endParaRPr>
          </a:p>
          <a:p>
            <a:pPr lvl="1"/>
            <a:endParaRPr lang="en-US" sz="1600" dirty="0" smtClean="0">
              <a:latin typeface="Calisto MT" panose="02040603050505030304" pitchFamily="18" charset="0"/>
            </a:endParaRPr>
          </a:p>
          <a:p>
            <a:pPr lvl="1"/>
            <a:endParaRPr lang="en-US" sz="16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" y="135000"/>
            <a:ext cx="86277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Proposed Circuits with Disconnector Boxes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11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240520"/>
              </p:ext>
            </p:extLst>
          </p:nvPr>
        </p:nvGraphicFramePr>
        <p:xfrm>
          <a:off x="746925" y="1571136"/>
          <a:ext cx="7700878" cy="19719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5946">
                  <a:extLst>
                    <a:ext uri="{9D8B030D-6E8A-4147-A177-3AD203B41FA5}">
                      <a16:colId xmlns:a16="http://schemas.microsoft.com/office/drawing/2014/main" val="569473474"/>
                    </a:ext>
                  </a:extLst>
                </a:gridCol>
                <a:gridCol w="904846">
                  <a:extLst>
                    <a:ext uri="{9D8B030D-6E8A-4147-A177-3AD203B41FA5}">
                      <a16:colId xmlns:a16="http://schemas.microsoft.com/office/drawing/2014/main" val="2055397547"/>
                    </a:ext>
                  </a:extLst>
                </a:gridCol>
                <a:gridCol w="1841968">
                  <a:extLst>
                    <a:ext uri="{9D8B030D-6E8A-4147-A177-3AD203B41FA5}">
                      <a16:colId xmlns:a16="http://schemas.microsoft.com/office/drawing/2014/main" val="4227638797"/>
                    </a:ext>
                  </a:extLst>
                </a:gridCol>
                <a:gridCol w="1900286">
                  <a:extLst>
                    <a:ext uri="{9D8B030D-6E8A-4147-A177-3AD203B41FA5}">
                      <a16:colId xmlns:a16="http://schemas.microsoft.com/office/drawing/2014/main" val="2279182447"/>
                    </a:ext>
                  </a:extLst>
                </a:gridCol>
                <a:gridCol w="1887832">
                  <a:extLst>
                    <a:ext uri="{9D8B030D-6E8A-4147-A177-3AD203B41FA5}">
                      <a16:colId xmlns:a16="http://schemas.microsoft.com/office/drawing/2014/main" val="4183627550"/>
                    </a:ext>
                  </a:extLst>
                </a:gridCol>
              </a:tblGrid>
              <a:tr h="15963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Circuit </a:t>
                      </a:r>
                      <a:endParaRPr lang="en-GB" sz="12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Circuit Rating</a:t>
                      </a:r>
                      <a:endParaRPr lang="en-GB" sz="12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Circuits per IP side</a:t>
                      </a:r>
                      <a:endParaRPr lang="en-GB" sz="12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</a:t>
                      </a:r>
                      <a:r>
                        <a:rPr lang="en-GB" sz="1200" kern="1400" baseline="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kern="140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DC Cables Cooling </a:t>
                      </a:r>
                      <a:endParaRPr lang="en-GB" sz="1200" kern="1400" dirty="0">
                        <a:solidFill>
                          <a:schemeClr val="bg1"/>
                        </a:solidFill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Baseline</a:t>
                      </a:r>
                      <a:r>
                        <a:rPr lang="en-GB" sz="1200" kern="1400" baseline="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200" kern="140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Cable Section</a:t>
                      </a:r>
                      <a:r>
                        <a:rPr lang="en-GB" sz="1200" kern="1400" baseline="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per polarity </a:t>
                      </a:r>
                      <a:endParaRPr lang="en-GB" sz="1200" kern="1400" dirty="0">
                        <a:solidFill>
                          <a:schemeClr val="bg1"/>
                        </a:solidFill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4786330"/>
                  </a:ext>
                </a:extLst>
              </a:tr>
              <a:tr h="300172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 Main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 kA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 b="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latin typeface="Calisto MT" panose="02040603050505030304" pitchFamily="18" charset="0"/>
                        </a:rPr>
                        <a:t>Water-cooled</a:t>
                      </a:r>
                      <a:endParaRPr lang="en-GB" sz="1100" b="1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2 x 1300</a:t>
                      </a:r>
                      <a:r>
                        <a:rPr lang="en-GB" sz="1100" b="0" baseline="0" dirty="0" smtClean="0">
                          <a:latin typeface="Calisto MT" panose="02040603050505030304" pitchFamily="18" charset="0"/>
                        </a:rPr>
                        <a:t> mm</a:t>
                      </a:r>
                      <a:r>
                        <a:rPr lang="en-GB" sz="1100" b="0" baseline="30000" dirty="0" smtClean="0">
                          <a:latin typeface="Calisto MT" panose="02040603050505030304" pitchFamily="18" charset="0"/>
                        </a:rPr>
                        <a:t>2</a:t>
                      </a:r>
                      <a:endParaRPr lang="en-GB" sz="1100" b="0" baseline="3000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6511617"/>
                  </a:ext>
                </a:extLst>
              </a:tr>
              <a:tr h="300172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 and D2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baseline="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 kA 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 b="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latin typeface="Calisto MT" panose="02040603050505030304" pitchFamily="18" charset="0"/>
                        </a:rPr>
                        <a:t>Water-cooled</a:t>
                      </a:r>
                      <a:endParaRPr lang="en-GB" sz="1100" b="1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AF4F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2000 </a:t>
                      </a:r>
                      <a:r>
                        <a:rPr lang="en-GB" sz="1100" b="0" baseline="0" dirty="0" smtClean="0">
                          <a:latin typeface="Calisto MT" panose="02040603050505030304" pitchFamily="18" charset="0"/>
                        </a:rPr>
                        <a:t>mm</a:t>
                      </a:r>
                      <a:r>
                        <a:rPr lang="en-GB" sz="1100" b="0" baseline="30000" dirty="0" smtClean="0">
                          <a:latin typeface="Calisto MT" panose="02040603050505030304" pitchFamily="18" charset="0"/>
                        </a:rPr>
                        <a:t>2</a:t>
                      </a:r>
                      <a:endParaRPr lang="en-GB" sz="1100" b="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442564"/>
                  </a:ext>
                </a:extLst>
              </a:tr>
              <a:tr h="3001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kA</a:t>
                      </a:r>
                      <a:r>
                        <a:rPr lang="en-GB" sz="1100" b="1" kern="1400" baseline="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Correctors and Trims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kA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latin typeface="Calisto MT" panose="02040603050505030304" pitchFamily="18" charset="0"/>
                        </a:rPr>
                        <a:t>Water-cooled</a:t>
                      </a:r>
                      <a:endParaRPr lang="en-GB" sz="1100" b="1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solidFill>
                            <a:schemeClr val="tx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500 </a:t>
                      </a:r>
                      <a:r>
                        <a:rPr lang="en-GB" sz="1100" b="0" baseline="0" dirty="0" smtClean="0">
                          <a:latin typeface="Calisto MT" panose="02040603050505030304" pitchFamily="18" charset="0"/>
                        </a:rPr>
                        <a:t>mm</a:t>
                      </a:r>
                      <a:r>
                        <a:rPr lang="en-GB" sz="1100" b="0" baseline="30000" dirty="0" smtClean="0">
                          <a:latin typeface="Calisto MT" panose="02040603050505030304" pitchFamily="18" charset="0"/>
                        </a:rPr>
                        <a:t>2</a:t>
                      </a:r>
                      <a:endParaRPr lang="en-GB" sz="1100" b="0" kern="1400" dirty="0" smtClean="0">
                        <a:solidFill>
                          <a:schemeClr val="tx1"/>
                        </a:solidFill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1950327"/>
                  </a:ext>
                </a:extLst>
              </a:tr>
              <a:tr h="3001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 kA D2 Correctors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 kA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100" b="1" kern="1400" dirty="0" smtClean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Air-cooled</a:t>
                      </a:r>
                      <a:endParaRPr lang="en-GB" sz="1100" b="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400 </a:t>
                      </a:r>
                      <a:r>
                        <a:rPr lang="en-GB" sz="1100" b="0" baseline="0" dirty="0" smtClean="0">
                          <a:latin typeface="Calisto MT" panose="02040603050505030304" pitchFamily="18" charset="0"/>
                        </a:rPr>
                        <a:t>mm</a:t>
                      </a:r>
                      <a:r>
                        <a:rPr lang="en-GB" sz="1100" b="0" baseline="30000" dirty="0" smtClean="0">
                          <a:latin typeface="Calisto MT" panose="02040603050505030304" pitchFamily="18" charset="0"/>
                        </a:rPr>
                        <a:t>2</a:t>
                      </a:r>
                      <a:endParaRPr lang="en-GB" sz="1100" b="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1099957"/>
                  </a:ext>
                </a:extLst>
              </a:tr>
              <a:tr h="30017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K-modulation Circuit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0.035 kA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Air-cooled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25 </a:t>
                      </a:r>
                      <a:r>
                        <a:rPr lang="en-GB" sz="1100" b="0" baseline="0" dirty="0" smtClean="0">
                          <a:latin typeface="Calisto MT" panose="02040603050505030304" pitchFamily="18" charset="0"/>
                        </a:rPr>
                        <a:t>mm</a:t>
                      </a:r>
                      <a:r>
                        <a:rPr lang="en-GB" sz="1100" b="0" baseline="30000" dirty="0" smtClean="0">
                          <a:latin typeface="Calisto MT" panose="02040603050505030304" pitchFamily="18" charset="0"/>
                        </a:rPr>
                        <a:t>2</a:t>
                      </a:r>
                      <a:endParaRPr lang="en-GB" sz="1100" b="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204500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829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 txBox="1">
            <a:spLocks/>
          </p:cNvSpPr>
          <p:nvPr/>
        </p:nvSpPr>
        <p:spPr>
          <a:xfrm>
            <a:off x="548794" y="871728"/>
            <a:ext cx="8231412" cy="41655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Proposed integration concept with CDBs and distributed current leads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Several iterations between WP6a and WP6b 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In the envelope and no consequences on the defined civil engineering 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Current leads are adjacent to 18 kA power converter to reduce resistance and optimize magnet energy recuperation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Access and handling space of the different equipment is respected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Minimum resistance is ensured for 13 kA circuits (1 quadrant power converter) to discharge in the shadow of the RB circuits 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Standardized connections between the different 2 kA circuits  </a:t>
            </a: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854" y="120573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Integration Concept in the UR with CDBs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6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 txBox="1">
            <a:spLocks/>
          </p:cNvSpPr>
          <p:nvPr/>
        </p:nvSpPr>
        <p:spPr>
          <a:xfrm>
            <a:off x="548794" y="871728"/>
            <a:ext cx="8231412" cy="41655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Proposed integration concept with CDBs and distributed current leads (ongoing work with WP15)</a:t>
            </a: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/>
          <a:srcRect t="22597" r="6647"/>
          <a:stretch/>
        </p:blipFill>
        <p:spPr>
          <a:xfrm>
            <a:off x="143630" y="2320145"/>
            <a:ext cx="8644424" cy="17321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854" y="120573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Integration Concept in the UR (Q1</a:t>
            </a:r>
            <a:r>
              <a:rPr lang="en-GB" dirty="0" smtClean="0">
                <a:latin typeface="Calisto MT" panose="02040603050505030304" pitchFamily="18" charset="0"/>
                <a:sym typeface="Wingdings" panose="05000000000000000000" pitchFamily="2" charset="2"/>
              </a:rPr>
              <a:t></a:t>
            </a:r>
            <a:r>
              <a:rPr lang="en-GB" dirty="0" smtClean="0">
                <a:latin typeface="Calisto MT" panose="02040603050505030304" pitchFamily="18" charset="0"/>
              </a:rPr>
              <a:t> D1) with CDBs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70801" y="2458140"/>
            <a:ext cx="24213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18 kA - RQX 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0374" y="2022394"/>
            <a:ext cx="2597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rgbClr val="4D4D4D"/>
                </a:solidFill>
                <a:latin typeface="Calisto MT" panose="02040603050505030304" pitchFamily="18" charset="0"/>
              </a:rPr>
              <a:t>2 kA – </a:t>
            </a:r>
            <a:r>
              <a:rPr lang="fr-FR" sz="1200" b="1" dirty="0" err="1">
                <a:solidFill>
                  <a:srgbClr val="4D4D4D"/>
                </a:solidFill>
                <a:latin typeface="Calisto MT" panose="02040603050505030304" pitchFamily="18" charset="0"/>
              </a:rPr>
              <a:t>Orbit</a:t>
            </a:r>
            <a:r>
              <a:rPr lang="fr-FR" sz="1200" b="1" dirty="0">
                <a:solidFill>
                  <a:srgbClr val="4D4D4D"/>
                </a:solidFill>
                <a:latin typeface="Calisto MT" panose="02040603050505030304" pitchFamily="18" charset="0"/>
              </a:rPr>
              <a:t> Correctors </a:t>
            </a:r>
            <a:endParaRPr lang="en-GB" sz="1200" b="1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68134" y="2294357"/>
            <a:ext cx="889718" cy="1258530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sto MT" panose="0204060305050503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21572" y="2458140"/>
            <a:ext cx="13081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13 kA – RD1 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4343624" y="1941322"/>
            <a:ext cx="0" cy="1280198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14916" y="1584065"/>
            <a:ext cx="1608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DFHX no. 2</a:t>
            </a:r>
            <a:endParaRPr lang="en-GB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91345" y="1588264"/>
            <a:ext cx="152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DFHX no. 1</a:t>
            </a:r>
            <a:endParaRPr lang="en-GB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cxnSp>
        <p:nvCxnSpPr>
          <p:cNvPr id="22" name="Straight Arrow Connector 21"/>
          <p:cNvCxnSpPr>
            <a:endCxn id="21" idx="2"/>
          </p:cNvCxnSpPr>
          <p:nvPr/>
        </p:nvCxnSpPr>
        <p:spPr>
          <a:xfrm flipH="1" flipV="1">
            <a:off x="7153443" y="1957596"/>
            <a:ext cx="22009" cy="1595291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3620882" y="3508122"/>
            <a:ext cx="0" cy="6351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545294" y="3284175"/>
            <a:ext cx="1" cy="619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175452" y="4035026"/>
            <a:ext cx="1570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4D4D4D"/>
                </a:solidFill>
                <a:latin typeface="Calisto MT" panose="02040603050505030304" pitchFamily="18" charset="0"/>
              </a:rPr>
              <a:t>Courtesy of R. Betemps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40926" y="3938634"/>
            <a:ext cx="1824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Disconnector racks (in </a:t>
            </a:r>
            <a:r>
              <a:rPr lang="fr-FR" dirty="0" err="1" smtClean="0">
                <a:solidFill>
                  <a:srgbClr val="4D4D4D"/>
                </a:solidFill>
                <a:latin typeface="Calisto MT" panose="02040603050505030304" pitchFamily="18" charset="0"/>
              </a:rPr>
              <a:t>purple</a:t>
            </a:r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)</a:t>
            </a:r>
            <a:endParaRPr lang="en-GB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852817" y="4177754"/>
            <a:ext cx="2206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err="1" smtClean="0">
                <a:solidFill>
                  <a:srgbClr val="4D4D4D"/>
                </a:solidFill>
                <a:latin typeface="Calisto MT" panose="02040603050505030304" pitchFamily="18" charset="0"/>
              </a:rPr>
              <a:t>Current</a:t>
            </a:r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 leads racks (in light </a:t>
            </a:r>
            <a:r>
              <a:rPr lang="fr-FR" dirty="0" err="1" smtClean="0">
                <a:solidFill>
                  <a:srgbClr val="4D4D4D"/>
                </a:solidFill>
                <a:latin typeface="Calisto MT" panose="02040603050505030304" pitchFamily="18" charset="0"/>
              </a:rPr>
              <a:t>blue</a:t>
            </a:r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)</a:t>
            </a:r>
            <a:endParaRPr lang="en-GB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70374" y="2294357"/>
            <a:ext cx="2597760" cy="1258530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sto MT" panose="02040603050505030304" pitchFamily="18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670801" y="2722115"/>
            <a:ext cx="1924601" cy="1330163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sto MT" panose="0204060305050503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639420" y="2722115"/>
            <a:ext cx="2190260" cy="1330163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Calisto MT" panose="02040603050505030304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655854" y="2022394"/>
            <a:ext cx="20149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2 kA + 35 </a:t>
            </a:r>
            <a:r>
              <a:rPr lang="fr-FR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A </a:t>
            </a:r>
            <a:r>
              <a:rPr lang="fr-FR" sz="1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sto MT" panose="02040603050505030304" pitchFamily="18" charset="0"/>
              </a:rPr>
              <a:t>Trims</a:t>
            </a:r>
            <a:endParaRPr lang="en-GB" sz="1200" b="1" dirty="0">
              <a:solidFill>
                <a:schemeClr val="tx1">
                  <a:lumMod val="65000"/>
                  <a:lumOff val="35000"/>
                </a:schemeClr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12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2" grpId="0"/>
      <p:bldP spid="13" grpId="0" animBg="1"/>
      <p:bldP spid="16" grpId="0"/>
      <p:bldP spid="20" grpId="0"/>
      <p:bldP spid="21" grpId="0"/>
      <p:bldP spid="42" grpId="0"/>
      <p:bldP spid="43" grpId="0"/>
      <p:bldP spid="44" grpId="0" animBg="1"/>
      <p:bldP spid="45" grpId="0" animBg="1"/>
      <p:bldP spid="46" grpId="0" animBg="1"/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>
            <a:spLocks/>
          </p:cNvSpPr>
          <p:nvPr/>
        </p:nvSpPr>
        <p:spPr>
          <a:xfrm>
            <a:off x="548794" y="871728"/>
            <a:ext cx="8231412" cy="41655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More advanced conceptual integration from WP15 (ongoing work)</a:t>
            </a: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3" b="35140"/>
          <a:stretch/>
        </p:blipFill>
        <p:spPr>
          <a:xfrm>
            <a:off x="206561" y="1774870"/>
            <a:ext cx="8594539" cy="211296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CDBs: </a:t>
            </a:r>
            <a:r>
              <a:rPr lang="en-GB" dirty="0" smtClean="0">
                <a:latin typeface="Calisto MT" panose="02040603050505030304" pitchFamily="18" charset="0"/>
              </a:rPr>
              <a:t>Integration </a:t>
            </a:r>
            <a:r>
              <a:rPr lang="en-GB" dirty="0">
                <a:latin typeface="Calisto MT" panose="02040603050505030304" pitchFamily="18" charset="0"/>
              </a:rPr>
              <a:t>Concept </a:t>
            </a:r>
            <a:r>
              <a:rPr lang="en-GB" dirty="0" smtClean="0">
                <a:latin typeface="Calisto MT" panose="02040603050505030304" pitchFamily="18" charset="0"/>
              </a:rPr>
              <a:t>for 2 kA Circuits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295857" y="3145888"/>
            <a:ext cx="1570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rgbClr val="4D4D4D"/>
                </a:solidFill>
                <a:latin typeface="Calisto MT" panose="02040603050505030304" pitchFamily="18" charset="0"/>
              </a:rPr>
              <a:t>Courtesy of S. </a:t>
            </a:r>
            <a:r>
              <a:rPr lang="en-GB" sz="1200" i="1" dirty="0" err="1">
                <a:solidFill>
                  <a:srgbClr val="4D4D4D"/>
                </a:solidFill>
                <a:latin typeface="Calisto MT" panose="02040603050505030304" pitchFamily="18" charset="0"/>
              </a:rPr>
              <a:t>Maridor</a:t>
            </a:r>
            <a:endParaRPr lang="en-GB" sz="1200" i="1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1893665" y="3603827"/>
            <a:ext cx="1" cy="619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81629" y="4250980"/>
            <a:ext cx="20282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MCBXFA Circuits </a:t>
            </a:r>
            <a:r>
              <a:rPr lang="fr-FR" dirty="0" err="1" smtClean="0">
                <a:solidFill>
                  <a:srgbClr val="4D4D4D"/>
                </a:solidFill>
                <a:latin typeface="Calisto MT" panose="02040603050505030304" pitchFamily="18" charset="0"/>
              </a:rPr>
              <a:t>with</a:t>
            </a:r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 EES</a:t>
            </a:r>
            <a:endParaRPr lang="en-GB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6212705" y="3056017"/>
            <a:ext cx="1" cy="619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300669" y="3703170"/>
            <a:ext cx="1824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2 kA </a:t>
            </a:r>
            <a:r>
              <a:rPr lang="fr-FR" dirty="0" err="1" smtClean="0">
                <a:solidFill>
                  <a:srgbClr val="4D4D4D"/>
                </a:solidFill>
                <a:latin typeface="Calisto MT" panose="02040603050505030304" pitchFamily="18" charset="0"/>
              </a:rPr>
              <a:t>Trim</a:t>
            </a:r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 Circuits</a:t>
            </a:r>
            <a:endParaRPr lang="en-GB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459101" y="3442644"/>
            <a:ext cx="1" cy="619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731215" y="4045543"/>
            <a:ext cx="31234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4D4D4D"/>
                </a:solidFill>
                <a:latin typeface="Calisto MT" panose="02040603050505030304" pitchFamily="18" charset="0"/>
              </a:rPr>
              <a:t>MCBXFB Circuits</a:t>
            </a:r>
            <a:endParaRPr lang="en-GB" dirty="0">
              <a:solidFill>
                <a:srgbClr val="4D4D4D"/>
              </a:solidFill>
              <a:latin typeface="Calisto MT" panose="020406030505050303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4664499" y="3324239"/>
            <a:ext cx="1" cy="61984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3902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Conceptual Solution for the IT Main Circuit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555" y="708263"/>
            <a:ext cx="7604889" cy="41504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0111" y="2440530"/>
            <a:ext cx="7536901" cy="2624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206" y="1970370"/>
            <a:ext cx="2039625" cy="2916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3671" y="1911162"/>
            <a:ext cx="1796813" cy="3207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85788" y="1809102"/>
            <a:ext cx="2738925" cy="84564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85381" y="3731797"/>
            <a:ext cx="1039238" cy="26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934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414800"/>
            <a:ext cx="6080760" cy="72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392732" cy="4165535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alisto MT" panose="02040603050505030304" pitchFamily="18" charset="0"/>
              </a:rPr>
              <a:t>Recap of proposed solution impact:</a:t>
            </a:r>
          </a:p>
          <a:p>
            <a:pPr lvl="1"/>
            <a:r>
              <a:rPr lang="en-US" sz="1600" dirty="0">
                <a:latin typeface="Calisto MT" panose="02040603050505030304" pitchFamily="18" charset="0"/>
              </a:rPr>
              <a:t>No water cooled cables (direct bus-bars </a:t>
            </a:r>
            <a:r>
              <a:rPr lang="en-US" sz="1600" dirty="0" smtClean="0">
                <a:latin typeface="Calisto MT" panose="02040603050505030304" pitchFamily="18" charset="0"/>
              </a:rPr>
              <a:t>connections under the responsibility of WP6b)</a:t>
            </a:r>
            <a:endParaRPr lang="en-US" sz="1600" dirty="0">
              <a:latin typeface="Calisto MT" panose="02040603050505030304" pitchFamily="18" charset="0"/>
            </a:endParaRPr>
          </a:p>
          <a:p>
            <a:pPr lvl="1"/>
            <a:r>
              <a:rPr lang="en-US" sz="1600" dirty="0">
                <a:latin typeface="Calisto MT" panose="02040603050505030304" pitchFamily="18" charset="0"/>
              </a:rPr>
              <a:t>All cooling and ventilation </a:t>
            </a:r>
            <a:r>
              <a:rPr lang="en-US" sz="1600" dirty="0" smtClean="0">
                <a:latin typeface="Calisto MT" panose="02040603050505030304" pitchFamily="18" charset="0"/>
              </a:rPr>
              <a:t>services are optimized and in </a:t>
            </a:r>
            <a:r>
              <a:rPr lang="en-US" sz="1600" dirty="0">
                <a:latin typeface="Calisto MT" panose="02040603050505030304" pitchFamily="18" charset="0"/>
              </a:rPr>
              <a:t>the shadow of baseline</a:t>
            </a:r>
            <a:endParaRPr lang="en-US" sz="2000" dirty="0">
              <a:latin typeface="Calisto MT" panose="02040603050505030304" pitchFamily="18" charset="0"/>
            </a:endParaRPr>
          </a:p>
          <a:p>
            <a:r>
              <a:rPr lang="en-US" sz="2000" dirty="0">
                <a:latin typeface="Calisto MT" panose="02040603050505030304" pitchFamily="18" charset="0"/>
              </a:rPr>
              <a:t>Estimated </a:t>
            </a:r>
            <a:r>
              <a:rPr lang="en-US" sz="2000" dirty="0" smtClean="0">
                <a:latin typeface="Calisto MT" panose="02040603050505030304" pitchFamily="18" charset="0"/>
              </a:rPr>
              <a:t>cost table</a:t>
            </a:r>
          </a:p>
          <a:p>
            <a:endParaRPr lang="en-US" sz="2000" dirty="0">
              <a:latin typeface="Calisto MT" panose="02040603050505030304" pitchFamily="18" charset="0"/>
            </a:endParaRPr>
          </a:p>
          <a:p>
            <a:endParaRPr lang="en-US" sz="2000" dirty="0">
              <a:latin typeface="Calisto MT" panose="02040603050505030304" pitchFamily="18" charset="0"/>
            </a:endParaRPr>
          </a:p>
          <a:p>
            <a:endParaRPr lang="en-US" sz="2000" dirty="0">
              <a:latin typeface="Calisto MT" panose="02040603050505030304" pitchFamily="18" charset="0"/>
            </a:endParaRPr>
          </a:p>
          <a:p>
            <a:endParaRPr lang="en-US" sz="2000" dirty="0">
              <a:latin typeface="Calisto MT" panose="02040603050505030304" pitchFamily="18" charset="0"/>
            </a:endParaRPr>
          </a:p>
          <a:p>
            <a:endParaRPr lang="en-US" sz="2000" dirty="0">
              <a:latin typeface="Calisto MT" panose="02040603050505030304" pitchFamily="18" charset="0"/>
            </a:endParaRPr>
          </a:p>
          <a:p>
            <a:r>
              <a:rPr lang="en-US" sz="2000" dirty="0">
                <a:latin typeface="Calisto MT" panose="02040603050505030304" pitchFamily="18" charset="0"/>
              </a:rPr>
              <a:t>Impact on </a:t>
            </a:r>
            <a:r>
              <a:rPr lang="en-US" sz="2000" dirty="0" smtClean="0">
                <a:latin typeface="Calisto MT" panose="02040603050505030304" pitchFamily="18" charset="0"/>
              </a:rPr>
              <a:t>WP17 cost</a:t>
            </a:r>
            <a:endParaRPr lang="en-US" sz="2000" dirty="0">
              <a:latin typeface="Calisto MT" panose="02040603050505030304" pitchFamily="18" charset="0"/>
            </a:endParaRPr>
          </a:p>
          <a:p>
            <a:pPr lvl="1"/>
            <a:r>
              <a:rPr lang="en-US" sz="1600" dirty="0">
                <a:latin typeface="Calisto MT" panose="02040603050505030304" pitchFamily="18" charset="0"/>
              </a:rPr>
              <a:t>Reduces </a:t>
            </a:r>
            <a:r>
              <a:rPr lang="en-US" sz="1600" dirty="0" smtClean="0">
                <a:latin typeface="Calisto MT" panose="02040603050505030304" pitchFamily="18" charset="0"/>
              </a:rPr>
              <a:t>WP17 planned spending on water-cooled cables by the order of 2.9 MCHF </a:t>
            </a:r>
            <a:endParaRPr lang="en-US" sz="16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>
                <a:latin typeface="Calisto MT" panose="02040603050505030304" pitchFamily="18" charset="0"/>
              </a:rPr>
              <a:t>Solutions Scope vs. Budget and Financing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35221352"/>
              </p:ext>
            </p:extLst>
          </p:nvPr>
        </p:nvGraphicFramePr>
        <p:xfrm>
          <a:off x="905788" y="2155904"/>
          <a:ext cx="7481066" cy="18252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51499">
                  <a:extLst>
                    <a:ext uri="{9D8B030D-6E8A-4147-A177-3AD203B41FA5}">
                      <a16:colId xmlns:a16="http://schemas.microsoft.com/office/drawing/2014/main" val="2055397547"/>
                    </a:ext>
                  </a:extLst>
                </a:gridCol>
                <a:gridCol w="2442205">
                  <a:extLst>
                    <a:ext uri="{9D8B030D-6E8A-4147-A177-3AD203B41FA5}">
                      <a16:colId xmlns:a16="http://schemas.microsoft.com/office/drawing/2014/main" val="4227638797"/>
                    </a:ext>
                  </a:extLst>
                </a:gridCol>
                <a:gridCol w="1247020">
                  <a:extLst>
                    <a:ext uri="{9D8B030D-6E8A-4147-A177-3AD203B41FA5}">
                      <a16:colId xmlns:a16="http://schemas.microsoft.com/office/drawing/2014/main" val="1810603026"/>
                    </a:ext>
                  </a:extLst>
                </a:gridCol>
                <a:gridCol w="2440342">
                  <a:extLst>
                    <a:ext uri="{9D8B030D-6E8A-4147-A177-3AD203B41FA5}">
                      <a16:colId xmlns:a16="http://schemas.microsoft.com/office/drawing/2014/main" val="2279182447"/>
                    </a:ext>
                  </a:extLst>
                </a:gridCol>
              </a:tblGrid>
              <a:tr h="318512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Circuits </a:t>
                      </a:r>
                      <a:endParaRPr lang="en-GB" sz="12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Number of CDBs per IP side</a:t>
                      </a:r>
                      <a:endParaRPr lang="en-GB" sz="12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40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en-GB" sz="1200" kern="1400" baseline="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per IP side</a:t>
                      </a:r>
                      <a:endParaRPr lang="en-GB" sz="120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</a:t>
                      </a:r>
                      <a:r>
                        <a:rPr lang="en-GB" sz="1200" kern="1400" baseline="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for 4 IP sides + IT String (HL-LHC Spare)</a:t>
                      </a:r>
                      <a:endParaRPr lang="en-GB" sz="1200" kern="1400" dirty="0">
                        <a:solidFill>
                          <a:schemeClr val="bg1"/>
                        </a:solidFill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4786330"/>
                  </a:ext>
                </a:extLst>
              </a:tr>
              <a:tr h="336207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IT Main</a:t>
                      </a:r>
                      <a:r>
                        <a:rPr lang="en-GB" sz="1100" b="1" kern="1400" baseline="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Circuit 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x 18 kA + 2 x 2kA</a:t>
                      </a:r>
                      <a:r>
                        <a:rPr lang="en-GB" sz="1100" b="0" kern="1400" baseline="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+ 1 x 35 A 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kern="1400" baseline="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+ 1 x Warm Diodes</a:t>
                      </a:r>
                      <a:endParaRPr lang="en-GB" sz="1100" b="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 kCHF</a:t>
                      </a:r>
                      <a:endParaRPr lang="en-GB" sz="1100" b="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500 kCHF</a:t>
                      </a:r>
                      <a:endParaRPr lang="en-GB" sz="1100" b="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6511617"/>
                  </a:ext>
                </a:extLst>
              </a:tr>
              <a:tr h="20141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baseline="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D1 and D2 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x 13 kA </a:t>
                      </a:r>
                      <a:endParaRPr lang="en-GB" sz="1100" b="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 kCHF</a:t>
                      </a:r>
                      <a:endParaRPr lang="en-GB" sz="1100" b="0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600 kCHF</a:t>
                      </a:r>
                      <a:endParaRPr lang="en-GB" sz="1100" b="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EAF4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442564"/>
                  </a:ext>
                </a:extLst>
              </a:tr>
              <a:tr h="29196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kA Orbit Correctors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x 2 kA</a:t>
                      </a: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 kCHF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solidFill>
                            <a:schemeClr val="tx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 kCHF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31950327"/>
                  </a:ext>
                </a:extLst>
              </a:tr>
              <a:tr h="29196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 kA Orbit Correctors</a:t>
                      </a:r>
                      <a:endParaRPr lang="en-GB" sz="1100" b="1" kern="1400" dirty="0"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 x 0.6 kA</a:t>
                      </a:r>
                      <a:r>
                        <a:rPr lang="en-GB" sz="1100" b="1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kern="1400" dirty="0" smtClean="0"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 kCHF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0" dirty="0" smtClean="0">
                          <a:latin typeface="Calisto MT" panose="02040603050505030304" pitchFamily="18" charset="0"/>
                        </a:rPr>
                        <a:t>200 kCHF</a:t>
                      </a:r>
                      <a:endParaRPr lang="en-GB" sz="1100" b="0" dirty="0"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1099957"/>
                  </a:ext>
                </a:extLst>
              </a:tr>
              <a:tr h="20141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1400" dirty="0" smtClean="0">
                          <a:solidFill>
                            <a:schemeClr val="bg1"/>
                          </a:solidFill>
                          <a:effectLst/>
                          <a:latin typeface="Calisto MT" panose="0204060305050503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Complete System</a:t>
                      </a:r>
                      <a:endParaRPr lang="en-GB" sz="1100" b="1" kern="1400" dirty="0">
                        <a:solidFill>
                          <a:schemeClr val="bg1"/>
                        </a:solidFill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b="1" kern="1400" dirty="0">
                        <a:solidFill>
                          <a:schemeClr val="bg1"/>
                        </a:solidFill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100" b="1" kern="1400" dirty="0">
                        <a:solidFill>
                          <a:schemeClr val="bg1"/>
                        </a:solidFill>
                        <a:effectLst/>
                        <a:latin typeface="Calisto MT" panose="0204060305050503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b="1" dirty="0" smtClean="0">
                          <a:solidFill>
                            <a:schemeClr val="bg1"/>
                          </a:solidFill>
                          <a:latin typeface="Calisto MT" panose="02040603050505030304" pitchFamily="18" charset="0"/>
                        </a:rPr>
                        <a:t>2 MCHF (comprehensive budget)</a:t>
                      </a:r>
                      <a:endParaRPr lang="en-GB" sz="1100" b="1" dirty="0">
                        <a:solidFill>
                          <a:schemeClr val="bg1"/>
                        </a:solidFill>
                        <a:latin typeface="Calisto MT" panose="0204060305050503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745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7583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414800"/>
            <a:ext cx="6080760" cy="72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22899" y="736729"/>
            <a:ext cx="8498006" cy="2609446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sto MT" panose="02040603050505030304" pitchFamily="18" charset="0"/>
              </a:rPr>
              <a:t>Disconnector significantly facilitates </a:t>
            </a:r>
            <a:r>
              <a:rPr lang="en-US" sz="2000" dirty="0" err="1" smtClean="0">
                <a:latin typeface="Calisto MT" panose="02040603050505030304" pitchFamily="18" charset="0"/>
              </a:rPr>
              <a:t>ElQA</a:t>
            </a:r>
            <a:r>
              <a:rPr lang="en-US" sz="2000" dirty="0" smtClean="0">
                <a:latin typeface="Calisto MT" panose="02040603050505030304" pitchFamily="18" charset="0"/>
              </a:rPr>
              <a:t> activities</a:t>
            </a:r>
          </a:p>
          <a:p>
            <a:pPr marL="0" indent="0">
              <a:buNone/>
            </a:pPr>
            <a:r>
              <a:rPr lang="en-US" sz="2000" dirty="0" smtClean="0">
                <a:latin typeface="Calisto MT" panose="02040603050505030304" pitchFamily="18" charset="0"/>
              </a:rPr>
              <a:t> </a:t>
            </a:r>
            <a:endParaRPr lang="en-US" sz="2000" dirty="0">
              <a:latin typeface="Calisto MT" panose="02040603050505030304" pitchFamily="18" charset="0"/>
            </a:endParaRPr>
          </a:p>
          <a:p>
            <a:r>
              <a:rPr lang="en-US" sz="2000" dirty="0" err="1" smtClean="0">
                <a:latin typeface="Calisto MT" panose="02040603050505030304" pitchFamily="18" charset="0"/>
              </a:rPr>
              <a:t>Disconnectors</a:t>
            </a:r>
            <a:r>
              <a:rPr lang="en-US" sz="2000" dirty="0" smtClean="0">
                <a:latin typeface="Calisto MT" panose="02040603050505030304" pitchFamily="18" charset="0"/>
              </a:rPr>
              <a:t> improve conditions for intervention on the equipment</a:t>
            </a: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r>
              <a:rPr lang="en-US" sz="2000" dirty="0" smtClean="0">
                <a:latin typeface="Calisto MT" panose="02040603050505030304" pitchFamily="18" charset="0"/>
              </a:rPr>
              <a:t>Required budget could come from water cooled DC cables savings</a:t>
            </a: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r>
              <a:rPr lang="en-US" sz="2000" dirty="0" smtClean="0">
                <a:latin typeface="Calisto MT" panose="02040603050505030304" pitchFamily="18" charset="0"/>
              </a:rPr>
              <a:t>Decision should be taken before end of 2018 to fit with the project schedule</a:t>
            </a:r>
            <a:endParaRPr lang="en-US" sz="2000" dirty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Conclusion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17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16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39702"/>
            <a:ext cx="9144000" cy="1225800"/>
          </a:xfrm>
        </p:spPr>
        <p:txBody>
          <a:bodyPr/>
          <a:lstStyle/>
          <a:p>
            <a:pPr algn="l"/>
            <a:r>
              <a:rPr lang="en-US" dirty="0" smtClean="0">
                <a:latin typeface="Calisto MT" panose="02040603050505030304" pitchFamily="18" charset="0"/>
              </a:rPr>
              <a:t>Thank you for your attention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18</a:t>
            </a:fld>
            <a:endParaRPr lang="fr-FR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7919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459" y="761068"/>
            <a:ext cx="5468211" cy="4092263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231412" cy="4165535"/>
          </a:xfrm>
        </p:spPr>
        <p:txBody>
          <a:bodyPr>
            <a:normAutofit/>
          </a:bodyPr>
          <a:lstStyle/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b="1" dirty="0" smtClean="0">
              <a:latin typeface="Calisto MT" panose="02040603050505030304" pitchFamily="18" charset="0"/>
            </a:endParaRPr>
          </a:p>
          <a:p>
            <a:pPr algn="just"/>
            <a:endParaRPr lang="en-US" sz="2000" b="1" dirty="0" smtClean="0">
              <a:latin typeface="Calisto MT" panose="02040603050505030304" pitchFamily="18" charset="0"/>
            </a:endParaRPr>
          </a:p>
          <a:p>
            <a:pPr algn="just"/>
            <a:endParaRPr lang="en-US" sz="2000" b="1" dirty="0" smtClean="0">
              <a:latin typeface="Calisto MT" panose="02040603050505030304" pitchFamily="18" charset="0"/>
            </a:endParaRPr>
          </a:p>
          <a:p>
            <a:pPr algn="just"/>
            <a:endParaRPr lang="en-US" sz="2000" b="1" dirty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178" y="135000"/>
            <a:ext cx="8691524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Introduction: LHC Warm/Cold Transition - DFBA.L6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2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cxnSp>
        <p:nvCxnSpPr>
          <p:cNvPr id="17" name="Straight Arrow Connector 16"/>
          <p:cNvCxnSpPr>
            <a:stCxn id="19" idx="3"/>
          </p:cNvCxnSpPr>
          <p:nvPr/>
        </p:nvCxnSpPr>
        <p:spPr>
          <a:xfrm>
            <a:off x="1584092" y="2107425"/>
            <a:ext cx="1295368" cy="63979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20" idx="1"/>
          </p:cNvCxnSpPr>
          <p:nvPr/>
        </p:nvCxnSpPr>
        <p:spPr>
          <a:xfrm flipH="1" flipV="1">
            <a:off x="6217920" y="2294092"/>
            <a:ext cx="1275411" cy="11541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0368" y="1899676"/>
            <a:ext cx="8837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05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dirty="0"/>
              <a:t>6 kA</a:t>
            </a:r>
          </a:p>
          <a:p>
            <a:r>
              <a:rPr lang="en-GB" dirty="0">
                <a:sym typeface="Wingdings" panose="05000000000000000000" pitchFamily="2" charset="2"/>
              </a:rPr>
              <a:t>1000 mm2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93331" y="2097884"/>
            <a:ext cx="81025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 kA</a:t>
            </a:r>
          </a:p>
          <a:p>
            <a:r>
              <a:rPr lang="en-GB" sz="105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2000 mm</a:t>
            </a:r>
            <a:r>
              <a:rPr lang="en-GB" sz="1050" baseline="30000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638406" y="4853332"/>
            <a:ext cx="252210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latin typeface="Calisto MT" panose="02040603050505030304" pitchFamily="18" charset="0"/>
              </a:rPr>
              <a:t>Courtesy of JC. Guillaume, L. Sburlino</a:t>
            </a:r>
          </a:p>
        </p:txBody>
      </p:sp>
    </p:spTree>
    <p:extLst>
      <p:ext uri="{BB962C8B-B14F-4D97-AF65-F5344CB8AC3E}">
        <p14:creationId xmlns:p14="http://schemas.microsoft.com/office/powerpoint/2010/main" val="4194868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429554" cy="4165535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Main motivation for Circuit Disconnector Boxes is </a:t>
            </a:r>
            <a:r>
              <a:rPr lang="en-US" sz="2000" dirty="0" err="1" smtClean="0">
                <a:latin typeface="Calisto MT" panose="02040603050505030304" pitchFamily="18" charset="0"/>
              </a:rPr>
              <a:t>ElQA</a:t>
            </a:r>
            <a:r>
              <a:rPr lang="en-US" sz="2000" dirty="0" smtClean="0">
                <a:latin typeface="Calisto MT" panose="02040603050505030304" pitchFamily="18" charset="0"/>
              </a:rPr>
              <a:t> interventions</a:t>
            </a:r>
          </a:p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Disconnection &amp; Re-connection of water cooled cables in the LHC is: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Required every year for </a:t>
            </a:r>
            <a:r>
              <a:rPr lang="en-US" sz="1600" dirty="0" err="1" smtClean="0">
                <a:latin typeface="Calisto MT" panose="02040603050505030304" pitchFamily="18" charset="0"/>
              </a:rPr>
              <a:t>ElQA</a:t>
            </a:r>
            <a:r>
              <a:rPr lang="en-US" sz="1600" dirty="0" smtClean="0">
                <a:latin typeface="Calisto MT" panose="02040603050505030304" pitchFamily="18" charset="0"/>
              </a:rPr>
              <a:t> tests (leakage current in demi-water is high for </a:t>
            </a:r>
            <a:r>
              <a:rPr lang="en-US" sz="1600" dirty="0" err="1" smtClean="0">
                <a:latin typeface="Calisto MT" panose="02040603050505030304" pitchFamily="18" charset="0"/>
              </a:rPr>
              <a:t>ElQA</a:t>
            </a:r>
            <a:r>
              <a:rPr lang="en-US" sz="1600" dirty="0" smtClean="0">
                <a:latin typeface="Calisto MT" panose="02040603050505030304" pitchFamily="18" charset="0"/>
              </a:rPr>
              <a:t>) 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Time consuming &amp; caution required during manipulation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Risky for current leads (fragile vs. heavy cables – above 800N damages the current leads)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Contact quality must be ensured 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Presents </a:t>
            </a:r>
            <a:r>
              <a:rPr lang="en-US" sz="1600" dirty="0" smtClean="0">
                <a:latin typeface="Calisto MT" panose="02040603050505030304" pitchFamily="18" charset="0"/>
              </a:rPr>
              <a:t>additional risks on personnel </a:t>
            </a:r>
          </a:p>
          <a:p>
            <a:pPr lvl="2" algn="just"/>
            <a:r>
              <a:rPr lang="en-US" sz="1200" dirty="0" smtClean="0">
                <a:latin typeface="Calisto MT" panose="02040603050505030304" pitchFamily="18" charset="0"/>
              </a:rPr>
              <a:t>Ladder required in case of most DFBs </a:t>
            </a: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9664" y="135000"/>
            <a:ext cx="8784336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Motivation for Circuit Disconnector Boxes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3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44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4414800"/>
            <a:ext cx="6080760" cy="72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231412" cy="4165535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Example: Connection of water cooled cables in the LHC </a:t>
            </a: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b="1" dirty="0" smtClean="0">
              <a:latin typeface="Calisto MT" panose="02040603050505030304" pitchFamily="18" charset="0"/>
            </a:endParaRPr>
          </a:p>
          <a:p>
            <a:pPr algn="just"/>
            <a:endParaRPr lang="en-US" sz="2000" b="1" dirty="0" smtClean="0">
              <a:latin typeface="Calisto MT" panose="02040603050505030304" pitchFamily="18" charset="0"/>
            </a:endParaRPr>
          </a:p>
          <a:p>
            <a:pPr algn="just"/>
            <a:endParaRPr lang="en-US" sz="2000" b="1" dirty="0" smtClean="0">
              <a:latin typeface="Calisto MT" panose="02040603050505030304" pitchFamily="18" charset="0"/>
            </a:endParaRPr>
          </a:p>
          <a:p>
            <a:pPr algn="just"/>
            <a:endParaRPr lang="en-US" sz="2000" b="1" dirty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Motivation for Circuit </a:t>
            </a:r>
            <a:r>
              <a:rPr lang="en-GB" dirty="0" err="1" smtClean="0">
                <a:latin typeface="Calisto MT" panose="02040603050505030304" pitchFamily="18" charset="0"/>
              </a:rPr>
              <a:t>Disconnector</a:t>
            </a:r>
            <a:r>
              <a:rPr lang="en-GB" dirty="0" smtClean="0">
                <a:latin typeface="Calisto MT" panose="02040603050505030304" pitchFamily="18" charset="0"/>
              </a:rPr>
              <a:t> Boxes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4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170" y="2470916"/>
            <a:ext cx="1649811" cy="21884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743" y="2463956"/>
            <a:ext cx="1637713" cy="218843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026" y="2462543"/>
            <a:ext cx="1646550" cy="21953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57038" y="2466231"/>
            <a:ext cx="1660712" cy="219312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443990" y="4635722"/>
            <a:ext cx="521411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i="1" dirty="0" smtClean="0">
                <a:latin typeface="Calisto MT" panose="02040603050505030304" pitchFamily="18" charset="0"/>
              </a:rPr>
              <a:t>Courtesy </a:t>
            </a:r>
            <a:r>
              <a:rPr lang="en-GB" sz="1200" i="1" dirty="0">
                <a:latin typeface="Calisto MT" panose="02040603050505030304" pitchFamily="18" charset="0"/>
              </a:rPr>
              <a:t>of P. </a:t>
            </a:r>
            <a:r>
              <a:rPr lang="en-GB" sz="1200" i="1" dirty="0" smtClean="0">
                <a:latin typeface="Calisto MT" panose="02040603050505030304" pitchFamily="18" charset="0"/>
              </a:rPr>
              <a:t>Denis (13 </a:t>
            </a:r>
            <a:r>
              <a:rPr lang="en-GB" sz="1200" i="1" dirty="0">
                <a:latin typeface="Calisto MT" panose="02040603050505030304" pitchFamily="18" charset="0"/>
              </a:rPr>
              <a:t>kA DC </a:t>
            </a:r>
            <a:r>
              <a:rPr lang="en-GB" sz="1200" i="1" dirty="0" smtClean="0">
                <a:latin typeface="Calisto MT" panose="02040603050505030304" pitchFamily="18" charset="0"/>
              </a:rPr>
              <a:t>cables installation procedure EDMS 822785)</a:t>
            </a:r>
            <a:endParaRPr lang="en-GB" sz="1100" i="1" dirty="0">
              <a:latin typeface="Calisto MT" panose="02040603050505030304" pitchFamily="18" charset="0"/>
            </a:endParaRPr>
          </a:p>
        </p:txBody>
      </p:sp>
      <p:sp>
        <p:nvSpPr>
          <p:cNvPr id="14" name="Line Callout 1 (Border and Accent Bar) 13"/>
          <p:cNvSpPr/>
          <p:nvPr/>
        </p:nvSpPr>
        <p:spPr>
          <a:xfrm>
            <a:off x="4812595" y="1363011"/>
            <a:ext cx="1439872" cy="720000"/>
          </a:xfrm>
          <a:prstGeom prst="accentBorderCallout1">
            <a:avLst>
              <a:gd name="adj1" fmla="val 18750"/>
              <a:gd name="adj2" fmla="val -8333"/>
              <a:gd name="adj3" fmla="val 165721"/>
              <a:gd name="adj4" fmla="val -36432"/>
            </a:avLst>
          </a:prstGeom>
          <a:solidFill>
            <a:srgbClr val="EEECE1"/>
          </a:solidFill>
          <a:ln w="19050" cap="flat" cmpd="sng" algn="ctr">
            <a:solidFill>
              <a:srgbClr val="EEECE1">
                <a:lumMod val="9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50000"/>
                  </a:srgbClr>
                </a:solidFill>
                <a:effectLst/>
                <a:uLnTx/>
                <a:uFillTx/>
                <a:latin typeface="Calisto MT" panose="02040603050505030304" pitchFamily="18" charset="0"/>
              </a:rPr>
              <a:t>Heavy cables positioning</a:t>
            </a:r>
          </a:p>
        </p:txBody>
      </p:sp>
      <p:sp>
        <p:nvSpPr>
          <p:cNvPr id="15" name="Line Callout 1 (Border and Accent Bar) 14"/>
          <p:cNvSpPr/>
          <p:nvPr/>
        </p:nvSpPr>
        <p:spPr>
          <a:xfrm>
            <a:off x="6801260" y="1363011"/>
            <a:ext cx="1382619" cy="720000"/>
          </a:xfrm>
          <a:prstGeom prst="accentBorderCallout1">
            <a:avLst>
              <a:gd name="adj1" fmla="val 18750"/>
              <a:gd name="adj2" fmla="val -8333"/>
              <a:gd name="adj3" fmla="val 165659"/>
              <a:gd name="adj4" fmla="val -45007"/>
            </a:avLst>
          </a:prstGeom>
          <a:solidFill>
            <a:srgbClr val="EEECE1"/>
          </a:solidFill>
          <a:ln w="19050" cap="flat" cmpd="sng" algn="ctr">
            <a:solidFill>
              <a:srgbClr val="EEECE1">
                <a:lumMod val="9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50000"/>
                  </a:srgbClr>
                </a:solidFill>
                <a:effectLst/>
                <a:uLnTx/>
                <a:uFillTx/>
                <a:latin typeface="Calisto MT" panose="02040603050505030304" pitchFamily="18" charset="0"/>
              </a:rPr>
              <a:t>Bolt</a:t>
            </a:r>
            <a:r>
              <a:rPr kumimoji="0" lang="en-GB" sz="1600" i="0" u="none" strike="noStrike" kern="0" cap="none" spc="0" normalizeH="0" noProof="0" dirty="0" smtClean="0">
                <a:ln>
                  <a:noFill/>
                </a:ln>
                <a:solidFill>
                  <a:srgbClr val="EEECE1">
                    <a:lumMod val="50000"/>
                  </a:srgbClr>
                </a:solidFill>
                <a:effectLst/>
                <a:uLnTx/>
                <a:uFillTx/>
                <a:latin typeface="Calisto MT" panose="02040603050505030304" pitchFamily="18" charset="0"/>
              </a:rPr>
              <a:t> torque tightening</a:t>
            </a:r>
            <a:endParaRPr kumimoji="0" lang="en-GB" sz="1600" i="0" u="none" strike="noStrike" kern="0" cap="none" spc="0" normalizeH="0" baseline="0" noProof="0" dirty="0" smtClean="0">
              <a:ln>
                <a:noFill/>
              </a:ln>
              <a:solidFill>
                <a:srgbClr val="EEECE1">
                  <a:lumMod val="50000"/>
                </a:srgbClr>
              </a:solidFill>
              <a:effectLst/>
              <a:uLnTx/>
              <a:uFillTx/>
              <a:latin typeface="Calisto MT" panose="02040603050505030304" pitchFamily="18" charset="0"/>
            </a:endParaRPr>
          </a:p>
        </p:txBody>
      </p:sp>
      <p:sp>
        <p:nvSpPr>
          <p:cNvPr id="17" name="Line Callout 1 (Border and Accent Bar) 16"/>
          <p:cNvSpPr/>
          <p:nvPr/>
        </p:nvSpPr>
        <p:spPr>
          <a:xfrm>
            <a:off x="2718538" y="1363011"/>
            <a:ext cx="1366118" cy="720000"/>
          </a:xfrm>
          <a:prstGeom prst="accentBorderCallout1">
            <a:avLst>
              <a:gd name="adj1" fmla="val 18750"/>
              <a:gd name="adj2" fmla="val -8333"/>
              <a:gd name="adj3" fmla="val 151963"/>
              <a:gd name="adj4" fmla="val -43740"/>
            </a:avLst>
          </a:prstGeom>
          <a:solidFill>
            <a:srgbClr val="EEECE1"/>
          </a:solidFill>
          <a:ln w="19050" cap="flat" cmpd="sng" algn="ctr">
            <a:solidFill>
              <a:srgbClr val="EEECE1">
                <a:lumMod val="9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i="0" u="none" strike="noStrike" kern="0" cap="none" spc="0" normalizeH="0" baseline="0" noProof="0" dirty="0" smtClean="0">
                <a:ln>
                  <a:noFill/>
                </a:ln>
                <a:solidFill>
                  <a:srgbClr val="EEECE1">
                    <a:lumMod val="50000"/>
                  </a:srgbClr>
                </a:solidFill>
                <a:effectLst/>
                <a:uLnTx/>
                <a:uFillTx/>
                <a:latin typeface="Calisto MT" panose="02040603050505030304" pitchFamily="18" charset="0"/>
              </a:rPr>
              <a:t>Surface Cleaning</a:t>
            </a:r>
          </a:p>
        </p:txBody>
      </p:sp>
    </p:spTree>
    <p:extLst>
      <p:ext uri="{BB962C8B-B14F-4D97-AF65-F5344CB8AC3E}">
        <p14:creationId xmlns:p14="http://schemas.microsoft.com/office/powerpoint/2010/main" val="565397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15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4414800"/>
            <a:ext cx="6080760" cy="72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231412" cy="4165535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Duration of on site interventions:</a:t>
            </a: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1600" dirty="0" smtClean="0">
              <a:latin typeface="Calisto MT" panose="02040603050505030304" pitchFamily="18" charset="0"/>
            </a:endParaRPr>
          </a:p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Extrapolation of total time required for disconnection and re-connection of HL-LHC cables: 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500 min (more than 8 </a:t>
            </a:r>
            <a:r>
              <a:rPr lang="en-US" sz="1600" dirty="0" err="1" smtClean="0">
                <a:latin typeface="Calisto MT" panose="02040603050505030304" pitchFamily="18" charset="0"/>
              </a:rPr>
              <a:t>hrs</a:t>
            </a:r>
            <a:r>
              <a:rPr lang="en-US" sz="1600" dirty="0" smtClean="0">
                <a:latin typeface="Calisto MT" panose="02040603050505030304" pitchFamily="18" charset="0"/>
              </a:rPr>
              <a:t>) of continuous work per IP side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Inner triplet circuits is 30% of that time (estimation: to be done at least once per year)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Duration does not include personnel mobility time &amp; preparation time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39552" y="900000"/>
            <a:ext cx="8147248" cy="40679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lvl="1"/>
            <a:endParaRPr lang="en-GB" dirty="0" smtClean="0"/>
          </a:p>
          <a:p>
            <a:pPr marL="457200" lvl="1" indent="0">
              <a:buFont typeface="Wingdings" charset="2"/>
              <a:buNone/>
            </a:pPr>
            <a:endParaRPr lang="en-GB" dirty="0" smtClean="0"/>
          </a:p>
          <a:p>
            <a:pPr marL="457200" lvl="1" indent="0">
              <a:buFont typeface="Wingdings" charset="2"/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Motivation for Circuit </a:t>
            </a:r>
            <a:r>
              <a:rPr lang="en-GB" dirty="0" err="1" smtClean="0">
                <a:latin typeface="Calisto MT" panose="02040603050505030304" pitchFamily="18" charset="0"/>
              </a:rPr>
              <a:t>Disconnector</a:t>
            </a:r>
            <a:r>
              <a:rPr lang="en-GB" dirty="0" smtClean="0">
                <a:latin typeface="Calisto MT" panose="02040603050505030304" pitchFamily="18" charset="0"/>
              </a:rPr>
              <a:t> Boxes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5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227726" y="3023170"/>
            <a:ext cx="41940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i="1" dirty="0">
                <a:solidFill>
                  <a:schemeClr val="accent5"/>
                </a:solidFill>
                <a:latin typeface="Calisto MT" panose="02040603050505030304" pitchFamily="18" charset="0"/>
              </a:rPr>
              <a:t>Courtesy</a:t>
            </a:r>
            <a:r>
              <a:rPr lang="en-GB" sz="1400" i="1" dirty="0">
                <a:solidFill>
                  <a:schemeClr val="accent5"/>
                </a:solidFill>
                <a:latin typeface="Calisto MT" panose="02040603050505030304" pitchFamily="18" charset="0"/>
              </a:rPr>
              <a:t> of G. </a:t>
            </a:r>
            <a:r>
              <a:rPr lang="en-GB" sz="1400" i="1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D’Angelo: estimation of time for LHC cables</a:t>
            </a:r>
            <a:endParaRPr lang="en-GB" sz="1400" i="1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8455964"/>
              </p:ext>
            </p:extLst>
          </p:nvPr>
        </p:nvGraphicFramePr>
        <p:xfrm>
          <a:off x="1370273" y="1224205"/>
          <a:ext cx="6918253" cy="18318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5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488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879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sto MT" panose="02040603050505030304" pitchFamily="18" charset="0"/>
                        </a:rPr>
                        <a:t>Circuit type</a:t>
                      </a:r>
                      <a:endParaRPr lang="en-GB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Disconnection</a:t>
                      </a:r>
                      <a:endParaRPr lang="en-GB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sto MT" panose="02040603050505030304" pitchFamily="18" charset="0"/>
                        </a:rPr>
                        <a:t>Connection</a:t>
                      </a:r>
                      <a:endParaRPr lang="en-GB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90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sto MT" panose="02040603050505030304" pitchFamily="18" charset="0"/>
                        </a:rPr>
                        <a:t>13 kA</a:t>
                      </a:r>
                      <a:endParaRPr lang="en-GB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8 min / 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15 min / 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90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sto MT" panose="02040603050505030304" pitchFamily="18" charset="0"/>
                        </a:rPr>
                        <a:t>6 - 8</a:t>
                      </a:r>
                      <a:r>
                        <a:rPr lang="en-GB" baseline="0" dirty="0" smtClean="0">
                          <a:latin typeface="Calisto MT" panose="02040603050505030304" pitchFamily="18" charset="0"/>
                        </a:rPr>
                        <a:t> kA</a:t>
                      </a:r>
                      <a:endParaRPr lang="en-GB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5 min / 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10 min / 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90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sto MT" panose="02040603050505030304" pitchFamily="18" charset="0"/>
                        </a:rPr>
                        <a:t>600 A</a:t>
                      </a:r>
                      <a:endParaRPr lang="en-GB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5 min / 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5 min / 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907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Calisto MT" panose="02040603050505030304" pitchFamily="18" charset="0"/>
                        </a:rPr>
                        <a:t>120 A</a:t>
                      </a:r>
                      <a:endParaRPr lang="en-GB" dirty="0">
                        <a:latin typeface="Calisto MT" panose="0204060305050503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5 min / cable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Calisto MT" panose="02040603050505030304" pitchFamily="18" charset="0"/>
                        </a:rPr>
                        <a:t>5 min / cable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172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414800"/>
            <a:ext cx="6080760" cy="72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77989" y="871728"/>
            <a:ext cx="8308812" cy="4165535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Provide solution to simplify the disconnection of warm &amp; cold powering</a:t>
            </a:r>
            <a:endParaRPr lang="en-US" sz="1600" dirty="0" smtClean="0">
              <a:latin typeface="Calisto MT" panose="02040603050505030304" pitchFamily="18" charset="0"/>
            </a:endParaRP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Improve </a:t>
            </a:r>
            <a:r>
              <a:rPr lang="en-US" sz="1600" dirty="0">
                <a:latin typeface="Calisto MT" panose="02040603050505030304" pitchFamily="18" charset="0"/>
              </a:rPr>
              <a:t>safety of </a:t>
            </a:r>
            <a:r>
              <a:rPr lang="en-US" sz="1600" dirty="0" smtClean="0">
                <a:latin typeface="Calisto MT" panose="02040603050505030304" pitchFamily="18" charset="0"/>
              </a:rPr>
              <a:t>people during intervention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Ensure galvanic insulation</a:t>
            </a:r>
          </a:p>
          <a:p>
            <a:pPr lvl="2" algn="just"/>
            <a:r>
              <a:rPr lang="en-US" sz="1200" dirty="0" smtClean="0">
                <a:latin typeface="Calisto MT" panose="02040603050505030304" pitchFamily="18" charset="0"/>
              </a:rPr>
              <a:t>3 kV withstand level between poles and to ground with &lt;1</a:t>
            </a:r>
            <a:r>
              <a:rPr lang="en-US" sz="1200" dirty="0">
                <a:latin typeface="Calisto MT" panose="02040603050505030304" pitchFamily="18" charset="0"/>
              </a:rPr>
              <a:t> </a:t>
            </a:r>
            <a:r>
              <a:rPr lang="en-US" sz="1200" dirty="0" smtClean="0">
                <a:latin typeface="Calisto MT" panose="02040603050505030304" pitchFamily="18" charset="0"/>
              </a:rPr>
              <a:t>µA leakage current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Reduce risks of damaging current </a:t>
            </a:r>
            <a:r>
              <a:rPr lang="en-US" sz="1600" dirty="0">
                <a:latin typeface="Calisto MT" panose="02040603050505030304" pitchFamily="18" charset="0"/>
              </a:rPr>
              <a:t>leads </a:t>
            </a:r>
            <a:endParaRPr lang="en-US" sz="1600" dirty="0" smtClean="0">
              <a:latin typeface="Calisto MT" panose="02040603050505030304" pitchFamily="18" charset="0"/>
            </a:endParaRPr>
          </a:p>
          <a:p>
            <a:pPr lvl="2" algn="just"/>
            <a:r>
              <a:rPr lang="en-US" sz="1200" dirty="0">
                <a:latin typeface="Calisto MT" panose="02040603050505030304" pitchFamily="18" charset="0"/>
              </a:rPr>
              <a:t>D</a:t>
            </a:r>
            <a:r>
              <a:rPr lang="en-US" sz="1200" dirty="0" smtClean="0">
                <a:latin typeface="Calisto MT" panose="02040603050505030304" pitchFamily="18" charset="0"/>
              </a:rPr>
              <a:t>ue </a:t>
            </a:r>
            <a:r>
              <a:rPr lang="en-US" sz="1200" dirty="0">
                <a:latin typeface="Calisto MT" panose="02040603050505030304" pitchFamily="18" charset="0"/>
              </a:rPr>
              <a:t>to mechanical </a:t>
            </a:r>
            <a:r>
              <a:rPr lang="en-US" sz="1200" dirty="0" smtClean="0">
                <a:latin typeface="Calisto MT" panose="02040603050505030304" pitchFamily="18" charset="0"/>
              </a:rPr>
              <a:t>strain (incorrect manipulation)</a:t>
            </a:r>
          </a:p>
          <a:p>
            <a:pPr lvl="2" algn="just"/>
            <a:r>
              <a:rPr lang="en-US" sz="1200" dirty="0" smtClean="0">
                <a:latin typeface="Calisto MT" panose="02040603050505030304" pitchFamily="18" charset="0"/>
              </a:rPr>
              <a:t>Due to hydraulic shocks (water hammer effect) when water is turned on/off  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Maintain current leads contact quality without additional intervention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Reduce intervention time</a:t>
            </a:r>
          </a:p>
          <a:p>
            <a:pPr lvl="1" algn="just"/>
            <a:r>
              <a:rPr lang="en-US" sz="1600" dirty="0">
                <a:latin typeface="Calisto MT" panose="02040603050505030304" pitchFamily="18" charset="0"/>
              </a:rPr>
              <a:t>S</a:t>
            </a:r>
            <a:r>
              <a:rPr lang="en-US" sz="1600" dirty="0" smtClean="0">
                <a:latin typeface="Calisto MT" panose="02040603050505030304" pitchFamily="18" charset="0"/>
              </a:rPr>
              <a:t>hort </a:t>
            </a:r>
            <a:r>
              <a:rPr lang="en-US" sz="1600" dirty="0">
                <a:latin typeface="Calisto MT" panose="02040603050505030304" pitchFamily="18" charset="0"/>
              </a:rPr>
              <a:t>circuit and grounding </a:t>
            </a:r>
            <a:r>
              <a:rPr lang="en-US" sz="1600" dirty="0" smtClean="0">
                <a:latin typeface="Calisto MT" panose="02040603050505030304" pitchFamily="18" charset="0"/>
              </a:rPr>
              <a:t>connections possibility (to maximize safety during intervention)</a:t>
            </a:r>
          </a:p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First pre-study and first proposal done by Knud </a:t>
            </a:r>
            <a:r>
              <a:rPr lang="en-US" sz="2000" dirty="0" err="1" smtClean="0">
                <a:latin typeface="Calisto MT" panose="02040603050505030304" pitchFamily="18" charset="0"/>
              </a:rPr>
              <a:t>Dahlerup</a:t>
            </a:r>
            <a:r>
              <a:rPr lang="en-US" sz="2000" dirty="0" smtClean="0">
                <a:latin typeface="Calisto MT" panose="02040603050505030304" pitchFamily="18" charset="0"/>
              </a:rPr>
              <a:t>-Petersen and Giorgio D’Angelo in MCF no. 6 (</a:t>
            </a:r>
            <a:r>
              <a:rPr lang="en-US" sz="2000" dirty="0" smtClean="0">
                <a:latin typeface="Calisto MT" panose="02040603050505030304" pitchFamily="18" charset="0"/>
                <a:hlinkClick r:id="rId2"/>
              </a:rPr>
              <a:t>link</a:t>
            </a:r>
            <a:r>
              <a:rPr lang="en-US" sz="2000" dirty="0" smtClean="0">
                <a:latin typeface="Calisto MT" panose="02040603050505030304" pitchFamily="18" charset="0"/>
              </a:rPr>
              <a:t>) </a:t>
            </a: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Requirements to WP6b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6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16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4414800"/>
            <a:ext cx="6080760" cy="72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548794" y="871728"/>
            <a:ext cx="8231412" cy="4165535"/>
          </a:xfrm>
        </p:spPr>
        <p:txBody>
          <a:bodyPr>
            <a:normAutofit/>
          </a:bodyPr>
          <a:lstStyle/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TE-EPC already have a wide experience with this type of </a:t>
            </a:r>
            <a:r>
              <a:rPr lang="en-US" sz="2000" dirty="0" err="1" smtClean="0">
                <a:latin typeface="Calisto MT" panose="02040603050505030304" pitchFamily="18" charset="0"/>
              </a:rPr>
              <a:t>disconnectors</a:t>
            </a:r>
            <a:endParaRPr lang="en-US" sz="2000" dirty="0" smtClean="0">
              <a:latin typeface="Calisto MT" panose="02040603050505030304" pitchFamily="18" charset="0"/>
            </a:endParaRP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SM18 (16 kA)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POPS-B (3 kA/7.2 kV)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Several more examples (</a:t>
            </a:r>
            <a:r>
              <a:rPr lang="en-US" sz="1600" dirty="0" err="1" smtClean="0">
                <a:latin typeface="Calisto MT" panose="02040603050505030304" pitchFamily="18" charset="0"/>
              </a:rPr>
              <a:t>LHCb</a:t>
            </a:r>
            <a:r>
              <a:rPr lang="en-US" sz="1600" dirty="0" smtClean="0">
                <a:latin typeface="Calisto MT" panose="02040603050505030304" pitchFamily="18" charset="0"/>
              </a:rPr>
              <a:t>, SPS Mains, 163 for Fresca 2, etc.) </a:t>
            </a:r>
            <a:endParaRPr lang="en-US" sz="1600" dirty="0" smtClean="0">
              <a:solidFill>
                <a:srgbClr val="FF0000"/>
              </a:solidFill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Circuit Disconnector Boxes already at CERN 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7</a:t>
            </a:fld>
            <a:endParaRPr lang="fr-FR">
              <a:latin typeface="Calisto MT" panose="0204060305050503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697749" y="2139292"/>
            <a:ext cx="4941427" cy="2897971"/>
            <a:chOff x="3959258" y="1923068"/>
            <a:chExt cx="5087542" cy="284725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5" r="17513"/>
            <a:stretch/>
          </p:blipFill>
          <p:spPr>
            <a:xfrm rot="16200000">
              <a:off x="5222864" y="2344061"/>
              <a:ext cx="2052000" cy="146268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6069" y="2062903"/>
              <a:ext cx="1800000" cy="10125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01" r="16401"/>
            <a:stretch/>
          </p:blipFill>
          <p:spPr>
            <a:xfrm rot="16200000">
              <a:off x="6975673" y="3221095"/>
              <a:ext cx="1569894" cy="1383712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3384" r="9030"/>
            <a:stretch/>
          </p:blipFill>
          <p:spPr>
            <a:xfrm>
              <a:off x="4158467" y="2045711"/>
              <a:ext cx="1263192" cy="2055692"/>
            </a:xfrm>
            <a:prstGeom prst="rect">
              <a:avLst/>
            </a:prstGeom>
          </p:spPr>
        </p:pic>
        <p:sp>
          <p:nvSpPr>
            <p:cNvPr id="4" name="Rounded Rectangle 3"/>
            <p:cNvSpPr/>
            <p:nvPr/>
          </p:nvSpPr>
          <p:spPr>
            <a:xfrm>
              <a:off x="3959258" y="1923068"/>
              <a:ext cx="5087542" cy="2847257"/>
            </a:xfrm>
            <a:prstGeom prst="round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249227" y="4392687"/>
              <a:ext cx="99578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dirty="0" smtClean="0">
                  <a:solidFill>
                    <a:schemeClr val="accent5"/>
                  </a:solidFill>
                  <a:latin typeface="Calisto MT" panose="02040603050505030304" pitchFamily="18" charset="0"/>
                </a:rPr>
                <a:t>POPS-B</a:t>
              </a:r>
              <a:endParaRPr lang="en-GB" dirty="0">
                <a:solidFill>
                  <a:schemeClr val="accent5"/>
                </a:solidFill>
                <a:latin typeface="Calisto MT" panose="02040603050505030304" pitchFamily="18" charset="0"/>
              </a:endParaRPr>
            </a:p>
          </p:txBody>
        </p:sp>
      </p:grpSp>
      <p:sp>
        <p:nvSpPr>
          <p:cNvPr id="14" name="Rounded Rectangle 13"/>
          <p:cNvSpPr/>
          <p:nvPr/>
        </p:nvSpPr>
        <p:spPr>
          <a:xfrm>
            <a:off x="102237" y="2139291"/>
            <a:ext cx="3429685" cy="2889517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14710" y="4690047"/>
            <a:ext cx="7697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SM18</a:t>
            </a:r>
            <a:endParaRPr lang="en-GB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623" y="2379408"/>
            <a:ext cx="3006213" cy="2254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4208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4414800"/>
            <a:ext cx="6080760" cy="728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548794" y="871728"/>
            <a:ext cx="8231412" cy="416553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Present TE-EPC </a:t>
            </a:r>
            <a:r>
              <a:rPr lang="en-US" sz="2000" dirty="0" err="1" smtClean="0">
                <a:latin typeface="Calisto MT" panose="02040603050505030304" pitchFamily="18" charset="0"/>
              </a:rPr>
              <a:t>disconnector</a:t>
            </a:r>
            <a:r>
              <a:rPr lang="en-US" sz="2000" dirty="0" smtClean="0">
                <a:latin typeface="Calisto MT" panose="02040603050505030304" pitchFamily="18" charset="0"/>
              </a:rPr>
              <a:t> concept relies on: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Switchable fingers type for 18 &amp; 13 kA circuits</a:t>
            </a:r>
          </a:p>
          <a:p>
            <a:pPr lvl="1" algn="just"/>
            <a:r>
              <a:rPr lang="en-US" sz="1600" dirty="0" err="1" smtClean="0">
                <a:latin typeface="Calisto MT" panose="02040603050505030304" pitchFamily="18" charset="0"/>
              </a:rPr>
              <a:t>Rotative</a:t>
            </a:r>
            <a:r>
              <a:rPr lang="en-US" sz="1600" dirty="0" smtClean="0">
                <a:latin typeface="Calisto MT" panose="02040603050505030304" pitchFamily="18" charset="0"/>
              </a:rPr>
              <a:t> position type for ≤ 2 kA circuits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PLC to communicate state of the disconnectors and ensure correct manipulation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Panel key controller </a:t>
            </a:r>
            <a:r>
              <a:rPr lang="en-US" sz="1600" smtClean="0">
                <a:latin typeface="Calisto MT" panose="02040603050505030304" pitchFamily="18" charset="0"/>
              </a:rPr>
              <a:t>to control </a:t>
            </a:r>
            <a:r>
              <a:rPr lang="en-US" sz="1600" dirty="0" smtClean="0">
                <a:latin typeface="Calisto MT" panose="02040603050505030304" pitchFamily="18" charset="0"/>
              </a:rPr>
              <a:t>access and to ensure correct manipulation </a:t>
            </a:r>
          </a:p>
          <a:p>
            <a:pPr algn="just"/>
            <a:r>
              <a:rPr lang="en-US" sz="2000" dirty="0" smtClean="0">
                <a:latin typeface="Calisto MT" panose="02040603050505030304" pitchFamily="18" charset="0"/>
              </a:rPr>
              <a:t>Considered solutions introduces a negligible resistance</a:t>
            </a:r>
          </a:p>
          <a:p>
            <a:pPr lvl="1" algn="just"/>
            <a:r>
              <a:rPr lang="en-US" sz="1600" dirty="0" smtClean="0">
                <a:latin typeface="Calisto MT" panose="02040603050505030304" pitchFamily="18" charset="0"/>
              </a:rPr>
              <a:t>Less than </a:t>
            </a:r>
            <a:r>
              <a:rPr lang="el-GR" sz="1600" dirty="0" smtClean="0">
                <a:latin typeface="Calisto MT" panose="02040603050505030304" pitchFamily="18" charset="0"/>
              </a:rPr>
              <a:t>2</a:t>
            </a:r>
            <a:r>
              <a:rPr lang="en-GB" sz="1600" dirty="0" smtClean="0">
                <a:latin typeface="Calisto MT" panose="02040603050505030304" pitchFamily="18" charset="0"/>
              </a:rPr>
              <a:t> </a:t>
            </a:r>
            <a:r>
              <a:rPr lang="el-GR" sz="1600" dirty="0" smtClean="0">
                <a:latin typeface="Calisto MT" panose="02040603050505030304" pitchFamily="18" charset="0"/>
              </a:rPr>
              <a:t>µΩ</a:t>
            </a:r>
            <a:r>
              <a:rPr lang="en-GB" sz="1600" dirty="0" smtClean="0">
                <a:latin typeface="Calisto MT" panose="02040603050505030304" pitchFamily="18" charset="0"/>
              </a:rPr>
              <a:t> per polarity for 18 kA circuit</a:t>
            </a:r>
            <a:endParaRPr lang="en-US" sz="16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algn="just"/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 algn="just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  <a:p>
            <a:endParaRPr lang="en-US" sz="2000" dirty="0" smtClean="0">
              <a:latin typeface="Calisto MT" panose="02040603050505030304" pitchFamily="18" charset="0"/>
            </a:endParaRPr>
          </a:p>
          <a:p>
            <a:pPr marL="0" indent="0">
              <a:buFont typeface="Wingdings" charset="2"/>
              <a:buNone/>
            </a:pPr>
            <a:endParaRPr lang="en-US" sz="2000" dirty="0" smtClean="0">
              <a:latin typeface="Calisto MT" panose="0204060305050503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Proposed Technical Solution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8</a:t>
            </a:fld>
            <a:endParaRPr lang="fr-FR">
              <a:latin typeface="Calisto MT" panose="0204060305050503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6362" l="12022" r="90346">
                        <a14:foregroundMark x1="82878" y1="88615" x2="83060" y2="86268"/>
                        <a14:foregroundMark x1="79053" y1="86268" x2="77960" y2="862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53065" y="3126863"/>
            <a:ext cx="1218391" cy="189083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9650" y="4825325"/>
            <a:ext cx="2308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accent5"/>
                </a:solidFill>
                <a:latin typeface="Calisto MT" panose="02040603050505030304" pitchFamily="18" charset="0"/>
              </a:rPr>
              <a:t>18 kA </a:t>
            </a:r>
            <a:r>
              <a:rPr lang="fr-FR" sz="1600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System </a:t>
            </a:r>
            <a:r>
              <a:rPr lang="fr-FR" sz="1600" dirty="0" err="1" smtClean="0">
                <a:solidFill>
                  <a:schemeClr val="accent5"/>
                </a:solidFill>
                <a:latin typeface="Calisto MT" panose="02040603050505030304" pitchFamily="18" charset="0"/>
              </a:rPr>
              <a:t>Example</a:t>
            </a:r>
            <a:endParaRPr lang="en-GB" sz="1600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733" b="94695" l="9756" r="89634">
                        <a14:foregroundMark x1="24187" y1="13949" x2="24187" y2="184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6986215" flipH="1">
            <a:off x="2674213" y="3404139"/>
            <a:ext cx="1291655" cy="1336285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2292347" y="4825325"/>
            <a:ext cx="21495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2 </a:t>
            </a:r>
            <a:r>
              <a:rPr lang="fr-FR" sz="1600" dirty="0">
                <a:solidFill>
                  <a:schemeClr val="accent5"/>
                </a:solidFill>
                <a:latin typeface="Calisto MT" panose="02040603050505030304" pitchFamily="18" charset="0"/>
              </a:rPr>
              <a:t>kA </a:t>
            </a:r>
            <a:r>
              <a:rPr lang="fr-FR" sz="1600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System </a:t>
            </a:r>
            <a:r>
              <a:rPr lang="fr-FR" sz="1600" dirty="0" err="1" smtClean="0">
                <a:solidFill>
                  <a:schemeClr val="accent5"/>
                </a:solidFill>
                <a:latin typeface="Calisto MT" panose="02040603050505030304" pitchFamily="18" charset="0"/>
              </a:rPr>
              <a:t>Example</a:t>
            </a:r>
            <a:endParaRPr lang="en-GB" sz="1600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88683" y="3260074"/>
            <a:ext cx="1624415" cy="16244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14663" y="4825324"/>
            <a:ext cx="1807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PLC System</a:t>
            </a:r>
            <a:endParaRPr lang="en-GB" sz="1600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24198" y="3392116"/>
            <a:ext cx="1824502" cy="136033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09153" y="4838744"/>
            <a:ext cx="21710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Panel Key Controller</a:t>
            </a:r>
            <a:endParaRPr lang="en-GB" sz="1600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761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9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202" y="172772"/>
            <a:ext cx="6237312" cy="34742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42619" y="985988"/>
            <a:ext cx="14832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>
                <a:solidFill>
                  <a:schemeClr val="accent5"/>
                </a:solidFill>
                <a:latin typeface="Calisto MT" panose="02040603050505030304" pitchFamily="18" charset="0"/>
              </a:rPr>
              <a:t>Water</a:t>
            </a:r>
            <a:r>
              <a:rPr lang="es-ES" sz="1200" dirty="0">
                <a:solidFill>
                  <a:schemeClr val="accent5"/>
                </a:solidFill>
                <a:latin typeface="Calisto MT" panose="02040603050505030304" pitchFamily="18" charset="0"/>
              </a:rPr>
              <a:t> </a:t>
            </a:r>
            <a:r>
              <a:rPr lang="es-ES" sz="1200" dirty="0" err="1">
                <a:solidFill>
                  <a:schemeClr val="accent5"/>
                </a:solidFill>
                <a:latin typeface="Calisto MT" panose="02040603050505030304" pitchFamily="18" charset="0"/>
              </a:rPr>
              <a:t>cooled</a:t>
            </a:r>
            <a:r>
              <a:rPr lang="es-ES" sz="1200" dirty="0">
                <a:solidFill>
                  <a:schemeClr val="accent5"/>
                </a:solidFill>
                <a:latin typeface="Calisto MT" panose="02040603050505030304" pitchFamily="18" charset="0"/>
              </a:rPr>
              <a:t> cables</a:t>
            </a:r>
            <a:endParaRPr lang="en-GB" sz="1200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79712" y="1220235"/>
            <a:ext cx="108012" cy="4285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923" b="35847"/>
          <a:stretch/>
        </p:blipFill>
        <p:spPr>
          <a:xfrm>
            <a:off x="596202" y="3607588"/>
            <a:ext cx="8208912" cy="96966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434800" cy="540000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Recall: Today’s Baseline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latin typeface="Calisto MT" panose="02040603050505030304" pitchFamily="18" charset="0"/>
              </a:rPr>
              <a:pPr/>
              <a:t>9</a:t>
            </a:fld>
            <a:endParaRPr lang="fr-FR">
              <a:latin typeface="Calisto MT" panose="02040603050505030304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smtClean="0">
                <a:latin typeface="Calisto MT" panose="02040603050505030304" pitchFamily="18" charset="0"/>
              </a:rPr>
              <a:t>SY - 53rd TCC - 2018-07-12</a:t>
            </a:r>
            <a:endParaRPr lang="en-GB" noProof="0" dirty="0">
              <a:latin typeface="Calisto MT" panose="0204060305050503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49845" y="2858945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Calisto MT" panose="02040603050505030304" pitchFamily="18" charset="0"/>
              </a:rPr>
              <a:t>18 </a:t>
            </a:r>
            <a:r>
              <a:rPr lang="es-ES" sz="1000" dirty="0" err="1">
                <a:latin typeface="Calisto MT" panose="02040603050505030304" pitchFamily="18" charset="0"/>
              </a:rPr>
              <a:t>kA</a:t>
            </a:r>
            <a:endParaRPr lang="en-GB" sz="1000" dirty="0">
              <a:latin typeface="Calisto MT" panose="0204060305050503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90360" y="2032300"/>
            <a:ext cx="513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Calisto MT" panose="02040603050505030304" pitchFamily="18" charset="0"/>
              </a:rPr>
              <a:t>13 </a:t>
            </a:r>
            <a:r>
              <a:rPr lang="es-ES" sz="1000" dirty="0" err="1">
                <a:latin typeface="Calisto MT" panose="02040603050505030304" pitchFamily="18" charset="0"/>
              </a:rPr>
              <a:t>kA</a:t>
            </a:r>
            <a:endParaRPr lang="en-GB" sz="1000" dirty="0">
              <a:latin typeface="Calisto MT" panose="0204060305050503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33194" y="1877927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Calisto MT" panose="02040603050505030304" pitchFamily="18" charset="0"/>
              </a:rPr>
              <a:t>2 </a:t>
            </a:r>
            <a:r>
              <a:rPr lang="es-ES" sz="1000" dirty="0" err="1">
                <a:latin typeface="Calisto MT" panose="02040603050505030304" pitchFamily="18" charset="0"/>
              </a:rPr>
              <a:t>kA</a:t>
            </a:r>
            <a:endParaRPr lang="en-GB" sz="1000" dirty="0">
              <a:latin typeface="Calisto MT" panose="0204060305050503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16384" y="1768730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>
                <a:latin typeface="Calisto MT" panose="02040603050505030304" pitchFamily="18" charset="0"/>
              </a:rPr>
              <a:t>2 </a:t>
            </a:r>
            <a:r>
              <a:rPr lang="es-ES" sz="1000" dirty="0" err="1">
                <a:latin typeface="Calisto MT" panose="02040603050505030304" pitchFamily="18" charset="0"/>
              </a:rPr>
              <a:t>kA</a:t>
            </a:r>
            <a:endParaRPr lang="en-GB" sz="1000" dirty="0">
              <a:latin typeface="Calisto MT" panose="0204060305050503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8771" y="3326482"/>
            <a:ext cx="781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Top </a:t>
            </a:r>
            <a:r>
              <a:rPr lang="es-ES" sz="1200" dirty="0" err="1" smtClean="0">
                <a:solidFill>
                  <a:schemeClr val="accent5"/>
                </a:solidFill>
                <a:latin typeface="Calisto MT" panose="02040603050505030304" pitchFamily="18" charset="0"/>
              </a:rPr>
              <a:t>view</a:t>
            </a:r>
            <a:endParaRPr lang="en-GB" sz="1200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05720" y="2742602"/>
            <a:ext cx="25221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>
                <a:solidFill>
                  <a:schemeClr val="accent5"/>
                </a:solidFill>
                <a:latin typeface="Calisto MT" panose="02040603050505030304" pitchFamily="18" charset="0"/>
              </a:rPr>
              <a:t>Courtesy of JC. Guillaume, L. </a:t>
            </a:r>
            <a:r>
              <a:rPr lang="en-GB" sz="1200" i="1" dirty="0" err="1">
                <a:solidFill>
                  <a:schemeClr val="accent5"/>
                </a:solidFill>
                <a:latin typeface="Calisto MT" panose="02040603050505030304" pitchFamily="18" charset="0"/>
              </a:rPr>
              <a:t>Sburlino</a:t>
            </a:r>
            <a:endParaRPr lang="en-GB" sz="1200" i="1" dirty="0">
              <a:solidFill>
                <a:schemeClr val="accent5"/>
              </a:solidFill>
              <a:latin typeface="Calisto MT" panose="02040603050505030304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20799317">
            <a:off x="3273927" y="2438792"/>
            <a:ext cx="1236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000" dirty="0" smtClean="0">
                <a:latin typeface="Calisto MT" panose="02040603050505030304" pitchFamily="18" charset="0"/>
              </a:rPr>
              <a:t>DFBA-</a:t>
            </a:r>
            <a:r>
              <a:rPr lang="es-ES" sz="1000" dirty="0" err="1" smtClean="0">
                <a:latin typeface="Calisto MT" panose="02040603050505030304" pitchFamily="18" charset="0"/>
              </a:rPr>
              <a:t>like</a:t>
            </a:r>
            <a:r>
              <a:rPr lang="es-ES" sz="1000" dirty="0" smtClean="0">
                <a:latin typeface="Calisto MT" panose="02040603050505030304" pitchFamily="18" charset="0"/>
              </a:rPr>
              <a:t> concept</a:t>
            </a:r>
            <a:endParaRPr lang="en-GB" sz="1000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73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8887</TotalTime>
  <Words>1194</Words>
  <Application>Microsoft Office PowerPoint</Application>
  <PresentationFormat>On-screen Show (16:9)</PresentationFormat>
  <Paragraphs>304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Calisto MT</vt:lpstr>
      <vt:lpstr>Times New Roman</vt:lpstr>
      <vt:lpstr>Wingdings</vt:lpstr>
      <vt:lpstr>Thème Office</vt:lpstr>
      <vt:lpstr>PowerPoint Presentation</vt:lpstr>
      <vt:lpstr>Introduction: LHC Warm/Cold Transition - DFBA.L6</vt:lpstr>
      <vt:lpstr>Motivation for Circuit Disconnector Boxes</vt:lpstr>
      <vt:lpstr>Motivation for Circuit Disconnector Boxes </vt:lpstr>
      <vt:lpstr>Motivation for Circuit Disconnector Boxes </vt:lpstr>
      <vt:lpstr>Requirements to WP6b</vt:lpstr>
      <vt:lpstr>Circuit Disconnector Boxes already at CERN </vt:lpstr>
      <vt:lpstr>Proposed Technical Solution</vt:lpstr>
      <vt:lpstr>Recall: Today’s Baseline</vt:lpstr>
      <vt:lpstr>Proposed Circuits with Disconnector Boxes (CDBs)</vt:lpstr>
      <vt:lpstr>Proposed Circuits with Disconnector Boxes</vt:lpstr>
      <vt:lpstr>Integration Concept in the UR with CDBs </vt:lpstr>
      <vt:lpstr>Integration Concept in the UR (Q1 D1) with CDBs </vt:lpstr>
      <vt:lpstr>CDBs: Integration Concept for 2 kA Circuits</vt:lpstr>
      <vt:lpstr>Conceptual Solution for the IT Main Circuit</vt:lpstr>
      <vt:lpstr>Solutions Scope vs. Budget and Financing</vt:lpstr>
      <vt:lpstr>Conclusion</vt:lpstr>
      <vt:lpstr>Thank you for your attention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Samer Yammine</cp:lastModifiedBy>
  <cp:revision>757</cp:revision>
  <cp:lastPrinted>2018-04-11T14:16:58Z</cp:lastPrinted>
  <dcterms:created xsi:type="dcterms:W3CDTF">2016-02-11T10:47:23Z</dcterms:created>
  <dcterms:modified xsi:type="dcterms:W3CDTF">2018-07-12T09:08:14Z</dcterms:modified>
</cp:coreProperties>
</file>