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294" r:id="rId2"/>
    <p:sldId id="275" r:id="rId3"/>
    <p:sldId id="298" r:id="rId4"/>
    <p:sldId id="299" r:id="rId5"/>
    <p:sldId id="300" r:id="rId6"/>
    <p:sldId id="301" r:id="rId7"/>
    <p:sldId id="302" r:id="rId8"/>
    <p:sldId id="309" r:id="rId9"/>
    <p:sldId id="305" r:id="rId10"/>
    <p:sldId id="306" r:id="rId11"/>
    <p:sldId id="307" r:id="rId12"/>
    <p:sldId id="308" r:id="rId13"/>
    <p:sldId id="303" r:id="rId14"/>
    <p:sldId id="304" r:id="rId15"/>
    <p:sldId id="284" r:id="rId16"/>
    <p:sldId id="295" r:id="rId17"/>
    <p:sldId id="296" r:id="rId18"/>
    <p:sldId id="297" r:id="rId19"/>
    <p:sldId id="278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2" autoAdjust="0"/>
    <p:restoredTop sz="94586"/>
  </p:normalViewPr>
  <p:slideViewPr>
    <p:cSldViewPr snapToGrid="0" snapToObjects="1" showGuides="1">
      <p:cViewPr varScale="1">
        <p:scale>
          <a:sx n="107" d="100"/>
          <a:sy n="107" d="100"/>
        </p:scale>
        <p:origin x="184" y="200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jp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11" Type="http://schemas.openxmlformats.org/officeDocument/2006/relationships/image" Target="../media/image22.png"/><Relationship Id="rId5" Type="http://schemas.openxmlformats.org/officeDocument/2006/relationships/image" Target="../media/image16.gif"/><Relationship Id="rId15" Type="http://schemas.openxmlformats.org/officeDocument/2006/relationships/image" Target="../media/image26.jpg"/><Relationship Id="rId10" Type="http://schemas.openxmlformats.org/officeDocument/2006/relationships/image" Target="../media/image21.png"/><Relationship Id="rId4" Type="http://schemas.openxmlformats.org/officeDocument/2006/relationships/image" Target="../media/image15.jpg"/><Relationship Id="rId9" Type="http://schemas.openxmlformats.org/officeDocument/2006/relationships/image" Target="../media/image20.jpg"/><Relationship Id="rId1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neutrino-classroom.org/particle_decay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(with much assistance from</a:t>
            </a:r>
          </a:p>
          <a:p>
            <a:r>
              <a:rPr lang="en-US" dirty="0"/>
              <a:t>Deborah </a:t>
            </a:r>
            <a:r>
              <a:rPr lang="en-US" dirty="0" err="1"/>
              <a:t>Roudebush</a:t>
            </a:r>
            <a:r>
              <a:rPr lang="en-US" dirty="0"/>
              <a:t> and Ken </a:t>
            </a:r>
            <a:r>
              <a:rPr lang="en-US" dirty="0" err="1"/>
              <a:t>Cecire</a:t>
            </a:r>
            <a:r>
              <a:rPr lang="en-US" dirty="0"/>
              <a:t>)	</a:t>
            </a:r>
          </a:p>
          <a:p>
            <a:r>
              <a:rPr lang="en-US" dirty="0"/>
              <a:t>IPPOG Fall 2018 Meeting</a:t>
            </a:r>
          </a:p>
          <a:p>
            <a:r>
              <a:rPr lang="en-US" dirty="0"/>
              <a:t>4 October 2018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QuarkNet</a:t>
            </a:r>
            <a:r>
              <a:rPr lang="en-US" dirty="0"/>
              <a:t> Data Portfolio and Activities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Bullet points are optional. If preferred, only first level bullets can be used or bullets can be set to “NONE.” [24pt Regular]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First level bullet [24pt Regular]</a:t>
            </a:r>
          </a:p>
          <a:p>
            <a:pPr lvl="1"/>
            <a:r>
              <a:rPr lang="en-US" dirty="0"/>
              <a:t>Second level bullet [22pt Regular]</a:t>
            </a:r>
          </a:p>
          <a:p>
            <a:pPr lvl="2"/>
            <a:r>
              <a:rPr lang="en-US" dirty="0"/>
              <a:t>Third level bullet [20pt Regular]</a:t>
            </a:r>
          </a:p>
          <a:p>
            <a:pPr lvl="3"/>
            <a:r>
              <a:rPr lang="en-US" dirty="0"/>
              <a:t>Fourth level bullet [18pt Regular]</a:t>
            </a:r>
          </a:p>
          <a:p>
            <a:pPr lvl="4"/>
            <a:r>
              <a:rPr lang="en-US" dirty="0">
                <a:solidFill>
                  <a:srgbClr val="50504E"/>
                </a:solidFill>
              </a:rPr>
              <a:t>Fifth level bullet [18pt Regular]</a:t>
            </a: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Slide [28pt Bold]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18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Bullet points are optional. If preferred, only first level bullets can be used or bullets can be set to “NONE.” [24pt Regular]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First level bullet [24pt Regular]</a:t>
            </a:r>
          </a:p>
          <a:p>
            <a:pPr lvl="1"/>
            <a:r>
              <a:rPr lang="en-US" dirty="0"/>
              <a:t>Second level bullet [22pt Regular]</a:t>
            </a:r>
          </a:p>
          <a:p>
            <a:pPr lvl="2"/>
            <a:r>
              <a:rPr lang="en-US" dirty="0"/>
              <a:t>Third level bullet [20pt Regular]</a:t>
            </a:r>
          </a:p>
          <a:p>
            <a:pPr lvl="3"/>
            <a:r>
              <a:rPr lang="en-US" dirty="0"/>
              <a:t>Fourth level bullet [18pt Regular]</a:t>
            </a:r>
          </a:p>
          <a:p>
            <a:pPr lvl="4"/>
            <a:r>
              <a:rPr lang="en-US" dirty="0">
                <a:solidFill>
                  <a:srgbClr val="50504E"/>
                </a:solidFill>
              </a:rPr>
              <a:t>Fifth level bullet [18pt Regular]</a:t>
            </a: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Slide [28pt Bold]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257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Bullet points are optional. If preferred, only first level bullets can be used or bullets can be set to “NONE.” [24pt Regular]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First level bullet [24pt Regular]</a:t>
            </a:r>
          </a:p>
          <a:p>
            <a:pPr lvl="1"/>
            <a:r>
              <a:rPr lang="en-US" dirty="0"/>
              <a:t>Second level bullet [22pt Regular]</a:t>
            </a:r>
          </a:p>
          <a:p>
            <a:pPr lvl="2"/>
            <a:r>
              <a:rPr lang="en-US" dirty="0"/>
              <a:t>Third level bullet [20pt Regular]</a:t>
            </a:r>
          </a:p>
          <a:p>
            <a:pPr lvl="3"/>
            <a:r>
              <a:rPr lang="en-US" dirty="0"/>
              <a:t>Fourth level bullet [18pt Regular]</a:t>
            </a:r>
          </a:p>
          <a:p>
            <a:pPr lvl="4"/>
            <a:r>
              <a:rPr lang="en-US" dirty="0">
                <a:solidFill>
                  <a:srgbClr val="50504E"/>
                </a:solidFill>
              </a:rPr>
              <a:t>Fifth level bullet [18pt Regular]</a:t>
            </a: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Slide [28pt Bold]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0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Bullet points are optional. If preferred, only first level bullets can be used or bullets can be set to “NONE.” [24pt Regular]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First level bullet [24pt Regular]</a:t>
            </a:r>
          </a:p>
          <a:p>
            <a:pPr lvl="1"/>
            <a:r>
              <a:rPr lang="en-US" dirty="0"/>
              <a:t>Second level bullet [22pt Regular]</a:t>
            </a:r>
          </a:p>
          <a:p>
            <a:pPr lvl="2"/>
            <a:r>
              <a:rPr lang="en-US" dirty="0"/>
              <a:t>Third level bullet [20pt Regular]</a:t>
            </a:r>
          </a:p>
          <a:p>
            <a:pPr lvl="3"/>
            <a:r>
              <a:rPr lang="en-US" dirty="0"/>
              <a:t>Fourth level bullet [18pt Regular]</a:t>
            </a:r>
          </a:p>
          <a:p>
            <a:pPr lvl="4"/>
            <a:r>
              <a:rPr lang="en-US" dirty="0">
                <a:solidFill>
                  <a:srgbClr val="50504E"/>
                </a:solidFill>
              </a:rPr>
              <a:t>Fifth level bullet [18pt Regular]</a:t>
            </a: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Slide [28pt Bold]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12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Bullet points are optional. If preferred, only first level bullets can be used or bullets can be set to “NONE.” [24pt Regular]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First level bullet [24pt Regular]</a:t>
            </a:r>
          </a:p>
          <a:p>
            <a:pPr lvl="1"/>
            <a:r>
              <a:rPr lang="en-US" dirty="0"/>
              <a:t>Second level bullet [22pt Regular]</a:t>
            </a:r>
          </a:p>
          <a:p>
            <a:pPr lvl="2"/>
            <a:r>
              <a:rPr lang="en-US" dirty="0"/>
              <a:t>Third level bullet [20pt Regular]</a:t>
            </a:r>
          </a:p>
          <a:p>
            <a:pPr lvl="3"/>
            <a:r>
              <a:rPr lang="en-US" dirty="0"/>
              <a:t>Fourth level bullet [18pt Regular]</a:t>
            </a:r>
          </a:p>
          <a:p>
            <a:pPr lvl="4"/>
            <a:r>
              <a:rPr lang="en-US" dirty="0">
                <a:solidFill>
                  <a:srgbClr val="50504E"/>
                </a:solidFill>
              </a:rPr>
              <a:t>Fifth level bullet [18pt Regular]</a:t>
            </a:r>
          </a:p>
          <a:p>
            <a:pPr marL="1828800" lvl="4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Slide [28pt Bold]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5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35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First level bullet [24pt </a:t>
            </a:r>
            <a:r>
              <a:rPr lang="en-US" dirty="0" err="1"/>
              <a:t>Reg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Second level bullet [22p]t</a:t>
            </a:r>
          </a:p>
          <a:p>
            <a:pPr lvl="2"/>
            <a:r>
              <a:rPr lang="en-US" dirty="0"/>
              <a:t>Third level bullet [20pt]</a:t>
            </a:r>
          </a:p>
          <a:p>
            <a:pPr lvl="3"/>
            <a:r>
              <a:rPr lang="en-US" dirty="0"/>
              <a:t>Fourth level bullet [18pt]</a:t>
            </a:r>
          </a:p>
          <a:p>
            <a:pPr lvl="4"/>
            <a:r>
              <a:rPr lang="en-US" dirty="0"/>
              <a:t>Fifth level bullet [18pt]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en-US" dirty="0"/>
              <a:t>First level bullet [24pt </a:t>
            </a:r>
            <a:r>
              <a:rPr lang="en-US" dirty="0" err="1"/>
              <a:t>Reg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Second level bullet [22pt]</a:t>
            </a:r>
          </a:p>
          <a:p>
            <a:pPr lvl="2"/>
            <a:r>
              <a:rPr lang="en-US" dirty="0"/>
              <a:t>Third level bullet [20pt]</a:t>
            </a:r>
          </a:p>
          <a:p>
            <a:pPr lvl="3"/>
            <a:r>
              <a:rPr lang="en-US" dirty="0"/>
              <a:t>Fourth level bullet [18pt]</a:t>
            </a:r>
          </a:p>
          <a:p>
            <a:pPr lvl="4"/>
            <a:r>
              <a:rPr lang="en-US" dirty="0"/>
              <a:t>Fifth level bullet [18pt]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en-US" dirty="0"/>
              <a:t>Click to add caption text [16pt Bold]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r>
              <a:rPr lang="en-US" dirty="0"/>
              <a:t>Click to add caption text [16pt Bold]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8DA7FA5-8EFC-1446-AFE1-777E21C38831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Slide [28pt Bold]</a:t>
            </a:r>
          </a:p>
        </p:txBody>
      </p:sp>
    </p:spTree>
    <p:extLst>
      <p:ext uri="{BB962C8B-B14F-4D97-AF65-F5344CB8AC3E}">
        <p14:creationId xmlns:p14="http://schemas.microsoft.com/office/powerpoint/2010/main" val="2319708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Click to add caption text </a:t>
            </a:r>
            <a:br>
              <a:rPr lang="en-US" dirty="0"/>
            </a:br>
            <a:r>
              <a:rPr lang="en-US" dirty="0"/>
              <a:t>[16pt Bold]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en-US" dirty="0"/>
              <a:t>First level bullet [24pt </a:t>
            </a:r>
            <a:r>
              <a:rPr lang="en-US" dirty="0" err="1"/>
              <a:t>Reg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Second level bullet [22pt]</a:t>
            </a:r>
          </a:p>
          <a:p>
            <a:pPr lvl="2"/>
            <a:r>
              <a:rPr lang="en-US" dirty="0"/>
              <a:t>Third level bullet [20pt]</a:t>
            </a:r>
          </a:p>
          <a:p>
            <a:pPr lvl="3"/>
            <a:r>
              <a:rPr lang="en-US" dirty="0"/>
              <a:t>Fourth level bullet [18pt]</a:t>
            </a:r>
          </a:p>
          <a:p>
            <a:pPr lvl="4"/>
            <a:r>
              <a:rPr lang="en-US" dirty="0"/>
              <a:t>Fifth level bullet [18pt]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6A937D96-A7E1-EC4E-8ABD-C91279E01925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Caption Slide [28pt Bold]</a:t>
            </a:r>
          </a:p>
        </p:txBody>
      </p:sp>
    </p:spTree>
    <p:extLst>
      <p:ext uri="{BB962C8B-B14F-4D97-AF65-F5344CB8AC3E}">
        <p14:creationId xmlns:p14="http://schemas.microsoft.com/office/powerpoint/2010/main" val="1053288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Click to add caption text [16pt Bold]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and Caption Slide [28pt Bold]</a:t>
            </a:r>
          </a:p>
        </p:txBody>
      </p:sp>
    </p:spTree>
    <p:extLst>
      <p:ext uri="{BB962C8B-B14F-4D97-AF65-F5344CB8AC3E}">
        <p14:creationId xmlns:p14="http://schemas.microsoft.com/office/powerpoint/2010/main" val="3906449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1A5424-FC6B-7D40-9CCA-D4943130EBC5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71075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5BEE78-B906-EA4C-8535-5AE4E63B4DB3}" type="datetime1">
              <a:rPr lang="en-US" smtClean="0"/>
              <a:t>10/3/18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Collaborations / Partnerships / Members 28pt Bold</a:t>
            </a:r>
          </a:p>
        </p:txBody>
      </p:sp>
      <p:pic>
        <p:nvPicPr>
          <p:cNvPr id="43" name="Picture Placeholder 26" descr="pisa2.jpg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667" b="-66667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4" name="Picture Placeholder 27" descr="purdue.jpg"/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775" b="-10077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5" name="Picture Placeholder 28" descr="rice.jpg"/>
          <p:cNvPicPr>
            <a:picLocks noGrp="1" noChangeAspect="1"/>
          </p:cNvPicPr>
          <p:nvPr>
            <p:ph type="pic" sz="quarter" idx="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950" b="-7695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1" name="Picture Placeholder 29" descr="ucirvine.gif"/>
          <p:cNvPicPr>
            <a:picLocks noGrp="1" noChangeAspect="1"/>
          </p:cNvPicPr>
          <p:nvPr>
            <p:ph type="pic" sz="quarter" idx="2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515" b="-10151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2" name="Picture Placeholder 30" descr="CERNlogoOutline_K.eps"/>
          <p:cNvPicPr>
            <a:picLocks noGrp="1" noChangeAspect="1"/>
          </p:cNvPicPr>
          <p:nvPr>
            <p:ph type="pic" sz="quarter" idx="2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5" b="-107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6" name="Picture Placeholder 19" descr="2000px-Boston_University_Wordmark.svg.png"/>
          <p:cNvPicPr>
            <a:picLocks noGrp="1" noChangeAspect="1"/>
          </p:cNvPicPr>
          <p:nvPr>
            <p:ph type="pic" sz="quarter" idx="1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527" b="-57527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7" name="Picture Placeholder 20" descr="2012-03-29_16-47-19.555.jpg"/>
          <p:cNvPicPr>
            <a:picLocks noGrp="1" noChangeAspect="1"/>
          </p:cNvPicPr>
          <p:nvPr>
            <p:ph type="pic" sz="quarter" idx="1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750" b="-4375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0" name="Picture Placeholder 23" descr="Lewis-University-Logo.jpg"/>
          <p:cNvPicPr>
            <a:picLocks noGrp="1" noChangeAspect="1"/>
          </p:cNvPicPr>
          <p:nvPr>
            <p:ph type="pic" sz="quarter" idx="1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1" name="Picture Placeholder 24" descr="kansas.png"/>
          <p:cNvPicPr>
            <a:picLocks noGrp="1" noChangeAspect="1"/>
          </p:cNvPicPr>
          <p:nvPr>
            <p:ph type="pic" sz="quarter" idx="17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3750" b="-13375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2" name="Picture Placeholder 25" descr="northwestern.png"/>
          <p:cNvPicPr>
            <a:picLocks noGrp="1" noChangeAspect="1"/>
          </p:cNvPicPr>
          <p:nvPr>
            <p:ph type="pic" sz="quarter" idx="18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33" b="-3333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3" name="Picture Placeholder 31" descr="Color-Seal_Green-Mark_SC_Horizontal.png"/>
          <p:cNvPicPr>
            <a:picLocks noGrp="1" noChangeAspect="1"/>
          </p:cNvPicPr>
          <p:nvPr>
            <p:ph type="pic" sz="quarter" idx="24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170" b="-24917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4" name="Picture Placeholder 32" descr="600px-NSF_Logo_1C.jpg"/>
          <p:cNvPicPr>
            <a:picLocks noGrp="1" noChangeAspect="1"/>
          </p:cNvPicPr>
          <p:nvPr>
            <p:ph type="pic" sz="quarter" idx="25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5" name="Picture Placeholder 33" descr="UIUC_logo.gif"/>
          <p:cNvPicPr>
            <a:picLocks noGrp="1" noChangeAspect="1"/>
          </p:cNvPicPr>
          <p:nvPr>
            <p:ph type="pic" sz="quarter" idx="26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605" b="-1560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3" name="Picture Placeholder 12" descr="the-university-of-chicago-logo1.jpg"/>
          <p:cNvPicPr>
            <a:picLocks noGrp="1" noChangeAspect="1"/>
          </p:cNvPicPr>
          <p:nvPr>
            <p:ph type="pic" sz="quarter" idx="27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500" b="-16250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7" name="Picture Placeholder 16" descr="images.png"/>
          <p:cNvPicPr>
            <a:picLocks noGrp="1" noChangeAspect="1"/>
          </p:cNvPicPr>
          <p:nvPr>
            <p:ph type="pic" sz="quarter" idx="28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203" b="-652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138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Make current physics accessible to high school teachers and students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Establish a resource on the Web of tested lessons vetted against best practices in instructional design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Develop pedagogical pathways to guide teachers in selecting modern physics lessons for the classroom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Portfolio Goals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Data Portfolio is available at: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chemeClr val="tx2"/>
                </a:solidFill>
              </a:rPr>
              <a:t>https://</a:t>
            </a:r>
            <a:r>
              <a:rPr lang="en-US" b="1" dirty="0" err="1">
                <a:solidFill>
                  <a:schemeClr val="tx2"/>
                </a:solidFill>
              </a:rPr>
              <a:t>quarknet.org</a:t>
            </a:r>
            <a:r>
              <a:rPr lang="en-US" b="1" dirty="0">
                <a:solidFill>
                  <a:schemeClr val="tx2"/>
                </a:solidFill>
              </a:rPr>
              <a:t>/data-portfolio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Portfolio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9102DA-F7C0-2B40-9C98-D3461DB2C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780" y="2298814"/>
            <a:ext cx="5768439" cy="396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3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Activities are all free and available for download. Each is keyed to one or more Data Strands, a Level of complexity, Science and Engineering Practices, and one or more Topics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Activities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0C951A-1F55-B146-9E96-962EFB507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997" y="2121319"/>
            <a:ext cx="4501717" cy="406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79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you go to a lesson page, you will see links for a student page, a teacher page, and any data files or supplemental materials you need.</a:t>
            </a:r>
            <a:endParaRPr lang="en-US" dirty="0">
              <a:solidFill>
                <a:srgbClr val="50504E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a Lesson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45180B-A9D4-5247-835D-384A0FC5F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278" y="2156868"/>
            <a:ext cx="6127155" cy="416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90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Level 0 lessons help build knowledge and skill base.</a:t>
            </a:r>
          </a:p>
          <a:p>
            <a:pPr marL="0" indent="0">
              <a:buNone/>
            </a:pPr>
            <a:endParaRPr lang="en-US" dirty="0">
              <a:solidFill>
                <a:srgbClr val="50504E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50504E"/>
                </a:solidFill>
              </a:rPr>
              <a:t>Complexity builds through Level 3; hoping to implement Level 4 lessons in this grant cycle.</a:t>
            </a:r>
          </a:p>
          <a:p>
            <a:pPr marL="0" indent="0">
              <a:buNone/>
            </a:pPr>
            <a:endParaRPr lang="en-US" dirty="0">
              <a:solidFill>
                <a:srgbClr val="50504E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50504E"/>
                </a:solidFill>
              </a:rPr>
              <a:t>We are also planning to expand neutrino content, which brings us to our activity for the day: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Structure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7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an activity where students can use events from the MINER</a:t>
            </a:r>
            <a:r>
              <a:rPr lang="el-GR" dirty="0"/>
              <a:t>ν</a:t>
            </a:r>
            <a:r>
              <a:rPr lang="en-US" dirty="0"/>
              <a:t>A detector to estimate the muon lifetime.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Students look for events in which a muon stops in the detector, measure how long it takes the muon to decay, and then plot that data collectively to make the measurement.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http://neutrino-</a:t>
            </a:r>
            <a:r>
              <a:rPr lang="en-US" dirty="0" err="1">
                <a:hlinkClick r:id="rId2"/>
              </a:rPr>
              <a:t>classroom.org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particle_decay.html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in the Classroom (MINER</a:t>
            </a:r>
            <a:r>
              <a:rPr lang="el-GR" dirty="0"/>
              <a:t>ν</a:t>
            </a:r>
            <a:r>
              <a:rPr lang="en-US" dirty="0"/>
              <a:t>A activity)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40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D75E3F-2319-430E-AE78-6FB62D7AD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500629"/>
            <a:ext cx="4389332" cy="1752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4A1EE7-748D-41E9-B74B-6C729C1F51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276" y="1193040"/>
            <a:ext cx="1533525" cy="11334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AD2BE1-DED4-449C-88A7-627358303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88" y="869190"/>
            <a:ext cx="2914650" cy="647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6C8D84-CC7E-415B-B282-4455C2FCC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419" y="3921631"/>
            <a:ext cx="4389332" cy="17024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74D63F-C66E-4B23-A7AB-4BE76D4035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4326" y="3443294"/>
            <a:ext cx="1514475" cy="1114425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EC4C9D-18F9-456E-9998-B67E2493CA0D}"/>
              </a:ext>
            </a:extLst>
          </p:cNvPr>
          <p:cNvCxnSpPr>
            <a:cxnSpLocks/>
          </p:cNvCxnSpPr>
          <p:nvPr/>
        </p:nvCxnSpPr>
        <p:spPr>
          <a:xfrm>
            <a:off x="3612359" y="2130028"/>
            <a:ext cx="86760" cy="21725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23BE70-7FCC-481C-BBED-DE91DD7D02B4}"/>
              </a:ext>
            </a:extLst>
          </p:cNvPr>
          <p:cNvCxnSpPr>
            <a:cxnSpLocks/>
          </p:cNvCxnSpPr>
          <p:nvPr/>
        </p:nvCxnSpPr>
        <p:spPr>
          <a:xfrm>
            <a:off x="4661662" y="2169469"/>
            <a:ext cx="157089" cy="20561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D0E3F1F6-2887-4994-B28F-12657CFF1B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5502" y="2376929"/>
            <a:ext cx="3849898" cy="271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52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are the enduring understandings that you think students should take away from this activity?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do you think students should be able to do as a result of completing this activity?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you: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4 Oct. 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Spencer </a:t>
            </a:r>
            <a:r>
              <a:rPr lang="en-US" dirty="0" err="1"/>
              <a:t>Pasero</a:t>
            </a:r>
            <a:r>
              <a:rPr lang="en-US" dirty="0"/>
              <a:t> | </a:t>
            </a:r>
            <a:r>
              <a:rPr lang="en-US" dirty="0" err="1"/>
              <a:t>QuarkNet</a:t>
            </a:r>
            <a:r>
              <a:rPr lang="en-US" dirty="0"/>
              <a:t> Data Portfolio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48412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7" id="{285F4042-6EA7-8F44-928B-5165BA25E877}" vid="{0278D07A-815E-F04E-A2F7-13F54A5F02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1559</TotalTime>
  <Words>998</Words>
  <Application>Microsoft Macintosh PowerPoint</Application>
  <PresentationFormat>On-screen Show (4:3)</PresentationFormat>
  <Paragraphs>153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Geneva</vt:lpstr>
      <vt:lpstr>Helvetica</vt:lpstr>
      <vt:lpstr>Fermilab_PPT_090815</vt:lpstr>
      <vt:lpstr>PowerPoint Presentation</vt:lpstr>
      <vt:lpstr>Data Portfolio Goals</vt:lpstr>
      <vt:lpstr>Data Portfolio</vt:lpstr>
      <vt:lpstr>Accessing Activities</vt:lpstr>
      <vt:lpstr>Inside a Lesson</vt:lpstr>
      <vt:lpstr>Path Structure</vt:lpstr>
      <vt:lpstr>Neutrinos in the Classroom (MINERνA activity)</vt:lpstr>
      <vt:lpstr>Measurement</vt:lpstr>
      <vt:lpstr>Questions for you:</vt:lpstr>
      <vt:lpstr>Content Slide [28pt Bold]</vt:lpstr>
      <vt:lpstr>Content Slide [28pt Bold]</vt:lpstr>
      <vt:lpstr>Content Slide [28pt Bold]</vt:lpstr>
      <vt:lpstr>Content Slide [28pt Bold]</vt:lpstr>
      <vt:lpstr>Content Slide [28pt Bold]</vt:lpstr>
      <vt:lpstr>Comparison Slide [28pt Bold]</vt:lpstr>
      <vt:lpstr>Content and Caption Slide [28pt Bold]</vt:lpstr>
      <vt:lpstr>Picture and Caption Slide [28pt Bold]</vt:lpstr>
      <vt:lpstr>PowerPoint Presentation</vt:lpstr>
      <vt:lpstr>Collaborations / Partnerships / Members 28pt Bold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 Pasero</dc:creator>
  <cp:lastModifiedBy>Spencer Pasero</cp:lastModifiedBy>
  <cp:revision>17</cp:revision>
  <cp:lastPrinted>2014-01-20T19:40:21Z</cp:lastPrinted>
  <dcterms:created xsi:type="dcterms:W3CDTF">2018-10-02T17:39:38Z</dcterms:created>
  <dcterms:modified xsi:type="dcterms:W3CDTF">2018-10-04T10:46:28Z</dcterms:modified>
</cp:coreProperties>
</file>