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9" r:id="rId4"/>
    <p:sldId id="260" r:id="rId5"/>
    <p:sldId id="265" r:id="rId6"/>
    <p:sldId id="267" r:id="rId7"/>
    <p:sldId id="263" r:id="rId8"/>
    <p:sldId id="271" r:id="rId9"/>
    <p:sldId id="269" r:id="rId10"/>
    <p:sldId id="272" r:id="rId11"/>
    <p:sldId id="273" r:id="rId12"/>
    <p:sldId id="274" r:id="rId13"/>
    <p:sldId id="276" r:id="rId14"/>
    <p:sldId id="275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js Wijnands" initials="TW" lastIdx="1" clrIdx="0">
    <p:extLst>
      <p:ext uri="{19B8F6BF-5375-455C-9EA6-DF929625EA0E}">
        <p15:presenceInfo xmlns:p15="http://schemas.microsoft.com/office/powerpoint/2012/main" userId="S-1-5-21-1526224874-1540688658-1361462980-306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B33"/>
    <a:srgbClr val="FFFF66"/>
    <a:srgbClr val="C9740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w\wijnands\Desktop\ZZP\PMMU\BeStrategic\results%20surve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Sheet1!$C$2:$C$15</c:f>
              <c:numCache>
                <c:formatCode>General</c:formatCode>
                <c:ptCount val="14"/>
                <c:pt idx="0">
                  <c:v>100</c:v>
                </c:pt>
                <c:pt idx="1">
                  <c:v>0</c:v>
                </c:pt>
                <c:pt idx="2">
                  <c:v>60</c:v>
                </c:pt>
                <c:pt idx="3">
                  <c:v>0</c:v>
                </c:pt>
                <c:pt idx="4">
                  <c:v>80</c:v>
                </c:pt>
                <c:pt idx="5">
                  <c:v>60</c:v>
                </c:pt>
                <c:pt idx="6">
                  <c:v>80</c:v>
                </c:pt>
                <c:pt idx="7">
                  <c:v>60</c:v>
                </c:pt>
                <c:pt idx="8">
                  <c:v>40</c:v>
                </c:pt>
                <c:pt idx="9">
                  <c:v>20</c:v>
                </c:pt>
                <c:pt idx="10">
                  <c:v>20</c:v>
                </c:pt>
                <c:pt idx="11">
                  <c:v>0</c:v>
                </c:pt>
                <c:pt idx="12">
                  <c:v>0</c:v>
                </c:pt>
                <c:pt idx="1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45-4915-9D00-F438BB87F8FD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Sheet1!$D$2:$D$15</c:f>
              <c:numCache>
                <c:formatCode>General</c:formatCode>
                <c:ptCount val="14"/>
                <c:pt idx="0">
                  <c:v>0</c:v>
                </c:pt>
                <c:pt idx="1">
                  <c:v>100</c:v>
                </c:pt>
                <c:pt idx="2">
                  <c:v>40</c:v>
                </c:pt>
                <c:pt idx="3">
                  <c:v>100</c:v>
                </c:pt>
                <c:pt idx="4">
                  <c:v>20</c:v>
                </c:pt>
                <c:pt idx="5">
                  <c:v>40</c:v>
                </c:pt>
                <c:pt idx="6">
                  <c:v>20</c:v>
                </c:pt>
                <c:pt idx="7">
                  <c:v>40</c:v>
                </c:pt>
                <c:pt idx="8">
                  <c:v>60</c:v>
                </c:pt>
                <c:pt idx="9">
                  <c:v>80</c:v>
                </c:pt>
                <c:pt idx="10">
                  <c:v>80</c:v>
                </c:pt>
                <c:pt idx="11">
                  <c:v>100</c:v>
                </c:pt>
                <c:pt idx="12">
                  <c:v>100</c:v>
                </c:pt>
                <c:pt idx="1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45-4915-9D00-F438BB87F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1775792"/>
        <c:axId val="471779072"/>
      </c:barChart>
      <c:catAx>
        <c:axId val="4717757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779072"/>
        <c:crosses val="autoZero"/>
        <c:auto val="1"/>
        <c:lblAlgn val="ctr"/>
        <c:lblOffset val="100"/>
        <c:noMultiLvlLbl val="0"/>
      </c:catAx>
      <c:valAx>
        <c:axId val="4717790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77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779483814523186E-2"/>
          <c:y val="0.90724490207954778"/>
          <c:w val="0.13774365704286964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56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8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29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80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08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6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9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26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7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E4545-6A9B-43AD-8FB9-729A0C1F9DA0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D8C64-AB58-438B-8B7E-E40C0E595B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15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331" y="884846"/>
            <a:ext cx="6158321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BE</a:t>
            </a:r>
            <a:endParaRPr lang="en-GB" sz="287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99757" y="3139310"/>
            <a:ext cx="59167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75000"/>
                  </a:schemeClr>
                </a:solidFill>
              </a:rPr>
              <a:t>Be Gone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3495" y="2213849"/>
            <a:ext cx="59167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75000"/>
                  </a:schemeClr>
                </a:solidFill>
              </a:rPr>
              <a:t>or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99756" y="1288388"/>
            <a:ext cx="59167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75000"/>
                  </a:schemeClr>
                </a:solidFill>
              </a:rPr>
              <a:t>Strategic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066852"/>
            <a:ext cx="12192000" cy="1791148"/>
          </a:xfrm>
          <a:prstGeom prst="rect">
            <a:avLst/>
          </a:prstGeom>
          <a:solidFill>
            <a:srgbClr val="C974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66682" y="5626249"/>
            <a:ext cx="7465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Interactive Strategizing for Project Managers</a:t>
            </a:r>
            <a:endParaRPr lang="en-GB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46" y="426418"/>
            <a:ext cx="5959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What can you do ?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5" name="AutoShape 4" descr="Résultat de recherche d'images pour &quot;group thin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6746" y="2017985"/>
            <a:ext cx="91019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Roles (devils advocate, challenge and defend)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2400" dirty="0" smtClean="0">
                <a:solidFill>
                  <a:srgbClr val="FFC000"/>
                </a:solidFill>
              </a:rPr>
              <a:t>Principles (80/20, hailing failing still sailing, 2</a:t>
            </a:r>
            <a:r>
              <a:rPr lang="en-US" sz="2400" baseline="30000" dirty="0" smtClean="0">
                <a:solidFill>
                  <a:srgbClr val="FFC000"/>
                </a:solidFill>
              </a:rPr>
              <a:t>nd</a:t>
            </a:r>
            <a:r>
              <a:rPr lang="en-US" sz="2400" dirty="0" smtClean="0">
                <a:solidFill>
                  <a:srgbClr val="FFC000"/>
                </a:solidFill>
              </a:rPr>
              <a:t> opinions, more than 2 options)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2400" dirty="0" smtClean="0">
                <a:solidFill>
                  <a:srgbClr val="FFC000"/>
                </a:solidFill>
              </a:rPr>
              <a:t>Use of tools (lets-focus, </a:t>
            </a:r>
            <a:r>
              <a:rPr lang="en-US" sz="2400" dirty="0" err="1" smtClean="0">
                <a:solidFill>
                  <a:srgbClr val="FFC000"/>
                </a:solidFill>
              </a:rPr>
              <a:t>toulmin</a:t>
            </a:r>
            <a:r>
              <a:rPr lang="en-US" sz="2400" dirty="0" smtClean="0">
                <a:solidFill>
                  <a:srgbClr val="FFC000"/>
                </a:solidFill>
              </a:rPr>
              <a:t>, IBIS </a:t>
            </a:r>
            <a:r>
              <a:rPr lang="en-US" sz="2400" dirty="0" err="1" smtClean="0">
                <a:solidFill>
                  <a:srgbClr val="FFC000"/>
                </a:solidFill>
              </a:rPr>
              <a:t>etc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2400" dirty="0" smtClean="0">
                <a:solidFill>
                  <a:srgbClr val="FFC000"/>
                </a:solidFill>
              </a:rPr>
              <a:t>Methods (ladder of interference, thinking hats, debriefings)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2400" dirty="0" smtClean="0">
                <a:solidFill>
                  <a:srgbClr val="FFC000"/>
                </a:solidFill>
              </a:rPr>
              <a:t>Rules (write down initial opinion, next best idea </a:t>
            </a:r>
            <a:r>
              <a:rPr lang="en-US" sz="2400" dirty="0" err="1" smtClean="0">
                <a:solidFill>
                  <a:srgbClr val="FFC000"/>
                </a:solidFill>
              </a:rPr>
              <a:t>etc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  <a:endParaRPr lang="en-GB" sz="24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Résultat de recherche d'images pour &quot;thinking hats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305" y="426418"/>
            <a:ext cx="3654095" cy="205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46" y="727501"/>
            <a:ext cx="9375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Leading Strategic Conversations</a:t>
            </a:r>
            <a:endParaRPr lang="en-GB" sz="4000" b="1" dirty="0"/>
          </a:p>
        </p:txBody>
      </p:sp>
      <p:sp>
        <p:nvSpPr>
          <p:cNvPr id="5" name="AutoShape 4" descr="Résultat de recherche d'images pour &quot;group thin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1991893"/>
            <a:ext cx="10716519" cy="2787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81746" y="4778908"/>
            <a:ext cx="491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From G. Ross, Beyond Strategic Planning, 1996 Ed. 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505414" y="3758059"/>
            <a:ext cx="3200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rgbClr val="CDBB3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r>
              <a:rPr lang="en-US" sz="5400" dirty="0" smtClean="0">
                <a:solidFill>
                  <a:srgbClr val="CDBB3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Mai</a:t>
            </a:r>
            <a:endParaRPr lang="en-GB" sz="5400" dirty="0">
              <a:solidFill>
                <a:srgbClr val="CDBB33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079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Résultat de recherche d'images pour &quot;group thin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275" y="1102330"/>
            <a:ext cx="5772150" cy="3771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29" y="429322"/>
            <a:ext cx="4960783" cy="24826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20" y="3361976"/>
            <a:ext cx="4179733" cy="30245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9288" y="5341434"/>
            <a:ext cx="458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www.visual-literacy.org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8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594" y="537580"/>
            <a:ext cx="8212410" cy="5584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6918" y="6122019"/>
            <a:ext cx="5118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By Frederic (http</a:t>
            </a:r>
            <a:r>
              <a:rPr lang="en-GB" i="1" dirty="0"/>
              <a:t>://</a:t>
            </a:r>
            <a:r>
              <a:rPr lang="en-GB" i="1" dirty="0" smtClean="0"/>
              <a:t>www.conseilsmarketing.com)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661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721" y="1616960"/>
            <a:ext cx="8971134" cy="492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9224" y="573874"/>
            <a:ext cx="7978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Strategy communication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5041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rategy: process, content, context : an international perspecti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00" y="83714"/>
            <a:ext cx="2725912" cy="363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751" y="1835266"/>
            <a:ext cx="2117879" cy="28925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698" y="1389421"/>
            <a:ext cx="3476625" cy="1809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355" y="4271512"/>
            <a:ext cx="3461020" cy="1868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361" y="446200"/>
            <a:ext cx="2506273" cy="1094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8128" y="509840"/>
            <a:ext cx="1810737" cy="7096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6100" y="4031156"/>
            <a:ext cx="2441506" cy="12800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8128" y="3439527"/>
            <a:ext cx="2037833" cy="5916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37181" y="5506497"/>
            <a:ext cx="4362450" cy="7558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44331" y="4461612"/>
            <a:ext cx="1485900" cy="419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6976" y="3891078"/>
            <a:ext cx="1733550" cy="2628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37606" y="965045"/>
            <a:ext cx="1950778" cy="311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82097" y="510746"/>
            <a:ext cx="6046573" cy="40694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741588"/>
              </p:ext>
            </p:extLst>
          </p:nvPr>
        </p:nvGraphicFramePr>
        <p:xfrm>
          <a:off x="3554627" y="1230398"/>
          <a:ext cx="4572000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847967" y="3956691"/>
            <a:ext cx="357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</a:t>
            </a:r>
            <a:r>
              <a:rPr lang="en-US" dirty="0" err="1" smtClean="0"/>
              <a:t>Nbr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703805" y="943917"/>
            <a:ext cx="357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the Survey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44562" y="1128583"/>
            <a:ext cx="42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61535" y="4827373"/>
            <a:ext cx="991011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 1 : Is there a clear definition and understanding of the strategy of your project ?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 2 : Does you project team understand the difference between goals objectives strategy and tactics  ?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 4 : Does you project team have clear strategies in written form for each of the project goals ?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 12 : Do you have a one page strategic plan to drive your daily project activities ?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 13 : Is the allocation of project resources evaluated at least monthly ?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5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48640" y="285750"/>
            <a:ext cx="11052810" cy="63207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347460" y="1811655"/>
            <a:ext cx="4819650" cy="44005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082040" y="1811655"/>
            <a:ext cx="4819650" cy="44119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651635" y="2377440"/>
            <a:ext cx="1615440" cy="3314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776662" y="2377440"/>
            <a:ext cx="1615440" cy="3314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70722" y="2594610"/>
            <a:ext cx="105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Goals</a:t>
            </a:r>
            <a:endParaRPr lang="en-GB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820703" y="3226773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What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0703" y="4339948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Global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930252" y="3203913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What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945492" y="4339947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Detail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36670" y="2578239"/>
            <a:ext cx="1709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Objectives</a:t>
            </a:r>
            <a:endParaRPr lang="en-GB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955990" y="2377440"/>
            <a:ext cx="1615440" cy="3314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9081017" y="2377440"/>
            <a:ext cx="1615440" cy="3314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135118" y="2594610"/>
            <a:ext cx="1335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Strategy</a:t>
            </a:r>
            <a:endParaRPr lang="en-GB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125058" y="3226773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How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125058" y="4339948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Global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234607" y="3203913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How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249847" y="4339947"/>
            <a:ext cx="135540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Detail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04142" y="2601099"/>
            <a:ext cx="1709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Tactics</a:t>
            </a:r>
            <a:endParaRPr lang="en-GB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91590" y="617220"/>
            <a:ext cx="9589770" cy="9944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1970722" y="717411"/>
            <a:ext cx="8487728" cy="8080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PURPOSE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7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09899" y="496297"/>
            <a:ext cx="2120265" cy="5890804"/>
            <a:chOff x="809899" y="496297"/>
            <a:chExt cx="2120265" cy="5890804"/>
          </a:xfrm>
        </p:grpSpPr>
        <p:sp>
          <p:nvSpPr>
            <p:cNvPr id="2" name="TextBox 1"/>
            <p:cNvSpPr txBox="1"/>
            <p:nvPr/>
          </p:nvSpPr>
          <p:spPr>
            <a:xfrm>
              <a:off x="809899" y="496297"/>
              <a:ext cx="2120265" cy="5890804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030152" y="612412"/>
              <a:ext cx="1691640" cy="1390559"/>
            </a:xfrm>
            <a:prstGeom prst="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90172" y="732427"/>
              <a:ext cx="1371600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  <a:r>
                <a:rPr lang="en-US" b="1" dirty="0" smtClean="0"/>
                <a:t>ssessment</a:t>
              </a:r>
              <a:endParaRPr lang="en-GB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27636" y="1178466"/>
              <a:ext cx="1257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See below</a:t>
              </a:r>
            </a:p>
            <a:p>
              <a:pPr algn="ctr"/>
              <a:r>
                <a:rPr lang="en-US" i="1" dirty="0" smtClean="0"/>
                <a:t>See behind</a:t>
              </a:r>
              <a:endParaRPr lang="en-GB" i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30152" y="4276982"/>
              <a:ext cx="1691640" cy="1949646"/>
            </a:xfrm>
            <a:prstGeom prst="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30152" y="2119086"/>
              <a:ext cx="1691640" cy="1997423"/>
            </a:xfrm>
            <a:prstGeom prst="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36570" y="2221851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Internally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90172" y="4382381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Externally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287870" y="2639199"/>
              <a:ext cx="148045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Resources</a:t>
              </a:r>
            </a:p>
            <a:p>
              <a:r>
                <a:rPr lang="en-US" sz="1400" dirty="0" smtClean="0"/>
                <a:t>Culture</a:t>
              </a:r>
            </a:p>
            <a:p>
              <a:r>
                <a:rPr lang="en-US" sz="1400" dirty="0" smtClean="0"/>
                <a:t>Skills</a:t>
              </a:r>
            </a:p>
            <a:p>
              <a:r>
                <a:rPr lang="en-US" sz="1400" dirty="0" smtClean="0"/>
                <a:t>Beliefs</a:t>
              </a:r>
            </a:p>
            <a:p>
              <a:r>
                <a:rPr lang="en-US" sz="1400" dirty="0" smtClean="0"/>
                <a:t>Expectations</a:t>
              </a:r>
            </a:p>
            <a:p>
              <a:r>
                <a:rPr lang="en-US" sz="1400" dirty="0" smtClean="0"/>
                <a:t>Command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27636" y="4751713"/>
              <a:ext cx="14804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Political</a:t>
              </a:r>
            </a:p>
            <a:p>
              <a:r>
                <a:rPr lang="en-US" sz="1400" dirty="0" smtClean="0"/>
                <a:t>Social</a:t>
              </a:r>
            </a:p>
            <a:p>
              <a:r>
                <a:rPr lang="en-US" sz="1400" dirty="0" smtClean="0"/>
                <a:t>Economical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187882" y="496297"/>
            <a:ext cx="3049997" cy="5890804"/>
            <a:chOff x="3187882" y="496297"/>
            <a:chExt cx="3049997" cy="5890804"/>
          </a:xfrm>
        </p:grpSpPr>
        <p:grpSp>
          <p:nvGrpSpPr>
            <p:cNvPr id="5" name="Group 4"/>
            <p:cNvGrpSpPr/>
            <p:nvPr/>
          </p:nvGrpSpPr>
          <p:grpSpPr>
            <a:xfrm>
              <a:off x="3187882" y="496297"/>
              <a:ext cx="3029265" cy="5890804"/>
              <a:chOff x="3187882" y="496297"/>
              <a:chExt cx="3029265" cy="589080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187882" y="496297"/>
                <a:ext cx="2893604" cy="5890804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408134" y="612413"/>
                <a:ext cx="2441123" cy="1290884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68155" y="732427"/>
                <a:ext cx="21504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Define Future State</a:t>
                </a:r>
                <a:endParaRPr lang="en-GB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840388" y="1203773"/>
                <a:ext cx="1257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/>
                  <a:t>See beside</a:t>
                </a:r>
              </a:p>
              <a:p>
                <a:pPr algn="ctr"/>
                <a:r>
                  <a:rPr lang="en-US" i="1" dirty="0" smtClean="0"/>
                  <a:t>See beyond</a:t>
                </a:r>
                <a:endParaRPr lang="en-GB" i="1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419427" y="2858987"/>
                <a:ext cx="2441122" cy="1147653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419426" y="2007239"/>
                <a:ext cx="2441123" cy="738269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17004" y="2067564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Vision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628297" y="2921292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Mission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602307" y="2406198"/>
                <a:ext cx="2052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Describe the future state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08135" y="3221764"/>
                <a:ext cx="244112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Describe why your department, group, team exists ?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422831" y="4112949"/>
                <a:ext cx="2441122" cy="1052270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628297" y="4552946"/>
                <a:ext cx="20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What do you want to achieve ?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428818" y="5261364"/>
                <a:ext cx="2441122" cy="965265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547423" y="5342624"/>
                <a:ext cx="2669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Strategy formulation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607565" y="5686476"/>
                <a:ext cx="20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How are going to achieve this ?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3568155" y="4209094"/>
              <a:ext cx="2669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Goals &amp; Objectives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362471" y="477948"/>
            <a:ext cx="2929297" cy="5890804"/>
            <a:chOff x="6362471" y="477948"/>
            <a:chExt cx="2929297" cy="5890804"/>
          </a:xfrm>
        </p:grpSpPr>
        <p:grpSp>
          <p:nvGrpSpPr>
            <p:cNvPr id="56" name="Group 55"/>
            <p:cNvGrpSpPr/>
            <p:nvPr/>
          </p:nvGrpSpPr>
          <p:grpSpPr>
            <a:xfrm>
              <a:off x="6362471" y="477948"/>
              <a:ext cx="2345918" cy="5890804"/>
              <a:chOff x="6362471" y="477948"/>
              <a:chExt cx="2345918" cy="5890804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6362471" y="477948"/>
                <a:ext cx="2345918" cy="5890804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597422" y="651971"/>
                <a:ext cx="1932574" cy="1390559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757440" y="732427"/>
                <a:ext cx="1578155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Implementing</a:t>
                </a:r>
                <a:endParaRPr lang="en-GB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794905" y="1178466"/>
                <a:ext cx="1257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/>
                  <a:t>Seeing it through</a:t>
                </a:r>
                <a:endParaRPr lang="en-GB" i="1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597421" y="3426778"/>
                <a:ext cx="1932574" cy="1710055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597421" y="2119087"/>
                <a:ext cx="1932574" cy="1214489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806288" y="2191707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PPP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737755" y="3564568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Operations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806288" y="2524413"/>
                <a:ext cx="148045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Portfolio</a:t>
                </a:r>
              </a:p>
              <a:p>
                <a:r>
                  <a:rPr lang="en-US" sz="1400" dirty="0" smtClean="0"/>
                  <a:t>Programs</a:t>
                </a:r>
              </a:p>
              <a:p>
                <a:r>
                  <a:rPr lang="en-US" sz="1400" dirty="0" smtClean="0"/>
                  <a:t>Projects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749409" y="3919719"/>
                <a:ext cx="1880553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Activities</a:t>
                </a:r>
              </a:p>
              <a:p>
                <a:r>
                  <a:rPr lang="en-US" sz="1400" dirty="0" smtClean="0"/>
                  <a:t>Processes </a:t>
                </a:r>
              </a:p>
              <a:p>
                <a:r>
                  <a:rPr lang="en-US" sz="1400" dirty="0" smtClean="0"/>
                  <a:t>Low level procedures</a:t>
                </a:r>
              </a:p>
              <a:p>
                <a:r>
                  <a:rPr lang="en-US" sz="1400" dirty="0" smtClean="0"/>
                  <a:t>High level procedures</a:t>
                </a:r>
              </a:p>
              <a:p>
                <a:r>
                  <a:rPr lang="en-US" sz="1400" dirty="0" smtClean="0"/>
                  <a:t>Process syste</a:t>
                </a:r>
                <a:r>
                  <a:rPr lang="en-US" sz="1400" dirty="0"/>
                  <a:t>m</a:t>
                </a:r>
                <a:endParaRPr lang="en-US" sz="1400" dirty="0" smtClean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97421" y="5225347"/>
                <a:ext cx="1932574" cy="965265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452097" y="5675413"/>
                <a:ext cx="2052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Operations vs PPP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622044" y="5290504"/>
              <a:ext cx="2669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Allocate resources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989374" y="477948"/>
            <a:ext cx="2904674" cy="5890804"/>
            <a:chOff x="8989374" y="477948"/>
            <a:chExt cx="2904674" cy="5890804"/>
          </a:xfrm>
        </p:grpSpPr>
        <p:grpSp>
          <p:nvGrpSpPr>
            <p:cNvPr id="57" name="Group 56"/>
            <p:cNvGrpSpPr/>
            <p:nvPr/>
          </p:nvGrpSpPr>
          <p:grpSpPr>
            <a:xfrm>
              <a:off x="8989374" y="477948"/>
              <a:ext cx="2345918" cy="5890804"/>
              <a:chOff x="8989374" y="477948"/>
              <a:chExt cx="2345918" cy="5890804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8989374" y="477948"/>
                <a:ext cx="2345918" cy="5890804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9248947" y="651971"/>
                <a:ext cx="1907951" cy="1390559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9384343" y="732427"/>
                <a:ext cx="1578155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Monitoring</a:t>
                </a:r>
                <a:endParaRPr lang="en-GB" b="1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9478958" y="1205178"/>
                <a:ext cx="1257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/>
                  <a:t>Seeing it happen</a:t>
                </a:r>
                <a:endParaRPr lang="en-GB" i="1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9224324" y="3426778"/>
                <a:ext cx="1932574" cy="1547937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224324" y="2119087"/>
                <a:ext cx="1932574" cy="1214489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9376312" y="2221532"/>
                <a:ext cx="1641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KPIs and CSFs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364658" y="3564568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PIs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9376312" y="2566611"/>
                <a:ext cx="169858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Without targets !</a:t>
                </a:r>
              </a:p>
              <a:p>
                <a:r>
                  <a:rPr lang="en-US" sz="1400" dirty="0" smtClean="0"/>
                  <a:t>Are we realizing our strategic goals ?</a:t>
                </a:r>
                <a:endParaRPr lang="en-US" sz="14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9376312" y="3919719"/>
                <a:ext cx="188055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With targets !</a:t>
                </a:r>
              </a:p>
              <a:p>
                <a:r>
                  <a:rPr lang="en-US" sz="1400" dirty="0" smtClean="0"/>
                  <a:t>Is the process system effective ?</a:t>
                </a:r>
              </a:p>
              <a:p>
                <a:r>
                  <a:rPr lang="en-US" sz="1400" dirty="0" smtClean="0"/>
                  <a:t>Review frequently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9224324" y="5089271"/>
                <a:ext cx="1932574" cy="1101342"/>
              </a:xfrm>
              <a:prstGeom prst="rect">
                <a:avLst/>
              </a:prstGeom>
              <a:solidFill>
                <a:srgbClr val="FFFF6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9197945" y="5491074"/>
                <a:ext cx="20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e.g. Cash flows, Space, ..</a:t>
                </a:r>
              </a:p>
              <a:p>
                <a:pPr algn="ctr"/>
                <a:r>
                  <a:rPr lang="en-US" sz="1400" dirty="0" smtClean="0"/>
                  <a:t>Morale of the troops</a:t>
                </a: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9224324" y="5156535"/>
              <a:ext cx="2669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Monitor resources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241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468" y="1223963"/>
            <a:ext cx="8362950" cy="48672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98972" y="6287180"/>
            <a:ext cx="377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Slide from Prof. Dr. Martin J. </a:t>
            </a:r>
            <a:r>
              <a:rPr lang="en-US" i="1" dirty="0" err="1" smtClean="0"/>
              <a:t>Eppler</a:t>
            </a:r>
            <a:endParaRPr lang="en-GB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302873" y="443246"/>
            <a:ext cx="7978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Strategy as ‘Seeing’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88643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57448" y="1587062"/>
            <a:ext cx="80929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“</a:t>
            </a:r>
            <a:r>
              <a:rPr lang="en-US" sz="2800" dirty="0" smtClean="0">
                <a:solidFill>
                  <a:srgbClr val="FFC000"/>
                </a:solidFill>
              </a:rPr>
              <a:t>Strategizing </a:t>
            </a:r>
            <a:r>
              <a:rPr lang="en-US" sz="2800" dirty="0">
                <a:solidFill>
                  <a:srgbClr val="FFC000"/>
                </a:solidFill>
              </a:rPr>
              <a:t>consists of the determination of the basic</a:t>
            </a:r>
          </a:p>
          <a:p>
            <a:r>
              <a:rPr lang="en-US" sz="2800" b="1" dirty="0">
                <a:solidFill>
                  <a:srgbClr val="FFC000"/>
                </a:solidFill>
              </a:rPr>
              <a:t>long-term goals and objectives </a:t>
            </a:r>
            <a:r>
              <a:rPr lang="en-US" sz="2800" dirty="0">
                <a:solidFill>
                  <a:srgbClr val="FFC000"/>
                </a:solidFill>
              </a:rPr>
              <a:t>of an enterprise, the</a:t>
            </a:r>
          </a:p>
          <a:p>
            <a:r>
              <a:rPr lang="en-US" sz="2800" dirty="0">
                <a:solidFill>
                  <a:srgbClr val="FFC000"/>
                </a:solidFill>
              </a:rPr>
              <a:t>adoption of </a:t>
            </a:r>
            <a:r>
              <a:rPr lang="en-US" sz="2800" b="1" dirty="0">
                <a:solidFill>
                  <a:srgbClr val="FFC000"/>
                </a:solidFill>
              </a:rPr>
              <a:t>courses of action </a:t>
            </a:r>
            <a:r>
              <a:rPr lang="en-US" sz="2800" dirty="0">
                <a:solidFill>
                  <a:srgbClr val="FFC000"/>
                </a:solidFill>
              </a:rPr>
              <a:t>and the </a:t>
            </a:r>
            <a:r>
              <a:rPr lang="en-US" sz="2800" b="1" dirty="0">
                <a:solidFill>
                  <a:srgbClr val="FFC000"/>
                </a:solidFill>
              </a:rPr>
              <a:t>allocation of</a:t>
            </a:r>
          </a:p>
          <a:p>
            <a:r>
              <a:rPr lang="en-US" sz="2800" b="1" dirty="0">
                <a:solidFill>
                  <a:srgbClr val="FFC000"/>
                </a:solidFill>
              </a:rPr>
              <a:t>resources </a:t>
            </a:r>
            <a:r>
              <a:rPr lang="en-US" sz="2800" dirty="0">
                <a:solidFill>
                  <a:srgbClr val="FFC000"/>
                </a:solidFill>
              </a:rPr>
              <a:t>necessary for carrying out these goals</a:t>
            </a:r>
            <a:r>
              <a:rPr lang="en-US" sz="2800" dirty="0" smtClean="0">
                <a:solidFill>
                  <a:srgbClr val="FFC000"/>
                </a:solidFill>
              </a:rPr>
              <a:t>.”</a:t>
            </a:r>
          </a:p>
          <a:p>
            <a:endParaRPr lang="en-US" sz="2800" dirty="0">
              <a:solidFill>
                <a:srgbClr val="FFC000"/>
              </a:solidFill>
            </a:endParaRPr>
          </a:p>
          <a:p>
            <a:r>
              <a:rPr lang="en-US" sz="2800" dirty="0">
                <a:solidFill>
                  <a:srgbClr val="FFC000"/>
                </a:solidFill>
              </a:rPr>
              <a:t>Alfred D. Chandler, Harvard Business School</a:t>
            </a:r>
            <a:endParaRPr lang="en-GB" sz="2800" dirty="0">
              <a:solidFill>
                <a:srgbClr val="FFC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88" y="1329230"/>
            <a:ext cx="2838121" cy="363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875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077903" y="105103"/>
            <a:ext cx="798787" cy="704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0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46" y="426418"/>
            <a:ext cx="5959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Biases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194" y="1355835"/>
            <a:ext cx="56545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Cognitive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Framing and Anchoring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Sunk cost and loss aversion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Overconfidence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Communication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Cassandra Syndrome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ASK problem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Groupthink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Audience Tuning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Decision Making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Premature closure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Knowing Doing Gap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Tool fixation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Principal Agent</a:t>
            </a:r>
          </a:p>
          <a:p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s://upload.wikimedia.org/wikipedia/commons/thumb/4/42/Cassandra1.jpeg/220px-Cassandra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361" y="1355835"/>
            <a:ext cx="209550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Résultat de recherche d'images pour &quot;group think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527" y="160338"/>
            <a:ext cx="3053255" cy="3053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2527" y="3399650"/>
            <a:ext cx="3691895" cy="276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32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811</TotalTime>
  <Words>424</Words>
  <Application>Microsoft Office PowerPoint</Application>
  <PresentationFormat>Widescreen</PresentationFormat>
  <Paragraphs>118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Aharoni</vt:lpstr>
      <vt:lpstr>Arial</vt:lpstr>
      <vt:lpstr>Arial Black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Thijs Wijnands</dc:creator>
  <cp:lastModifiedBy>Thijs Wijnands</cp:lastModifiedBy>
  <cp:revision>72</cp:revision>
  <dcterms:created xsi:type="dcterms:W3CDTF">2018-08-29T17:48:52Z</dcterms:created>
  <dcterms:modified xsi:type="dcterms:W3CDTF">2018-10-19T08:23:33Z</dcterms:modified>
</cp:coreProperties>
</file>