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56" r:id="rId2"/>
    <p:sldId id="426" r:id="rId3"/>
    <p:sldId id="429" r:id="rId4"/>
    <p:sldId id="430" r:id="rId5"/>
    <p:sldId id="271" r:id="rId6"/>
    <p:sldId id="320" r:id="rId7"/>
    <p:sldId id="326" r:id="rId8"/>
    <p:sldId id="327" r:id="rId9"/>
    <p:sldId id="328" r:id="rId10"/>
    <p:sldId id="323" r:id="rId11"/>
    <p:sldId id="359" r:id="rId12"/>
    <p:sldId id="343" r:id="rId13"/>
    <p:sldId id="342" r:id="rId14"/>
    <p:sldId id="330" r:id="rId15"/>
    <p:sldId id="344" r:id="rId16"/>
    <p:sldId id="331" r:id="rId17"/>
    <p:sldId id="332" r:id="rId18"/>
    <p:sldId id="333" r:id="rId19"/>
    <p:sldId id="432" r:id="rId20"/>
    <p:sldId id="433" r:id="rId21"/>
    <p:sldId id="336" r:id="rId22"/>
    <p:sldId id="434" r:id="rId23"/>
    <p:sldId id="383" r:id="rId24"/>
    <p:sldId id="379" r:id="rId25"/>
    <p:sldId id="371" r:id="rId26"/>
    <p:sldId id="372" r:id="rId27"/>
    <p:sldId id="373" r:id="rId28"/>
    <p:sldId id="375" r:id="rId29"/>
    <p:sldId id="405" r:id="rId30"/>
    <p:sldId id="407" r:id="rId31"/>
    <p:sldId id="410" r:id="rId32"/>
    <p:sldId id="374" r:id="rId33"/>
    <p:sldId id="427" r:id="rId34"/>
    <p:sldId id="428" r:id="rId35"/>
    <p:sldId id="418" r:id="rId36"/>
    <p:sldId id="419" r:id="rId37"/>
    <p:sldId id="404" r:id="rId38"/>
    <p:sldId id="416" r:id="rId39"/>
    <p:sldId id="420" r:id="rId40"/>
    <p:sldId id="42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FFE39D"/>
    <a:srgbClr val="CBE7ED"/>
    <a:srgbClr val="0066FF"/>
    <a:srgbClr val="3891A7"/>
    <a:srgbClr val="92D050"/>
    <a:srgbClr val="FFFFFF"/>
    <a:srgbClr val="DB05D1"/>
    <a:srgbClr val="E9F5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8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9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dwiedner\My%20Documents\talks\PIC2008\PhysicsReachvsIntegratedLumi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031764755997411"/>
          <c:y val="0.10673388151204349"/>
          <c:w val="0.7706961518573554"/>
          <c:h val="0.77661875487877985"/>
        </c:manualLayout>
      </c:layout>
      <c:scatterChart>
        <c:scatterStyle val="smoothMarker"/>
        <c:ser>
          <c:idx val="0"/>
          <c:order val="0"/>
          <c:tx>
            <c:v>physics reach vs # minimum bias events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Sheet1!$D$2:$D$14</c:f>
              <c:numCache>
                <c:formatCode>0.E+00</c:formatCode>
                <c:ptCount val="1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10000</c:v>
                </c:pt>
                <c:pt idx="5">
                  <c:v>100000</c:v>
                </c:pt>
                <c:pt idx="6">
                  <c:v>1000000</c:v>
                </c:pt>
                <c:pt idx="7">
                  <c:v>10000000</c:v>
                </c:pt>
                <c:pt idx="8">
                  <c:v>100000000</c:v>
                </c:pt>
                <c:pt idx="9">
                  <c:v>1000000000</c:v>
                </c:pt>
                <c:pt idx="10">
                  <c:v>10000000000</c:v>
                </c:pt>
                <c:pt idx="11">
                  <c:v>100000000000</c:v>
                </c:pt>
                <c:pt idx="12">
                  <c:v>1000000000000</c:v>
                </c:pt>
              </c:numCache>
            </c:numRef>
          </c:xVal>
          <c:yVal>
            <c:numRef>
              <c:f>Sheet1!$B$2:$B$14</c:f>
              <c:numCache>
                <c:formatCode>0.E+00</c:formatCode>
                <c:ptCount val="13"/>
                <c:pt idx="0">
                  <c:v>100</c:v>
                </c:pt>
                <c:pt idx="1">
                  <c:v>10</c:v>
                </c:pt>
                <c:pt idx="2">
                  <c:v>1</c:v>
                </c:pt>
                <c:pt idx="3">
                  <c:v>0.1</c:v>
                </c:pt>
                <c:pt idx="4">
                  <c:v>1.0000000000000083E-2</c:v>
                </c:pt>
                <c:pt idx="5">
                  <c:v>1.0000000000000041E-3</c:v>
                </c:pt>
                <c:pt idx="6">
                  <c:v>1.0000000000000163E-4</c:v>
                </c:pt>
                <c:pt idx="7">
                  <c:v>1.0000000000000197E-5</c:v>
                </c:pt>
                <c:pt idx="8">
                  <c:v>1.0000000000000192E-6</c:v>
                </c:pt>
                <c:pt idx="9">
                  <c:v>1.0000000000000244E-7</c:v>
                </c:pt>
                <c:pt idx="10">
                  <c:v>1.0000000000000258E-8</c:v>
                </c:pt>
                <c:pt idx="11">
                  <c:v>1.0000000000000253E-9</c:v>
                </c:pt>
                <c:pt idx="12">
                  <c:v>1.0000000000000281E-10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Sheet1!$E$2</c:f>
              <c:strCache>
                <c:ptCount val="1"/>
                <c:pt idx="0">
                  <c:v>π±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(Sheet1!$H$2,Sheet1!$J$2)</c:f>
              <c:numCache>
                <c:formatCode>General</c:formatCode>
                <c:ptCount val="2"/>
                <c:pt idx="0">
                  <c:v>1</c:v>
                </c:pt>
                <c:pt idx="1">
                  <c:v>33.11311214825966</c:v>
                </c:pt>
              </c:numCache>
            </c:numRef>
          </c:xVal>
          <c:yVal>
            <c:numRef>
              <c:f>Sheet1!$K$2:$L$2</c:f>
              <c:numCache>
                <c:formatCode>General</c:formatCode>
                <c:ptCount val="2"/>
                <c:pt idx="0">
                  <c:v>3.0199517204020192</c:v>
                </c:pt>
                <c:pt idx="1">
                  <c:v>3.0199517204020192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Sheet1!$E$3</c:f>
              <c:strCache>
                <c:ptCount val="1"/>
                <c:pt idx="0">
                  <c:v>π0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(Sheet1!$H$3,Sheet1!$J$3)</c:f>
              <c:numCache>
                <c:formatCode>General</c:formatCode>
                <c:ptCount val="2"/>
                <c:pt idx="0">
                  <c:v>1</c:v>
                </c:pt>
                <c:pt idx="1">
                  <c:v>660.69344800760439</c:v>
                </c:pt>
              </c:numCache>
            </c:numRef>
          </c:xVal>
          <c:yVal>
            <c:numRef>
              <c:f>Sheet1!$K$3:$L$3</c:f>
              <c:numCache>
                <c:formatCode>General</c:formatCode>
                <c:ptCount val="2"/>
                <c:pt idx="0">
                  <c:v>0.15135612484362079</c:v>
                </c:pt>
                <c:pt idx="1">
                  <c:v>0.15135612484362079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Sheet1!$E$4</c:f>
              <c:strCache>
                <c:ptCount val="1"/>
                <c:pt idx="0">
                  <c:v>K0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(Sheet1!$H$4,Sheet1!$J$4)</c:f>
              <c:numCache>
                <c:formatCode>General</c:formatCode>
                <c:ptCount val="2"/>
                <c:pt idx="0">
                  <c:v>1</c:v>
                </c:pt>
                <c:pt idx="1">
                  <c:v>33113.112148259141</c:v>
                </c:pt>
              </c:numCache>
            </c:numRef>
          </c:xVal>
          <c:yVal>
            <c:numRef>
              <c:f>Sheet1!$K$4:$L$4</c:f>
              <c:numCache>
                <c:formatCode>General</c:formatCode>
                <c:ptCount val="2"/>
                <c:pt idx="0">
                  <c:v>3.0199517204020539E-3</c:v>
                </c:pt>
                <c:pt idx="1">
                  <c:v>3.0199517204020539E-3</c:v>
                </c:pt>
              </c:numCache>
            </c:numRef>
          </c:yVal>
          <c:smooth val="1"/>
        </c:ser>
        <c:ser>
          <c:idx val="5"/>
          <c:order val="4"/>
          <c:tx>
            <c:strRef>
              <c:f>Sheet1!$E$5</c:f>
              <c:strCache>
                <c:ptCount val="1"/>
                <c:pt idx="0">
                  <c:v>Λ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(Sheet1!$H$5,Sheet1!$J$5)</c:f>
              <c:numCache>
                <c:formatCode>General</c:formatCode>
                <c:ptCount val="2"/>
                <c:pt idx="0">
                  <c:v>1</c:v>
                </c:pt>
                <c:pt idx="1">
                  <c:v>89125.093813374348</c:v>
                </c:pt>
              </c:numCache>
            </c:numRef>
          </c:xVal>
          <c:yVal>
            <c:numRef>
              <c:f>Sheet1!$K$5:$L$5</c:f>
              <c:numCache>
                <c:formatCode>General</c:formatCode>
                <c:ptCount val="2"/>
                <c:pt idx="0">
                  <c:v>1.1220184543019873E-3</c:v>
                </c:pt>
                <c:pt idx="1">
                  <c:v>1.1220184543019873E-3</c:v>
                </c:pt>
              </c:numCache>
            </c:numRef>
          </c:yVal>
          <c:smooth val="1"/>
        </c:ser>
        <c:ser>
          <c:idx val="6"/>
          <c:order val="5"/>
          <c:tx>
            <c:strRef>
              <c:f>Sheet1!$E$6</c:f>
              <c:strCache>
                <c:ptCount val="1"/>
                <c:pt idx="0">
                  <c:v>Λbar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(Sheet1!$H$6,Sheet1!$J$6)</c:f>
              <c:numCache>
                <c:formatCode>General</c:formatCode>
                <c:ptCount val="2"/>
                <c:pt idx="0">
                  <c:v>1</c:v>
                </c:pt>
                <c:pt idx="1">
                  <c:v>223872.11385683418</c:v>
                </c:pt>
              </c:numCache>
            </c:numRef>
          </c:xVal>
          <c:yVal>
            <c:numRef>
              <c:f>Sheet1!$K$6:$L$6</c:f>
              <c:numCache>
                <c:formatCode>General</c:formatCode>
                <c:ptCount val="2"/>
                <c:pt idx="0">
                  <c:v>4.4668359215096836E-4</c:v>
                </c:pt>
                <c:pt idx="1">
                  <c:v>4.4668359215096836E-4</c:v>
                </c:pt>
              </c:numCache>
            </c:numRef>
          </c:yVal>
          <c:smooth val="1"/>
        </c:ser>
        <c:ser>
          <c:idx val="7"/>
          <c:order val="6"/>
          <c:tx>
            <c:strRef>
              <c:f>Sheet1!$E$7</c:f>
              <c:strCache>
                <c:ptCount val="1"/>
                <c:pt idx="0">
                  <c:v>φ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(Sheet1!$H$7,Sheet1!$J$7)</c:f>
              <c:numCache>
                <c:formatCode>General</c:formatCode>
                <c:ptCount val="2"/>
                <c:pt idx="0">
                  <c:v>1</c:v>
                </c:pt>
                <c:pt idx="1">
                  <c:v>1000000</c:v>
                </c:pt>
              </c:numCache>
            </c:numRef>
          </c:xVal>
          <c:yVal>
            <c:numRef>
              <c:f>Sheet1!$K$7:$L$7</c:f>
              <c:numCache>
                <c:formatCode>General</c:formatCode>
                <c:ptCount val="2"/>
                <c:pt idx="0">
                  <c:v>1.0000000000000163E-4</c:v>
                </c:pt>
                <c:pt idx="1">
                  <c:v>1.0000000000000163E-4</c:v>
                </c:pt>
              </c:numCache>
            </c:numRef>
          </c:yVal>
          <c:smooth val="1"/>
        </c:ser>
        <c:ser>
          <c:idx val="8"/>
          <c:order val="7"/>
          <c:tx>
            <c:strRef>
              <c:f>Sheet1!$E$8</c:f>
              <c:strCache>
                <c:ptCount val="1"/>
                <c:pt idx="0">
                  <c:v>D-meson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(Sheet1!$H$8,Sheet1!$J$8)</c:f>
              <c:numCache>
                <c:formatCode>General</c:formatCode>
                <c:ptCount val="2"/>
                <c:pt idx="0">
                  <c:v>1</c:v>
                </c:pt>
                <c:pt idx="1">
                  <c:v>4168693.8347033607</c:v>
                </c:pt>
              </c:numCache>
            </c:numRef>
          </c:xVal>
          <c:yVal>
            <c:numRef>
              <c:f>(Sheet1!$K$8,Sheet1!$L$8)</c:f>
              <c:numCache>
                <c:formatCode>General</c:formatCode>
                <c:ptCount val="2"/>
                <c:pt idx="0">
                  <c:v>2.3988329190194856E-5</c:v>
                </c:pt>
                <c:pt idx="1">
                  <c:v>2.3988329190194856E-5</c:v>
                </c:pt>
              </c:numCache>
            </c:numRef>
          </c:yVal>
          <c:smooth val="1"/>
        </c:ser>
        <c:ser>
          <c:idx val="9"/>
          <c:order val="8"/>
          <c:tx>
            <c:strRef>
              <c:f>Sheet1!$E$9</c:f>
              <c:strCache>
                <c:ptCount val="1"/>
                <c:pt idx="0">
                  <c:v>J/Ψ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(Sheet1!$H$9,Sheet1!$J$9)</c:f>
              <c:numCache>
                <c:formatCode>General</c:formatCode>
                <c:ptCount val="2"/>
                <c:pt idx="0">
                  <c:v>1</c:v>
                </c:pt>
                <c:pt idx="1">
                  <c:v>9332543.007969901</c:v>
                </c:pt>
              </c:numCache>
            </c:numRef>
          </c:xVal>
          <c:yVal>
            <c:numRef>
              <c:f>Sheet1!$K$9:$L$9</c:f>
              <c:numCache>
                <c:formatCode>General</c:formatCode>
                <c:ptCount val="2"/>
                <c:pt idx="0">
                  <c:v>1.0715193052376141E-5</c:v>
                </c:pt>
                <c:pt idx="1">
                  <c:v>1.0715193052376141E-5</c:v>
                </c:pt>
              </c:numCache>
            </c:numRef>
          </c:yVal>
          <c:smooth val="1"/>
        </c:ser>
        <c:ser>
          <c:idx val="10"/>
          <c:order val="9"/>
          <c:tx>
            <c:strRef>
              <c:f>Sheet1!$E$11</c:f>
              <c:strCache>
                <c:ptCount val="1"/>
                <c:pt idx="0">
                  <c:v>Bd→J/ΨKs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(Sheet1!$H$11,Sheet1!$J$11)</c:f>
              <c:numCache>
                <c:formatCode>General</c:formatCode>
                <c:ptCount val="2"/>
                <c:pt idx="0">
                  <c:v>1</c:v>
                </c:pt>
                <c:pt idx="1">
                  <c:v>83176377110.267105</c:v>
                </c:pt>
              </c:numCache>
            </c:numRef>
          </c:xVal>
          <c:yVal>
            <c:numRef>
              <c:f>Sheet1!$K$11:$L$11</c:f>
              <c:numCache>
                <c:formatCode>General</c:formatCode>
                <c:ptCount val="2"/>
                <c:pt idx="0">
                  <c:v>1.2022644346174343E-9</c:v>
                </c:pt>
                <c:pt idx="1">
                  <c:v>1.2022644346174343E-9</c:v>
                </c:pt>
              </c:numCache>
            </c:numRef>
          </c:yVal>
          <c:smooth val="1"/>
        </c:ser>
        <c:ser>
          <c:idx val="1"/>
          <c:order val="10"/>
          <c:marker>
            <c:symbol val="none"/>
          </c:marker>
          <c:xVal>
            <c:numRef>
              <c:f>Sheet1!$D$2:$D$14</c:f>
              <c:numCache>
                <c:formatCode>0.E+00</c:formatCode>
                <c:ptCount val="1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10000</c:v>
                </c:pt>
                <c:pt idx="5">
                  <c:v>100000</c:v>
                </c:pt>
                <c:pt idx="6">
                  <c:v>1000000</c:v>
                </c:pt>
                <c:pt idx="7">
                  <c:v>10000000</c:v>
                </c:pt>
                <c:pt idx="8">
                  <c:v>100000000</c:v>
                </c:pt>
                <c:pt idx="9">
                  <c:v>1000000000</c:v>
                </c:pt>
                <c:pt idx="10">
                  <c:v>10000000000</c:v>
                </c:pt>
                <c:pt idx="11">
                  <c:v>100000000000</c:v>
                </c:pt>
                <c:pt idx="12">
                  <c:v>1000000000000</c:v>
                </c:pt>
              </c:numCache>
            </c:numRef>
          </c:xVal>
          <c:yVal>
            <c:numRef>
              <c:f>Sheet1!$E$2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1"/>
        </c:ser>
        <c:ser>
          <c:idx val="11"/>
          <c:order val="11"/>
          <c:marker>
            <c:symbol val="none"/>
          </c:marker>
          <c:xVal>
            <c:numRef>
              <c:f>Sheet1!$D$2:$D$14</c:f>
              <c:numCache>
                <c:formatCode>0.E+00</c:formatCode>
                <c:ptCount val="1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10000</c:v>
                </c:pt>
                <c:pt idx="5">
                  <c:v>100000</c:v>
                </c:pt>
                <c:pt idx="6">
                  <c:v>1000000</c:v>
                </c:pt>
                <c:pt idx="7">
                  <c:v>10000000</c:v>
                </c:pt>
                <c:pt idx="8">
                  <c:v>100000000</c:v>
                </c:pt>
                <c:pt idx="9">
                  <c:v>1000000000</c:v>
                </c:pt>
                <c:pt idx="10">
                  <c:v>10000000000</c:v>
                </c:pt>
                <c:pt idx="11">
                  <c:v>100000000000</c:v>
                </c:pt>
                <c:pt idx="12">
                  <c:v>1000000000000</c:v>
                </c:pt>
              </c:numCache>
            </c:numRef>
          </c:xVal>
          <c:yVal>
            <c:numRef>
              <c:f>Sheet1!$E$2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1"/>
        </c:ser>
        <c:ser>
          <c:idx val="12"/>
          <c:order val="12"/>
          <c:marker>
            <c:symbol val="none"/>
          </c:marker>
          <c:xVal>
            <c:numRef>
              <c:f>Sheet1!$D$2:$D$14</c:f>
              <c:numCache>
                <c:formatCode>0.E+00</c:formatCode>
                <c:ptCount val="1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10000</c:v>
                </c:pt>
                <c:pt idx="5">
                  <c:v>100000</c:v>
                </c:pt>
                <c:pt idx="6">
                  <c:v>1000000</c:v>
                </c:pt>
                <c:pt idx="7">
                  <c:v>10000000</c:v>
                </c:pt>
                <c:pt idx="8">
                  <c:v>100000000</c:v>
                </c:pt>
                <c:pt idx="9">
                  <c:v>1000000000</c:v>
                </c:pt>
                <c:pt idx="10">
                  <c:v>10000000000</c:v>
                </c:pt>
                <c:pt idx="11">
                  <c:v>100000000000</c:v>
                </c:pt>
                <c:pt idx="12">
                  <c:v>1000000000000</c:v>
                </c:pt>
              </c:numCache>
            </c:numRef>
          </c:xVal>
          <c:yVal>
            <c:numRef>
              <c:f>Sheet1!$E$2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1"/>
        </c:ser>
        <c:ser>
          <c:idx val="13"/>
          <c:order val="13"/>
          <c:tx>
            <c:strRef>
              <c:f>Sheet1!$E$10</c:f>
              <c:strCache>
                <c:ptCount val="1"/>
                <c:pt idx="0">
                  <c:v>J/Ψ from bbbar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(Sheet1!$H$10,Sheet1!$J$10)</c:f>
              <c:numCache>
                <c:formatCode>General</c:formatCode>
                <c:ptCount val="2"/>
                <c:pt idx="0">
                  <c:v>1</c:v>
                </c:pt>
                <c:pt idx="1">
                  <c:v>177827941.00389239</c:v>
                </c:pt>
              </c:numCache>
            </c:numRef>
          </c:xVal>
          <c:yVal>
            <c:numRef>
              <c:f>(Sheet1!$K$10,Sheet1!$L$10)</c:f>
              <c:numCache>
                <c:formatCode>General</c:formatCode>
                <c:ptCount val="2"/>
                <c:pt idx="0">
                  <c:v>5.6234132519035592E-7</c:v>
                </c:pt>
                <c:pt idx="1">
                  <c:v>5.6234132519035592E-7</c:v>
                </c:pt>
              </c:numCache>
            </c:numRef>
          </c:yVal>
          <c:smooth val="1"/>
        </c:ser>
        <c:axId val="86884352"/>
        <c:axId val="86885888"/>
      </c:scatterChart>
      <c:valAx>
        <c:axId val="86884352"/>
        <c:scaling>
          <c:logBase val="10"/>
          <c:orientation val="minMax"/>
          <c:max val="100000000000000"/>
          <c:min val="1"/>
        </c:scaling>
        <c:axPos val="b"/>
        <c:majorGridlines/>
        <c:numFmt formatCode="0.E+00" sourceLinked="1"/>
        <c:majorTickMark val="in"/>
        <c:minorTickMark val="in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Calibri"/>
              </a:defRPr>
            </a:pPr>
            <a:endParaRPr lang="en-US"/>
          </a:p>
        </c:txPr>
        <c:crossAx val="86885888"/>
        <c:crossesAt val="1.000000000000029E-10"/>
        <c:crossBetween val="midCat"/>
        <c:majorUnit val="100"/>
      </c:valAx>
      <c:valAx>
        <c:axId val="86885888"/>
        <c:scaling>
          <c:logBase val="10"/>
          <c:orientation val="minMax"/>
          <c:min val="1.0000000000000296E-10"/>
        </c:scaling>
        <c:axPos val="l"/>
        <c:majorGridlines/>
        <c:numFmt formatCode="0.E+00" sourceLinked="1"/>
        <c:majorTickMark val="in"/>
        <c:minorTickMark val="in"/>
        <c:tickLblPos val="nextTo"/>
        <c:txPr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86884352"/>
        <c:crossesAt val="1.000000000000029E-10"/>
        <c:crossBetween val="midCat"/>
      </c:valAx>
    </c:plotArea>
    <c:plotVisOnly val="1"/>
    <c:dispBlanksAs val="gap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10" Type="http://schemas.openxmlformats.org/officeDocument/2006/relationships/image" Target="../media/image70.wmf"/><Relationship Id="rId4" Type="http://schemas.openxmlformats.org/officeDocument/2006/relationships/image" Target="../media/image64.wmf"/><Relationship Id="rId9" Type="http://schemas.openxmlformats.org/officeDocument/2006/relationships/image" Target="../media/image69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0.0271</cdr:x>
      <cdr:y>0.00117</cdr:y>
    </cdr:from>
    <cdr:to>
      <cdr:x>0.16771</cdr:x>
      <cdr:y>0.0906</cdr:y>
    </cdr:to>
    <cdr:sp macro="" textlink="">
      <cdr:nvSpPr>
        <cdr:cNvPr id="2" name="TextBox 12"/>
        <cdr:cNvSpPr txBox="1"/>
      </cdr:nvSpPr>
      <cdr:spPr>
        <a:xfrm xmlns:a="http://schemas.openxmlformats.org/drawingml/2006/main">
          <a:off x="206792" y="6040"/>
          <a:ext cx="1072730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1pPr>
          <a:lvl2pPr marL="4572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2pPr>
          <a:lvl3pPr marL="9144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3pPr>
          <a:lvl4pPr marL="13716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4pPr>
          <a:lvl5pPr marL="18288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l-GR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σ</a:t>
          </a:r>
          <a:r>
            <a: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∙</a:t>
          </a:r>
          <a:r>
            <a:rPr lang="el-GR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ε</a:t>
          </a:r>
          <a:r>
            <a: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/</a:t>
          </a:r>
          <a:r>
            <a:rPr lang="el-GR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σ</a:t>
          </a:r>
          <a:r>
            <a:rPr lang="en-US" sz="2400" baseline="-2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mb</a:t>
          </a:r>
          <a:endParaRPr lang="en-US" sz="24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0.90919</cdr:x>
      <cdr:y>0.82132</cdr:y>
    </cdr:from>
    <cdr:to>
      <cdr:x>1</cdr:x>
      <cdr:y>0.91075</cdr:y>
    </cdr:to>
    <cdr:sp macro="" textlink="">
      <cdr:nvSpPr>
        <cdr:cNvPr id="3" name="TextBox 13"/>
        <cdr:cNvSpPr txBox="1"/>
      </cdr:nvSpPr>
      <cdr:spPr>
        <a:xfrm xmlns:a="http://schemas.openxmlformats.org/drawingml/2006/main">
          <a:off x="6936708" y="4240106"/>
          <a:ext cx="692817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1pPr>
          <a:lvl2pPr marL="4572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2pPr>
          <a:lvl3pPr marL="9144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3pPr>
          <a:lvl4pPr marL="13716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4pPr>
          <a:lvl5pPr marL="18288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US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N</a:t>
          </a:r>
          <a:r>
            <a:rPr lang="en-US" sz="2400" baseline="-25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mb</a:t>
          </a:r>
          <a:endParaRPr lang="en-US" sz="2400" baseline="-250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0.30795</cdr:x>
      <cdr:y>0.14992</cdr:y>
    </cdr:from>
    <cdr:to>
      <cdr:x>0.41705</cdr:x>
      <cdr:y>0.30303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81275" y="8953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0.25234</cdr:x>
      <cdr:y>0.15949</cdr:y>
    </cdr:from>
    <cdr:to>
      <cdr:x>0.37734</cdr:x>
      <cdr:y>0.21212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867560" y="823373"/>
          <a:ext cx="925116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π</a:t>
          </a:r>
          <a:r>
            <a:rPr lang="fr-FR" sz="1400" baseline="30000" dirty="0">
              <a:latin typeface="+mn-lt"/>
              <a:ea typeface="+mn-ea"/>
              <a:cs typeface="+mn-cs"/>
            </a:rPr>
            <a:t>±</a:t>
          </a:r>
          <a:r>
            <a:rPr lang="fr-FR" sz="1400" dirty="0">
              <a:latin typeface="+mn-lt"/>
              <a:ea typeface="+mn-ea"/>
              <a:cs typeface="+mn-cs"/>
            </a:rPr>
            <a:t> production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0.76253</cdr:x>
      <cdr:y>0.7638</cdr:y>
    </cdr:from>
    <cdr:to>
      <cdr:x>0.97503</cdr:x>
      <cdr:y>0.81643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5817750" y="3943153"/>
          <a:ext cx="1621275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B</a:t>
          </a:r>
          <a:r>
            <a:rPr lang="fr-FR" sz="1400" baseline="-25000" dirty="0">
              <a:latin typeface="+mn-lt"/>
              <a:ea typeface="+mn-ea"/>
              <a:cs typeface="+mn-cs"/>
            </a:rPr>
            <a:t>d</a:t>
          </a:r>
          <a:r>
            <a:rPr lang="fr-FR" sz="1400" dirty="0">
              <a:latin typeface="+mn-lt"/>
              <a:ea typeface="+mn-ea"/>
              <a:cs typeface="+mn-cs"/>
            </a:rPr>
            <a:t>→J/ΨK</a:t>
          </a:r>
          <a:r>
            <a:rPr lang="fr-FR" sz="1400" baseline="-25000" dirty="0">
              <a:latin typeface="+mn-lt"/>
              <a:ea typeface="+mn-ea"/>
              <a:cs typeface="+mn-cs"/>
            </a:rPr>
            <a:t>s</a:t>
          </a:r>
          <a:r>
            <a:rPr lang="fr-FR" sz="1400" dirty="0">
              <a:latin typeface="+mn-lt"/>
              <a:ea typeface="+mn-ea"/>
              <a:cs typeface="+mn-cs"/>
            </a:rPr>
            <a:t> production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0.54631</cdr:x>
      <cdr:y>0.52676</cdr:y>
    </cdr:from>
    <cdr:to>
      <cdr:x>0.73495</cdr:x>
      <cdr:y>0.57939</cdr:y>
    </cdr:to>
    <cdr:sp macro="" textlink="">
      <cdr:nvSpPr>
        <cdr:cNvPr id="24" name="TextBox 1"/>
        <cdr:cNvSpPr txBox="1"/>
      </cdr:nvSpPr>
      <cdr:spPr>
        <a:xfrm xmlns:a="http://schemas.openxmlformats.org/drawingml/2006/main">
          <a:off x="4168111" y="2719410"/>
          <a:ext cx="1439205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J/Ψ production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0.51931</cdr:x>
      <cdr:y>0.49717</cdr:y>
    </cdr:from>
    <cdr:to>
      <cdr:x>0.74317</cdr:x>
      <cdr:y>0.5498</cdr:y>
    </cdr:to>
    <cdr:sp macro="" textlink="">
      <cdr:nvSpPr>
        <cdr:cNvPr id="25" name="TextBox 1"/>
        <cdr:cNvSpPr txBox="1"/>
      </cdr:nvSpPr>
      <cdr:spPr>
        <a:xfrm xmlns:a="http://schemas.openxmlformats.org/drawingml/2006/main">
          <a:off x="3962092" y="2566676"/>
          <a:ext cx="1707973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D-meson production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0.44729</cdr:x>
      <cdr:y>0.40595</cdr:y>
    </cdr:from>
    <cdr:to>
      <cdr:x>0.61433</cdr:x>
      <cdr:y>0.45858</cdr:y>
    </cdr:to>
    <cdr:sp macro="" textlink="">
      <cdr:nvSpPr>
        <cdr:cNvPr id="26" name="TextBox 1"/>
        <cdr:cNvSpPr txBox="1"/>
      </cdr:nvSpPr>
      <cdr:spPr>
        <a:xfrm xmlns:a="http://schemas.openxmlformats.org/drawingml/2006/main">
          <a:off x="3310348" y="2095728"/>
          <a:ext cx="1236291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Λbar production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0.40515</cdr:x>
      <cdr:y>0.34071</cdr:y>
    </cdr:from>
    <cdr:to>
      <cdr:x>0.57447</cdr:x>
      <cdr:y>0.39334</cdr:y>
    </cdr:to>
    <cdr:sp macro="" textlink="">
      <cdr:nvSpPr>
        <cdr:cNvPr id="27" name="TextBox 1"/>
        <cdr:cNvSpPr txBox="1"/>
      </cdr:nvSpPr>
      <cdr:spPr>
        <a:xfrm xmlns:a="http://schemas.openxmlformats.org/drawingml/2006/main">
          <a:off x="2998469" y="1758950"/>
          <a:ext cx="1253111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K</a:t>
          </a:r>
          <a:r>
            <a:rPr lang="fr-FR" sz="1400" baseline="30000" dirty="0">
              <a:latin typeface="+mn-lt"/>
              <a:ea typeface="+mn-ea"/>
              <a:cs typeface="+mn-cs"/>
            </a:rPr>
            <a:t>0</a:t>
          </a:r>
          <a:r>
            <a:rPr lang="fr-FR" sz="1400" dirty="0">
              <a:latin typeface="+mn-lt"/>
              <a:ea typeface="+mn-ea"/>
              <a:cs typeface="+mn-cs"/>
            </a:rPr>
            <a:t> production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0.49183</cdr:x>
      <cdr:y>0.45061</cdr:y>
    </cdr:from>
    <cdr:to>
      <cdr:x>0.64864</cdr:x>
      <cdr:y>0.50324</cdr:y>
    </cdr:to>
    <cdr:sp macro="" textlink="">
      <cdr:nvSpPr>
        <cdr:cNvPr id="28" name="TextBox 1"/>
        <cdr:cNvSpPr txBox="1"/>
      </cdr:nvSpPr>
      <cdr:spPr>
        <a:xfrm xmlns:a="http://schemas.openxmlformats.org/drawingml/2006/main">
          <a:off x="3639968" y="2326272"/>
          <a:ext cx="1160600" cy="27171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φ production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0.41733</cdr:x>
      <cdr:y>0.37047</cdr:y>
    </cdr:from>
    <cdr:to>
      <cdr:x>0.5912</cdr:x>
      <cdr:y>0.41513</cdr:y>
    </cdr:to>
    <cdr:sp macro="" textlink="">
      <cdr:nvSpPr>
        <cdr:cNvPr id="29" name="TextBox 1"/>
        <cdr:cNvSpPr txBox="1"/>
      </cdr:nvSpPr>
      <cdr:spPr>
        <a:xfrm xmlns:a="http://schemas.openxmlformats.org/drawingml/2006/main">
          <a:off x="3184030" y="1912556"/>
          <a:ext cx="1326545" cy="230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Λ production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0.31512</cdr:x>
      <cdr:y>0.23923</cdr:y>
    </cdr:from>
    <cdr:to>
      <cdr:x>0.44012</cdr:x>
      <cdr:y>0.29187</cdr:y>
    </cdr:to>
    <cdr:sp macro="" textlink="">
      <cdr:nvSpPr>
        <cdr:cNvPr id="30" name="TextBox 1"/>
        <cdr:cNvSpPr txBox="1"/>
      </cdr:nvSpPr>
      <cdr:spPr>
        <a:xfrm xmlns:a="http://schemas.openxmlformats.org/drawingml/2006/main">
          <a:off x="2404187" y="1235060"/>
          <a:ext cx="953691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π</a:t>
          </a:r>
          <a:r>
            <a:rPr lang="fr-FR" sz="1400" baseline="30000" dirty="0">
              <a:latin typeface="+mn-lt"/>
              <a:ea typeface="+mn-ea"/>
              <a:cs typeface="+mn-cs"/>
            </a:rPr>
            <a:t>0</a:t>
          </a:r>
          <a:r>
            <a:rPr lang="fr-FR" sz="1400" dirty="0">
              <a:latin typeface="+mn-lt"/>
              <a:ea typeface="+mn-ea"/>
              <a:cs typeface="+mn-cs"/>
            </a:rPr>
            <a:t> production 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0.61423</cdr:x>
      <cdr:y>0.60886</cdr:y>
    </cdr:from>
    <cdr:to>
      <cdr:x>0.80287</cdr:x>
      <cdr:y>0.66149</cdr:y>
    </cdr:to>
    <cdr:sp macro="" textlink="">
      <cdr:nvSpPr>
        <cdr:cNvPr id="34" name="TextBox 1"/>
        <cdr:cNvSpPr txBox="1"/>
      </cdr:nvSpPr>
      <cdr:spPr>
        <a:xfrm xmlns:a="http://schemas.openxmlformats.org/drawingml/2006/main">
          <a:off x="4686300" y="3143250"/>
          <a:ext cx="1439205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J/Ψ from</a:t>
          </a:r>
          <a:r>
            <a:rPr lang="fr-FR" sz="1400" baseline="0" dirty="0">
              <a:latin typeface="+mn-lt"/>
              <a:ea typeface="+mn-ea"/>
              <a:cs typeface="+mn-cs"/>
            </a:rPr>
            <a:t> bb</a:t>
          </a:r>
          <a:endParaRPr lang="en-US" sz="1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59A8E-01A4-4306-81A0-2B75EE3C3E06}" type="datetimeFigureOut">
              <a:rPr lang="en-US" smtClean="0"/>
              <a:pPr/>
              <a:t>1/5/2010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C9137-2136-49F9-B9CA-7F19ACFCA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9D33E-D34C-4246-98E1-ECF50D87D891}" type="datetimeFigureOut">
              <a:rPr lang="en-US" smtClean="0"/>
              <a:pPr/>
              <a:t>1/5/2010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2077D-A84D-4109-B091-67D4968BA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B040FC-AA7D-498F-8E8F-1794D89B2023}" type="slidenum">
              <a:rPr lang="en-GB"/>
              <a:pPr/>
              <a:t>16</a:t>
            </a:fld>
            <a:endParaRPr lang="en-GB"/>
          </a:p>
        </p:txBody>
      </p:sp>
      <p:sp>
        <p:nvSpPr>
          <p:cNvPr id="115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dirty="0">
                <a:sym typeface="Symbol" pitchFamily="18" charset="2"/>
              </a:rPr>
              <a:t></a:t>
            </a:r>
            <a:r>
              <a:rPr lang="en-GB" baseline="-25000" dirty="0">
                <a:sym typeface="Symbol" pitchFamily="18" charset="2"/>
              </a:rPr>
              <a:t>s</a:t>
            </a:r>
            <a:r>
              <a:rPr lang="en-GB" dirty="0">
                <a:sym typeface="Symbol" pitchFamily="18" charset="2"/>
              </a:rPr>
              <a:t> </a:t>
            </a:r>
            <a:r>
              <a:rPr lang="en-GB" dirty="0"/>
              <a:t>(= –</a:t>
            </a:r>
            <a:r>
              <a:rPr lang="en-GB" dirty="0" err="1"/>
              <a:t>arg</a:t>
            </a:r>
            <a:r>
              <a:rPr lang="en-GB" dirty="0"/>
              <a:t>(V</a:t>
            </a:r>
            <a:r>
              <a:rPr lang="en-GB" baseline="-25000" dirty="0"/>
              <a:t>ts</a:t>
            </a:r>
            <a:r>
              <a:rPr lang="en-GB" baseline="30000" dirty="0"/>
              <a:t>2</a:t>
            </a:r>
            <a:r>
              <a:rPr lang="en-GB" dirty="0"/>
              <a:t>)= –2</a:t>
            </a:r>
            <a:r>
              <a:rPr lang="en-GB" dirty="0">
                <a:sym typeface="Symbol" pitchFamily="18" charset="2"/>
              </a:rPr>
              <a:t></a:t>
            </a:r>
            <a:r>
              <a:rPr lang="en-GB" baseline="30000" dirty="0">
                <a:sym typeface="Symbol" pitchFamily="18" charset="2"/>
              </a:rPr>
              <a:t>2</a:t>
            </a:r>
            <a:r>
              <a:rPr lang="en-GB" dirty="0">
                <a:sym typeface="Symbol" pitchFamily="18" charset="2"/>
              </a:rPr>
              <a:t></a:t>
            </a:r>
            <a:r>
              <a:rPr lang="en-GB" dirty="0"/>
              <a:t> in SM)</a:t>
            </a: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B040FC-AA7D-498F-8E8F-1794D89B2023}" type="slidenum">
              <a:rPr lang="en-GB"/>
              <a:pPr/>
              <a:t>17</a:t>
            </a:fld>
            <a:endParaRPr lang="en-GB"/>
          </a:p>
        </p:txBody>
      </p:sp>
      <p:sp>
        <p:nvSpPr>
          <p:cNvPr id="115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0A7D8A1-2E34-4D42-AE00-0A8DCED5AD33}" type="datetime1">
              <a:rPr lang="en-US" smtClean="0"/>
              <a:pPr/>
              <a:t>1/5/2010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0A7D8A1-2E34-4D42-AE00-0A8DCED5AD33}" type="datetime1">
              <a:rPr lang="en-US" smtClean="0"/>
              <a:pPr/>
              <a:t>1/5/2010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B040FC-AA7D-498F-8E8F-1794D89B2023}" type="slidenum">
              <a:rPr lang="en-GB"/>
              <a:pPr/>
              <a:t>21</a:t>
            </a:fld>
            <a:endParaRPr lang="en-GB"/>
          </a:p>
        </p:txBody>
      </p:sp>
      <p:sp>
        <p:nvSpPr>
          <p:cNvPr id="115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B040FC-AA7D-498F-8E8F-1794D89B2023}" type="slidenum">
              <a:rPr lang="en-GB"/>
              <a:pPr/>
              <a:t>22</a:t>
            </a:fld>
            <a:endParaRPr lang="en-GB"/>
          </a:p>
        </p:txBody>
      </p:sp>
      <p:sp>
        <p:nvSpPr>
          <p:cNvPr id="115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7879A60-0957-469E-B845-D66B74712A2E}" type="datetime1">
              <a:rPr lang="en-US" smtClean="0"/>
              <a:pPr/>
              <a:t>1/5/2010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4450521-9FEF-4841-A3D4-633BB8B3ED01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466D8-E373-4BBC-965D-BEA35720D48E}" type="slidenum">
              <a:rPr lang="fr-FR"/>
              <a:pPr/>
              <a:t>28</a:t>
            </a:fld>
            <a:endParaRPr lang="fr-FR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703263"/>
            <a:ext cx="4595812" cy="3446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62155"/>
            <a:ext cx="5028986" cy="4078460"/>
          </a:xfrm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466D8-E373-4BBC-965D-BEA35720D48E}" type="slidenum">
              <a:rPr lang="fr-FR"/>
              <a:pPr/>
              <a:t>29</a:t>
            </a:fld>
            <a:endParaRPr lang="fr-FR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703263"/>
            <a:ext cx="4595812" cy="3446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62155"/>
            <a:ext cx="5028986" cy="4078460"/>
          </a:xfrm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466D8-E373-4BBC-965D-BEA35720D48E}" type="slidenum">
              <a:rPr lang="fr-FR"/>
              <a:pPr/>
              <a:t>30</a:t>
            </a:fld>
            <a:endParaRPr lang="fr-FR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703263"/>
            <a:ext cx="4595812" cy="3446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62155"/>
            <a:ext cx="5028986" cy="4078460"/>
          </a:xfrm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E18A40-202E-402A-93F3-EC61F1231B5F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DD2A6-EA95-436A-BF51-BDE4B7712C5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466D8-E373-4BBC-965D-BEA35720D48E}" type="slidenum">
              <a:rPr lang="fr-FR"/>
              <a:pPr/>
              <a:t>35</a:t>
            </a:fld>
            <a:endParaRPr lang="fr-FR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703263"/>
            <a:ext cx="4595812" cy="3446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62155"/>
            <a:ext cx="5028986" cy="4078460"/>
          </a:xfrm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466D8-E373-4BBC-965D-BEA35720D48E}" type="slidenum">
              <a:rPr lang="fr-FR"/>
              <a:pPr/>
              <a:t>36</a:t>
            </a:fld>
            <a:endParaRPr lang="fr-FR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703263"/>
            <a:ext cx="4595812" cy="3446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62155"/>
            <a:ext cx="5028986" cy="4078460"/>
          </a:xfrm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466D8-E373-4BBC-965D-BEA35720D48E}" type="slidenum">
              <a:rPr lang="fr-FR"/>
              <a:pPr/>
              <a:t>37</a:t>
            </a:fld>
            <a:endParaRPr lang="fr-FR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703263"/>
            <a:ext cx="4595812" cy="3446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62155"/>
            <a:ext cx="5028986" cy="4078460"/>
          </a:xfrm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B040FC-AA7D-498F-8E8F-1794D89B2023}" type="slidenum">
              <a:rPr lang="en-GB"/>
              <a:pPr/>
              <a:t>4</a:t>
            </a:fld>
            <a:endParaRPr lang="en-GB"/>
          </a:p>
        </p:txBody>
      </p:sp>
      <p:sp>
        <p:nvSpPr>
          <p:cNvPr id="115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9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E18A40-202E-402A-93F3-EC61F1231B5F}" type="slidenum">
              <a:rPr lang="en-US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7879A60-0957-469E-B845-D66B74712A2E}" type="datetime1">
              <a:rPr lang="en-US" smtClean="0"/>
              <a:pPr/>
              <a:t>1/5/2010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60858-792D-4837-8535-C730D73DBB1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E380B1-B99B-4363-8270-0DB3C8144854}" type="slidenum">
              <a:rPr lang="en-GB"/>
              <a:pPr/>
              <a:t>9</a:t>
            </a:fld>
            <a:endParaRPr lang="en-GB"/>
          </a:p>
        </p:txBody>
      </p:sp>
      <p:sp>
        <p:nvSpPr>
          <p:cNvPr id="85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A6E53-CDCB-4D9E-B604-F7BA2F78E9F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3E20B5-FB85-40D0-B9FD-2A4A33A49521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6E0363-3619-4946-87EA-8044A0904FB4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26D69C-0D86-499F-9969-8878A11744A4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EDCD56-CC0D-4E0E-89BB-C3F347825879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51B344-292A-46D6-824B-D7C1E73FCAE6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7B34E9-CF16-4C31-9625-2C41C77B58EF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4D0D47-884F-48B6-9CCA-1438ACA9E275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2B94EC-F135-46F6-8396-4963B316C492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46F13-4223-494F-811E-720A24A2A0F8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A1658E-1116-4592-83F3-E57723BA3E50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C625D7-81D1-408D-A1EA-66E79886C8DA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0EB13B-19AF-4552-BDB9-720B41A09CCC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wmf"/><Relationship Id="rId5" Type="http://schemas.openxmlformats.org/officeDocument/2006/relationships/image" Target="../media/image31.jpeg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71.png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8.bin"/><Relationship Id="rId15" Type="http://schemas.openxmlformats.org/officeDocument/2006/relationships/image" Target="../media/image73.png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7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jpe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image" Target="../media/image98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381000"/>
            <a:ext cx="6400800" cy="2819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The LHCb experiment: looking for New Physics in B decays </a:t>
            </a:r>
            <a:endParaRPr lang="en-US" i="1" baseline="30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105400"/>
            <a:ext cx="8077200" cy="990600"/>
          </a:xfrm>
        </p:spPr>
        <p:txBody>
          <a:bodyPr>
            <a:normAutofit/>
          </a:bodyPr>
          <a:lstStyle/>
          <a:p>
            <a:pPr marL="541782" indent="-514350" algn="ctr"/>
            <a:r>
              <a:rPr lang="en-US" sz="2000" b="1" dirty="0" smtClean="0"/>
              <a:t>Frederic Teubert </a:t>
            </a:r>
          </a:p>
          <a:p>
            <a:pPr marL="541782" indent="-514350" algn="ctr"/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(CERN, PH Department)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B624D-6FDC-43BB-90F1-B80C66032D36}" type="datetime2">
              <a:rPr lang="en-US" smtClean="0"/>
              <a:pPr/>
              <a:t>Tuesday, January 05, 2010</a:t>
            </a:fld>
            <a:endParaRPr lang="en-US" dirty="0"/>
          </a:p>
        </p:txBody>
      </p:sp>
      <p:grpSp>
        <p:nvGrpSpPr>
          <p:cNvPr id="7" name="Group 103"/>
          <p:cNvGrpSpPr>
            <a:grpSpLocks/>
          </p:cNvGrpSpPr>
          <p:nvPr/>
        </p:nvGrpSpPr>
        <p:grpSpPr bwMode="auto">
          <a:xfrm>
            <a:off x="5334000" y="3532188"/>
            <a:ext cx="2141537" cy="1192212"/>
            <a:chOff x="4411" y="1440"/>
            <a:chExt cx="1349" cy="751"/>
          </a:xfrm>
        </p:grpSpPr>
        <p:pic>
          <p:nvPicPr>
            <p:cNvPr id="8" name="Picture 58" descr="MCj0239733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11" y="1440"/>
              <a:ext cx="1022" cy="545"/>
            </a:xfrm>
            <a:prstGeom prst="rect">
              <a:avLst/>
            </a:prstGeom>
            <a:noFill/>
          </p:spPr>
        </p:pic>
        <p:sp>
          <p:nvSpPr>
            <p:cNvPr id="9" name="Freeform 59"/>
            <p:cNvSpPr>
              <a:spLocks/>
            </p:cNvSpPr>
            <p:nvPr/>
          </p:nvSpPr>
          <p:spPr bwMode="auto">
            <a:xfrm>
              <a:off x="5006" y="1739"/>
              <a:ext cx="279" cy="102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55" y="60"/>
                </a:cxn>
                <a:cxn ang="0">
                  <a:pos x="79" y="68"/>
                </a:cxn>
                <a:cxn ang="0">
                  <a:pos x="103" y="84"/>
                </a:cxn>
                <a:cxn ang="0">
                  <a:pos x="118" y="28"/>
                </a:cxn>
                <a:cxn ang="0">
                  <a:pos x="142" y="13"/>
                </a:cxn>
                <a:cxn ang="0">
                  <a:pos x="205" y="20"/>
                </a:cxn>
                <a:cxn ang="0">
                  <a:pos x="213" y="44"/>
                </a:cxn>
                <a:cxn ang="0">
                  <a:pos x="237" y="52"/>
                </a:cxn>
                <a:cxn ang="0">
                  <a:pos x="260" y="36"/>
                </a:cxn>
                <a:cxn ang="0">
                  <a:pos x="276" y="5"/>
                </a:cxn>
                <a:cxn ang="0">
                  <a:pos x="324" y="13"/>
                </a:cxn>
                <a:cxn ang="0">
                  <a:pos x="426" y="84"/>
                </a:cxn>
                <a:cxn ang="0">
                  <a:pos x="442" y="131"/>
                </a:cxn>
                <a:cxn ang="0">
                  <a:pos x="458" y="147"/>
                </a:cxn>
              </a:cxnLst>
              <a:rect l="0" t="0" r="r" b="b"/>
              <a:pathLst>
                <a:path w="459" h="165">
                  <a:moveTo>
                    <a:pt x="0" y="155"/>
                  </a:moveTo>
                  <a:cubicBezTo>
                    <a:pt x="26" y="117"/>
                    <a:pt x="16" y="87"/>
                    <a:pt x="55" y="60"/>
                  </a:cubicBezTo>
                  <a:cubicBezTo>
                    <a:pt x="63" y="63"/>
                    <a:pt x="71" y="64"/>
                    <a:pt x="79" y="68"/>
                  </a:cubicBezTo>
                  <a:cubicBezTo>
                    <a:pt x="88" y="72"/>
                    <a:pt x="94" y="86"/>
                    <a:pt x="103" y="84"/>
                  </a:cubicBezTo>
                  <a:cubicBezTo>
                    <a:pt x="114" y="81"/>
                    <a:pt x="108" y="43"/>
                    <a:pt x="118" y="28"/>
                  </a:cubicBezTo>
                  <a:cubicBezTo>
                    <a:pt x="123" y="20"/>
                    <a:pt x="134" y="18"/>
                    <a:pt x="142" y="13"/>
                  </a:cubicBezTo>
                  <a:cubicBezTo>
                    <a:pt x="163" y="15"/>
                    <a:pt x="186" y="12"/>
                    <a:pt x="205" y="20"/>
                  </a:cubicBezTo>
                  <a:cubicBezTo>
                    <a:pt x="213" y="23"/>
                    <a:pt x="207" y="38"/>
                    <a:pt x="213" y="44"/>
                  </a:cubicBezTo>
                  <a:cubicBezTo>
                    <a:pt x="219" y="50"/>
                    <a:pt x="229" y="49"/>
                    <a:pt x="237" y="52"/>
                  </a:cubicBezTo>
                  <a:cubicBezTo>
                    <a:pt x="245" y="47"/>
                    <a:pt x="254" y="43"/>
                    <a:pt x="260" y="36"/>
                  </a:cubicBezTo>
                  <a:cubicBezTo>
                    <a:pt x="267" y="27"/>
                    <a:pt x="265" y="9"/>
                    <a:pt x="276" y="5"/>
                  </a:cubicBezTo>
                  <a:cubicBezTo>
                    <a:pt x="291" y="0"/>
                    <a:pt x="308" y="10"/>
                    <a:pt x="324" y="13"/>
                  </a:cubicBezTo>
                  <a:cubicBezTo>
                    <a:pt x="347" y="85"/>
                    <a:pt x="340" y="73"/>
                    <a:pt x="426" y="84"/>
                  </a:cubicBezTo>
                  <a:cubicBezTo>
                    <a:pt x="431" y="100"/>
                    <a:pt x="433" y="117"/>
                    <a:pt x="442" y="131"/>
                  </a:cubicBezTo>
                  <a:cubicBezTo>
                    <a:pt x="459" y="157"/>
                    <a:pt x="458" y="165"/>
                    <a:pt x="458" y="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60"/>
            <p:cNvSpPr>
              <a:spLocks/>
            </p:cNvSpPr>
            <p:nvPr/>
          </p:nvSpPr>
          <p:spPr bwMode="auto">
            <a:xfrm>
              <a:off x="5283" y="1932"/>
              <a:ext cx="345" cy="180"/>
            </a:xfrm>
            <a:custGeom>
              <a:avLst/>
              <a:gdLst/>
              <a:ahLst/>
              <a:cxnLst>
                <a:cxn ang="0">
                  <a:pos x="568" y="0"/>
                </a:cxn>
                <a:cxn ang="0">
                  <a:pos x="362" y="16"/>
                </a:cxn>
                <a:cxn ang="0">
                  <a:pos x="86" y="87"/>
                </a:cxn>
                <a:cxn ang="0">
                  <a:pos x="0" y="166"/>
                </a:cxn>
                <a:cxn ang="0">
                  <a:pos x="220" y="253"/>
                </a:cxn>
                <a:cxn ang="0">
                  <a:pos x="489" y="292"/>
                </a:cxn>
                <a:cxn ang="0">
                  <a:pos x="560" y="284"/>
                </a:cxn>
              </a:cxnLst>
              <a:rect l="0" t="0" r="r" b="b"/>
              <a:pathLst>
                <a:path w="568" h="292">
                  <a:moveTo>
                    <a:pt x="568" y="0"/>
                  </a:moveTo>
                  <a:cubicBezTo>
                    <a:pt x="550" y="1"/>
                    <a:pt x="387" y="13"/>
                    <a:pt x="362" y="16"/>
                  </a:cubicBezTo>
                  <a:cubicBezTo>
                    <a:pt x="269" y="29"/>
                    <a:pt x="177" y="64"/>
                    <a:pt x="86" y="87"/>
                  </a:cubicBezTo>
                  <a:cubicBezTo>
                    <a:pt x="40" y="119"/>
                    <a:pt x="31" y="116"/>
                    <a:pt x="0" y="166"/>
                  </a:cubicBezTo>
                  <a:cubicBezTo>
                    <a:pt x="46" y="240"/>
                    <a:pt x="142" y="246"/>
                    <a:pt x="220" y="253"/>
                  </a:cubicBezTo>
                  <a:cubicBezTo>
                    <a:pt x="313" y="261"/>
                    <a:pt x="399" y="270"/>
                    <a:pt x="489" y="292"/>
                  </a:cubicBezTo>
                  <a:cubicBezTo>
                    <a:pt x="526" y="268"/>
                    <a:pt x="513" y="284"/>
                    <a:pt x="560" y="28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Freeform 64"/>
            <p:cNvSpPr>
              <a:spLocks/>
            </p:cNvSpPr>
            <p:nvPr/>
          </p:nvSpPr>
          <p:spPr bwMode="auto">
            <a:xfrm>
              <a:off x="4671" y="1841"/>
              <a:ext cx="182" cy="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8" y="19"/>
                </a:cxn>
              </a:cxnLst>
              <a:rect l="0" t="0" r="r" b="b"/>
              <a:pathLst>
                <a:path w="298" h="34">
                  <a:moveTo>
                    <a:pt x="0" y="0"/>
                  </a:moveTo>
                  <a:cubicBezTo>
                    <a:pt x="95" y="34"/>
                    <a:pt x="198" y="19"/>
                    <a:pt x="298" y="1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Freeform 65"/>
            <p:cNvSpPr>
              <a:spLocks/>
            </p:cNvSpPr>
            <p:nvPr/>
          </p:nvSpPr>
          <p:spPr bwMode="auto">
            <a:xfrm>
              <a:off x="4937" y="1826"/>
              <a:ext cx="407" cy="27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232" y="35"/>
                </a:cxn>
                <a:cxn ang="0">
                  <a:pos x="669" y="44"/>
                </a:cxn>
              </a:cxnLst>
              <a:rect l="0" t="0" r="r" b="b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66"/>
            <p:cNvSpPr>
              <a:spLocks/>
            </p:cNvSpPr>
            <p:nvPr/>
          </p:nvSpPr>
          <p:spPr bwMode="auto">
            <a:xfrm>
              <a:off x="5418" y="1864"/>
              <a:ext cx="192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6" y="18"/>
                </a:cxn>
              </a:cxnLst>
              <a:rect l="0" t="0" r="r" b="b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67"/>
            <p:cNvSpPr>
              <a:spLocks/>
            </p:cNvSpPr>
            <p:nvPr/>
          </p:nvSpPr>
          <p:spPr bwMode="auto">
            <a:xfrm>
              <a:off x="5136" y="1979"/>
              <a:ext cx="157" cy="8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6" y="28"/>
                </a:cxn>
                <a:cxn ang="0">
                  <a:pos x="62" y="65"/>
                </a:cxn>
                <a:cxn ang="0">
                  <a:pos x="118" y="47"/>
                </a:cxn>
                <a:cxn ang="0">
                  <a:pos x="90" y="38"/>
                </a:cxn>
                <a:cxn ang="0">
                  <a:pos x="62" y="56"/>
                </a:cxn>
                <a:cxn ang="0">
                  <a:pos x="53" y="84"/>
                </a:cxn>
                <a:cxn ang="0">
                  <a:pos x="137" y="140"/>
                </a:cxn>
                <a:cxn ang="0">
                  <a:pos x="220" y="65"/>
                </a:cxn>
                <a:cxn ang="0">
                  <a:pos x="257" y="75"/>
                </a:cxn>
              </a:cxnLst>
              <a:rect l="0" t="0" r="r" b="b"/>
              <a:pathLst>
                <a:path w="257" h="140">
                  <a:moveTo>
                    <a:pt x="16" y="0"/>
                  </a:moveTo>
                  <a:cubicBezTo>
                    <a:pt x="13" y="9"/>
                    <a:pt x="0" y="20"/>
                    <a:pt x="6" y="28"/>
                  </a:cubicBezTo>
                  <a:cubicBezTo>
                    <a:pt x="19" y="46"/>
                    <a:pt x="62" y="65"/>
                    <a:pt x="62" y="65"/>
                  </a:cubicBezTo>
                  <a:cubicBezTo>
                    <a:pt x="81" y="59"/>
                    <a:pt x="104" y="61"/>
                    <a:pt x="118" y="47"/>
                  </a:cubicBezTo>
                  <a:cubicBezTo>
                    <a:pt x="125" y="40"/>
                    <a:pt x="100" y="36"/>
                    <a:pt x="90" y="38"/>
                  </a:cubicBezTo>
                  <a:cubicBezTo>
                    <a:pt x="79" y="40"/>
                    <a:pt x="71" y="50"/>
                    <a:pt x="62" y="56"/>
                  </a:cubicBezTo>
                  <a:cubicBezTo>
                    <a:pt x="59" y="65"/>
                    <a:pt x="50" y="75"/>
                    <a:pt x="53" y="84"/>
                  </a:cubicBezTo>
                  <a:cubicBezTo>
                    <a:pt x="63" y="113"/>
                    <a:pt x="112" y="131"/>
                    <a:pt x="137" y="140"/>
                  </a:cubicBezTo>
                  <a:cubicBezTo>
                    <a:pt x="183" y="108"/>
                    <a:pt x="166" y="93"/>
                    <a:pt x="220" y="65"/>
                  </a:cubicBezTo>
                  <a:cubicBezTo>
                    <a:pt x="251" y="76"/>
                    <a:pt x="238" y="75"/>
                    <a:pt x="257" y="7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68"/>
            <p:cNvSpPr>
              <a:spLocks/>
            </p:cNvSpPr>
            <p:nvPr/>
          </p:nvSpPr>
          <p:spPr bwMode="auto">
            <a:xfrm>
              <a:off x="5090" y="1847"/>
              <a:ext cx="34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8"/>
                </a:cxn>
                <a:cxn ang="0">
                  <a:pos x="56" y="74"/>
                </a:cxn>
              </a:cxnLst>
              <a:rect l="0" t="0" r="r" b="b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Freeform 69"/>
            <p:cNvSpPr>
              <a:spLocks/>
            </p:cNvSpPr>
            <p:nvPr/>
          </p:nvSpPr>
          <p:spPr bwMode="auto">
            <a:xfrm>
              <a:off x="4671" y="1962"/>
              <a:ext cx="955" cy="2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" y="9"/>
                </a:cxn>
                <a:cxn ang="0">
                  <a:pos x="372" y="46"/>
                </a:cxn>
                <a:cxn ang="0">
                  <a:pos x="539" y="102"/>
                </a:cxn>
                <a:cxn ang="0">
                  <a:pos x="623" y="148"/>
                </a:cxn>
                <a:cxn ang="0">
                  <a:pos x="706" y="204"/>
                </a:cxn>
                <a:cxn ang="0">
                  <a:pos x="902" y="260"/>
                </a:cxn>
                <a:cxn ang="0">
                  <a:pos x="1171" y="334"/>
                </a:cxn>
                <a:cxn ang="0">
                  <a:pos x="1403" y="343"/>
                </a:cxn>
                <a:cxn ang="0">
                  <a:pos x="1524" y="371"/>
                </a:cxn>
                <a:cxn ang="0">
                  <a:pos x="1570" y="353"/>
                </a:cxn>
              </a:cxnLst>
              <a:rect l="0" t="0" r="r" b="b"/>
              <a:pathLst>
                <a:path w="1570" h="371">
                  <a:moveTo>
                    <a:pt x="0" y="0"/>
                  </a:moveTo>
                  <a:cubicBezTo>
                    <a:pt x="71" y="3"/>
                    <a:pt x="143" y="4"/>
                    <a:pt x="214" y="9"/>
                  </a:cubicBezTo>
                  <a:cubicBezTo>
                    <a:pt x="265" y="13"/>
                    <a:pt x="321" y="38"/>
                    <a:pt x="372" y="46"/>
                  </a:cubicBezTo>
                  <a:cubicBezTo>
                    <a:pt x="423" y="81"/>
                    <a:pt x="487" y="73"/>
                    <a:pt x="539" y="102"/>
                  </a:cubicBezTo>
                  <a:cubicBezTo>
                    <a:pt x="630" y="153"/>
                    <a:pt x="562" y="128"/>
                    <a:pt x="623" y="148"/>
                  </a:cubicBezTo>
                  <a:cubicBezTo>
                    <a:pt x="651" y="166"/>
                    <a:pt x="674" y="196"/>
                    <a:pt x="706" y="204"/>
                  </a:cubicBezTo>
                  <a:cubicBezTo>
                    <a:pt x="772" y="220"/>
                    <a:pt x="837" y="240"/>
                    <a:pt x="902" y="260"/>
                  </a:cubicBezTo>
                  <a:cubicBezTo>
                    <a:pt x="988" y="286"/>
                    <a:pt x="1080" y="328"/>
                    <a:pt x="1171" y="334"/>
                  </a:cubicBezTo>
                  <a:cubicBezTo>
                    <a:pt x="1248" y="339"/>
                    <a:pt x="1326" y="340"/>
                    <a:pt x="1403" y="343"/>
                  </a:cubicBezTo>
                  <a:cubicBezTo>
                    <a:pt x="1445" y="350"/>
                    <a:pt x="1483" y="361"/>
                    <a:pt x="1524" y="371"/>
                  </a:cubicBezTo>
                  <a:cubicBezTo>
                    <a:pt x="1564" y="352"/>
                    <a:pt x="1547" y="353"/>
                    <a:pt x="1570" y="353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Text Box 98"/>
            <p:cNvSpPr txBox="1">
              <a:spLocks noChangeArrowheads="1"/>
            </p:cNvSpPr>
            <p:nvPr/>
          </p:nvSpPr>
          <p:spPr bwMode="auto">
            <a:xfrm>
              <a:off x="4493" y="1725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b</a:t>
              </a:r>
            </a:p>
          </p:txBody>
        </p:sp>
        <p:sp>
          <p:nvSpPr>
            <p:cNvPr id="18" name="Text Box 99"/>
            <p:cNvSpPr txBox="1">
              <a:spLocks noChangeArrowheads="1"/>
            </p:cNvSpPr>
            <p:nvPr/>
          </p:nvSpPr>
          <p:spPr bwMode="auto">
            <a:xfrm>
              <a:off x="5582" y="1718"/>
              <a:ext cx="17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s</a:t>
              </a:r>
            </a:p>
          </p:txBody>
        </p:sp>
      </p:grpSp>
      <p:grpSp>
        <p:nvGrpSpPr>
          <p:cNvPr id="19" name="Group 102"/>
          <p:cNvGrpSpPr>
            <a:grpSpLocks/>
          </p:cNvGrpSpPr>
          <p:nvPr/>
        </p:nvGrpSpPr>
        <p:grpSpPr bwMode="auto">
          <a:xfrm>
            <a:off x="2590800" y="3506788"/>
            <a:ext cx="2141537" cy="1141412"/>
            <a:chOff x="4249" y="672"/>
            <a:chExt cx="1349" cy="719"/>
          </a:xfrm>
        </p:grpSpPr>
        <p:pic>
          <p:nvPicPr>
            <p:cNvPr id="20" name="Picture 79" descr="MCj0239733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49" y="672"/>
              <a:ext cx="1003" cy="534"/>
            </a:xfrm>
            <a:prstGeom prst="rect">
              <a:avLst/>
            </a:prstGeom>
            <a:noFill/>
          </p:spPr>
        </p:pic>
        <p:sp>
          <p:nvSpPr>
            <p:cNvPr id="21" name="Freeform 80"/>
            <p:cNvSpPr>
              <a:spLocks/>
            </p:cNvSpPr>
            <p:nvPr/>
          </p:nvSpPr>
          <p:spPr bwMode="auto">
            <a:xfrm>
              <a:off x="4733" y="994"/>
              <a:ext cx="485" cy="42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232" y="35"/>
                </a:cxn>
                <a:cxn ang="0">
                  <a:pos x="669" y="44"/>
                </a:cxn>
              </a:cxnLst>
              <a:rect l="0" t="0" r="r" b="b"/>
              <a:pathLst>
                <a:path w="669" h="44">
                  <a:moveTo>
                    <a:pt x="0" y="44"/>
                  </a:moveTo>
                  <a:cubicBezTo>
                    <a:pt x="106" y="0"/>
                    <a:pt x="19" y="28"/>
                    <a:pt x="232" y="35"/>
                  </a:cubicBezTo>
                  <a:cubicBezTo>
                    <a:pt x="378" y="39"/>
                    <a:pt x="669" y="44"/>
                    <a:pt x="669" y="4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Freeform 81"/>
            <p:cNvSpPr>
              <a:spLocks/>
            </p:cNvSpPr>
            <p:nvPr/>
          </p:nvSpPr>
          <p:spPr bwMode="auto">
            <a:xfrm flipH="1">
              <a:off x="4491" y="1238"/>
              <a:ext cx="914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6" y="18"/>
                </a:cxn>
              </a:cxnLst>
              <a:rect l="0" t="0" r="r" b="b"/>
              <a:pathLst>
                <a:path w="316" h="18">
                  <a:moveTo>
                    <a:pt x="0" y="0"/>
                  </a:moveTo>
                  <a:cubicBezTo>
                    <a:pt x="95" y="4"/>
                    <a:pt x="216" y="18"/>
                    <a:pt x="316" y="1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87"/>
            <p:cNvSpPr>
              <a:spLocks/>
            </p:cNvSpPr>
            <p:nvPr/>
          </p:nvSpPr>
          <p:spPr bwMode="auto">
            <a:xfrm rot="3902503">
              <a:off x="4811" y="1027"/>
              <a:ext cx="49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8"/>
                </a:cxn>
                <a:cxn ang="0">
                  <a:pos x="56" y="74"/>
                </a:cxn>
              </a:cxnLst>
              <a:rect l="0" t="0" r="r" b="b"/>
              <a:pathLst>
                <a:path w="56" h="74">
                  <a:moveTo>
                    <a:pt x="0" y="0"/>
                  </a:moveTo>
                  <a:cubicBezTo>
                    <a:pt x="6" y="9"/>
                    <a:pt x="9" y="21"/>
                    <a:pt x="18" y="28"/>
                  </a:cubicBezTo>
                  <a:cubicBezTo>
                    <a:pt x="46" y="51"/>
                    <a:pt x="56" y="17"/>
                    <a:pt x="56" y="7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auto">
            <a:xfrm>
              <a:off x="5036" y="1024"/>
              <a:ext cx="28" cy="82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0" y="82"/>
                </a:cxn>
                <a:cxn ang="0">
                  <a:pos x="17" y="98"/>
                </a:cxn>
              </a:cxnLst>
              <a:rect l="0" t="0" r="r" b="b"/>
              <a:pathLst>
                <a:path w="33" h="98">
                  <a:moveTo>
                    <a:pt x="33" y="0"/>
                  </a:moveTo>
                  <a:cubicBezTo>
                    <a:pt x="22" y="54"/>
                    <a:pt x="14" y="37"/>
                    <a:pt x="0" y="82"/>
                  </a:cubicBezTo>
                  <a:cubicBezTo>
                    <a:pt x="5" y="87"/>
                    <a:pt x="17" y="98"/>
                    <a:pt x="17" y="98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auto">
            <a:xfrm>
              <a:off x="5071" y="1182"/>
              <a:ext cx="30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49"/>
                </a:cxn>
                <a:cxn ang="0">
                  <a:pos x="33" y="81"/>
                </a:cxn>
              </a:cxnLst>
              <a:rect l="0" t="0" r="r" b="b"/>
              <a:pathLst>
                <a:path w="36" h="81">
                  <a:moveTo>
                    <a:pt x="0" y="0"/>
                  </a:moveTo>
                  <a:cubicBezTo>
                    <a:pt x="5" y="16"/>
                    <a:pt x="3" y="37"/>
                    <a:pt x="16" y="49"/>
                  </a:cubicBezTo>
                  <a:cubicBezTo>
                    <a:pt x="36" y="68"/>
                    <a:pt x="33" y="57"/>
                    <a:pt x="33" y="81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" name="Freeform 90"/>
            <p:cNvSpPr>
              <a:spLocks/>
            </p:cNvSpPr>
            <p:nvPr/>
          </p:nvSpPr>
          <p:spPr bwMode="auto">
            <a:xfrm>
              <a:off x="4810" y="1169"/>
              <a:ext cx="28" cy="1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" y="81"/>
                </a:cxn>
                <a:cxn ang="0">
                  <a:pos x="24" y="106"/>
                </a:cxn>
                <a:cxn ang="0">
                  <a:pos x="0" y="122"/>
                </a:cxn>
              </a:cxnLst>
              <a:rect l="0" t="0" r="r" b="b"/>
              <a:pathLst>
                <a:path w="33" h="122">
                  <a:moveTo>
                    <a:pt x="0" y="0"/>
                  </a:moveTo>
                  <a:cubicBezTo>
                    <a:pt x="9" y="45"/>
                    <a:pt x="18" y="42"/>
                    <a:pt x="33" y="81"/>
                  </a:cubicBezTo>
                  <a:cubicBezTo>
                    <a:pt x="30" y="89"/>
                    <a:pt x="29" y="99"/>
                    <a:pt x="24" y="106"/>
                  </a:cubicBezTo>
                  <a:cubicBezTo>
                    <a:pt x="17" y="113"/>
                    <a:pt x="0" y="122"/>
                    <a:pt x="0" y="122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" name="Freeform 91"/>
            <p:cNvSpPr>
              <a:spLocks/>
            </p:cNvSpPr>
            <p:nvPr/>
          </p:nvSpPr>
          <p:spPr bwMode="auto">
            <a:xfrm>
              <a:off x="4515" y="1065"/>
              <a:ext cx="165" cy="21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0" y="25"/>
                </a:cxn>
              </a:cxnLst>
              <a:rect l="0" t="0" r="r" b="b"/>
              <a:pathLst>
                <a:path w="196" h="25">
                  <a:moveTo>
                    <a:pt x="196" y="0"/>
                  </a:moveTo>
                  <a:cubicBezTo>
                    <a:pt x="123" y="23"/>
                    <a:pt x="83" y="25"/>
                    <a:pt x="0" y="25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8" name="Freeform 92"/>
            <p:cNvSpPr>
              <a:spLocks/>
            </p:cNvSpPr>
            <p:nvPr/>
          </p:nvSpPr>
          <p:spPr bwMode="auto">
            <a:xfrm>
              <a:off x="5242" y="1045"/>
              <a:ext cx="186" cy="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2" y="0"/>
                </a:cxn>
                <a:cxn ang="0">
                  <a:pos x="221" y="16"/>
                </a:cxn>
              </a:cxnLst>
              <a:rect l="0" t="0" r="r" b="b"/>
              <a:pathLst>
                <a:path w="221" h="16">
                  <a:moveTo>
                    <a:pt x="0" y="8"/>
                  </a:moveTo>
                  <a:cubicBezTo>
                    <a:pt x="27" y="5"/>
                    <a:pt x="54" y="0"/>
                    <a:pt x="82" y="0"/>
                  </a:cubicBezTo>
                  <a:cubicBezTo>
                    <a:pt x="134" y="0"/>
                    <a:pt x="171" y="16"/>
                    <a:pt x="221" y="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9" name="Text Box 94"/>
            <p:cNvSpPr txBox="1">
              <a:spLocks noChangeArrowheads="1"/>
            </p:cNvSpPr>
            <p:nvPr/>
          </p:nvSpPr>
          <p:spPr bwMode="auto">
            <a:xfrm>
              <a:off x="4338" y="973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b</a:t>
              </a:r>
            </a:p>
          </p:txBody>
        </p:sp>
        <p:sp>
          <p:nvSpPr>
            <p:cNvPr id="30" name="Text Box 95"/>
            <p:cNvSpPr txBox="1">
              <a:spLocks noChangeArrowheads="1"/>
            </p:cNvSpPr>
            <p:nvPr/>
          </p:nvSpPr>
          <p:spPr bwMode="auto">
            <a:xfrm>
              <a:off x="4346" y="1141"/>
              <a:ext cx="17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s</a:t>
              </a:r>
            </a:p>
          </p:txBody>
        </p:sp>
        <p:sp>
          <p:nvSpPr>
            <p:cNvPr id="31" name="Text Box 96"/>
            <p:cNvSpPr txBox="1">
              <a:spLocks noChangeArrowheads="1"/>
            </p:cNvSpPr>
            <p:nvPr/>
          </p:nvSpPr>
          <p:spPr bwMode="auto">
            <a:xfrm>
              <a:off x="5409" y="910"/>
              <a:ext cx="17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s</a:t>
              </a:r>
            </a:p>
          </p:txBody>
        </p:sp>
        <p:sp>
          <p:nvSpPr>
            <p:cNvPr id="32" name="Text Box 97"/>
            <p:cNvSpPr txBox="1">
              <a:spLocks noChangeArrowheads="1"/>
            </p:cNvSpPr>
            <p:nvPr/>
          </p:nvSpPr>
          <p:spPr bwMode="auto">
            <a:xfrm>
              <a:off x="5402" y="1099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b</a:t>
              </a:r>
            </a:p>
          </p:txBody>
        </p:sp>
        <p:sp>
          <p:nvSpPr>
            <p:cNvPr id="33" name="Line 100"/>
            <p:cNvSpPr>
              <a:spLocks noChangeShapeType="1"/>
            </p:cNvSpPr>
            <p:nvPr/>
          </p:nvSpPr>
          <p:spPr bwMode="auto">
            <a:xfrm>
              <a:off x="5454" y="1143"/>
              <a:ext cx="4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" name="Line 101"/>
            <p:cNvSpPr>
              <a:spLocks noChangeShapeType="1"/>
            </p:cNvSpPr>
            <p:nvPr/>
          </p:nvSpPr>
          <p:spPr bwMode="auto">
            <a:xfrm>
              <a:off x="4407" y="1209"/>
              <a:ext cx="4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48"/>
          <p:cNvSpPr txBox="1">
            <a:spLocks noChangeArrowheads="1"/>
          </p:cNvSpPr>
          <p:nvPr/>
        </p:nvSpPr>
        <p:spPr>
          <a:xfrm>
            <a:off x="1447800" y="0"/>
            <a:ext cx="7391400" cy="8382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W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hat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’s the status of the CKM parameters now?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38169" y="5029200"/>
            <a:ext cx="53058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66FF"/>
                </a:solidFill>
              </a:rPr>
              <a:t>Certainly, the </a:t>
            </a:r>
            <a:r>
              <a:rPr lang="en-GB" sz="2000" dirty="0" smtClean="0">
                <a:solidFill>
                  <a:srgbClr val="C00000"/>
                </a:solidFill>
              </a:rPr>
              <a:t>CKM mechanism is the dominant source </a:t>
            </a:r>
            <a:r>
              <a:rPr lang="en-GB" sz="2000" dirty="0" smtClean="0">
                <a:solidFill>
                  <a:srgbClr val="0066FF"/>
                </a:solidFill>
              </a:rPr>
              <a:t>of the CP violation observed so far. </a:t>
            </a:r>
          </a:p>
          <a:p>
            <a:r>
              <a:rPr lang="en-GB" sz="2000" dirty="0" smtClean="0">
                <a:solidFill>
                  <a:srgbClr val="0066FF"/>
                </a:solidFill>
              </a:rPr>
              <a:t>However...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E78B4-0439-488B-ABD3-9F371A9DB189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pic>
        <p:nvPicPr>
          <p:cNvPr id="34818" name="Picture 2" descr="E:\talks\Wyler\rhoeta_small_globa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09600"/>
            <a:ext cx="8156055" cy="41656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6658807" y="316468"/>
            <a:ext cx="2408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http://ckmfitter.in2p3.fr/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990600" y="4648200"/>
            <a:ext cx="2819400" cy="1905000"/>
            <a:chOff x="990600" y="4572000"/>
            <a:chExt cx="2819400" cy="1905000"/>
          </a:xfrm>
        </p:grpSpPr>
        <p:pic>
          <p:nvPicPr>
            <p:cNvPr id="3481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0600" y="4876800"/>
              <a:ext cx="2743199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1784398" y="4572000"/>
              <a:ext cx="1111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Beauty 09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90600" y="4648200"/>
              <a:ext cx="2819400" cy="1828800"/>
            </a:xfrm>
            <a:prstGeom prst="rect">
              <a:avLst/>
            </a:prstGeom>
            <a:solidFill>
              <a:srgbClr val="FFE39D">
                <a:alpha val="3607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-304800"/>
            <a:ext cx="749808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 measurement</a:t>
            </a:r>
          </a:p>
        </p:txBody>
      </p:sp>
      <p:pic>
        <p:nvPicPr>
          <p:cNvPr id="13318" name="Picture 7"/>
          <p:cNvPicPr>
            <a:picLocks noChangeAspect="1" noChangeArrowheads="1"/>
          </p:cNvPicPr>
          <p:nvPr/>
        </p:nvPicPr>
        <p:blipFill>
          <a:blip r:embed="rId2" cstate="print"/>
          <a:srcRect b="1480"/>
          <a:stretch>
            <a:fillRect/>
          </a:stretch>
        </p:blipFill>
        <p:spPr bwMode="auto">
          <a:xfrm>
            <a:off x="1331913" y="1062038"/>
            <a:ext cx="6119812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331913" y="1052513"/>
            <a:ext cx="6134100" cy="3097212"/>
            <a:chOff x="839" y="663"/>
            <a:chExt cx="3864" cy="1951"/>
          </a:xfrm>
        </p:grpSpPr>
        <p:pic>
          <p:nvPicPr>
            <p:cNvPr id="13321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b="43532"/>
            <a:stretch>
              <a:fillRect/>
            </a:stretch>
          </p:blipFill>
          <p:spPr bwMode="auto">
            <a:xfrm>
              <a:off x="839" y="663"/>
              <a:ext cx="3864" cy="1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2" name="Text Box 10"/>
            <p:cNvSpPr txBox="1">
              <a:spLocks noChangeArrowheads="1"/>
            </p:cNvSpPr>
            <p:nvPr/>
          </p:nvSpPr>
          <p:spPr bwMode="auto">
            <a:xfrm>
              <a:off x="2653" y="981"/>
              <a:ext cx="5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>
                  <a:solidFill>
                    <a:schemeClr val="bg1"/>
                  </a:solidFill>
                </a:rPr>
                <a:t>Indirect</a:t>
              </a:r>
            </a:p>
          </p:txBody>
        </p:sp>
        <p:sp>
          <p:nvSpPr>
            <p:cNvPr id="13323" name="Text Box 11"/>
            <p:cNvSpPr txBox="1">
              <a:spLocks noChangeArrowheads="1"/>
            </p:cNvSpPr>
            <p:nvPr/>
          </p:nvSpPr>
          <p:spPr bwMode="auto">
            <a:xfrm>
              <a:off x="1565" y="1026"/>
              <a:ext cx="99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u="none">
                  <a:solidFill>
                    <a:schemeClr val="bg1"/>
                  </a:solidFill>
                </a:rPr>
                <a:t>Direct</a:t>
              </a:r>
              <a:br>
                <a:rPr lang="en-US" u="none">
                  <a:solidFill>
                    <a:schemeClr val="bg1"/>
                  </a:solidFill>
                </a:rPr>
              </a:br>
              <a:r>
                <a:rPr lang="en-US" u="none">
                  <a:solidFill>
                    <a:schemeClr val="bg1"/>
                  </a:solidFill>
                </a:rPr>
                <a:t>measurement</a:t>
              </a:r>
            </a:p>
          </p:txBody>
        </p:sp>
      </p:grp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008063" y="4495800"/>
            <a:ext cx="8135937" cy="18287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dirty="0" smtClean="0">
                <a:solidFill>
                  <a:srgbClr val="0066FF"/>
                </a:solidFill>
                <a:latin typeface="Times New Roman" pitchFamily="18" charset="0"/>
              </a:rPr>
              <a:t>All measurements together</a:t>
            </a:r>
            <a:r>
              <a:rPr lang="en-US" u="none" dirty="0" smtClean="0">
                <a:solidFill>
                  <a:srgbClr val="0066FF"/>
                </a:solidFill>
                <a:latin typeface="Times New Roman" pitchFamily="18" charset="0"/>
              </a:rPr>
              <a:t> </a:t>
            </a:r>
            <a:r>
              <a:rPr lang="en-US" u="none" dirty="0">
                <a:solidFill>
                  <a:srgbClr val="0066FF"/>
                </a:solidFill>
                <a:latin typeface="Times New Roman" pitchFamily="18" charset="0"/>
              </a:rPr>
              <a:t>determine (indirectly) the CKM angle </a:t>
            </a:r>
            <a:r>
              <a:rPr lang="en-US" u="none" dirty="0">
                <a:solidFill>
                  <a:srgbClr val="0066FF"/>
                </a:solidFill>
                <a:latin typeface="Symbol" pitchFamily="18" charset="2"/>
              </a:rPr>
              <a:t>g </a:t>
            </a:r>
            <a:r>
              <a:rPr lang="en-US" u="none" dirty="0">
                <a:solidFill>
                  <a:srgbClr val="0066FF"/>
                </a:solidFill>
                <a:latin typeface="Times New Roman" pitchFamily="18" charset="0"/>
              </a:rPr>
              <a:t>= (</a:t>
            </a:r>
            <a:r>
              <a:rPr lang="en-US" u="none" dirty="0" smtClean="0">
                <a:solidFill>
                  <a:srgbClr val="0066FF"/>
                </a:solidFill>
                <a:latin typeface="Times New Roman" pitchFamily="18" charset="0"/>
              </a:rPr>
              <a:t>68 </a:t>
            </a:r>
            <a:r>
              <a:rPr lang="en-US" u="none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u="none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4)º</a:t>
            </a:r>
            <a:endParaRPr lang="en-US" u="none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u="none" dirty="0">
                <a:solidFill>
                  <a:srgbClr val="0066FF"/>
                </a:solidFill>
                <a:latin typeface="Times New Roman" pitchFamily="18" charset="0"/>
              </a:rPr>
              <a:t>However, as processes involve loops, may be affected by new physics </a:t>
            </a:r>
            <a:br>
              <a:rPr lang="en-US" u="none" dirty="0">
                <a:solidFill>
                  <a:srgbClr val="0066FF"/>
                </a:solidFill>
                <a:latin typeface="Times New Roman" pitchFamily="18" charset="0"/>
              </a:rPr>
            </a:br>
            <a:r>
              <a:rPr lang="en-US" u="none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u="none" dirty="0">
                <a:solidFill>
                  <a:srgbClr val="0066FF"/>
                </a:solidFill>
                <a:latin typeface="Times New Roman" pitchFamily="18" charset="0"/>
              </a:rPr>
              <a:t> should be compared with measurement of </a:t>
            </a:r>
            <a:r>
              <a:rPr lang="en-US" u="none" dirty="0">
                <a:solidFill>
                  <a:srgbClr val="0066FF"/>
                </a:solidFill>
                <a:latin typeface="Symbol" pitchFamily="18" charset="2"/>
              </a:rPr>
              <a:t>g</a:t>
            </a:r>
            <a:r>
              <a:rPr lang="en-US" u="none" dirty="0">
                <a:solidFill>
                  <a:srgbClr val="0066FF"/>
                </a:solidFill>
                <a:latin typeface="Times New Roman" pitchFamily="18" charset="0"/>
              </a:rPr>
              <a:t> from tree process: </a:t>
            </a:r>
            <a:br>
              <a:rPr lang="en-US" u="none" dirty="0">
                <a:solidFill>
                  <a:srgbClr val="0066FF"/>
                </a:solidFill>
                <a:latin typeface="Times New Roman" pitchFamily="18" charset="0"/>
              </a:rPr>
            </a:br>
            <a:r>
              <a:rPr lang="en-US" u="none" dirty="0">
                <a:solidFill>
                  <a:srgbClr val="0066FF"/>
                </a:solidFill>
                <a:latin typeface="Times New Roman" pitchFamily="18" charset="0"/>
              </a:rPr>
              <a:t>     B </a:t>
            </a:r>
            <a:r>
              <a:rPr lang="en-US" u="none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u="none" dirty="0">
                <a:solidFill>
                  <a:srgbClr val="0066FF"/>
                </a:solidFill>
                <a:latin typeface="Times New Roman" pitchFamily="18" charset="0"/>
              </a:rPr>
              <a:t> DK, unaffected by new physics</a:t>
            </a:r>
            <a:r>
              <a:rPr lang="en-US" u="none" dirty="0">
                <a:solidFill>
                  <a:srgbClr val="0070C0"/>
                </a:solidFill>
                <a:latin typeface="Times New Roman" pitchFamily="18" charset="0"/>
              </a:rPr>
              <a:t/>
            </a:r>
            <a:br>
              <a:rPr lang="en-US" u="none" dirty="0">
                <a:solidFill>
                  <a:srgbClr val="0070C0"/>
                </a:solidFill>
                <a:latin typeface="Times New Roman" pitchFamily="18" charset="0"/>
              </a:rPr>
            </a:br>
            <a:r>
              <a:rPr lang="en-US" u="none" dirty="0">
                <a:solidFill>
                  <a:srgbClr val="C00000"/>
                </a:solidFill>
                <a:latin typeface="Times New Roman" pitchFamily="18" charset="0"/>
              </a:rPr>
              <a:t>Currently only poorly constrained:  </a:t>
            </a:r>
            <a:r>
              <a:rPr lang="en-US" u="none" dirty="0">
                <a:solidFill>
                  <a:srgbClr val="C00000"/>
                </a:solidFill>
                <a:latin typeface="Symbol" pitchFamily="18" charset="2"/>
              </a:rPr>
              <a:t>g </a:t>
            </a:r>
            <a:r>
              <a:rPr lang="en-US" u="none" dirty="0">
                <a:solidFill>
                  <a:srgbClr val="C00000"/>
                </a:solidFill>
                <a:latin typeface="Times New Roman" pitchFamily="18" charset="0"/>
              </a:rPr>
              <a:t>= (</a:t>
            </a:r>
            <a:r>
              <a:rPr lang="en-US" u="none" dirty="0" smtClean="0">
                <a:solidFill>
                  <a:srgbClr val="C00000"/>
                </a:solidFill>
                <a:latin typeface="Times New Roman" pitchFamily="18" charset="0"/>
              </a:rPr>
              <a:t>75 </a:t>
            </a:r>
            <a:r>
              <a:rPr lang="en-US" u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u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)º</a:t>
            </a:r>
            <a:r>
              <a:rPr lang="en-US" u="none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en-US" u="none" dirty="0">
                <a:solidFill>
                  <a:srgbClr val="C00000"/>
                </a:solidFill>
                <a:latin typeface="Times New Roman" pitchFamily="18" charset="0"/>
              </a:rPr>
              <a:t>(direct measurement</a:t>
            </a:r>
            <a:r>
              <a:rPr lang="en-US" u="none" dirty="0" smtClean="0">
                <a:solidFill>
                  <a:srgbClr val="C00000"/>
                </a:solidFill>
                <a:latin typeface="Times New Roman" pitchFamily="18" charset="0"/>
              </a:rPr>
              <a:t>)</a:t>
            </a:r>
            <a:endParaRPr lang="en-US" u="none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9974-3CE5-4D3F-B89D-D34BDD1CE222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48"/>
          <p:cNvSpPr txBox="1">
            <a:spLocks noChangeArrowheads="1"/>
          </p:cNvSpPr>
          <p:nvPr/>
        </p:nvSpPr>
        <p:spPr>
          <a:xfrm>
            <a:off x="1524000" y="0"/>
            <a:ext cx="73914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sym typeface="Symbol"/>
              </a:rPr>
              <a:t></a:t>
            </a:r>
            <a:r>
              <a:rPr lang="en-US" sz="4000" baseline="-25000" noProof="0" dirty="0" smtClean="0"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sym typeface="Symbol"/>
              </a:rPr>
              <a:t>s</a:t>
            </a:r>
            <a:r>
              <a:rPr lang="en-US" sz="4000" noProof="0" dirty="0" smtClean="0"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  <a:sym typeface="Symbol"/>
              </a:rPr>
              <a:t> measurement</a:t>
            </a:r>
            <a:r>
              <a:rPr lang="en-US" sz="4000" noProof="0" dirty="0" smtClean="0"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A5EBB-E940-4AF9-A516-C0FF61452597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66800" y="914400"/>
            <a:ext cx="8077200" cy="1447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00" b="0" i="0" u="none" strike="noStrike" kern="1200" cap="none" spc="0" normalizeH="0" baseline="0" noProof="0" dirty="0" smtClean="0">
              <a:ln>
                <a:noFill/>
              </a:ln>
              <a:solidFill>
                <a:srgbClr val="08376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dirty="0" smtClean="0">
                <a:solidFill>
                  <a:srgbClr val="0066FF"/>
                </a:solidFill>
              </a:rPr>
              <a:t>First measurement from </a:t>
            </a:r>
            <a:r>
              <a:rPr lang="en-US" dirty="0" smtClean="0">
                <a:solidFill>
                  <a:srgbClr val="C00000"/>
                </a:solidFill>
              </a:rPr>
              <a:t>CDF/D0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66FF"/>
                </a:solidFill>
              </a:rPr>
              <a:t>of the </a:t>
            </a:r>
            <a:r>
              <a:rPr lang="en-US" dirty="0" smtClean="0">
                <a:solidFill>
                  <a:srgbClr val="C00000"/>
                </a:solidFill>
              </a:rPr>
              <a:t>phase in the mixing of the Bs system </a:t>
            </a:r>
            <a:r>
              <a:rPr lang="en-US" dirty="0" smtClean="0">
                <a:solidFill>
                  <a:srgbClr val="0066FF"/>
                </a:solidFill>
              </a:rPr>
              <a:t>using the </a:t>
            </a:r>
            <a:r>
              <a:rPr lang="en-US" dirty="0" smtClean="0">
                <a:solidFill>
                  <a:srgbClr val="C00000"/>
                </a:solidFill>
              </a:rPr>
              <a:t>time dependent analysis </a:t>
            </a:r>
            <a:r>
              <a:rPr lang="en-US" dirty="0" smtClean="0">
                <a:solidFill>
                  <a:srgbClr val="0066FF"/>
                </a:solidFill>
              </a:rPr>
              <a:t>of the decay </a:t>
            </a:r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baseline="-25000" dirty="0" smtClean="0">
                <a:solidFill>
                  <a:srgbClr val="C00000"/>
                </a:solidFill>
              </a:rPr>
              <a:t>s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J/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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66FF"/>
                </a:solidFill>
              </a:rPr>
              <a:t>shows tantalizing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hints</a:t>
            </a:r>
            <a:r>
              <a:rPr lang="en-US" dirty="0" smtClean="0">
                <a:solidFill>
                  <a:srgbClr val="0066FF"/>
                </a:solidFill>
              </a:rPr>
              <a:t>… with only ~3k signal candidates there is </a:t>
            </a:r>
            <a:r>
              <a:rPr lang="en-US" dirty="0" smtClean="0">
                <a:solidFill>
                  <a:srgbClr val="C00000"/>
                </a:solidFill>
              </a:rPr>
              <a:t>~2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 difference </a:t>
            </a:r>
            <a:r>
              <a:rPr lang="en-US" dirty="0" err="1" smtClean="0">
                <a:solidFill>
                  <a:srgbClr val="C00000"/>
                </a:solidFill>
                <a:sym typeface="Symbol"/>
              </a:rPr>
              <a:t>w.r.t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. the very precise SM prediction.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en-US" sz="2400" dirty="0" smtClean="0">
                <a:solidFill>
                  <a:srgbClr val="083763"/>
                </a:solidFill>
                <a:latin typeface="Times New Roman" pitchFamily="18" charset="0"/>
              </a:rPr>
              <a:t>    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83763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endParaRPr lang="en-US" sz="2400" dirty="0" smtClean="0">
              <a:solidFill>
                <a:srgbClr val="083763"/>
              </a:solidFill>
              <a:latin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pic>
        <p:nvPicPr>
          <p:cNvPr id="8" name="Picture 7" descr="2d_contours_combin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2362200"/>
            <a:ext cx="4517055" cy="403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48"/>
          <p:cNvSpPr txBox="1">
            <a:spLocks noChangeArrowheads="1"/>
          </p:cNvSpPr>
          <p:nvPr/>
        </p:nvSpPr>
        <p:spPr>
          <a:xfrm>
            <a:off x="1447800" y="152400"/>
            <a:ext cx="7391400" cy="8382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Parameterization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of New Physics in mixing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66800" y="533400"/>
            <a:ext cx="8077200" cy="1447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00" b="0" i="0" u="none" strike="noStrike" kern="1200" cap="none" spc="0" normalizeH="0" baseline="0" noProof="0" dirty="0" smtClean="0">
              <a:ln>
                <a:noFill/>
              </a:ln>
              <a:solidFill>
                <a:srgbClr val="08376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effects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New Physics in the oscillation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can be </a:t>
            </a:r>
            <a:r>
              <a:rPr lang="en-US" dirty="0" smtClean="0">
                <a:solidFill>
                  <a:srgbClr val="0066FF"/>
                </a:solidFill>
              </a:rPr>
              <a:t>parameterized as: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en-US" sz="2400" dirty="0" smtClean="0">
                <a:solidFill>
                  <a:srgbClr val="0066FF"/>
                </a:solidFill>
                <a:latin typeface="Times New Roman" pitchFamily="18" charset="0"/>
              </a:rPr>
              <a:t>    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83763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endParaRPr lang="en-US" sz="2400" dirty="0" smtClean="0">
              <a:solidFill>
                <a:srgbClr val="083763"/>
              </a:solidFill>
              <a:latin typeface="Times New Roman" pitchFamily="18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84147-687A-4662-8A89-B5441C792AC7}" type="datetime2">
              <a:rPr lang="en-US" smtClean="0"/>
              <a:pPr/>
              <a:t>Tuesday, January 05, 2010</a:t>
            </a:fld>
            <a:endParaRPr lang="en-U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3650" y="1066800"/>
            <a:ext cx="48577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pic>
        <p:nvPicPr>
          <p:cNvPr id="29698" name="Picture 2" descr="E:\talks\Wyler\ReImDeltadss_al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438400"/>
            <a:ext cx="4343400" cy="3758325"/>
          </a:xfrm>
          <a:prstGeom prst="rect">
            <a:avLst/>
          </a:prstGeom>
          <a:noFill/>
        </p:spPr>
      </p:pic>
      <p:pic>
        <p:nvPicPr>
          <p:cNvPr id="29697" name="Picture 1" descr="E:\talks\Wyler\ReImDeltadsd_al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1" y="2438400"/>
            <a:ext cx="3809999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48"/>
          <p:cNvSpPr txBox="1">
            <a:spLocks noChangeArrowheads="1"/>
          </p:cNvSpPr>
          <p:nvPr/>
        </p:nvSpPr>
        <p:spPr>
          <a:xfrm>
            <a:off x="1447800" y="0"/>
            <a:ext cx="73914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Rare decays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43"/>
          <p:cNvSpPr txBox="1">
            <a:spLocks noChangeArrowheads="1"/>
          </p:cNvSpPr>
          <p:nvPr/>
        </p:nvSpPr>
        <p:spPr bwMode="auto">
          <a:xfrm>
            <a:off x="998537" y="685800"/>
            <a:ext cx="8145463" cy="371513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>
                <a:solidFill>
                  <a:srgbClr val="0066FF"/>
                </a:solidFill>
              </a:rPr>
              <a:t>The penguin diagram prefers heavy virtual fields in the loop; penguin-to-tree ratio:</a:t>
            </a:r>
          </a:p>
        </p:txBody>
      </p:sp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3330575" y="1293812"/>
          <a:ext cx="3146425" cy="687388"/>
        </p:xfrm>
        <a:graphic>
          <a:graphicData uri="http://schemas.openxmlformats.org/presentationml/2006/ole">
            <p:oleObj spid="_x0000_s3074" name="Equation" r:id="rId4" imgW="2374560" imgH="507960" progId="">
              <p:embed/>
            </p:oleObj>
          </a:graphicData>
        </a:graphic>
      </p:graphicFrame>
      <p:grpSp>
        <p:nvGrpSpPr>
          <p:cNvPr id="2" name="Group 39"/>
          <p:cNvGrpSpPr/>
          <p:nvPr/>
        </p:nvGrpSpPr>
        <p:grpSpPr>
          <a:xfrm>
            <a:off x="1600200" y="2362200"/>
            <a:ext cx="6666915" cy="4038600"/>
            <a:chOff x="250825" y="188913"/>
            <a:chExt cx="8740775" cy="6211887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50825" y="279400"/>
              <a:ext cx="5581650" cy="4125913"/>
              <a:chOff x="-97" y="5"/>
              <a:chExt cx="3516" cy="2599"/>
            </a:xfrm>
          </p:grpSpPr>
          <p:pic>
            <p:nvPicPr>
              <p:cNvPr id="50" name="Picture 4" descr="gautier_feynman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flipH="1">
                <a:off x="-97" y="5"/>
                <a:ext cx="3516" cy="2599"/>
              </a:xfrm>
              <a:prstGeom prst="rect">
                <a:avLst/>
              </a:prstGeom>
              <a:noFill/>
            </p:spPr>
          </p:pic>
          <p:sp>
            <p:nvSpPr>
              <p:cNvPr id="51" name="Rectangle 5"/>
              <p:cNvSpPr>
                <a:spLocks noChangeArrowheads="1"/>
              </p:cNvSpPr>
              <p:nvPr/>
            </p:nvSpPr>
            <p:spPr bwMode="auto">
              <a:xfrm>
                <a:off x="-97" y="5"/>
                <a:ext cx="3516" cy="2599"/>
              </a:xfrm>
              <a:prstGeom prst="rect">
                <a:avLst/>
              </a:prstGeom>
              <a:noFill/>
              <a:ln w="2540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2" name="Rectangle 2"/>
            <p:cNvSpPr>
              <a:spLocks noChangeArrowheads="1"/>
            </p:cNvSpPr>
            <p:nvPr/>
          </p:nvSpPr>
          <p:spPr bwMode="auto">
            <a:xfrm>
              <a:off x="4792663" y="3192463"/>
              <a:ext cx="4198937" cy="320833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pic>
          <p:nvPicPr>
            <p:cNvPr id="43" name="Picture 6" descr="hurth_pinguin"/>
            <p:cNvPicPr>
              <a:picLocks noChangeAspect="1" noChangeArrowheads="1"/>
            </p:cNvPicPr>
            <p:nvPr/>
          </p:nvPicPr>
          <p:blipFill>
            <a:blip r:embed="rId6" cstate="print"/>
            <a:srcRect r="50000"/>
            <a:stretch>
              <a:fillRect/>
            </a:stretch>
          </p:blipFill>
          <p:spPr bwMode="auto">
            <a:xfrm>
              <a:off x="4800600" y="3200400"/>
              <a:ext cx="2003425" cy="309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3446463" y="188913"/>
              <a:ext cx="3383777" cy="1106485"/>
            </a:xfrm>
            <a:prstGeom prst="wedgeRoundRectCallout">
              <a:avLst>
                <a:gd name="adj1" fmla="val -44866"/>
                <a:gd name="adj2" fmla="val 87157"/>
                <a:gd name="adj3" fmla="val 16667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sz="1400" dirty="0"/>
                <a:t>why (the hell) do you call these </a:t>
              </a:r>
              <a:br>
                <a:rPr lang="en-US" sz="1400" dirty="0"/>
              </a:br>
              <a:r>
                <a:rPr lang="en-US" sz="1400" b="1" dirty="0"/>
                <a:t>Penguin diagrams</a:t>
              </a:r>
              <a:r>
                <a:rPr lang="en-US" sz="1400" dirty="0"/>
                <a:t>?</a:t>
              </a:r>
              <a:br>
                <a:rPr lang="en-US" sz="1400" dirty="0"/>
              </a:br>
              <a:r>
                <a:rPr lang="en-US" sz="1400" dirty="0"/>
                <a:t>They don’t look like penguins!</a:t>
              </a:r>
            </a:p>
          </p:txBody>
        </p:sp>
        <p:sp>
          <p:nvSpPr>
            <p:cNvPr id="45" name="Text Box 9"/>
            <p:cNvSpPr txBox="1">
              <a:spLocks noChangeArrowheads="1"/>
            </p:cNvSpPr>
            <p:nvPr/>
          </p:nvSpPr>
          <p:spPr bwMode="auto">
            <a:xfrm>
              <a:off x="341313" y="325438"/>
              <a:ext cx="2486025" cy="4572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 eaLnBrk="0" hangingPunct="0">
                <a:spcBef>
                  <a:spcPct val="0"/>
                </a:spcBef>
                <a:buFontTx/>
                <a:buNone/>
              </a:pPr>
              <a:r>
                <a:rPr lang="en-US" sz="2400" b="1">
                  <a:solidFill>
                    <a:schemeClr val="bg1"/>
                  </a:solidFill>
                </a:rPr>
                <a:t>a controversy…</a:t>
              </a:r>
            </a:p>
          </p:txBody>
        </p:sp>
        <p:sp>
          <p:nvSpPr>
            <p:cNvPr id="46" name="Text Box 10"/>
            <p:cNvSpPr txBox="1">
              <a:spLocks noChangeArrowheads="1"/>
            </p:cNvSpPr>
            <p:nvPr/>
          </p:nvSpPr>
          <p:spPr bwMode="auto">
            <a:xfrm>
              <a:off x="323850" y="4278313"/>
              <a:ext cx="2444750" cy="27463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sz="1200">
                  <a:solidFill>
                    <a:schemeClr val="bg1"/>
                  </a:solidFill>
                </a:rPr>
                <a:t>mirror image of Richard Feynman</a:t>
              </a:r>
            </a:p>
          </p:txBody>
        </p:sp>
        <p:pic>
          <p:nvPicPr>
            <p:cNvPr id="48" name="Picture 12" descr="hurth_pinguin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00600" y="3200400"/>
              <a:ext cx="4006850" cy="3090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AutoShape 13"/>
            <p:cNvSpPr>
              <a:spLocks noChangeArrowheads="1"/>
            </p:cNvSpPr>
            <p:nvPr/>
          </p:nvSpPr>
          <p:spPr bwMode="auto">
            <a:xfrm>
              <a:off x="6102349" y="1484313"/>
              <a:ext cx="2725957" cy="1238251"/>
            </a:xfrm>
            <a:prstGeom prst="wedgeRoundRectCallout">
              <a:avLst>
                <a:gd name="adj1" fmla="val 8819"/>
                <a:gd name="adj2" fmla="val 88718"/>
                <a:gd name="adj3" fmla="val 16667"/>
              </a:avLst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US" sz="1400" dirty="0"/>
                <a:t>I’ve never seen a </a:t>
              </a:r>
              <a:br>
                <a:rPr lang="en-US" sz="1400" dirty="0"/>
              </a:br>
              <a:r>
                <a:rPr lang="en-US" sz="1400" b="1" dirty="0"/>
                <a:t>Feynman diagram</a:t>
              </a:r>
              <a:r>
                <a:rPr lang="en-US" sz="1400" dirty="0"/>
                <a:t> </a:t>
              </a:r>
              <a:br>
                <a:rPr lang="en-US" sz="1400" dirty="0"/>
              </a:br>
              <a:r>
                <a:rPr lang="en-US" sz="1400" dirty="0"/>
                <a:t>that looks like </a:t>
              </a:r>
              <a:r>
                <a:rPr lang="en-US" sz="1400" b="1" dirty="0"/>
                <a:t>you</a:t>
              </a:r>
              <a:r>
                <a:rPr lang="en-US" sz="1400" dirty="0"/>
                <a:t>  </a:t>
              </a:r>
              <a:r>
                <a:rPr lang="en-US" sz="1400" dirty="0">
                  <a:sym typeface="Wingdings" pitchFamily="2" charset="2"/>
                </a:rPr>
                <a:t></a:t>
              </a:r>
              <a:endParaRPr lang="en-US" sz="1400" dirty="0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7E7E0-7FA5-4554-B320-D0CD31E6206E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/>
          <p:cNvGrpSpPr/>
          <p:nvPr/>
        </p:nvGrpSpPr>
        <p:grpSpPr>
          <a:xfrm>
            <a:off x="1219200" y="685800"/>
            <a:ext cx="2438400" cy="5257800"/>
            <a:chOff x="1219200" y="685800"/>
            <a:chExt cx="2438400" cy="5257800"/>
          </a:xfrm>
        </p:grpSpPr>
        <p:pic>
          <p:nvPicPr>
            <p:cNvPr id="52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0" y="685800"/>
              <a:ext cx="2209800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400" y="1981200"/>
              <a:ext cx="2286000" cy="3905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Rectangle 60"/>
            <p:cNvSpPr/>
            <p:nvPr/>
          </p:nvSpPr>
          <p:spPr>
            <a:xfrm>
              <a:off x="1219200" y="3276600"/>
              <a:ext cx="2438400" cy="2667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239000" cy="6397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Three interesting examples of rare decays</a:t>
            </a:r>
            <a:endParaRPr lang="ca-ES" sz="2800" dirty="0" smtClean="0"/>
          </a:p>
        </p:txBody>
      </p:sp>
      <p:grpSp>
        <p:nvGrpSpPr>
          <p:cNvPr id="49" name="Group 48"/>
          <p:cNvGrpSpPr/>
          <p:nvPr/>
        </p:nvGrpSpPr>
        <p:grpSpPr>
          <a:xfrm>
            <a:off x="1066800" y="3200400"/>
            <a:ext cx="8001000" cy="3276598"/>
            <a:chOff x="96838" y="2667000"/>
            <a:chExt cx="8970962" cy="3505198"/>
          </a:xfrm>
        </p:grpSpPr>
        <p:sp>
          <p:nvSpPr>
            <p:cNvPr id="50" name="Rectangle 49"/>
            <p:cNvSpPr/>
            <p:nvPr/>
          </p:nvSpPr>
          <p:spPr>
            <a:xfrm>
              <a:off x="152400" y="3141663"/>
              <a:ext cx="8839200" cy="990600"/>
            </a:xfrm>
            <a:prstGeom prst="rect">
              <a:avLst/>
            </a:prstGeom>
            <a:solidFill>
              <a:srgbClr val="F5F3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ca-ES">
                <a:solidFill>
                  <a:srgbClr val="FFFFFF"/>
                </a:solidFill>
              </a:endParaRPr>
            </a:p>
          </p:txBody>
        </p:sp>
        <p:sp>
          <p:nvSpPr>
            <p:cNvPr id="8196" name="Rectangle 19"/>
            <p:cNvSpPr>
              <a:spLocks noChangeArrowheads="1"/>
            </p:cNvSpPr>
            <p:nvPr/>
          </p:nvSpPr>
          <p:spPr bwMode="auto">
            <a:xfrm>
              <a:off x="123825" y="3294063"/>
              <a:ext cx="1156045" cy="493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 err="1">
                  <a:latin typeface="Calibri" pitchFamily="34" charset="0"/>
                </a:rPr>
                <a:t>B</a:t>
              </a:r>
              <a:r>
                <a:rPr lang="en-US" sz="2400" b="1" baseline="-25000" dirty="0" err="1">
                  <a:latin typeface="Calibri" pitchFamily="34" charset="0"/>
                </a:rPr>
                <a:t>s</a:t>
              </a:r>
              <a:r>
                <a:rPr lang="en-US" sz="2400" b="1" dirty="0" err="1">
                  <a:latin typeface="Calibri" pitchFamily="34" charset="0"/>
                  <a:sym typeface="Symbol" pitchFamily="18" charset="2"/>
                </a:rPr>
                <a:t></a:t>
              </a:r>
              <a:r>
                <a:rPr lang="en-US" sz="2400" b="1" dirty="0" err="1">
                  <a:latin typeface="Symbol" pitchFamily="18" charset="2"/>
                  <a:sym typeface="Symbol" pitchFamily="18" charset="2"/>
                </a:rPr>
                <a:t>fg</a:t>
              </a:r>
              <a:endParaRPr lang="ca-ES" sz="2400" b="1" dirty="0">
                <a:latin typeface="Calibri" pitchFamily="34" charset="0"/>
              </a:endParaRPr>
            </a:p>
          </p:txBody>
        </p:sp>
        <p:pic>
          <p:nvPicPr>
            <p:cNvPr id="8200" name="Picture 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40000"/>
            </a:blip>
            <a:srcRect/>
            <a:stretch>
              <a:fillRect/>
            </a:stretch>
          </p:blipFill>
          <p:spPr bwMode="auto">
            <a:xfrm>
              <a:off x="1600200" y="3429000"/>
              <a:ext cx="16605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Rectangle 31"/>
            <p:cNvSpPr/>
            <p:nvPr/>
          </p:nvSpPr>
          <p:spPr>
            <a:xfrm>
              <a:off x="3351213" y="2676525"/>
              <a:ext cx="1296987" cy="5238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>
                  <a:solidFill>
                    <a:srgbClr val="403152"/>
                  </a:solidFill>
                  <a:latin typeface="Calibri" pitchFamily="34" charset="0"/>
                </a:rPr>
                <a:t>BR</a:t>
              </a:r>
              <a:r>
                <a:rPr lang="en-US" sz="2800" b="1">
                  <a:solidFill>
                    <a:srgbClr val="403152"/>
                  </a:solidFill>
                  <a:latin typeface="Calibri" pitchFamily="34" charset="0"/>
                </a:rPr>
                <a:t>(SM)</a:t>
              </a:r>
              <a:endParaRPr lang="ca-ES" sz="2800" b="1">
                <a:solidFill>
                  <a:srgbClr val="403152"/>
                </a:solidFill>
                <a:latin typeface="Calibri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562600" y="2676525"/>
              <a:ext cx="1203325" cy="5238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i="1">
                  <a:solidFill>
                    <a:srgbClr val="403152"/>
                  </a:solidFill>
                  <a:latin typeface="Calibri" pitchFamily="34" charset="0"/>
                </a:rPr>
                <a:t>BR</a:t>
              </a:r>
              <a:r>
                <a:rPr lang="en-US" sz="2800" b="1">
                  <a:solidFill>
                    <a:srgbClr val="403152"/>
                  </a:solidFill>
                  <a:latin typeface="Calibri" pitchFamily="34" charset="0"/>
                </a:rPr>
                <a:t> exp</a:t>
              </a:r>
              <a:endParaRPr lang="ca-ES" sz="2800" b="1">
                <a:solidFill>
                  <a:srgbClr val="403152"/>
                </a:solidFill>
                <a:latin typeface="Calibr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467600" y="2667000"/>
              <a:ext cx="1349375" cy="5238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403152"/>
                  </a:solidFill>
                  <a:latin typeface="Calibri" pitchFamily="34" charset="0"/>
                </a:rPr>
                <a:t>@ LHCb</a:t>
              </a:r>
              <a:endParaRPr lang="ca-ES" sz="2800" b="1">
                <a:solidFill>
                  <a:srgbClr val="403152"/>
                </a:solidFill>
                <a:latin typeface="Calibri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086600" y="3294063"/>
              <a:ext cx="1812935" cy="4280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E46C0A"/>
                  </a:solidFill>
                  <a:latin typeface="Symbol" pitchFamily="18" charset="2"/>
                </a:rPr>
                <a:t>g</a:t>
              </a:r>
              <a:r>
                <a:rPr lang="en-US" sz="2000" b="1" dirty="0">
                  <a:solidFill>
                    <a:srgbClr val="E46C0A"/>
                  </a:solidFill>
                  <a:latin typeface="Calibri" pitchFamily="34" charset="0"/>
                </a:rPr>
                <a:t> polarization</a:t>
              </a:r>
              <a:endParaRPr lang="ca-ES" sz="2000" b="1" dirty="0">
                <a:solidFill>
                  <a:srgbClr val="E46C0A"/>
                </a:solidFill>
                <a:latin typeface="Calibri" pitchFamily="34" charset="0"/>
              </a:endParaRPr>
            </a:p>
          </p:txBody>
        </p:sp>
        <p:grpSp>
          <p:nvGrpSpPr>
            <p:cNvPr id="3" name="Group 68"/>
            <p:cNvGrpSpPr>
              <a:grpSpLocks/>
            </p:cNvGrpSpPr>
            <p:nvPr/>
          </p:nvGrpSpPr>
          <p:grpSpPr bwMode="auto">
            <a:xfrm>
              <a:off x="152400" y="5046661"/>
              <a:ext cx="8839200" cy="1125537"/>
              <a:chOff x="152400" y="5047325"/>
              <a:chExt cx="8839200" cy="1124873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152400" y="5047325"/>
                <a:ext cx="8839200" cy="1124873"/>
              </a:xfrm>
              <a:prstGeom prst="rect">
                <a:avLst/>
              </a:prstGeom>
              <a:solidFill>
                <a:srgbClr val="F5F3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ca-E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57163" y="5344014"/>
                <a:ext cx="1431038" cy="5593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2400" b="1" dirty="0" err="1">
                    <a:solidFill>
                      <a:srgbClr val="215968"/>
                    </a:solidFill>
                    <a:latin typeface="Calibri" pitchFamily="34" charset="0"/>
                  </a:rPr>
                  <a:t>B</a:t>
                </a:r>
                <a:r>
                  <a:rPr lang="es-ES" sz="2400" b="1" baseline="-25000" dirty="0" err="1">
                    <a:solidFill>
                      <a:srgbClr val="215968"/>
                    </a:solidFill>
                    <a:latin typeface="Calibri" pitchFamily="34" charset="0"/>
                  </a:rPr>
                  <a:t>s</a:t>
                </a:r>
                <a:r>
                  <a:rPr lang="es-ES" sz="2400" b="1" dirty="0" err="1">
                    <a:solidFill>
                      <a:srgbClr val="215968"/>
                    </a:solidFill>
                    <a:latin typeface="Calibri" pitchFamily="34" charset="0"/>
                    <a:sym typeface="Symbol" pitchFamily="18" charset="2"/>
                  </a:rPr>
                  <a:t></a:t>
                </a:r>
                <a:r>
                  <a:rPr lang="es-ES" sz="2400" b="1" dirty="0" err="1">
                    <a:solidFill>
                      <a:srgbClr val="215968"/>
                    </a:solidFill>
                    <a:latin typeface="Symbol" pitchFamily="18" charset="2"/>
                    <a:sym typeface="Symbol" pitchFamily="18" charset="2"/>
                  </a:rPr>
                  <a:t>m</a:t>
                </a:r>
                <a:r>
                  <a:rPr lang="en-US" sz="2400" b="1" baseline="30000" dirty="0">
                    <a:solidFill>
                      <a:srgbClr val="215968"/>
                    </a:solidFill>
                    <a:latin typeface="Calibri" pitchFamily="34" charset="0"/>
                    <a:sym typeface="Symbol" pitchFamily="18" charset="2"/>
                  </a:rPr>
                  <a:t>+</a:t>
                </a:r>
                <a:r>
                  <a:rPr lang="es-ES" sz="2400" b="1" dirty="0">
                    <a:solidFill>
                      <a:srgbClr val="215968"/>
                    </a:solidFill>
                    <a:latin typeface="Symbol" pitchFamily="18" charset="2"/>
                    <a:sym typeface="Symbol" pitchFamily="18" charset="2"/>
                  </a:rPr>
                  <a:t>m</a:t>
                </a:r>
                <a:r>
                  <a:rPr lang="es-ES" sz="2800" b="1" baseline="30000" dirty="0">
                    <a:solidFill>
                      <a:srgbClr val="215968"/>
                    </a:solidFill>
                    <a:latin typeface="Calibri" pitchFamily="34" charset="0"/>
                    <a:sym typeface="Symbol" pitchFamily="18" charset="2"/>
                  </a:rPr>
                  <a:t>-</a:t>
                </a:r>
                <a:endParaRPr lang="ca-ES" sz="2800" b="1" dirty="0">
                  <a:solidFill>
                    <a:srgbClr val="215968"/>
                  </a:solidFill>
                  <a:latin typeface="Calibri" pitchFamily="34" charset="0"/>
                </a:endParaRPr>
              </a:p>
            </p:txBody>
          </p:sp>
          <p:sp>
            <p:nvSpPr>
              <p:cNvPr id="8237" name="Rectangle 27"/>
              <p:cNvSpPr>
                <a:spLocks noChangeArrowheads="1"/>
              </p:cNvSpPr>
              <p:nvPr/>
            </p:nvSpPr>
            <p:spPr bwMode="auto">
              <a:xfrm>
                <a:off x="3124200" y="5257800"/>
                <a:ext cx="2216690" cy="69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Calibri" pitchFamily="34" charset="0"/>
                  </a:rPr>
                  <a:t>    (3.6</a:t>
                </a:r>
                <a:r>
                  <a:rPr lang="en-US" dirty="0" smtClean="0">
                    <a:latin typeface="Calibri" pitchFamily="34" charset="0"/>
                    <a:cs typeface="Times New Roman" pitchFamily="18" charset="0"/>
                  </a:rPr>
                  <a:t>±</a:t>
                </a:r>
                <a:r>
                  <a:rPr lang="en-US" dirty="0" smtClean="0">
                    <a:latin typeface="Calibri" pitchFamily="34" charset="0"/>
                  </a:rPr>
                  <a:t>0.4)·</a:t>
                </a:r>
                <a:r>
                  <a:rPr lang="en-US" dirty="0">
                    <a:latin typeface="Calibri" pitchFamily="34" charset="0"/>
                  </a:rPr>
                  <a:t>10</a:t>
                </a:r>
                <a:r>
                  <a:rPr lang="en-US" baseline="30000" dirty="0">
                    <a:latin typeface="Calibri" pitchFamily="34" charset="0"/>
                  </a:rPr>
                  <a:t>-9</a:t>
                </a:r>
              </a:p>
              <a:p>
                <a:r>
                  <a:rPr lang="en-US" dirty="0" err="1">
                    <a:latin typeface="Calibri" pitchFamily="34" charset="0"/>
                  </a:rPr>
                  <a:t>helicity</a:t>
                </a:r>
                <a:r>
                  <a:rPr lang="en-US" dirty="0">
                    <a:latin typeface="Calibri" pitchFamily="34" charset="0"/>
                  </a:rPr>
                  <a:t> suppressed</a:t>
                </a:r>
                <a:endParaRPr lang="ca-ES" dirty="0">
                  <a:latin typeface="Calibri" pitchFamily="34" charset="0"/>
                </a:endParaRPr>
              </a:p>
            </p:txBody>
          </p:sp>
          <p:sp>
            <p:nvSpPr>
              <p:cNvPr id="8238" name="Rectangle 28"/>
              <p:cNvSpPr>
                <a:spLocks noChangeArrowheads="1"/>
              </p:cNvSpPr>
              <p:nvPr/>
            </p:nvSpPr>
            <p:spPr bwMode="auto">
              <a:xfrm>
                <a:off x="5105399" y="5181600"/>
                <a:ext cx="2057400" cy="80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ts val="600"/>
                  </a:spcBef>
                  <a:buClr>
                    <a:srgbClr val="083763"/>
                  </a:buClr>
                  <a:buSzPct val="80000"/>
                </a:pPr>
                <a:r>
                  <a:rPr lang="en-US" dirty="0" err="1">
                    <a:latin typeface="Calibri" pitchFamily="34" charset="0"/>
                  </a:rPr>
                  <a:t>TeVatron</a:t>
                </a:r>
                <a:r>
                  <a:rPr lang="en-US" dirty="0">
                    <a:latin typeface="Calibri" pitchFamily="34" charset="0"/>
                  </a:rPr>
                  <a:t>             @ 90% CL </a:t>
                </a:r>
                <a:r>
                  <a:rPr lang="en-US" dirty="0" smtClean="0">
                    <a:latin typeface="Calibri" pitchFamily="34" charset="0"/>
                  </a:rPr>
                  <a:t>(4 </a:t>
                </a:r>
                <a:r>
                  <a:rPr lang="en-US" dirty="0">
                    <a:latin typeface="Calibri" pitchFamily="34" charset="0"/>
                  </a:rPr>
                  <a:t>fb</a:t>
                </a:r>
                <a:r>
                  <a:rPr lang="en-US" baseline="30000" dirty="0">
                    <a:latin typeface="Calibri" pitchFamily="34" charset="0"/>
                  </a:rPr>
                  <a:t>-1</a:t>
                </a:r>
                <a:r>
                  <a:rPr lang="en-US" dirty="0">
                    <a:latin typeface="Calibri" pitchFamily="34" charset="0"/>
                    <a:sym typeface="Wingdings" pitchFamily="2" charset="2"/>
                  </a:rPr>
                  <a:t>)              </a:t>
                </a:r>
                <a:r>
                  <a:rPr lang="en-US" dirty="0">
                    <a:latin typeface="Calibri" pitchFamily="34" charset="0"/>
                  </a:rPr>
                  <a:t> </a:t>
                </a:r>
                <a:r>
                  <a:rPr lang="en-US" b="1" dirty="0">
                    <a:latin typeface="Calibri" pitchFamily="34" charset="0"/>
                  </a:rPr>
                  <a:t>&lt; </a:t>
                </a:r>
                <a:r>
                  <a:rPr lang="en-US" b="1" dirty="0" smtClean="0">
                    <a:latin typeface="Calibri" pitchFamily="34" charset="0"/>
                  </a:rPr>
                  <a:t>36</a:t>
                </a:r>
                <a:r>
                  <a:rPr lang="en-US" b="1" dirty="0" smtClean="0">
                    <a:latin typeface="Calibri" pitchFamily="34" charset="0"/>
                    <a:sym typeface="Symbol" pitchFamily="18" charset="2"/>
                  </a:rPr>
                  <a:t></a:t>
                </a:r>
                <a:r>
                  <a:rPr lang="en-US" b="1" dirty="0">
                    <a:latin typeface="Calibri" pitchFamily="34" charset="0"/>
                  </a:rPr>
                  <a:t>10</a:t>
                </a:r>
                <a:r>
                  <a:rPr lang="en-US" b="1" baseline="30000" dirty="0">
                    <a:latin typeface="Calibri" pitchFamily="34" charset="0"/>
                  </a:rPr>
                  <a:t>-9</a:t>
                </a:r>
              </a:p>
            </p:txBody>
          </p:sp>
          <p:pic>
            <p:nvPicPr>
              <p:cNvPr id="8239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0000" contrast="40000"/>
              </a:blip>
              <a:srcRect/>
              <a:stretch>
                <a:fillRect/>
              </a:stretch>
            </p:blipFill>
            <p:spPr bwMode="auto">
              <a:xfrm>
                <a:off x="1676400" y="5500062"/>
                <a:ext cx="1447800" cy="2498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" name="Rectangle 41"/>
              <p:cNvSpPr/>
              <p:nvPr/>
            </p:nvSpPr>
            <p:spPr>
              <a:xfrm>
                <a:off x="7543800" y="5334494"/>
                <a:ext cx="914400" cy="46169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rgbClr val="E46C0A"/>
                    </a:solidFill>
                    <a:latin typeface="Calibri" pitchFamily="34" charset="0"/>
                  </a:rPr>
                  <a:t>BR</a:t>
                </a:r>
                <a:endParaRPr lang="ca-ES" sz="2400" b="1">
                  <a:solidFill>
                    <a:srgbClr val="E46C0A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45" name="Rectangle 44"/>
            <p:cNvSpPr/>
            <p:nvPr/>
          </p:nvSpPr>
          <p:spPr>
            <a:xfrm>
              <a:off x="3503613" y="3352800"/>
              <a:ext cx="1066800" cy="141577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latin typeface="Calibri" pitchFamily="34" charset="0"/>
                </a:rPr>
                <a:t>Large</a:t>
              </a:r>
              <a:r>
                <a:rPr lang="ca-ES" sz="1600" dirty="0">
                  <a:latin typeface="Calibri" pitchFamily="34" charset="0"/>
                </a:rPr>
                <a:t> </a:t>
              </a:r>
              <a:r>
                <a:rPr lang="en-GB" sz="1600" dirty="0">
                  <a:latin typeface="Calibri" pitchFamily="34" charset="0"/>
                </a:rPr>
                <a:t>theory errors on exclusive BRs</a:t>
              </a:r>
              <a:endParaRPr lang="ca-ES" sz="1600" dirty="0">
                <a:latin typeface="Calibri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867562" y="3330575"/>
              <a:ext cx="2320608" cy="7699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latin typeface="+mj-lt"/>
                  <a:cs typeface="Times New Roman" pitchFamily="18" charset="0"/>
                </a:rPr>
                <a:t>(57</a:t>
              </a:r>
              <a:r>
                <a:rPr lang="en-US" sz="2000" baseline="30000" dirty="0">
                  <a:latin typeface="+mj-lt"/>
                  <a:cs typeface="Times New Roman" pitchFamily="18" charset="0"/>
                </a:rPr>
                <a:t>+18</a:t>
              </a:r>
              <a:r>
                <a:rPr lang="en-US" sz="2000" baseline="-25000" dirty="0">
                  <a:latin typeface="+mj-lt"/>
                  <a:cs typeface="Times New Roman" pitchFamily="18" charset="0"/>
                </a:rPr>
                <a:t>-12</a:t>
              </a:r>
              <a:r>
                <a:rPr lang="en-US" sz="2000" baseline="30000" dirty="0">
                  <a:latin typeface="+mj-lt"/>
                  <a:cs typeface="Times New Roman" pitchFamily="18" charset="0"/>
                </a:rPr>
                <a:t>+12</a:t>
              </a:r>
              <a:r>
                <a:rPr lang="en-US" sz="2000" baseline="-25000" dirty="0">
                  <a:latin typeface="+mj-lt"/>
                  <a:cs typeface="Times New Roman" pitchFamily="18" charset="0"/>
                </a:rPr>
                <a:t>-11</a:t>
              </a:r>
              <a:r>
                <a:rPr lang="en-US" sz="2000" dirty="0">
                  <a:latin typeface="+mj-lt"/>
                  <a:cs typeface="Times New Roman" pitchFamily="18" charset="0"/>
                </a:rPr>
                <a:t>) 10</a:t>
              </a:r>
              <a:r>
                <a:rPr lang="en-US" sz="2000" baseline="30000" dirty="0">
                  <a:latin typeface="+mj-lt"/>
                  <a:cs typeface="Times New Roman" pitchFamily="18" charset="0"/>
                </a:rPr>
                <a:t>-6</a:t>
              </a:r>
              <a:r>
                <a:rPr lang="en-US" sz="2000" dirty="0">
                  <a:latin typeface="+mj-lt"/>
                  <a:cs typeface="Times New Roman" pitchFamily="18" charset="0"/>
                </a:rPr>
                <a:t>     Belle’08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374771" y="2826848"/>
              <a:ext cx="2054138" cy="3292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ca-ES" sz="1400" b="1" dirty="0" smtClean="0">
                  <a:solidFill>
                    <a:schemeClr val="tx2"/>
                  </a:solidFill>
                </a:rPr>
                <a:t>Relevant Operators</a:t>
              </a:r>
              <a:endParaRPr lang="ca-ES" sz="1400" b="1" dirty="0">
                <a:solidFill>
                  <a:schemeClr val="tx2"/>
                </a:solidFill>
                <a:latin typeface="+mn-lt"/>
              </a:endParaRPr>
            </a:p>
          </p:txBody>
        </p:sp>
        <p:grpSp>
          <p:nvGrpSpPr>
            <p:cNvPr id="6" name="Group 51"/>
            <p:cNvGrpSpPr>
              <a:grpSpLocks/>
            </p:cNvGrpSpPr>
            <p:nvPr/>
          </p:nvGrpSpPr>
          <p:grpSpPr bwMode="auto">
            <a:xfrm>
              <a:off x="96838" y="4114800"/>
              <a:ext cx="8970962" cy="846138"/>
              <a:chOff x="96377" y="4114800"/>
              <a:chExt cx="8971423" cy="845641"/>
            </a:xfrm>
          </p:grpSpPr>
          <p:grpSp>
            <p:nvGrpSpPr>
              <p:cNvPr id="7" name="Group 65"/>
              <p:cNvGrpSpPr>
                <a:grpSpLocks/>
              </p:cNvGrpSpPr>
              <p:nvPr/>
            </p:nvGrpSpPr>
            <p:grpSpPr bwMode="auto">
              <a:xfrm>
                <a:off x="96377" y="4114800"/>
                <a:ext cx="8971423" cy="845641"/>
                <a:chOff x="96377" y="4114800"/>
                <a:chExt cx="8971423" cy="845641"/>
              </a:xfrm>
            </p:grpSpPr>
            <p:sp>
              <p:nvSpPr>
                <p:cNvPr id="8218" name="Rectangle 20"/>
                <p:cNvSpPr>
                  <a:spLocks noChangeArrowheads="1"/>
                </p:cNvSpPr>
                <p:nvPr/>
              </p:nvSpPr>
              <p:spPr bwMode="auto">
                <a:xfrm>
                  <a:off x="96377" y="4295507"/>
                  <a:ext cx="1537160" cy="4277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ES" sz="2000" b="1" dirty="0">
                      <a:solidFill>
                        <a:srgbClr val="7030A0"/>
                      </a:solidFill>
                      <a:latin typeface="Calibri" pitchFamily="34" charset="0"/>
                    </a:rPr>
                    <a:t>B</a:t>
                  </a:r>
                  <a:r>
                    <a:rPr lang="es-ES" sz="2000" b="1" baseline="30000" dirty="0">
                      <a:solidFill>
                        <a:srgbClr val="7030A0"/>
                      </a:solidFill>
                      <a:latin typeface="Calibri" pitchFamily="34" charset="0"/>
                    </a:rPr>
                    <a:t>0</a:t>
                  </a:r>
                  <a:r>
                    <a:rPr lang="es-ES" sz="2000" b="1" dirty="0">
                      <a:solidFill>
                        <a:srgbClr val="7030A0"/>
                      </a:solidFill>
                      <a:latin typeface="Calibri" pitchFamily="34" charset="0"/>
                      <a:sym typeface="Symbol" pitchFamily="18" charset="2"/>
                    </a:rPr>
                    <a:t>K*</a:t>
                  </a:r>
                  <a:r>
                    <a:rPr lang="es-ES" sz="2000" b="1" dirty="0">
                      <a:solidFill>
                        <a:srgbClr val="7030A0"/>
                      </a:solidFill>
                      <a:latin typeface="Symbol" pitchFamily="18" charset="2"/>
                      <a:sym typeface="Symbol" pitchFamily="18" charset="2"/>
                    </a:rPr>
                    <a:t>m</a:t>
                  </a:r>
                  <a:r>
                    <a:rPr lang="en-US" sz="2000" b="1" baseline="30000" dirty="0">
                      <a:solidFill>
                        <a:srgbClr val="7030A0"/>
                      </a:solidFill>
                      <a:latin typeface="Calibri" pitchFamily="34" charset="0"/>
                      <a:sym typeface="Symbol" pitchFamily="18" charset="2"/>
                    </a:rPr>
                    <a:t>+</a:t>
                  </a:r>
                  <a:r>
                    <a:rPr lang="es-ES" sz="2000" b="1" dirty="0">
                      <a:solidFill>
                        <a:srgbClr val="7030A0"/>
                      </a:solidFill>
                      <a:latin typeface="Symbol" pitchFamily="18" charset="2"/>
                      <a:sym typeface="Symbol" pitchFamily="18" charset="2"/>
                    </a:rPr>
                    <a:t>m</a:t>
                  </a:r>
                  <a:r>
                    <a:rPr lang="es-ES" sz="2000" b="1" baseline="30000" dirty="0">
                      <a:solidFill>
                        <a:srgbClr val="7030A0"/>
                      </a:solidFill>
                      <a:latin typeface="Calibri" pitchFamily="34" charset="0"/>
                      <a:sym typeface="Symbol" pitchFamily="18" charset="2"/>
                    </a:rPr>
                    <a:t>-</a:t>
                  </a:r>
                  <a:endParaRPr lang="ca-ES" sz="2000" b="1" dirty="0">
                    <a:solidFill>
                      <a:srgbClr val="7030A0"/>
                    </a:solidFill>
                    <a:latin typeface="Calibri" pitchFamily="34" charset="0"/>
                  </a:endParaRPr>
                </a:p>
              </p:txBody>
            </p:sp>
            <p:pic>
              <p:nvPicPr>
                <p:cNvPr id="8219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10000" contrast="40000"/>
                </a:blip>
                <a:srcRect/>
                <a:stretch>
                  <a:fillRect/>
                </a:stretch>
              </p:blipFill>
              <p:spPr bwMode="auto">
                <a:xfrm>
                  <a:off x="1752600" y="4495800"/>
                  <a:ext cx="1490973" cy="381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9" name="Rectangle 38"/>
                <p:cNvSpPr/>
                <p:nvPr/>
              </p:nvSpPr>
              <p:spPr>
                <a:xfrm>
                  <a:off x="4952789" y="4190955"/>
                  <a:ext cx="2286117" cy="769486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GB" sz="2000" dirty="0" smtClean="0">
                      <a:latin typeface="Calibri" pitchFamily="34" charset="0"/>
                    </a:rPr>
                    <a:t>(9.8</a:t>
                  </a:r>
                  <a:r>
                    <a:rPr lang="en-GB" sz="2000" dirty="0" smtClean="0">
                      <a:latin typeface="Calibri" pitchFamily="34" charset="0"/>
                      <a:sym typeface="Symbol"/>
                    </a:rPr>
                    <a:t>2.1</a:t>
                  </a:r>
                  <a:r>
                    <a:rPr lang="en-GB" sz="2000" dirty="0" smtClean="0">
                      <a:latin typeface="Calibri" pitchFamily="34" charset="0"/>
                    </a:rPr>
                    <a:t>)</a:t>
                  </a:r>
                  <a:r>
                    <a:rPr lang="en-US" sz="2000" dirty="0">
                      <a:latin typeface="Calibri" pitchFamily="34" charset="0"/>
                      <a:cs typeface="Arial" charset="0"/>
                    </a:rPr>
                    <a:t>·</a:t>
                  </a:r>
                  <a:r>
                    <a:rPr lang="en-GB" sz="2000" dirty="0" smtClean="0">
                      <a:latin typeface="Calibri" pitchFamily="34" charset="0"/>
                    </a:rPr>
                    <a:t>10</a:t>
                  </a:r>
                  <a:r>
                    <a:rPr lang="en-GB" sz="2000" baseline="30000" dirty="0" smtClean="0">
                      <a:latin typeface="Calibri" pitchFamily="34" charset="0"/>
                    </a:rPr>
                    <a:t>-7</a:t>
                  </a:r>
                  <a:r>
                    <a:rPr lang="en-GB" sz="2000" dirty="0" smtClean="0">
                      <a:latin typeface="Calibri" pitchFamily="34" charset="0"/>
                    </a:rPr>
                    <a:t> </a:t>
                  </a:r>
                  <a:r>
                    <a:rPr lang="en-GB" sz="2000" dirty="0" err="1" smtClean="0">
                      <a:latin typeface="Calibri" pitchFamily="34" charset="0"/>
                    </a:rPr>
                    <a:t>BaBar</a:t>
                  </a:r>
                  <a:r>
                    <a:rPr lang="en-GB" sz="2000" dirty="0" smtClean="0">
                      <a:latin typeface="Calibri" pitchFamily="34" charset="0"/>
                    </a:rPr>
                    <a:t>/Belle</a:t>
                  </a:r>
                  <a:endParaRPr lang="ca-ES" sz="2000" dirty="0">
                    <a:latin typeface="Calibri" pitchFamily="34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7162702" y="4114800"/>
                  <a:ext cx="1905098" cy="756829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2000" b="1" dirty="0">
                      <a:solidFill>
                        <a:srgbClr val="E46C0A"/>
                      </a:solidFill>
                      <a:latin typeface="Calibri" pitchFamily="34" charset="0"/>
                    </a:rPr>
                    <a:t>angular distributions</a:t>
                  </a:r>
                  <a:endParaRPr lang="ca-ES" sz="2000" b="1" dirty="0">
                    <a:solidFill>
                      <a:srgbClr val="E46C0A"/>
                    </a:solidFill>
                    <a:latin typeface="Calibri" pitchFamily="34" charset="0"/>
                  </a:endParaRPr>
                </a:p>
              </p:txBody>
            </p:sp>
          </p:grpSp>
          <p:pic>
            <p:nvPicPr>
              <p:cNvPr id="8217" name="Picture 1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0000" contrast="40000"/>
              </a:blip>
              <a:srcRect/>
              <a:stretch>
                <a:fillRect/>
              </a:stretch>
            </p:blipFill>
            <p:spPr bwMode="auto">
              <a:xfrm>
                <a:off x="1691850" y="4191000"/>
                <a:ext cx="16609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54" name="Picture 7"/>
          <p:cNvPicPr>
            <a:picLocks noChangeAspect="1" noChangeArrowheads="1"/>
          </p:cNvPicPr>
          <p:nvPr/>
        </p:nvPicPr>
        <p:blipFill>
          <a:blip r:embed="rId7" cstate="print"/>
          <a:srcRect l="9697" t="17778" r="51004" b="12727"/>
          <a:stretch>
            <a:fillRect/>
          </a:stretch>
        </p:blipFill>
        <p:spPr bwMode="auto">
          <a:xfrm>
            <a:off x="4038600" y="685800"/>
            <a:ext cx="219498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5" name="Group 13"/>
          <p:cNvGrpSpPr/>
          <p:nvPr/>
        </p:nvGrpSpPr>
        <p:grpSpPr>
          <a:xfrm>
            <a:off x="6629400" y="762000"/>
            <a:ext cx="2362200" cy="2362200"/>
            <a:chOff x="6629400" y="762000"/>
            <a:chExt cx="2362200" cy="2514600"/>
          </a:xfrm>
        </p:grpSpPr>
        <p:pic>
          <p:nvPicPr>
            <p:cNvPr id="56" name="Picture 37" descr="bs_twt_Z_mumu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629400" y="762000"/>
              <a:ext cx="2362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38" descr="bs_sCt_bb_HA_mumu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629400" y="1905000"/>
              <a:ext cx="22098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14800" y="2057400"/>
            <a:ext cx="2057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Date Placeholder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22174-7312-4C61-B97C-DB2DE1E756F5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Search strategies for </a:t>
            </a:r>
            <a:r>
              <a:rPr lang="en-GB" dirty="0" smtClean="0"/>
              <a:t>NP at LHCb</a:t>
            </a:r>
            <a:endParaRPr lang="en-GB" dirty="0"/>
          </a:p>
        </p:txBody>
      </p:sp>
      <p:sp>
        <p:nvSpPr>
          <p:cNvPr id="78029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143000"/>
            <a:ext cx="6781800" cy="513397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GB" dirty="0"/>
              <a:t>Measure FCNC transitions where NP may show up as a relatively large contribution, especially in </a:t>
            </a:r>
            <a:r>
              <a:rPr lang="en-GB" dirty="0" err="1"/>
              <a:t>b</a:t>
            </a:r>
            <a:r>
              <a:rPr lang="en-GB" dirty="0" err="1">
                <a:sym typeface="Symbol" pitchFamily="18" charset="2"/>
              </a:rPr>
              <a:t></a:t>
            </a:r>
            <a:r>
              <a:rPr lang="en-GB" dirty="0" err="1"/>
              <a:t>s</a:t>
            </a:r>
            <a:r>
              <a:rPr lang="en-GB" dirty="0"/>
              <a:t> transitions which are poorly constrained by existing data: </a:t>
            </a:r>
          </a:p>
          <a:p>
            <a:pPr lvl="1"/>
            <a:r>
              <a:rPr lang="en-GB" dirty="0" smtClean="0">
                <a:solidFill>
                  <a:srgbClr val="0066FF"/>
                </a:solidFill>
              </a:rPr>
              <a:t>B</a:t>
            </a:r>
            <a:r>
              <a:rPr lang="en-GB" baseline="-25000" dirty="0" smtClean="0">
                <a:solidFill>
                  <a:srgbClr val="0066FF"/>
                </a:solidFill>
              </a:rPr>
              <a:t>s</a:t>
            </a:r>
            <a:r>
              <a:rPr lang="en-GB" dirty="0" smtClean="0">
                <a:solidFill>
                  <a:srgbClr val="0066FF"/>
                </a:solidFill>
              </a:rPr>
              <a:t> </a:t>
            </a:r>
            <a:r>
              <a:rPr lang="en-GB" dirty="0">
                <a:solidFill>
                  <a:srgbClr val="0066FF"/>
                </a:solidFill>
              </a:rPr>
              <a:t>mixing phase </a:t>
            </a:r>
            <a:r>
              <a:rPr lang="en-GB" dirty="0">
                <a:solidFill>
                  <a:srgbClr val="C00000"/>
                </a:solidFill>
              </a:rPr>
              <a:t>(</a:t>
            </a:r>
            <a:r>
              <a:rPr lang="en-GB" b="1" dirty="0">
                <a:solidFill>
                  <a:srgbClr val="C00000"/>
                </a:solidFill>
                <a:sym typeface="Symbol" pitchFamily="18" charset="2"/>
              </a:rPr>
              <a:t></a:t>
            </a:r>
            <a:r>
              <a:rPr lang="en-GB" b="1" baseline="-25000" dirty="0" smtClean="0">
                <a:solidFill>
                  <a:srgbClr val="C00000"/>
                </a:solidFill>
                <a:sym typeface="Symbol" pitchFamily="18" charset="2"/>
              </a:rPr>
              <a:t>s</a:t>
            </a:r>
            <a:r>
              <a:rPr lang="en-GB" dirty="0" smtClean="0">
                <a:solidFill>
                  <a:srgbClr val="C00000"/>
                </a:solidFill>
                <a:sym typeface="Symbol"/>
              </a:rPr>
              <a:t>)</a:t>
            </a:r>
            <a:endParaRPr lang="en-GB" dirty="0">
              <a:solidFill>
                <a:srgbClr val="C00000"/>
              </a:solidFill>
            </a:endParaRPr>
          </a:p>
          <a:p>
            <a:pPr lvl="1"/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b  s, b  </a:t>
            </a:r>
            <a:r>
              <a:rPr lang="en-GB" dirty="0" err="1">
                <a:solidFill>
                  <a:srgbClr val="C00000"/>
                </a:solidFill>
                <a:sym typeface="Symbol" pitchFamily="18" charset="2"/>
              </a:rPr>
              <a:t>sl</a:t>
            </a:r>
            <a:r>
              <a:rPr lang="en-GB" baseline="30000" dirty="0" err="1">
                <a:solidFill>
                  <a:srgbClr val="C00000"/>
                </a:solidFill>
                <a:sym typeface="Symbol" pitchFamily="18" charset="2"/>
              </a:rPr>
              <a:t>+</a:t>
            </a:r>
            <a:r>
              <a:rPr lang="en-GB" dirty="0" err="1">
                <a:solidFill>
                  <a:srgbClr val="C00000"/>
                </a:solidFill>
                <a:sym typeface="Symbol" pitchFamily="18" charset="2"/>
              </a:rPr>
              <a:t>l</a:t>
            </a:r>
            <a:r>
              <a:rPr lang="en-GB" baseline="30000" dirty="0">
                <a:solidFill>
                  <a:srgbClr val="C00000"/>
                </a:solidFill>
                <a:sym typeface="Symbol" pitchFamily="18" charset="2"/>
              </a:rPr>
              <a:t>–</a:t>
            </a:r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 , </a:t>
            </a:r>
            <a:r>
              <a:rPr lang="en-GB" dirty="0">
                <a:solidFill>
                  <a:srgbClr val="C00000"/>
                </a:solidFill>
              </a:rPr>
              <a:t>B</a:t>
            </a:r>
            <a:r>
              <a:rPr lang="en-GB" baseline="-25000" dirty="0">
                <a:solidFill>
                  <a:srgbClr val="C00000"/>
                </a:solidFill>
              </a:rPr>
              <a:t>(s)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 </a:t>
            </a:r>
            <a:r>
              <a:rPr lang="en-GB" dirty="0">
                <a:solidFill>
                  <a:srgbClr val="C00000"/>
                </a:solidFill>
              </a:rPr>
              <a:t> </a:t>
            </a:r>
          </a:p>
          <a:p>
            <a:pPr lvl="1"/>
            <a:r>
              <a:rPr lang="en-GB" dirty="0">
                <a:solidFill>
                  <a:srgbClr val="0066FF"/>
                </a:solidFill>
              </a:rPr>
              <a:t>Also: rare K and D decays, D</a:t>
            </a:r>
            <a:r>
              <a:rPr lang="en-GB" baseline="30000" dirty="0">
                <a:solidFill>
                  <a:srgbClr val="0066FF"/>
                </a:solidFill>
              </a:rPr>
              <a:t>0</a:t>
            </a:r>
            <a:r>
              <a:rPr lang="en-GB" dirty="0">
                <a:solidFill>
                  <a:srgbClr val="0066FF"/>
                </a:solidFill>
              </a:rPr>
              <a:t> mixing</a:t>
            </a:r>
          </a:p>
          <a:p>
            <a:pPr lvl="1"/>
            <a:endParaRPr lang="en-GB" dirty="0">
              <a:sym typeface="Symbol" pitchFamily="18" charset="2"/>
            </a:endParaRPr>
          </a:p>
          <a:p>
            <a:r>
              <a:rPr lang="en-GB" dirty="0"/>
              <a:t>Improve measurement precision of CKM elements</a:t>
            </a:r>
          </a:p>
          <a:p>
            <a:pPr lvl="1"/>
            <a:r>
              <a:rPr lang="en-GB" dirty="0">
                <a:solidFill>
                  <a:srgbClr val="0066FF"/>
                </a:solidFill>
              </a:rPr>
              <a:t>Compare two measurements of the same quantity, </a:t>
            </a:r>
            <a:br>
              <a:rPr lang="en-GB" dirty="0">
                <a:solidFill>
                  <a:srgbClr val="0066FF"/>
                </a:solidFill>
              </a:rPr>
            </a:br>
            <a:r>
              <a:rPr lang="en-GB" dirty="0">
                <a:solidFill>
                  <a:srgbClr val="0066FF"/>
                </a:solidFill>
              </a:rPr>
              <a:t>one which is insensitive and another one which is sensitive to </a:t>
            </a:r>
            <a:r>
              <a:rPr lang="en-GB" dirty="0" smtClean="0">
                <a:solidFill>
                  <a:srgbClr val="0066FF"/>
                </a:solidFill>
              </a:rPr>
              <a:t>NP </a:t>
            </a:r>
            <a:r>
              <a:rPr lang="en-GB" dirty="0" smtClean="0">
                <a:solidFill>
                  <a:srgbClr val="C00000"/>
                </a:solidFill>
              </a:rPr>
              <a:t>(tree </a:t>
            </a:r>
            <a:r>
              <a:rPr lang="en-GB" dirty="0" err="1" smtClean="0">
                <a:solidFill>
                  <a:srgbClr val="C00000"/>
                </a:solidFill>
              </a:rPr>
              <a:t>vs</a:t>
            </a:r>
            <a:r>
              <a:rPr lang="en-GB" dirty="0" smtClean="0">
                <a:solidFill>
                  <a:srgbClr val="C00000"/>
                </a:solidFill>
              </a:rPr>
              <a:t> loop):</a:t>
            </a:r>
            <a:endParaRPr lang="en-GB" dirty="0">
              <a:solidFill>
                <a:srgbClr val="C00000"/>
              </a:solidFill>
            </a:endParaRPr>
          </a:p>
          <a:p>
            <a:pPr marL="1162050" lvl="2"/>
            <a:r>
              <a:rPr lang="en-GB" dirty="0">
                <a:solidFill>
                  <a:srgbClr val="0066FF"/>
                </a:solidFill>
              </a:rPr>
              <a:t>sin(2</a:t>
            </a:r>
            <a:r>
              <a:rPr lang="en-GB" dirty="0">
                <a:solidFill>
                  <a:srgbClr val="0066FF"/>
                </a:solidFill>
                <a:sym typeface="Symbol" pitchFamily="18" charset="2"/>
              </a:rPr>
              <a:t>)</a:t>
            </a:r>
            <a:r>
              <a:rPr lang="en-GB" dirty="0">
                <a:solidFill>
                  <a:srgbClr val="0066FF"/>
                </a:solidFill>
              </a:rPr>
              <a:t> from B</a:t>
            </a:r>
            <a:r>
              <a:rPr lang="en-GB" baseline="30000" dirty="0">
                <a:solidFill>
                  <a:srgbClr val="0066FF"/>
                </a:solidFill>
              </a:rPr>
              <a:t>0</a:t>
            </a:r>
            <a:r>
              <a:rPr lang="en-GB" dirty="0">
                <a:solidFill>
                  <a:srgbClr val="0066FF"/>
                </a:solidFill>
              </a:rPr>
              <a:t> </a:t>
            </a:r>
            <a:r>
              <a:rPr lang="en-GB" dirty="0">
                <a:solidFill>
                  <a:srgbClr val="0066FF"/>
                </a:solidFill>
                <a:sym typeface="Symbol" pitchFamily="18" charset="2"/>
              </a:rPr>
              <a:t> J/K</a:t>
            </a:r>
            <a:r>
              <a:rPr lang="en-GB" baseline="-25000" dirty="0">
                <a:solidFill>
                  <a:srgbClr val="0066FF"/>
                </a:solidFill>
                <a:sym typeface="Symbol" pitchFamily="18" charset="2"/>
              </a:rPr>
              <a:t>S</a:t>
            </a:r>
            <a:r>
              <a:rPr lang="en-GB" dirty="0">
                <a:solidFill>
                  <a:srgbClr val="0066FF"/>
                </a:solidFill>
                <a:sym typeface="Symbol" pitchFamily="18" charset="2"/>
              </a:rPr>
              <a:t> and sin(2)</a:t>
            </a:r>
            <a:r>
              <a:rPr lang="en-GB" dirty="0">
                <a:solidFill>
                  <a:srgbClr val="0066FF"/>
                </a:solidFill>
              </a:rPr>
              <a:t> from B</a:t>
            </a:r>
            <a:r>
              <a:rPr lang="en-GB" baseline="30000" dirty="0">
                <a:solidFill>
                  <a:srgbClr val="0066FF"/>
                </a:solidFill>
              </a:rPr>
              <a:t>0</a:t>
            </a:r>
            <a:r>
              <a:rPr lang="en-GB" dirty="0">
                <a:solidFill>
                  <a:srgbClr val="0066FF"/>
                </a:solidFill>
              </a:rPr>
              <a:t> </a:t>
            </a:r>
            <a:r>
              <a:rPr lang="en-GB" dirty="0">
                <a:solidFill>
                  <a:srgbClr val="0066FF"/>
                </a:solidFill>
                <a:sym typeface="Symbol" pitchFamily="18" charset="2"/>
              </a:rPr>
              <a:t> K</a:t>
            </a:r>
            <a:r>
              <a:rPr lang="en-GB" baseline="-25000" dirty="0">
                <a:solidFill>
                  <a:srgbClr val="0066FF"/>
                </a:solidFill>
                <a:sym typeface="Symbol" pitchFamily="18" charset="2"/>
              </a:rPr>
              <a:t>S</a:t>
            </a:r>
            <a:r>
              <a:rPr lang="en-GB" dirty="0">
                <a:solidFill>
                  <a:srgbClr val="0066FF"/>
                </a:solidFill>
                <a:sym typeface="Symbol" pitchFamily="18" charset="2"/>
              </a:rPr>
              <a:t> </a:t>
            </a:r>
          </a:p>
          <a:p>
            <a:pPr marL="1162050" lvl="2"/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 from B</a:t>
            </a:r>
            <a:r>
              <a:rPr lang="en-GB" baseline="-25000" dirty="0">
                <a:solidFill>
                  <a:srgbClr val="C00000"/>
                </a:solidFill>
                <a:sym typeface="Symbol" pitchFamily="18" charset="2"/>
              </a:rPr>
              <a:t>(s)</a:t>
            </a:r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  D</a:t>
            </a:r>
            <a:r>
              <a:rPr lang="en-GB" baseline="-25000" dirty="0">
                <a:solidFill>
                  <a:srgbClr val="C00000"/>
                </a:solidFill>
                <a:sym typeface="Symbol" pitchFamily="18" charset="2"/>
              </a:rPr>
              <a:t>(s)</a:t>
            </a:r>
            <a:r>
              <a:rPr lang="en-GB" dirty="0">
                <a:solidFill>
                  <a:srgbClr val="C00000"/>
                </a:solidFill>
                <a:sym typeface="Symbol" pitchFamily="18" charset="2"/>
              </a:rPr>
              <a:t>K </a:t>
            </a:r>
            <a:r>
              <a:rPr lang="en-GB" dirty="0">
                <a:solidFill>
                  <a:srgbClr val="0066FF"/>
                </a:solidFill>
                <a:sym typeface="Symbol" pitchFamily="18" charset="2"/>
              </a:rPr>
              <a:t>and  from B</a:t>
            </a:r>
            <a:r>
              <a:rPr lang="en-GB" baseline="30000" dirty="0">
                <a:solidFill>
                  <a:srgbClr val="0066FF"/>
                </a:solidFill>
                <a:sym typeface="Symbol" pitchFamily="18" charset="2"/>
              </a:rPr>
              <a:t>0</a:t>
            </a:r>
            <a:r>
              <a:rPr lang="en-GB" dirty="0">
                <a:solidFill>
                  <a:srgbClr val="0066FF"/>
                </a:solidFill>
                <a:sym typeface="Symbol" pitchFamily="18" charset="2"/>
              </a:rPr>
              <a:t></a:t>
            </a:r>
            <a:r>
              <a:rPr lang="en-GB" baseline="30000" dirty="0">
                <a:solidFill>
                  <a:srgbClr val="0066FF"/>
                </a:solidFill>
                <a:sym typeface="Symbol" pitchFamily="18" charset="2"/>
              </a:rPr>
              <a:t>+</a:t>
            </a:r>
            <a:r>
              <a:rPr lang="en-GB" dirty="0">
                <a:solidFill>
                  <a:srgbClr val="0066FF"/>
                </a:solidFill>
                <a:sym typeface="Symbol" pitchFamily="18" charset="2"/>
              </a:rPr>
              <a:t></a:t>
            </a:r>
            <a:r>
              <a:rPr lang="en-GB" baseline="30000" dirty="0">
                <a:solidFill>
                  <a:srgbClr val="0066FF"/>
                </a:solidFill>
                <a:sym typeface="Symbol" pitchFamily="18" charset="2"/>
              </a:rPr>
              <a:t>–</a:t>
            </a:r>
            <a:r>
              <a:rPr lang="en-GB" dirty="0">
                <a:solidFill>
                  <a:srgbClr val="0066FF"/>
                </a:solidFill>
                <a:sym typeface="Symbol" pitchFamily="18" charset="2"/>
              </a:rPr>
              <a:t>and </a:t>
            </a:r>
            <a:r>
              <a:rPr lang="en-GB" dirty="0" err="1">
                <a:solidFill>
                  <a:srgbClr val="0066FF"/>
                </a:solidFill>
                <a:sym typeface="Symbol" pitchFamily="18" charset="2"/>
              </a:rPr>
              <a:t>B</a:t>
            </a:r>
            <a:r>
              <a:rPr lang="en-GB" baseline="-25000" dirty="0" err="1">
                <a:solidFill>
                  <a:srgbClr val="0066FF"/>
                </a:solidFill>
                <a:sym typeface="Symbol" pitchFamily="18" charset="2"/>
              </a:rPr>
              <a:t>s</a:t>
            </a:r>
            <a:r>
              <a:rPr lang="en-GB" dirty="0" err="1">
                <a:solidFill>
                  <a:srgbClr val="0066FF"/>
                </a:solidFill>
                <a:sym typeface="Symbol" pitchFamily="18" charset="2"/>
              </a:rPr>
              <a:t>K</a:t>
            </a:r>
            <a:r>
              <a:rPr lang="en-GB" baseline="30000" dirty="0" err="1">
                <a:solidFill>
                  <a:srgbClr val="0066FF"/>
                </a:solidFill>
                <a:sym typeface="Symbol" pitchFamily="18" charset="2"/>
              </a:rPr>
              <a:t>+</a:t>
            </a:r>
            <a:r>
              <a:rPr lang="en-GB" dirty="0" err="1">
                <a:solidFill>
                  <a:srgbClr val="0066FF"/>
                </a:solidFill>
                <a:sym typeface="Symbol" pitchFamily="18" charset="2"/>
              </a:rPr>
              <a:t>K</a:t>
            </a:r>
            <a:r>
              <a:rPr lang="en-GB" baseline="30000" dirty="0">
                <a:solidFill>
                  <a:srgbClr val="0066FF"/>
                </a:solidFill>
                <a:sym typeface="Symbol" pitchFamily="18" charset="2"/>
              </a:rPr>
              <a:t>–</a:t>
            </a:r>
          </a:p>
          <a:p>
            <a:pPr lvl="1"/>
            <a:r>
              <a:rPr lang="en-GB" dirty="0">
                <a:solidFill>
                  <a:srgbClr val="0066FF"/>
                </a:solidFill>
              </a:rPr>
              <a:t>Measure all angles and sides in many different ways</a:t>
            </a:r>
          </a:p>
          <a:p>
            <a:pPr marL="1162050" lvl="2"/>
            <a:r>
              <a:rPr lang="en-GB" dirty="0">
                <a:solidFill>
                  <a:srgbClr val="0066FF"/>
                </a:solidFill>
              </a:rPr>
              <a:t>any inconsistency will be a sign of new physics</a:t>
            </a:r>
            <a:endParaRPr lang="en-GB" dirty="0">
              <a:solidFill>
                <a:srgbClr val="0066FF"/>
              </a:solidFill>
              <a:sym typeface="Symbol" pitchFamily="18" charset="2"/>
            </a:endParaRPr>
          </a:p>
        </p:txBody>
      </p:sp>
      <p:sp>
        <p:nvSpPr>
          <p:cNvPr id="780296" name="Line 8"/>
          <p:cNvSpPr>
            <a:spLocks noChangeShapeType="1"/>
          </p:cNvSpPr>
          <p:nvPr/>
        </p:nvSpPr>
        <p:spPr bwMode="auto">
          <a:xfrm>
            <a:off x="7696200" y="11430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0297" name="Text Box 9"/>
          <p:cNvSpPr txBox="1">
            <a:spLocks noChangeArrowheads="1"/>
          </p:cNvSpPr>
          <p:nvPr/>
        </p:nvSpPr>
        <p:spPr bwMode="auto">
          <a:xfrm>
            <a:off x="7596554" y="1600201"/>
            <a:ext cx="15474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1600" dirty="0"/>
              <a:t>Single measurements with NP discovery potential</a:t>
            </a:r>
          </a:p>
        </p:txBody>
      </p:sp>
      <p:sp>
        <p:nvSpPr>
          <p:cNvPr id="780298" name="Line 10"/>
          <p:cNvSpPr>
            <a:spLocks noChangeShapeType="1"/>
          </p:cNvSpPr>
          <p:nvPr/>
        </p:nvSpPr>
        <p:spPr bwMode="auto">
          <a:xfrm>
            <a:off x="7696200" y="3429000"/>
            <a:ext cx="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0299" name="Text Box 11"/>
          <p:cNvSpPr txBox="1">
            <a:spLocks noChangeArrowheads="1"/>
          </p:cNvSpPr>
          <p:nvPr/>
        </p:nvSpPr>
        <p:spPr bwMode="auto">
          <a:xfrm>
            <a:off x="7666892" y="3886200"/>
            <a:ext cx="14771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1600" dirty="0"/>
              <a:t>Precision </a:t>
            </a:r>
            <a:r>
              <a:rPr lang="en-GB" sz="1600" dirty="0" err="1"/>
              <a:t>CKMology</a:t>
            </a:r>
            <a:r>
              <a:rPr lang="en-GB" sz="1600" dirty="0"/>
              <a:t>, </a:t>
            </a:r>
          </a:p>
          <a:p>
            <a:pPr algn="ctr"/>
            <a:r>
              <a:rPr lang="en-GB" sz="1600" dirty="0"/>
              <a:t>including </a:t>
            </a:r>
            <a:br>
              <a:rPr lang="en-GB" sz="1600" dirty="0"/>
            </a:br>
            <a:r>
              <a:rPr lang="en-GB" sz="1600" dirty="0"/>
              <a:t>NP-free determinations of angle </a:t>
            </a:r>
            <a:r>
              <a:rPr lang="en-GB" sz="1600" dirty="0">
                <a:sym typeface="Symbol" pitchFamily="18" charset="2"/>
              </a:rPr>
              <a:t></a:t>
            </a:r>
            <a:endParaRPr lang="en-GB" sz="16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39FD-E88B-4075-A556-A161CF7B04CC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49808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So... what do we need to fulfil this program?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1447800"/>
            <a:ext cx="6705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000" dirty="0" smtClean="0">
                <a:solidFill>
                  <a:srgbClr val="0066FF"/>
                </a:solidFill>
              </a:rPr>
              <a:t>High statistics of B</a:t>
            </a:r>
            <a:r>
              <a:rPr lang="en-US" sz="2000" baseline="-25000" dirty="0" smtClean="0">
                <a:solidFill>
                  <a:srgbClr val="0066FF"/>
                </a:solidFill>
              </a:rPr>
              <a:t>d</a:t>
            </a:r>
            <a:r>
              <a:rPr lang="en-US" sz="2000" dirty="0" smtClean="0">
                <a:solidFill>
                  <a:srgbClr val="0066FF"/>
                </a:solidFill>
              </a:rPr>
              <a:t> and </a:t>
            </a:r>
            <a:r>
              <a:rPr lang="en-US" sz="2000" dirty="0" smtClean="0">
                <a:solidFill>
                  <a:srgbClr val="C00000"/>
                </a:solidFill>
              </a:rPr>
              <a:t>B</a:t>
            </a:r>
            <a:r>
              <a:rPr lang="en-US" sz="2000" baseline="-25000" dirty="0" smtClean="0">
                <a:solidFill>
                  <a:srgbClr val="C00000"/>
                </a:solidFill>
              </a:rPr>
              <a:t>s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Trigger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66FF"/>
                </a:solidFill>
              </a:rPr>
              <a:t>sensitive to final states with </a:t>
            </a:r>
            <a:r>
              <a:rPr lang="en-US" sz="2000" dirty="0" smtClean="0">
                <a:solidFill>
                  <a:srgbClr val="C00000"/>
                </a:solidFill>
              </a:rPr>
              <a:t>leptons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66FF"/>
                </a:solidFill>
              </a:rPr>
              <a:t>and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only hadrons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66FF"/>
                </a:solidFill>
              </a:rPr>
              <a:t>Excellent </a:t>
            </a:r>
            <a:r>
              <a:rPr lang="en-US" sz="2000" dirty="0" smtClean="0">
                <a:solidFill>
                  <a:srgbClr val="C00000"/>
                </a:solidFill>
              </a:rPr>
              <a:t>proper time resolution </a:t>
            </a:r>
            <a:r>
              <a:rPr lang="en-US" sz="2000" dirty="0" smtClean="0">
                <a:solidFill>
                  <a:srgbClr val="0066FF"/>
                </a:solidFill>
              </a:rPr>
              <a:t>to measure the CP violating oscillation amplitudes of the Bs system. </a:t>
            </a:r>
          </a:p>
          <a:p>
            <a:endParaRPr lang="en-US" sz="20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66FF"/>
                </a:solidFill>
              </a:rPr>
              <a:t>Good </a:t>
            </a:r>
            <a:r>
              <a:rPr lang="en-US" sz="2000" dirty="0" smtClean="0">
                <a:solidFill>
                  <a:srgbClr val="C00000"/>
                </a:solidFill>
                <a:sym typeface="Symbol"/>
              </a:rPr>
              <a:t></a:t>
            </a:r>
            <a:r>
              <a:rPr lang="en-US" sz="2000" dirty="0" smtClean="0">
                <a:solidFill>
                  <a:srgbClr val="C00000"/>
                </a:solidFill>
              </a:rPr>
              <a:t>/K/</a:t>
            </a:r>
            <a:r>
              <a:rPr lang="en-US" sz="2000" dirty="0" smtClean="0">
                <a:solidFill>
                  <a:srgbClr val="C00000"/>
                </a:solidFill>
                <a:sym typeface="Symbol"/>
              </a:rPr>
              <a:t></a:t>
            </a:r>
            <a:r>
              <a:rPr lang="en-US" sz="2000" dirty="0" smtClean="0">
                <a:solidFill>
                  <a:srgbClr val="C00000"/>
                </a:solidFill>
              </a:rPr>
              <a:t>/e separation </a:t>
            </a:r>
            <a:r>
              <a:rPr lang="en-US" sz="2000" dirty="0" smtClean="0">
                <a:solidFill>
                  <a:srgbClr val="0066FF"/>
                </a:solidFill>
              </a:rPr>
              <a:t>to reduce the  combinatorial background and other B meson decays.  K-id is also very useful for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flavour</a:t>
            </a:r>
            <a:r>
              <a:rPr lang="en-US" sz="2000" dirty="0" smtClean="0">
                <a:solidFill>
                  <a:srgbClr val="C00000"/>
                </a:solidFill>
              </a:rPr>
              <a:t> tagging.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66FF"/>
                </a:solidFill>
              </a:rPr>
              <a:t>Good </a:t>
            </a:r>
            <a:r>
              <a:rPr lang="en-US" sz="2000" dirty="0" smtClean="0">
                <a:solidFill>
                  <a:srgbClr val="C00000"/>
                </a:solidFill>
              </a:rPr>
              <a:t>momentum and vertex resolution </a:t>
            </a:r>
            <a:r>
              <a:rPr lang="en-US" sz="2000" dirty="0" smtClean="0">
                <a:solidFill>
                  <a:srgbClr val="0066FF"/>
                </a:solidFill>
              </a:rPr>
              <a:t>to reduce background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345D-E66B-4ABE-B8C7-A83763C85983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21169" y="914400"/>
            <a:ext cx="5838092" cy="5715000"/>
          </a:xfrm>
        </p:spPr>
        <p:txBody>
          <a:bodyPr/>
          <a:lstStyle/>
          <a:p>
            <a:pPr>
              <a:lnSpc>
                <a:spcPct val="0"/>
              </a:lnSpc>
            </a:pP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Ø"/>
            </a:pP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811012" name="Text Box 4"/>
          <p:cNvSpPr txBox="1">
            <a:spLocks noChangeArrowheads="1"/>
          </p:cNvSpPr>
          <p:nvPr/>
        </p:nvSpPr>
        <p:spPr bwMode="auto">
          <a:xfrm>
            <a:off x="5064369" y="2362200"/>
            <a:ext cx="393895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ym typeface="Symbol" pitchFamily="18" charset="2"/>
              </a:rPr>
              <a:t>      </a:t>
            </a:r>
            <a:r>
              <a:rPr lang="en-US" sz="2400">
                <a:solidFill>
                  <a:schemeClr val="accent2"/>
                </a:solidFill>
                <a:sym typeface="Symbol" pitchFamily="18" charset="2"/>
              </a:rPr>
              <a:t>  </a:t>
            </a:r>
            <a:endParaRPr lang="en-US" baseline="3000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811013" name="AutoShape 5"/>
          <p:cNvSpPr>
            <a:spLocks noChangeArrowheads="1"/>
          </p:cNvSpPr>
          <p:nvPr/>
        </p:nvSpPr>
        <p:spPr bwMode="auto">
          <a:xfrm>
            <a:off x="2590800" y="1676400"/>
            <a:ext cx="4853354" cy="4267200"/>
          </a:xfrm>
          <a:prstGeom prst="verticalScroll">
            <a:avLst>
              <a:gd name="adj" fmla="val 12500"/>
            </a:avLst>
          </a:prstGeom>
          <a:gradFill flip="none" rotWithShape="1">
            <a:gsLst>
              <a:gs pos="0">
                <a:srgbClr val="CCFFCC">
                  <a:shade val="30000"/>
                  <a:satMod val="115000"/>
                </a:srgbClr>
              </a:gs>
              <a:gs pos="50000">
                <a:srgbClr val="CCFFCC">
                  <a:shade val="67500"/>
                  <a:satMod val="115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/>
              <a:t>LHC experimental </a:t>
            </a:r>
          </a:p>
          <a:p>
            <a:pPr algn="ctr"/>
            <a:r>
              <a:rPr lang="en-US" sz="3200" b="1" dirty="0"/>
              <a:t>conditions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FD5A9-2FF4-4A3D-A86D-FF37257F8803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990600" y="533400"/>
            <a:ext cx="5105400" cy="1676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tabLst/>
              <a:defRPr/>
            </a:pPr>
            <a:endParaRPr lang="en-US" dirty="0" smtClean="0">
              <a:solidFill>
                <a:srgbClr val="0070C0"/>
              </a:solidFill>
            </a:endParaRPr>
          </a:p>
          <a:p>
            <a:r>
              <a:rPr lang="en-GB" dirty="0" smtClean="0">
                <a:ea typeface="ＭＳ Ｐゴシック" pitchFamily="-110" charset="-128"/>
                <a:cs typeface="ＭＳ Ｐゴシック" pitchFamily="-110" charset="-128"/>
              </a:rPr>
              <a:t>ATLAS/CMS:</a:t>
            </a:r>
          </a:p>
          <a:p>
            <a:pPr lvl="1"/>
            <a:r>
              <a:rPr lang="en-GB" dirty="0" smtClean="0">
                <a:solidFill>
                  <a:srgbClr val="0066FF"/>
                </a:solidFill>
              </a:rPr>
              <a:t>central detectors, </a:t>
            </a:r>
            <a:r>
              <a:rPr lang="en-GB" dirty="0" smtClean="0">
                <a:solidFill>
                  <a:srgbClr val="FF0000"/>
                </a:solidFill>
              </a:rPr>
              <a:t>|</a:t>
            </a:r>
            <a:r>
              <a:rPr lang="en-GB" dirty="0" smtClean="0">
                <a:solidFill>
                  <a:srgbClr val="FF0000"/>
                </a:solidFill>
                <a:sym typeface="Symbol" pitchFamily="-110" charset="2"/>
              </a:rPr>
              <a:t></a:t>
            </a:r>
            <a:r>
              <a:rPr lang="en-GB" dirty="0" smtClean="0">
                <a:solidFill>
                  <a:srgbClr val="FF0000"/>
                </a:solidFill>
              </a:rPr>
              <a:t>|&lt;2.5</a:t>
            </a:r>
          </a:p>
          <a:p>
            <a:pPr lvl="1"/>
            <a:r>
              <a:rPr lang="en-GB" dirty="0" smtClean="0">
                <a:solidFill>
                  <a:srgbClr val="0066FF"/>
                </a:solidFill>
              </a:rPr>
              <a:t>B physics using </a:t>
            </a:r>
            <a:r>
              <a:rPr lang="en-GB" dirty="0" smtClean="0">
                <a:solidFill>
                  <a:srgbClr val="FF0000"/>
                </a:solidFill>
              </a:rPr>
              <a:t>high-</a:t>
            </a:r>
            <a:r>
              <a:rPr lang="en-GB" dirty="0" err="1" smtClean="0">
                <a:solidFill>
                  <a:srgbClr val="FF0000"/>
                </a:solidFill>
              </a:rPr>
              <a:t>p</a:t>
            </a:r>
            <a:r>
              <a:rPr lang="en-GB" baseline="-25000" dirty="0" err="1" smtClean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0000"/>
                </a:solidFill>
              </a:rPr>
              <a:t> muon triggers</a:t>
            </a:r>
            <a:r>
              <a:rPr lang="en-GB" dirty="0" smtClean="0">
                <a:solidFill>
                  <a:srgbClr val="0066FF"/>
                </a:solidFill>
              </a:rPr>
              <a:t>, mostly with modes involving </a:t>
            </a:r>
            <a:r>
              <a:rPr lang="en-GB" dirty="0" err="1" smtClean="0">
                <a:solidFill>
                  <a:srgbClr val="0066FF"/>
                </a:solidFill>
              </a:rPr>
              <a:t>dimuon</a:t>
            </a:r>
            <a:r>
              <a:rPr lang="en-GB" dirty="0" smtClean="0">
                <a:solidFill>
                  <a:srgbClr val="0066FF"/>
                </a:solidFill>
              </a:rPr>
              <a:t>. </a:t>
            </a:r>
          </a:p>
          <a:p>
            <a:pPr lvl="1"/>
            <a:r>
              <a:rPr lang="en-GB" dirty="0" smtClean="0">
                <a:solidFill>
                  <a:srgbClr val="0066FF"/>
                </a:solidFill>
              </a:rPr>
              <a:t>Expect </a:t>
            </a:r>
            <a:r>
              <a:rPr lang="en-GB" dirty="0" smtClean="0">
                <a:solidFill>
                  <a:srgbClr val="FF0000"/>
                </a:solidFill>
              </a:rPr>
              <a:t>L&lt;2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10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33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cm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-2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s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-1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dirty="0" smtClean="0">
                <a:solidFill>
                  <a:srgbClr val="0066FF"/>
                </a:solidFill>
                <a:sym typeface="Symbol"/>
              </a:rPr>
              <a:t>for first 3 years, i.e.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10 fb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-1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per nominal year</a:t>
            </a:r>
            <a:r>
              <a:rPr lang="en-GB" dirty="0" smtClean="0">
                <a:solidFill>
                  <a:srgbClr val="0066FF"/>
                </a:solidFill>
                <a:sym typeface="Symbol"/>
              </a:rPr>
              <a:t>.</a:t>
            </a:r>
            <a:endParaRPr lang="en-GB" dirty="0" smtClean="0">
              <a:solidFill>
                <a:srgbClr val="0066FF"/>
              </a:solidFill>
            </a:endParaRP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8376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Rectangle 48"/>
          <p:cNvSpPr txBox="1">
            <a:spLocks noChangeArrowheads="1"/>
          </p:cNvSpPr>
          <p:nvPr/>
        </p:nvSpPr>
        <p:spPr>
          <a:xfrm>
            <a:off x="1066800" y="0"/>
            <a:ext cx="80772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LHC experiments: B acceptance</a:t>
            </a:r>
            <a:endParaRPr kumimoji="0" lang="en-US" sz="4000" b="0" i="0" u="none" strike="noStrike" kern="1200" cap="none" spc="0" normalizeH="0" baseline="3000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November 25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Frederic Teubert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685800"/>
            <a:ext cx="2362200" cy="337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r 22"/>
          <p:cNvGrpSpPr/>
          <p:nvPr/>
        </p:nvGrpSpPr>
        <p:grpSpPr>
          <a:xfrm>
            <a:off x="5562600" y="3886200"/>
            <a:ext cx="3657600" cy="2667000"/>
            <a:chOff x="4572000" y="787400"/>
            <a:chExt cx="3810000" cy="340360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676775" y="1220788"/>
              <a:ext cx="3095625" cy="2970212"/>
              <a:chOff x="113" y="2160"/>
              <a:chExt cx="1767" cy="1696"/>
            </a:xfrm>
          </p:grpSpPr>
          <p:pic>
            <p:nvPicPr>
              <p:cNvPr id="13" name="Picture 5" descr="bprod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612" t="1469" r="1198" b="6206"/>
              <a:stretch>
                <a:fillRect/>
              </a:stretch>
            </p:blipFill>
            <p:spPr bwMode="auto">
              <a:xfrm>
                <a:off x="113" y="2160"/>
                <a:ext cx="1767" cy="16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Text Box 6"/>
              <p:cNvSpPr txBox="1">
                <a:spLocks noChangeArrowheads="1"/>
              </p:cNvSpPr>
              <p:nvPr/>
            </p:nvSpPr>
            <p:spPr bwMode="auto">
              <a:xfrm>
                <a:off x="567" y="2704"/>
                <a:ext cx="43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>
                    <a:solidFill>
                      <a:srgbClr val="FF0000"/>
                    </a:solidFill>
                    <a:latin typeface="Times New Roman" pitchFamily="-110" charset="0"/>
                  </a:rPr>
                  <a:t>100 </a:t>
                </a:r>
                <a:r>
                  <a:rPr lang="en-US" sz="1600">
                    <a:solidFill>
                      <a:srgbClr val="FF0000"/>
                    </a:solidFill>
                    <a:latin typeface="Symbol" pitchFamily="-110" charset="2"/>
                  </a:rPr>
                  <a:t>m</a:t>
                </a:r>
                <a:r>
                  <a:rPr lang="en-US" sz="1600">
                    <a:solidFill>
                      <a:srgbClr val="FF0000"/>
                    </a:solidFill>
                    <a:latin typeface="Times New Roman" pitchFamily="-110" charset="0"/>
                  </a:rPr>
                  <a:t>b</a:t>
                </a:r>
              </a:p>
            </p:txBody>
          </p:sp>
          <p:sp>
            <p:nvSpPr>
              <p:cNvPr id="15" name="Text Box 7"/>
              <p:cNvSpPr txBox="1">
                <a:spLocks noChangeArrowheads="1"/>
              </p:cNvSpPr>
              <p:nvPr/>
            </p:nvSpPr>
            <p:spPr bwMode="auto">
              <a:xfrm>
                <a:off x="1247" y="2886"/>
                <a:ext cx="455" cy="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Times New Roman" pitchFamily="-110" charset="0"/>
                  </a:rPr>
                  <a:t>230 </a:t>
                </a:r>
                <a:r>
                  <a:rPr lang="en-US" sz="1600" dirty="0" err="1">
                    <a:solidFill>
                      <a:srgbClr val="FF0000"/>
                    </a:solidFill>
                    <a:latin typeface="Symbol" pitchFamily="-110" charset="2"/>
                  </a:rPr>
                  <a:t>m</a:t>
                </a:r>
                <a:r>
                  <a:rPr lang="en-US" sz="1600" dirty="0" err="1">
                    <a:solidFill>
                      <a:srgbClr val="FF0000"/>
                    </a:solidFill>
                    <a:latin typeface="Times New Roman" pitchFamily="-110" charset="0"/>
                  </a:rPr>
                  <a:t>b</a:t>
                </a:r>
                <a:endParaRPr lang="en-US" sz="1600" dirty="0">
                  <a:solidFill>
                    <a:srgbClr val="FF0000"/>
                  </a:solidFill>
                  <a:latin typeface="Times New Roman" pitchFamily="-110" charset="0"/>
                </a:endParaRPr>
              </a:p>
            </p:txBody>
          </p:sp>
        </p:grp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4572000" y="939800"/>
              <a:ext cx="3810000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en-GB" sz="1600" dirty="0" smtClean="0"/>
                <a:t>bb production </a:t>
              </a:r>
              <a:r>
                <a:rPr lang="en-GB" sz="1600" dirty="0"/>
                <a:t>cross section at √</a:t>
              </a:r>
              <a:r>
                <a:rPr lang="en-GB" sz="1600" dirty="0" err="1"/>
                <a:t>s</a:t>
              </a:r>
              <a:r>
                <a:rPr lang="en-GB" sz="1600" dirty="0"/>
                <a:t>=14 </a:t>
              </a:r>
              <a:r>
                <a:rPr lang="en-GB" sz="1600" dirty="0" err="1"/>
                <a:t>TeV</a:t>
              </a:r>
              <a:endParaRPr lang="en-GB" sz="16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787900" y="787400"/>
              <a:ext cx="28725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smtClean="0"/>
                <a:t>–</a:t>
              </a:r>
              <a:endParaRPr lang="en-GB" sz="1600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990600" y="2590800"/>
            <a:ext cx="5562600" cy="446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 smtClean="0">
                <a:ea typeface="ＭＳ Ｐゴシック" pitchFamily="-110" charset="-128"/>
                <a:cs typeface="ＭＳ Ｐゴシック" pitchFamily="-110" charset="-128"/>
              </a:rPr>
              <a:t>LHCb:</a:t>
            </a:r>
          </a:p>
          <a:p>
            <a:pPr lvl="1">
              <a:lnSpc>
                <a:spcPct val="80000"/>
              </a:lnSpc>
            </a:pPr>
            <a:r>
              <a:rPr lang="en-GB" dirty="0" smtClean="0">
                <a:solidFill>
                  <a:srgbClr val="0066FF"/>
                </a:solidFill>
              </a:rPr>
              <a:t>designed to </a:t>
            </a:r>
            <a:r>
              <a:rPr lang="en-GB" dirty="0" smtClean="0">
                <a:solidFill>
                  <a:srgbClr val="FF0000"/>
                </a:solidFill>
              </a:rPr>
              <a:t>maximize B acceptance</a:t>
            </a:r>
            <a:r>
              <a:rPr lang="en-GB" dirty="0" smtClean="0">
                <a:solidFill>
                  <a:srgbClr val="0066FF"/>
                </a:solidFill>
              </a:rPr>
              <a:t>(within cost and space constraints) </a:t>
            </a:r>
          </a:p>
          <a:p>
            <a:pPr lvl="1">
              <a:lnSpc>
                <a:spcPct val="80000"/>
              </a:lnSpc>
            </a:pPr>
            <a:r>
              <a:rPr lang="en-GB" dirty="0" smtClean="0">
                <a:solidFill>
                  <a:srgbClr val="0066FF"/>
                </a:solidFill>
              </a:rPr>
              <a:t>forward spectrometer, </a:t>
            </a:r>
            <a:r>
              <a:rPr lang="en-GB" dirty="0" smtClean="0">
                <a:solidFill>
                  <a:srgbClr val="FF0000"/>
                </a:solidFill>
                <a:sym typeface="Symbol" pitchFamily="-110" charset="2"/>
              </a:rPr>
              <a:t>1.9 &lt;  &lt; 4.9</a:t>
            </a:r>
          </a:p>
          <a:p>
            <a:pPr marL="1162050" lvl="2">
              <a:lnSpc>
                <a:spcPct val="90000"/>
              </a:lnSpc>
            </a:pPr>
            <a:r>
              <a:rPr lang="en-GB" dirty="0" smtClean="0">
                <a:solidFill>
                  <a:srgbClr val="0066FF"/>
                </a:solidFill>
                <a:ea typeface="ＭＳ Ｐゴシック" pitchFamily="-110" charset="-128"/>
                <a:sym typeface="Symbol" pitchFamily="-110" charset="2"/>
              </a:rPr>
              <a:t>more b hadrons produced at low angles </a:t>
            </a:r>
          </a:p>
          <a:p>
            <a:pPr marL="1162050" lvl="2">
              <a:lnSpc>
                <a:spcPct val="80000"/>
              </a:lnSpc>
            </a:pPr>
            <a:r>
              <a:rPr lang="en-GB" dirty="0" smtClean="0">
                <a:solidFill>
                  <a:srgbClr val="0066FF"/>
                </a:solidFill>
                <a:ea typeface="ＭＳ Ｐゴシック" pitchFamily="-110" charset="-128"/>
                <a:sym typeface="Symbol" pitchFamily="-110" charset="2"/>
              </a:rPr>
              <a:t>single arm OK since </a:t>
            </a:r>
            <a:r>
              <a:rPr lang="en-GB" dirty="0" smtClean="0">
                <a:solidFill>
                  <a:srgbClr val="FF0000"/>
                </a:solidFill>
                <a:ea typeface="ＭＳ Ｐゴシック" pitchFamily="-110" charset="-128"/>
                <a:sym typeface="Symbol" pitchFamily="-110" charset="2"/>
              </a:rPr>
              <a:t>bb pairs produced correlated in space</a:t>
            </a:r>
            <a:endParaRPr lang="en-GB" dirty="0" smtClean="0">
              <a:solidFill>
                <a:srgbClr val="FF0000"/>
              </a:solidFill>
              <a:ea typeface="ＭＳ Ｐゴシック" pitchFamily="-110" charset="-128"/>
            </a:endParaRPr>
          </a:p>
          <a:p>
            <a:pPr lvl="1"/>
            <a:r>
              <a:rPr lang="en-GB" dirty="0" smtClean="0">
                <a:solidFill>
                  <a:srgbClr val="0066FF"/>
                </a:solidFill>
                <a:sym typeface="Symbol" pitchFamily="-110" charset="2"/>
              </a:rPr>
              <a:t>rely on much softer, </a:t>
            </a:r>
            <a:r>
              <a:rPr lang="en-GB" dirty="0" smtClean="0">
                <a:solidFill>
                  <a:srgbClr val="FF0000"/>
                </a:solidFill>
                <a:sym typeface="Symbol" pitchFamily="-110" charset="2"/>
              </a:rPr>
              <a:t>lower </a:t>
            </a:r>
            <a:r>
              <a:rPr lang="en-GB" dirty="0" err="1" smtClean="0">
                <a:solidFill>
                  <a:srgbClr val="FF0000"/>
                </a:solidFill>
                <a:sym typeface="Symbol" pitchFamily="-110" charset="2"/>
              </a:rPr>
              <a:t>p</a:t>
            </a:r>
            <a:r>
              <a:rPr lang="en-GB" baseline="-25000" dirty="0" err="1" smtClean="0">
                <a:solidFill>
                  <a:srgbClr val="FF0000"/>
                </a:solidFill>
                <a:sym typeface="Symbol" pitchFamily="-110" charset="2"/>
              </a:rPr>
              <a:t>T</a:t>
            </a:r>
            <a:r>
              <a:rPr lang="en-GB" dirty="0" smtClean="0">
                <a:solidFill>
                  <a:srgbClr val="FF0000"/>
                </a:solidFill>
                <a:sym typeface="Symbol" pitchFamily="-110" charset="2"/>
              </a:rPr>
              <a:t> triggers</a:t>
            </a:r>
          </a:p>
          <a:p>
            <a:pPr lvl="1"/>
            <a:r>
              <a:rPr lang="en-GB" dirty="0" smtClean="0">
                <a:solidFill>
                  <a:srgbClr val="0066FF"/>
                </a:solidFill>
                <a:sym typeface="Symbol" pitchFamily="-110" charset="2"/>
              </a:rPr>
              <a:t>efficient also for purely </a:t>
            </a:r>
            <a:r>
              <a:rPr lang="en-GB" dirty="0" err="1" smtClean="0">
                <a:solidFill>
                  <a:srgbClr val="FF0000"/>
                </a:solidFill>
                <a:sym typeface="Symbol" pitchFamily="-110" charset="2"/>
              </a:rPr>
              <a:t>hadronic</a:t>
            </a:r>
            <a:r>
              <a:rPr lang="en-GB" dirty="0" smtClean="0">
                <a:solidFill>
                  <a:srgbClr val="FF0000"/>
                </a:solidFill>
                <a:sym typeface="Symbol" pitchFamily="-110" charset="2"/>
              </a:rPr>
              <a:t> B decays</a:t>
            </a:r>
            <a:r>
              <a:rPr lang="en-GB" dirty="0" smtClean="0">
                <a:solidFill>
                  <a:srgbClr val="0066FF"/>
                </a:solidFill>
                <a:sym typeface="Symbol" pitchFamily="-110" charset="2"/>
              </a:rPr>
              <a:t>.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Choose to run at </a:t>
            </a:r>
            <a:r>
              <a:rPr lang="en-GB" dirty="0" smtClean="0">
                <a:solidFill>
                  <a:srgbClr val="FF0000"/>
                </a:solidFill>
              </a:rPr>
              <a:t>L&lt;5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10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32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cm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-2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s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-1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 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  <a:sym typeface="Symbol"/>
              </a:rPr>
              <a:t>Clean environment and less radiation damage.</a:t>
            </a:r>
            <a:r>
              <a:rPr lang="en-GB" dirty="0" smtClean="0">
                <a:solidFill>
                  <a:srgbClr val="0066FF"/>
                </a:solidFill>
              </a:rPr>
              <a:t> </a:t>
            </a:r>
          </a:p>
          <a:p>
            <a:pPr lvl="1"/>
            <a:r>
              <a:rPr lang="en-GB" dirty="0" smtClean="0">
                <a:solidFill>
                  <a:srgbClr val="0066FF"/>
                </a:solidFill>
              </a:rPr>
              <a:t>Expect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2 fb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-1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per nominal year</a:t>
            </a:r>
            <a:r>
              <a:rPr lang="en-GB" dirty="0" smtClean="0">
                <a:solidFill>
                  <a:srgbClr val="0066FF"/>
                </a:solidFill>
                <a:sym typeface="Symbol"/>
              </a:rPr>
              <a:t>.</a:t>
            </a:r>
          </a:p>
          <a:p>
            <a:pPr lvl="1"/>
            <a:endParaRPr lang="en-GB" dirty="0" smtClean="0">
              <a:solidFill>
                <a:srgbClr val="0066FF"/>
              </a:solidFill>
            </a:endParaRPr>
          </a:p>
          <a:p>
            <a:pPr lvl="1"/>
            <a:endParaRPr lang="en-GB" dirty="0" smtClean="0">
              <a:solidFill>
                <a:srgbClr val="0070C0"/>
              </a:solidFill>
              <a:sym typeface="Symbol"/>
            </a:endParaRPr>
          </a:p>
          <a:p>
            <a:pPr lvl="1"/>
            <a:endParaRPr lang="en-GB" dirty="0" smtClean="0">
              <a:solidFill>
                <a:srgbClr val="0070C0"/>
              </a:solidFill>
            </a:endParaRPr>
          </a:p>
          <a:p>
            <a:pPr lvl="1"/>
            <a:endParaRPr lang="en-GB" dirty="0" smtClean="0">
              <a:solidFill>
                <a:srgbClr val="0066FF"/>
              </a:solidFill>
              <a:sym typeface="Symbol" pitchFamily="-110" charset="2"/>
            </a:endParaRPr>
          </a:p>
          <a:p>
            <a:pPr lvl="1"/>
            <a:endParaRPr lang="en-GB" dirty="0">
              <a:solidFill>
                <a:srgbClr val="0066FF"/>
              </a:solidFill>
              <a:sym typeface="Symbol" pitchFamily="-110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0" y="609600"/>
            <a:ext cx="3710568" cy="369332"/>
          </a:xfrm>
          <a:prstGeom prst="rect">
            <a:avLst/>
          </a:prstGeom>
          <a:solidFill>
            <a:srgbClr val="E9F5F7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LHC bb cross-section ~ 5x </a:t>
            </a:r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990600" y="5638800"/>
            <a:ext cx="7239000" cy="717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en-GB" sz="2000" dirty="0" smtClean="0">
                <a:ea typeface="ＭＳ Ｐゴシック" pitchFamily="-110" charset="-128"/>
                <a:cs typeface="ＭＳ Ｐゴシック" pitchFamily="-110" charset="-128"/>
                <a:sym typeface="Symbol" pitchFamily="-110" charset="2"/>
              </a:rPr>
              <a:t>2010 data taking:</a:t>
            </a:r>
          </a:p>
          <a:p>
            <a:pPr lvl="1">
              <a:lnSpc>
                <a:spcPct val="70000"/>
              </a:lnSpc>
            </a:pPr>
            <a:endParaRPr lang="en-GB" sz="2000" dirty="0" smtClean="0">
              <a:ea typeface="ＭＳ Ｐゴシック" pitchFamily="-110" charset="-128"/>
              <a:sym typeface="Symbol" pitchFamily="-110" charset="2"/>
            </a:endParaRPr>
          </a:p>
          <a:p>
            <a:pPr lvl="1">
              <a:lnSpc>
                <a:spcPct val="70000"/>
              </a:lnSpc>
            </a:pPr>
            <a:r>
              <a:rPr lang="en-GB" dirty="0" smtClean="0">
                <a:solidFill>
                  <a:srgbClr val="0066FF"/>
                </a:solidFill>
                <a:sym typeface="Symbol" pitchFamily="-110" charset="2"/>
              </a:rPr>
              <a:t>lower √s, low L ⇒  similar L</a:t>
            </a:r>
            <a:r>
              <a:rPr lang="en-GB" baseline="-25000" dirty="0" smtClean="0">
                <a:solidFill>
                  <a:srgbClr val="0066FF"/>
                </a:solidFill>
                <a:sym typeface="Symbol" pitchFamily="-110" charset="2"/>
              </a:rPr>
              <a:t>int</a:t>
            </a:r>
            <a:r>
              <a:rPr lang="en-GB" dirty="0" smtClean="0">
                <a:solidFill>
                  <a:srgbClr val="0066FF"/>
                </a:solidFill>
                <a:sym typeface="Symbol" pitchFamily="-110" charset="2"/>
              </a:rPr>
              <a:t> to each experiment </a:t>
            </a:r>
            <a:endParaRPr lang="en-GB" dirty="0">
              <a:solidFill>
                <a:srgbClr val="0066FF"/>
              </a:solidFill>
              <a:sym typeface="Symbol" pitchFamily="-110" charset="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066800" y="6443246"/>
            <a:ext cx="2895600" cy="338554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0.2 </a:t>
            </a:r>
            <a:r>
              <a:rPr lang="en-GB" sz="1600" dirty="0">
                <a:solidFill>
                  <a:schemeClr val="bg1"/>
                </a:solidFill>
              </a:rPr>
              <a:t>fb</a:t>
            </a:r>
            <a:r>
              <a:rPr lang="en-GB" sz="1600" baseline="30000" dirty="0">
                <a:solidFill>
                  <a:schemeClr val="bg1"/>
                </a:solidFill>
              </a:rPr>
              <a:t>–1</a:t>
            </a:r>
            <a:r>
              <a:rPr lang="en-GB" sz="1600" dirty="0" smtClean="0">
                <a:solidFill>
                  <a:schemeClr val="bg1"/>
                </a:solidFill>
              </a:rPr>
              <a:t> at √s = 7 </a:t>
            </a:r>
            <a:r>
              <a:rPr lang="en-GB" sz="1600" dirty="0" err="1" smtClean="0">
                <a:solidFill>
                  <a:schemeClr val="bg1"/>
                </a:solidFill>
              </a:rPr>
              <a:t>TeV</a:t>
            </a:r>
            <a:r>
              <a:rPr lang="en-GB" sz="1600" dirty="0" smtClean="0">
                <a:solidFill>
                  <a:schemeClr val="bg1"/>
                </a:solidFill>
              </a:rPr>
              <a:t> in </a:t>
            </a:r>
            <a:r>
              <a:rPr lang="en-GB" sz="1600" dirty="0">
                <a:solidFill>
                  <a:schemeClr val="bg1"/>
                </a:solidFill>
              </a:rPr>
              <a:t>2010 (?)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-76200"/>
            <a:ext cx="749808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066800"/>
            <a:ext cx="749808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Introduction:</a:t>
            </a:r>
          </a:p>
          <a:p>
            <a:pPr lvl="1"/>
            <a:r>
              <a:rPr lang="en-US" sz="2600" dirty="0" smtClean="0"/>
              <a:t>B Physics as an indirect probe for New Physics</a:t>
            </a:r>
          </a:p>
          <a:p>
            <a:pPr lvl="1"/>
            <a:r>
              <a:rPr lang="en-US" sz="2600" dirty="0" smtClean="0"/>
              <a:t>How LHCb will contribute in the search for New Physics? </a:t>
            </a:r>
          </a:p>
          <a:p>
            <a:r>
              <a:rPr lang="en-US" b="1" dirty="0" smtClean="0"/>
              <a:t>LHCb experimental conditions:</a:t>
            </a:r>
          </a:p>
          <a:p>
            <a:pPr lvl="1"/>
            <a:r>
              <a:rPr lang="en-US" sz="2600" dirty="0" smtClean="0"/>
              <a:t>LHC as a B factory</a:t>
            </a:r>
          </a:p>
          <a:p>
            <a:pPr lvl="1"/>
            <a:r>
              <a:rPr lang="en-US" sz="2600" dirty="0" smtClean="0"/>
              <a:t>Detector requirements</a:t>
            </a:r>
            <a:endParaRPr lang="en-US" dirty="0" smtClean="0"/>
          </a:p>
          <a:p>
            <a:r>
              <a:rPr lang="en-US" b="1" dirty="0" smtClean="0"/>
              <a:t>Examples of (early) Physics Results:</a:t>
            </a:r>
          </a:p>
          <a:p>
            <a:pPr lvl="1"/>
            <a:r>
              <a:rPr lang="en-US" sz="2600" dirty="0" smtClean="0">
                <a:sym typeface="Symbol"/>
              </a:rPr>
              <a:t>First physics calibrations and J/ measurements</a:t>
            </a:r>
            <a:endParaRPr lang="en-US" sz="2600" baseline="30000" dirty="0" smtClean="0">
              <a:sym typeface="Symbol"/>
            </a:endParaRPr>
          </a:p>
          <a:p>
            <a:pPr lvl="1"/>
            <a:r>
              <a:rPr lang="en-US" sz="2600" dirty="0" smtClean="0">
                <a:sym typeface="Symbol"/>
              </a:rPr>
              <a:t>B</a:t>
            </a:r>
            <a:r>
              <a:rPr lang="en-US" sz="2600" baseline="-25000" dirty="0" smtClean="0">
                <a:sym typeface="Symbol"/>
              </a:rPr>
              <a:t>s</a:t>
            </a:r>
            <a:r>
              <a:rPr lang="en-US" sz="2600" dirty="0" smtClean="0">
                <a:sym typeface="Symbol"/>
              </a:rPr>
              <a:t> </a:t>
            </a:r>
            <a:r>
              <a:rPr lang="en-US" sz="2600" dirty="0" smtClean="0">
                <a:sym typeface="Wingdings" pitchFamily="2" charset="2"/>
              </a:rPr>
              <a:t></a:t>
            </a:r>
            <a:r>
              <a:rPr lang="en-US" sz="2600" dirty="0" smtClean="0">
                <a:sym typeface="Symbol"/>
              </a:rPr>
              <a:t> </a:t>
            </a:r>
            <a:r>
              <a:rPr lang="en-US" sz="2600" baseline="30000" dirty="0" smtClean="0">
                <a:sym typeface="Symbol"/>
              </a:rPr>
              <a:t>+</a:t>
            </a:r>
            <a:r>
              <a:rPr lang="en-US" sz="2600" dirty="0" smtClean="0">
                <a:sym typeface="Symbol"/>
              </a:rPr>
              <a:t></a:t>
            </a:r>
            <a:r>
              <a:rPr lang="en-US" sz="2600" baseline="30000" dirty="0" smtClean="0">
                <a:sym typeface="Symbol"/>
              </a:rPr>
              <a:t>-</a:t>
            </a:r>
            <a:endParaRPr lang="en-US" sz="2600" baseline="30000" dirty="0" smtClean="0"/>
          </a:p>
          <a:p>
            <a:pPr lvl="1"/>
            <a:r>
              <a:rPr lang="en-US" sz="2600" dirty="0" smtClean="0"/>
              <a:t>B</a:t>
            </a:r>
            <a:r>
              <a:rPr lang="en-US" sz="2600" baseline="-25000" dirty="0" smtClean="0"/>
              <a:t>s</a:t>
            </a:r>
            <a:r>
              <a:rPr lang="en-US" sz="2600" dirty="0" smtClean="0"/>
              <a:t> mixing phase: </a:t>
            </a:r>
            <a:r>
              <a:rPr lang="en-US" sz="2600" dirty="0" smtClean="0">
                <a:sym typeface="Symbol"/>
              </a:rPr>
              <a:t></a:t>
            </a:r>
            <a:r>
              <a:rPr lang="en-US" sz="2600" baseline="-25000" dirty="0" smtClean="0">
                <a:sym typeface="Symbol"/>
              </a:rPr>
              <a:t>s</a:t>
            </a:r>
            <a:r>
              <a:rPr lang="en-US" sz="2600" dirty="0" smtClean="0">
                <a:sym typeface="Symbol"/>
              </a:rPr>
              <a:t> </a:t>
            </a:r>
            <a:endParaRPr lang="en-US" sz="2600" dirty="0" smtClean="0"/>
          </a:p>
          <a:p>
            <a:pPr lvl="1"/>
            <a:r>
              <a:rPr lang="en-US" sz="2600" dirty="0" smtClean="0">
                <a:sym typeface="Symbol"/>
              </a:rPr>
              <a:t> at tree level </a:t>
            </a:r>
            <a:endParaRPr lang="en-US" sz="2600" dirty="0" smtClean="0"/>
          </a:p>
          <a:p>
            <a:r>
              <a:rPr lang="en-US" b="1" dirty="0" smtClean="0"/>
              <a:t>Outlook and Conclusions.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105B-5C9E-44F9-93CB-5C511E65DDC0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6045" y="1066800"/>
            <a:ext cx="339795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Rectangle 48"/>
          <p:cNvSpPr txBox="1">
            <a:spLocks noChangeArrowheads="1"/>
          </p:cNvSpPr>
          <p:nvPr/>
        </p:nvSpPr>
        <p:spPr>
          <a:xfrm>
            <a:off x="1066800" y="0"/>
            <a:ext cx="80772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LHC Experiments: Trigger Strategy</a:t>
            </a:r>
            <a:endParaRPr kumimoji="0" lang="en-US" sz="4000" b="0" i="0" u="none" strike="noStrike" kern="1200" cap="none" spc="0" normalizeH="0" baseline="3000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Wednesday, November 25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Frederic Teubert</a:t>
            </a:r>
            <a:endParaRPr lang="en-US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066800"/>
            <a:ext cx="3352800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1219200" y="762000"/>
            <a:ext cx="1514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Trigger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762000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CMSTrigger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1066800" y="2133600"/>
            <a:ext cx="47244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ym typeface="Symbol"/>
              </a:rPr>
              <a:t>ATLAS (CMS) Strategy for B-Physics Trigger:</a:t>
            </a:r>
            <a:endParaRPr lang="en-US" sz="1600" dirty="0" smtClean="0">
              <a:solidFill>
                <a:srgbClr val="0070C0"/>
              </a:solidFill>
              <a:sym typeface="Symbol"/>
            </a:endParaRPr>
          </a:p>
          <a:p>
            <a:r>
              <a:rPr lang="en-GB" sz="1600" dirty="0" smtClean="0">
                <a:sym typeface="Symbol"/>
              </a:rPr>
              <a:t>L1: </a:t>
            </a:r>
            <a:r>
              <a:rPr lang="en-GB" sz="1600" dirty="0" err="1" smtClean="0">
                <a:solidFill>
                  <a:srgbClr val="FF0000"/>
                </a:solidFill>
                <a:sym typeface="Symbol"/>
              </a:rPr>
              <a:t>dimuon</a:t>
            </a:r>
            <a:r>
              <a:rPr lang="en-GB" sz="1600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sym typeface="Symbol"/>
              </a:rPr>
              <a:t>with </a:t>
            </a:r>
            <a:r>
              <a:rPr lang="en-GB" sz="1600" dirty="0" smtClean="0">
                <a:solidFill>
                  <a:srgbClr val="FF0000"/>
                </a:solidFill>
                <a:sym typeface="Symbol"/>
              </a:rPr>
              <a:t>Pt&gt;6(3) </a:t>
            </a:r>
            <a:r>
              <a:rPr lang="en-GB" sz="1600" dirty="0" err="1" smtClean="0">
                <a:solidFill>
                  <a:srgbClr val="FF0000"/>
                </a:solidFill>
                <a:sym typeface="Symbol"/>
              </a:rPr>
              <a:t>GeV</a:t>
            </a:r>
            <a:r>
              <a:rPr lang="en-GB" sz="1600" dirty="0" smtClean="0">
                <a:solidFill>
                  <a:srgbClr val="FF0000"/>
                </a:solidFill>
                <a:sym typeface="Symbol"/>
              </a:rPr>
              <a:t>/c </a:t>
            </a:r>
            <a:r>
              <a:rPr lang="en-GB" sz="1600" dirty="0" smtClean="0">
                <a:solidFill>
                  <a:srgbClr val="0070C0"/>
                </a:solidFill>
                <a:sym typeface="Symbol"/>
              </a:rPr>
              <a:t>each and </a:t>
            </a:r>
            <a:r>
              <a:rPr lang="en-US" sz="1600" dirty="0" smtClean="0">
                <a:solidFill>
                  <a:srgbClr val="FF0000"/>
                </a:solidFill>
              </a:rPr>
              <a:t>single muon 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with </a:t>
            </a:r>
            <a:r>
              <a:rPr lang="en-US" sz="1600" dirty="0" smtClean="0">
                <a:solidFill>
                  <a:srgbClr val="FF0000"/>
                </a:solidFill>
              </a:rPr>
              <a:t>Pt&gt;6 </a:t>
            </a:r>
            <a:r>
              <a:rPr lang="en-US" sz="1600" dirty="0" err="1" smtClean="0">
                <a:solidFill>
                  <a:srgbClr val="FF0000"/>
                </a:solidFill>
              </a:rPr>
              <a:t>GeV</a:t>
            </a:r>
            <a:r>
              <a:rPr lang="en-US" sz="1600" dirty="0" smtClean="0">
                <a:solidFill>
                  <a:srgbClr val="FF0000"/>
                </a:solidFill>
              </a:rPr>
              <a:t>/c</a:t>
            </a:r>
            <a:r>
              <a:rPr lang="en-GB" sz="16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sym typeface="Symbol"/>
              </a:rPr>
              <a:t>.</a:t>
            </a:r>
            <a:endParaRPr lang="en-GB" sz="1600" dirty="0" smtClean="0">
              <a:solidFill>
                <a:srgbClr val="C00000"/>
              </a:solidFill>
              <a:sym typeface="Symbol"/>
            </a:endParaRPr>
          </a:p>
          <a:p>
            <a:r>
              <a:rPr lang="en-US" sz="1600" dirty="0" smtClean="0">
                <a:sym typeface="Symbol"/>
              </a:rPr>
              <a:t>HLT :</a:t>
            </a:r>
            <a:r>
              <a:rPr lang="en-US" sz="1600" dirty="0" smtClean="0"/>
              <a:t>Limited time budget. </a:t>
            </a:r>
            <a:r>
              <a:rPr lang="en-US" sz="1600" dirty="0" smtClean="0">
                <a:solidFill>
                  <a:srgbClr val="0070C0"/>
                </a:solidFill>
              </a:rPr>
              <a:t>Restrict B reconstruction to </a:t>
            </a:r>
            <a:r>
              <a:rPr lang="en-US" sz="1600" dirty="0" err="1" smtClean="0">
                <a:solidFill>
                  <a:srgbClr val="0070C0"/>
                </a:solidFill>
              </a:rPr>
              <a:t>RoI</a:t>
            </a:r>
            <a:r>
              <a:rPr lang="en-US" sz="1600" dirty="0" smtClean="0">
                <a:solidFill>
                  <a:srgbClr val="0070C0"/>
                </a:solidFill>
              </a:rPr>
              <a:t> around the muon</a:t>
            </a:r>
          </a:p>
          <a:p>
            <a:endParaRPr lang="en-US" sz="1600" b="1" dirty="0" smtClean="0">
              <a:solidFill>
                <a:srgbClr val="C00000"/>
              </a:solidFill>
              <a:sym typeface="Symbol"/>
            </a:endParaRPr>
          </a:p>
          <a:p>
            <a:r>
              <a:rPr lang="en-US" sz="1600" b="1" dirty="0" smtClean="0">
                <a:sym typeface="Symbol"/>
              </a:rPr>
              <a:t>LHCb Strategy for B-Physics Trigger:</a:t>
            </a:r>
          </a:p>
          <a:p>
            <a:r>
              <a:rPr lang="en-GB" sz="1600" dirty="0" smtClean="0">
                <a:sym typeface="Symbol"/>
              </a:rPr>
              <a:t>L0: </a:t>
            </a:r>
            <a:r>
              <a:rPr lang="en-GB" sz="1600" dirty="0" err="1" smtClean="0">
                <a:solidFill>
                  <a:srgbClr val="C00000"/>
                </a:solidFill>
                <a:sym typeface="Symbol"/>
              </a:rPr>
              <a:t>dimuon</a:t>
            </a:r>
            <a:r>
              <a:rPr lang="en-GB" sz="1600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sym typeface="Symbol"/>
              </a:rPr>
              <a:t>with </a:t>
            </a:r>
            <a:r>
              <a:rPr lang="en-GB" sz="1600" dirty="0" smtClean="0">
                <a:solidFill>
                  <a:srgbClr val="FF0000"/>
                </a:solidFill>
                <a:sym typeface="Symbol"/>
              </a:rPr>
              <a:t>Pt&gt;1.3 </a:t>
            </a:r>
            <a:r>
              <a:rPr lang="en-GB" sz="1600" dirty="0" err="1" smtClean="0">
                <a:solidFill>
                  <a:srgbClr val="FF0000"/>
                </a:solidFill>
                <a:sym typeface="Symbol"/>
              </a:rPr>
              <a:t>GeV</a:t>
            </a:r>
            <a:r>
              <a:rPr lang="en-GB" sz="1600" dirty="0" smtClean="0">
                <a:solidFill>
                  <a:srgbClr val="FF0000"/>
                </a:solidFill>
                <a:sym typeface="Symbol"/>
              </a:rPr>
              <a:t>/c </a:t>
            </a:r>
            <a:r>
              <a:rPr lang="en-GB" sz="1600" dirty="0" smtClean="0">
                <a:solidFill>
                  <a:srgbClr val="0070C0"/>
                </a:solidFill>
                <a:sym typeface="Symbol"/>
              </a:rPr>
              <a:t>and </a:t>
            </a:r>
            <a:r>
              <a:rPr lang="en-US" sz="1600" dirty="0" smtClean="0">
                <a:solidFill>
                  <a:srgbClr val="FF0000"/>
                </a:solidFill>
              </a:rPr>
              <a:t>single muon 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with </a:t>
            </a:r>
            <a:r>
              <a:rPr lang="en-US" sz="1600" dirty="0" smtClean="0">
                <a:solidFill>
                  <a:srgbClr val="FF0000"/>
                </a:solidFill>
              </a:rPr>
              <a:t>Pt&gt;1.1 </a:t>
            </a:r>
            <a:r>
              <a:rPr lang="en-US" sz="1600" dirty="0" err="1" smtClean="0">
                <a:solidFill>
                  <a:srgbClr val="FF0000"/>
                </a:solidFill>
              </a:rPr>
              <a:t>GeV</a:t>
            </a:r>
            <a:r>
              <a:rPr lang="en-US" sz="1600" dirty="0" smtClean="0">
                <a:solidFill>
                  <a:srgbClr val="FF0000"/>
                </a:solidFill>
              </a:rPr>
              <a:t>/c</a:t>
            </a:r>
            <a:r>
              <a:rPr lang="en-GB" sz="1600" dirty="0" smtClean="0">
                <a:solidFill>
                  <a:srgbClr val="0070C0"/>
                </a:solidFill>
                <a:sym typeface="Symbol"/>
              </a:rPr>
              <a:t>.</a:t>
            </a:r>
            <a:r>
              <a:rPr lang="en-US" sz="1600" dirty="0" smtClean="0">
                <a:sym typeface="Symbol"/>
              </a:rPr>
              <a:t> </a:t>
            </a:r>
          </a:p>
          <a:p>
            <a:r>
              <a:rPr lang="en-US" sz="1600" dirty="0" smtClean="0">
                <a:solidFill>
                  <a:srgbClr val="FF0000"/>
                </a:solidFill>
                <a:sym typeface="Symbol"/>
              </a:rPr>
              <a:t>Hadron</a:t>
            </a:r>
            <a:r>
              <a:rPr lang="en-US" sz="1600" dirty="0" smtClean="0">
                <a:sym typeface="Symbol"/>
              </a:rPr>
              <a:t> with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Et&gt;3.6 </a:t>
            </a:r>
            <a:r>
              <a:rPr lang="en-US" sz="1600" dirty="0" err="1" smtClean="0">
                <a:solidFill>
                  <a:srgbClr val="FF0000"/>
                </a:solidFill>
                <a:sym typeface="Symbol"/>
              </a:rPr>
              <a:t>GeV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1600" dirty="0" smtClean="0">
                <a:sym typeface="Symbol"/>
              </a:rPr>
              <a:t>… also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ECAL</a:t>
            </a:r>
            <a:r>
              <a:rPr lang="en-US" sz="1600" dirty="0" smtClean="0">
                <a:sym typeface="Symbol"/>
              </a:rPr>
              <a:t> triggers.</a:t>
            </a:r>
          </a:p>
          <a:p>
            <a:r>
              <a:rPr lang="en-US" sz="1600" dirty="0" smtClean="0">
                <a:sym typeface="Symbol"/>
              </a:rPr>
              <a:t>HLT : </a:t>
            </a:r>
            <a:r>
              <a:rPr lang="en-US" sz="1600" dirty="0" smtClean="0">
                <a:solidFill>
                  <a:srgbClr val="0070C0"/>
                </a:solidFill>
                <a:sym typeface="Symbol"/>
              </a:rPr>
              <a:t>Inclusive single , +track and </a:t>
            </a:r>
            <a:r>
              <a:rPr lang="en-US" sz="1600" dirty="0" err="1" smtClean="0">
                <a:solidFill>
                  <a:srgbClr val="0070C0"/>
                </a:solidFill>
                <a:sym typeface="Symbol"/>
              </a:rPr>
              <a:t>dimuon</a:t>
            </a:r>
            <a:r>
              <a:rPr lang="en-US" sz="1600" dirty="0" smtClean="0">
                <a:solidFill>
                  <a:srgbClr val="0070C0"/>
                </a:solidFill>
                <a:sym typeface="Symbol"/>
              </a:rPr>
              <a:t> triggers.</a:t>
            </a:r>
          </a:p>
          <a:p>
            <a:r>
              <a:rPr lang="en-US" sz="1600" dirty="0" smtClean="0">
                <a:solidFill>
                  <a:srgbClr val="0070C0"/>
                </a:solidFill>
                <a:sym typeface="Symbol"/>
              </a:rPr>
              <a:t>        Inclusive topologic and electromagnetic triggers.</a:t>
            </a:r>
          </a:p>
          <a:p>
            <a:r>
              <a:rPr lang="en-US" sz="1600" dirty="0" smtClean="0">
                <a:solidFill>
                  <a:srgbClr val="0070C0"/>
                </a:solidFill>
                <a:sym typeface="Symbol"/>
              </a:rPr>
              <a:t>        Exclusive triggers</a:t>
            </a:r>
            <a:endParaRPr lang="en-GB" sz="1600" dirty="0" smtClean="0">
              <a:solidFill>
                <a:srgbClr val="0070C0"/>
              </a:solidFill>
              <a:sym typeface="Symbol"/>
            </a:endParaRPr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5795962" y="2344782"/>
            <a:ext cx="3182128" cy="4276965"/>
            <a:chOff x="403183" y="1989723"/>
            <a:chExt cx="3265524" cy="4582351"/>
          </a:xfrm>
        </p:grpSpPr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403183" y="1989723"/>
              <a:ext cx="3265524" cy="4293582"/>
              <a:chOff x="22189" y="2107218"/>
              <a:chExt cx="3265524" cy="4293582"/>
            </a:xfrm>
          </p:grpSpPr>
          <p:sp>
            <p:nvSpPr>
              <p:cNvPr id="47" name="TextBox 41"/>
              <p:cNvSpPr txBox="1">
                <a:spLocks noChangeArrowheads="1"/>
              </p:cNvSpPr>
              <p:nvPr/>
            </p:nvSpPr>
            <p:spPr bwMode="auto">
              <a:xfrm rot="-5400000">
                <a:off x="-1012861" y="4286285"/>
                <a:ext cx="2438400" cy="368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>
                    <a:latin typeface="Tahoma" pitchFamily="34" charset="0"/>
                  </a:rPr>
                  <a:t>High-Level Trigger</a:t>
                </a:r>
              </a:p>
            </p:txBody>
          </p:sp>
          <p:sp>
            <p:nvSpPr>
              <p:cNvPr id="48" name="Rectangle 105"/>
              <p:cNvSpPr>
                <a:spLocks noChangeArrowheads="1"/>
              </p:cNvSpPr>
              <p:nvPr/>
            </p:nvSpPr>
            <p:spPr bwMode="auto">
              <a:xfrm>
                <a:off x="411163" y="6030913"/>
                <a:ext cx="701675" cy="369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">
                    <a:solidFill>
                      <a:srgbClr val="8D42C6"/>
                    </a:solidFill>
                    <a:latin typeface="Calibri" pitchFamily="34" charset="0"/>
                  </a:rPr>
                  <a:t>2 kHz</a:t>
                </a:r>
              </a:p>
            </p:txBody>
          </p:sp>
          <p:sp>
            <p:nvSpPr>
              <p:cNvPr id="49" name="TextBox 106"/>
              <p:cNvSpPr txBox="1">
                <a:spLocks noChangeArrowheads="1"/>
              </p:cNvSpPr>
              <p:nvPr/>
            </p:nvSpPr>
            <p:spPr bwMode="auto">
              <a:xfrm rot="16200000">
                <a:off x="-411199" y="2540606"/>
                <a:ext cx="1235075" cy="368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  <a:latin typeface="Tahoma" pitchFamily="34" charset="0"/>
                  </a:rPr>
                  <a:t>Level -0</a:t>
                </a:r>
              </a:p>
            </p:txBody>
          </p:sp>
          <p:sp>
            <p:nvSpPr>
              <p:cNvPr id="50" name="AutoShape 41"/>
              <p:cNvSpPr>
                <a:spLocks noChangeArrowheads="1"/>
              </p:cNvSpPr>
              <p:nvPr/>
            </p:nvSpPr>
            <p:spPr bwMode="auto">
              <a:xfrm>
                <a:off x="2809875" y="3070225"/>
                <a:ext cx="217488" cy="381000"/>
              </a:xfrm>
              <a:prstGeom prst="downArrow">
                <a:avLst>
                  <a:gd name="adj1" fmla="val 50000"/>
                  <a:gd name="adj2" fmla="val 43796"/>
                </a:avLst>
              </a:prstGeom>
              <a:gradFill rotWithShape="1">
                <a:gsLst>
                  <a:gs pos="0">
                    <a:srgbClr val="FF0000">
                      <a:alpha val="70000"/>
                    </a:srgbClr>
                  </a:gs>
                  <a:gs pos="100000">
                    <a:srgbClr val="FF9900">
                      <a:alpha val="70000"/>
                    </a:srgbClr>
                  </a:gs>
                </a:gsLst>
                <a:lin ang="540000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GB"/>
              </a:p>
            </p:txBody>
          </p:sp>
          <p:sp>
            <p:nvSpPr>
              <p:cNvPr id="51" name="Text Box 42"/>
              <p:cNvSpPr txBox="1">
                <a:spLocks noChangeArrowheads="1"/>
              </p:cNvSpPr>
              <p:nvPr/>
            </p:nvSpPr>
            <p:spPr bwMode="auto">
              <a:xfrm>
                <a:off x="1068388" y="2133600"/>
                <a:ext cx="674687" cy="912813"/>
              </a:xfrm>
              <a:prstGeom prst="rect">
                <a:avLst/>
              </a:prstGeom>
              <a:solidFill>
                <a:srgbClr val="FF0000">
                  <a:alpha val="79999"/>
                </a:srgb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endParaRPr lang="en-US" sz="1200">
                  <a:solidFill>
                    <a:srgbClr val="FFFFFF"/>
                  </a:solidFill>
                </a:endParaRP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</a:rPr>
                  <a:t>L0 </a:t>
                </a: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</a:rPr>
                  <a:t>e, </a:t>
                </a:r>
                <a:r>
                  <a:rPr lang="en-US" sz="1400">
                    <a:solidFill>
                      <a:srgbClr val="FFFFFF"/>
                    </a:solidFill>
                    <a:latin typeface="Symbol" pitchFamily="18" charset="2"/>
                  </a:rPr>
                  <a:t>g</a:t>
                </a:r>
              </a:p>
              <a:p>
                <a:pPr algn="ctr" eaLnBrk="0" hangingPunct="0"/>
                <a:endParaRPr lang="en-US" sz="1400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Text Box 43"/>
              <p:cNvSpPr txBox="1">
                <a:spLocks noChangeArrowheads="1"/>
              </p:cNvSpPr>
              <p:nvPr/>
            </p:nvSpPr>
            <p:spPr bwMode="auto">
              <a:xfrm>
                <a:off x="312189" y="2195947"/>
                <a:ext cx="863961" cy="3627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1600" dirty="0">
                    <a:solidFill>
                      <a:srgbClr val="FF0000"/>
                    </a:solidFill>
                  </a:rPr>
                  <a:t>3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0 </a:t>
                </a:r>
                <a:r>
                  <a:rPr lang="en-US" sz="1600" dirty="0">
                    <a:solidFill>
                      <a:srgbClr val="FF0000"/>
                    </a:solidFill>
                  </a:rPr>
                  <a:t>MHz</a:t>
                </a:r>
              </a:p>
            </p:txBody>
          </p:sp>
          <p:sp>
            <p:nvSpPr>
              <p:cNvPr id="53" name="Text Box 44"/>
              <p:cNvSpPr txBox="1">
                <a:spLocks noChangeArrowheads="1"/>
              </p:cNvSpPr>
              <p:nvPr/>
            </p:nvSpPr>
            <p:spPr bwMode="auto">
              <a:xfrm>
                <a:off x="357188" y="3151188"/>
                <a:ext cx="777875" cy="33813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1600" dirty="0">
                    <a:solidFill>
                      <a:srgbClr val="FF9900"/>
                    </a:solidFill>
                  </a:rPr>
                  <a:t>1 MHz</a:t>
                </a:r>
              </a:p>
            </p:txBody>
          </p:sp>
          <p:sp>
            <p:nvSpPr>
              <p:cNvPr id="54" name="Text Box 45"/>
              <p:cNvSpPr txBox="1">
                <a:spLocks noChangeArrowheads="1"/>
              </p:cNvSpPr>
              <p:nvPr/>
            </p:nvSpPr>
            <p:spPr bwMode="auto">
              <a:xfrm>
                <a:off x="1844675" y="2132013"/>
                <a:ext cx="674688" cy="912812"/>
              </a:xfrm>
              <a:prstGeom prst="rect">
                <a:avLst/>
              </a:prstGeom>
              <a:solidFill>
                <a:srgbClr val="FF0000">
                  <a:alpha val="79999"/>
                </a:srgb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endParaRPr lang="en-US" sz="1200" dirty="0">
                  <a:solidFill>
                    <a:srgbClr val="FFFFFF"/>
                  </a:solidFill>
                </a:endParaRPr>
              </a:p>
              <a:p>
                <a:pPr algn="ctr" eaLnBrk="0" hangingPunct="0"/>
                <a:r>
                  <a:rPr lang="en-US" sz="1400" dirty="0">
                    <a:solidFill>
                      <a:srgbClr val="FFFFFF"/>
                    </a:solidFill>
                  </a:rPr>
                  <a:t>L0 </a:t>
                </a:r>
              </a:p>
              <a:p>
                <a:pPr algn="ctr" eaLnBrk="0" hangingPunct="0"/>
                <a:r>
                  <a:rPr lang="en-US" sz="1400" dirty="0">
                    <a:solidFill>
                      <a:srgbClr val="FFFFFF"/>
                    </a:solidFill>
                  </a:rPr>
                  <a:t>had</a:t>
                </a:r>
                <a:endParaRPr lang="en-US" sz="1400" dirty="0">
                  <a:solidFill>
                    <a:srgbClr val="FFFFFF"/>
                  </a:solidFill>
                  <a:latin typeface="Symbol" pitchFamily="18" charset="2"/>
                </a:endParaRPr>
              </a:p>
              <a:p>
                <a:pPr algn="ctr" eaLnBrk="0" hangingPunct="0"/>
                <a:endParaRPr lang="en-US" sz="14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Text Box 46"/>
              <p:cNvSpPr txBox="1">
                <a:spLocks noChangeArrowheads="1"/>
              </p:cNvSpPr>
              <p:nvPr/>
            </p:nvSpPr>
            <p:spPr bwMode="auto">
              <a:xfrm>
                <a:off x="2613025" y="2128838"/>
                <a:ext cx="674688" cy="912812"/>
              </a:xfrm>
              <a:prstGeom prst="rect">
                <a:avLst/>
              </a:prstGeom>
              <a:solidFill>
                <a:srgbClr val="FF0000">
                  <a:alpha val="79999"/>
                </a:srgb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endParaRPr lang="en-US" sz="1200">
                  <a:solidFill>
                    <a:srgbClr val="FFFFFF"/>
                  </a:solidFill>
                </a:endParaRP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</a:rPr>
                  <a:t>L0 </a:t>
                </a: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  <a:latin typeface="Symbol" pitchFamily="18" charset="2"/>
                  </a:rPr>
                  <a:t>m</a:t>
                </a:r>
              </a:p>
              <a:p>
                <a:pPr algn="ctr" eaLnBrk="0" hangingPunct="0"/>
                <a:endParaRPr lang="en-US" sz="1400"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AutoShape 47"/>
              <p:cNvSpPr>
                <a:spLocks noChangeArrowheads="1"/>
              </p:cNvSpPr>
              <p:nvPr/>
            </p:nvSpPr>
            <p:spPr bwMode="auto">
              <a:xfrm>
                <a:off x="1268413" y="3076575"/>
                <a:ext cx="217487" cy="381000"/>
              </a:xfrm>
              <a:prstGeom prst="downArrow">
                <a:avLst>
                  <a:gd name="adj1" fmla="val 50000"/>
                  <a:gd name="adj2" fmla="val 43796"/>
                </a:avLst>
              </a:prstGeom>
              <a:gradFill rotWithShape="1">
                <a:gsLst>
                  <a:gs pos="0">
                    <a:srgbClr val="FF0000">
                      <a:alpha val="70000"/>
                    </a:srgbClr>
                  </a:gs>
                  <a:gs pos="100000">
                    <a:srgbClr val="FF9900">
                      <a:alpha val="70000"/>
                    </a:srgbClr>
                  </a:gs>
                </a:gsLst>
                <a:lin ang="540000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GB"/>
              </a:p>
            </p:txBody>
          </p:sp>
          <p:sp>
            <p:nvSpPr>
              <p:cNvPr id="58" name="AutoShape 48"/>
              <p:cNvSpPr>
                <a:spLocks noChangeArrowheads="1"/>
              </p:cNvSpPr>
              <p:nvPr/>
            </p:nvSpPr>
            <p:spPr bwMode="auto">
              <a:xfrm>
                <a:off x="2055813" y="3076575"/>
                <a:ext cx="217487" cy="381000"/>
              </a:xfrm>
              <a:prstGeom prst="downArrow">
                <a:avLst>
                  <a:gd name="adj1" fmla="val 50000"/>
                  <a:gd name="adj2" fmla="val 43796"/>
                </a:avLst>
              </a:prstGeom>
              <a:gradFill rotWithShape="1">
                <a:gsLst>
                  <a:gs pos="0">
                    <a:srgbClr val="FF0000">
                      <a:alpha val="70000"/>
                    </a:srgbClr>
                  </a:gs>
                  <a:gs pos="100000">
                    <a:srgbClr val="FF9900">
                      <a:alpha val="70000"/>
                    </a:srgbClr>
                  </a:gs>
                </a:gsLst>
                <a:lin ang="540000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GB"/>
              </a:p>
            </p:txBody>
          </p:sp>
          <p:sp>
            <p:nvSpPr>
              <p:cNvPr id="62" name="Text Box 53"/>
              <p:cNvSpPr txBox="1">
                <a:spLocks noChangeArrowheads="1"/>
              </p:cNvSpPr>
              <p:nvPr/>
            </p:nvSpPr>
            <p:spPr bwMode="auto">
              <a:xfrm>
                <a:off x="1073150" y="3503613"/>
                <a:ext cx="668338" cy="942975"/>
              </a:xfrm>
              <a:prstGeom prst="rect">
                <a:avLst/>
              </a:prstGeom>
              <a:solidFill>
                <a:srgbClr val="FF9900">
                  <a:alpha val="79999"/>
                </a:srgb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endParaRPr lang="en-US" sz="1400">
                  <a:solidFill>
                    <a:srgbClr val="FFFFFF"/>
                  </a:solidFill>
                </a:endParaRP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</a:rPr>
                  <a:t>ECAL</a:t>
                </a: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</a:rPr>
                  <a:t>Alley</a:t>
                </a:r>
              </a:p>
              <a:p>
                <a:pPr algn="ctr" eaLnBrk="0" hangingPunct="0"/>
                <a:endParaRPr lang="en-US" sz="140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Text Box 54"/>
              <p:cNvSpPr txBox="1">
                <a:spLocks noChangeArrowheads="1"/>
              </p:cNvSpPr>
              <p:nvPr/>
            </p:nvSpPr>
            <p:spPr bwMode="auto">
              <a:xfrm>
                <a:off x="1846263" y="3505200"/>
                <a:ext cx="668337" cy="942975"/>
              </a:xfrm>
              <a:prstGeom prst="rect">
                <a:avLst/>
              </a:prstGeom>
              <a:solidFill>
                <a:srgbClr val="FF9900">
                  <a:alpha val="79999"/>
                </a:srgb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endParaRPr lang="en-US" sz="1400">
                  <a:solidFill>
                    <a:srgbClr val="FFFFFF"/>
                  </a:solidFill>
                </a:endParaRP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</a:rPr>
                  <a:t>Had.</a:t>
                </a: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</a:rPr>
                  <a:t>Alley</a:t>
                </a:r>
              </a:p>
              <a:p>
                <a:pPr algn="ctr" eaLnBrk="0" hangingPunct="0"/>
                <a:endParaRPr lang="en-US" sz="140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Text Box 55"/>
              <p:cNvSpPr txBox="1">
                <a:spLocks noChangeArrowheads="1"/>
              </p:cNvSpPr>
              <p:nvPr/>
            </p:nvSpPr>
            <p:spPr bwMode="auto">
              <a:xfrm>
                <a:off x="1090584" y="4552846"/>
                <a:ext cx="2190764" cy="30479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400" b="1" dirty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</a:rPr>
                  <a:t>Global reconstruction</a:t>
                </a:r>
              </a:p>
            </p:txBody>
          </p:sp>
          <p:sp>
            <p:nvSpPr>
              <p:cNvPr id="65" name="Text Box 56"/>
              <p:cNvSpPr txBox="1">
                <a:spLocks noChangeArrowheads="1"/>
              </p:cNvSpPr>
              <p:nvPr/>
            </p:nvSpPr>
            <p:spPr bwMode="auto">
              <a:xfrm>
                <a:off x="331754" y="4524272"/>
                <a:ext cx="833442" cy="33813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600" dirty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</a:rPr>
                  <a:t>30 kHz</a:t>
                </a:r>
              </a:p>
            </p:txBody>
          </p:sp>
          <p:sp>
            <p:nvSpPr>
              <p:cNvPr id="66" name="TextBox 106"/>
              <p:cNvSpPr txBox="1">
                <a:spLocks noChangeArrowheads="1"/>
              </p:cNvSpPr>
              <p:nvPr/>
            </p:nvSpPr>
            <p:spPr bwMode="auto">
              <a:xfrm rot="-5400000">
                <a:off x="300831" y="3748882"/>
                <a:ext cx="808037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>
                    <a:solidFill>
                      <a:srgbClr val="FF9900"/>
                    </a:solidFill>
                    <a:latin typeface="Tahoma" pitchFamily="34" charset="0"/>
                  </a:rPr>
                  <a:t>HLT1</a:t>
                </a:r>
              </a:p>
            </p:txBody>
          </p:sp>
          <p:sp>
            <p:nvSpPr>
              <p:cNvPr id="67" name="TextBox 106"/>
              <p:cNvSpPr txBox="1">
                <a:spLocks noChangeArrowheads="1"/>
              </p:cNvSpPr>
              <p:nvPr/>
            </p:nvSpPr>
            <p:spPr bwMode="auto">
              <a:xfrm rot="-5400000">
                <a:off x="308747" y="5218782"/>
                <a:ext cx="808017" cy="336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600" dirty="0">
                    <a:solidFill>
                      <a:schemeClr val="accent2">
                        <a:lumMod val="75000"/>
                      </a:schemeClr>
                    </a:solidFill>
                    <a:latin typeface="Tahoma" pitchFamily="34" charset="0"/>
                  </a:rPr>
                  <a:t>HLT2</a:t>
                </a:r>
              </a:p>
            </p:txBody>
          </p:sp>
          <p:sp>
            <p:nvSpPr>
              <p:cNvPr id="68" name="Text Box 118"/>
              <p:cNvSpPr txBox="1">
                <a:spLocks noChangeArrowheads="1"/>
              </p:cNvSpPr>
              <p:nvPr/>
            </p:nvSpPr>
            <p:spPr bwMode="auto">
              <a:xfrm>
                <a:off x="2616200" y="3509963"/>
                <a:ext cx="668338" cy="942975"/>
              </a:xfrm>
              <a:prstGeom prst="rect">
                <a:avLst/>
              </a:prstGeom>
              <a:solidFill>
                <a:srgbClr val="FF9900">
                  <a:alpha val="79999"/>
                </a:srgb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endParaRPr lang="en-US" sz="1400">
                  <a:solidFill>
                    <a:srgbClr val="FFFFFF"/>
                  </a:solidFill>
                </a:endParaRP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</a:rPr>
                  <a:t>Muon</a:t>
                </a:r>
              </a:p>
              <a:p>
                <a:pPr algn="ctr" eaLnBrk="0" hangingPunct="0"/>
                <a:r>
                  <a:rPr lang="en-US" sz="1400">
                    <a:solidFill>
                      <a:srgbClr val="FFFFFF"/>
                    </a:solidFill>
                  </a:rPr>
                  <a:t>Alley</a:t>
                </a:r>
              </a:p>
              <a:p>
                <a:pPr algn="ctr" eaLnBrk="0" hangingPunct="0"/>
                <a:endParaRPr lang="en-US" sz="140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Text Box 119"/>
              <p:cNvSpPr txBox="1">
                <a:spLocks noChangeArrowheads="1"/>
              </p:cNvSpPr>
              <p:nvPr/>
            </p:nvSpPr>
            <p:spPr bwMode="auto">
              <a:xfrm>
                <a:off x="1049309" y="4944950"/>
                <a:ext cx="2227277" cy="73816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400" dirty="0">
                    <a:solidFill>
                      <a:srgbClr val="FFFFFF"/>
                    </a:solidFill>
                    <a:latin typeface="Arial" pitchFamily="34" charset="0"/>
                  </a:rPr>
                  <a:t>Inclusive selections</a:t>
                </a:r>
              </a:p>
              <a:p>
                <a:pPr algn="ctr" eaLnBrk="0" hangingPunct="0">
                  <a:defRPr/>
                </a:pPr>
                <a:r>
                  <a:rPr lang="en-US" sz="1400" dirty="0">
                    <a:solidFill>
                      <a:srgbClr val="FFFFFF"/>
                    </a:solidFill>
                    <a:latin typeface="Symbol" pitchFamily="18" charset="2"/>
                  </a:rPr>
                  <a:t>m</a:t>
                </a:r>
                <a:r>
                  <a:rPr lang="en-US" sz="1400" dirty="0">
                    <a:solidFill>
                      <a:srgbClr val="FFFFFF"/>
                    </a:solidFill>
                    <a:latin typeface="Arial" pitchFamily="34" charset="0"/>
                  </a:rPr>
                  <a:t>, </a:t>
                </a:r>
                <a:r>
                  <a:rPr lang="en-US" sz="1400" dirty="0" err="1">
                    <a:solidFill>
                      <a:srgbClr val="FFFFFF"/>
                    </a:solidFill>
                    <a:latin typeface="Symbol" pitchFamily="18" charset="2"/>
                  </a:rPr>
                  <a:t>m</a:t>
                </a:r>
                <a:r>
                  <a:rPr lang="en-US" sz="1400" dirty="0" err="1">
                    <a:solidFill>
                      <a:srgbClr val="FFFFFF"/>
                    </a:solidFill>
                    <a:latin typeface="Arial" pitchFamily="34" charset="0"/>
                  </a:rPr>
                  <a:t>+track</a:t>
                </a:r>
                <a:r>
                  <a:rPr lang="en-US" sz="1400" dirty="0">
                    <a:solidFill>
                      <a:srgbClr val="FFFFFF"/>
                    </a:solidFill>
                    <a:latin typeface="Arial" pitchFamily="34" charset="0"/>
                  </a:rPr>
                  <a:t>, </a:t>
                </a:r>
                <a:r>
                  <a:rPr lang="en-US" sz="1400" dirty="0">
                    <a:solidFill>
                      <a:srgbClr val="FFFFFF"/>
                    </a:solidFill>
                    <a:latin typeface="Symbol" pitchFamily="18" charset="2"/>
                  </a:rPr>
                  <a:t>mm, </a:t>
                </a:r>
                <a:r>
                  <a:rPr lang="en-US" sz="1400" dirty="0">
                    <a:solidFill>
                      <a:srgbClr val="FFFFFF"/>
                    </a:solidFill>
                    <a:latin typeface="Arial" pitchFamily="34" charset="0"/>
                  </a:rPr>
                  <a:t>topological, charm, </a:t>
                </a:r>
                <a:r>
                  <a:rPr lang="en-US" sz="1400" dirty="0">
                    <a:solidFill>
                      <a:srgbClr val="FFFFFF"/>
                    </a:solidFill>
                    <a:latin typeface="Lucida Grande" pitchFamily="-106" charset="0"/>
                  </a:rPr>
                  <a:t>ϕ</a:t>
                </a:r>
                <a:r>
                  <a:rPr lang="en-US" sz="1400" dirty="0">
                    <a:solidFill>
                      <a:srgbClr val="FFFFFF"/>
                    </a:solidFill>
                    <a:latin typeface="Symbol" pitchFamily="18" charset="2"/>
                  </a:rPr>
                  <a:t>   </a:t>
                </a:r>
              </a:p>
            </p:txBody>
          </p:sp>
          <p:sp>
            <p:nvSpPr>
              <p:cNvPr id="70" name="Text Box 120"/>
              <p:cNvSpPr txBox="1">
                <a:spLocks noChangeArrowheads="1"/>
              </p:cNvSpPr>
              <p:nvPr/>
            </p:nvSpPr>
            <p:spPr bwMode="auto">
              <a:xfrm>
                <a:off x="1047721" y="5638670"/>
                <a:ext cx="2227278" cy="30479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1400" dirty="0">
                    <a:solidFill>
                      <a:srgbClr val="FFFFFF"/>
                    </a:solidFill>
                    <a:latin typeface="Arial" pitchFamily="34" charset="0"/>
                  </a:rPr>
                  <a:t>&amp;  Exclusive selections</a:t>
                </a:r>
                <a:endParaRPr lang="en-US" sz="1400" dirty="0">
                  <a:solidFill>
                    <a:srgbClr val="FFFFFF"/>
                  </a:solidFill>
                  <a:latin typeface="Symbol" pitchFamily="18" charset="2"/>
                </a:endParaRPr>
              </a:p>
            </p:txBody>
          </p:sp>
          <p:sp>
            <p:nvSpPr>
              <p:cNvPr id="71" name="AutoShape 121"/>
              <p:cNvSpPr>
                <a:spLocks noChangeArrowheads="1"/>
              </p:cNvSpPr>
              <p:nvPr/>
            </p:nvSpPr>
            <p:spPr bwMode="auto">
              <a:xfrm>
                <a:off x="1658938" y="5976958"/>
                <a:ext cx="868362" cy="381000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rgbClr val="8D42C6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GB"/>
              </a:p>
            </p:txBody>
          </p:sp>
        </p:grpSp>
        <p:sp>
          <p:nvSpPr>
            <p:cNvPr id="45" name="Rectangle 124"/>
            <p:cNvSpPr>
              <a:spLocks noChangeArrowheads="1"/>
            </p:cNvSpPr>
            <p:nvPr/>
          </p:nvSpPr>
          <p:spPr bwMode="auto">
            <a:xfrm>
              <a:off x="1296982" y="6264297"/>
              <a:ext cx="2300630" cy="30777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1400">
                  <a:solidFill>
                    <a:srgbClr val="8D42C6"/>
                  </a:solidFill>
                </a:rPr>
                <a:t>Storage: Event size ~35kB</a:t>
              </a:r>
              <a:endParaRPr lang="en-US" sz="1400">
                <a:solidFill>
                  <a:srgbClr val="8D42C6"/>
                </a:solidFill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5766264" y="2057400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LHCbTrigger</a:t>
            </a:r>
            <a:endParaRPr lang="en-US" dirty="0"/>
          </a:p>
        </p:txBody>
      </p:sp>
      <p:graphicFrame>
        <p:nvGraphicFramePr>
          <p:cNvPr id="75" name="Group 178"/>
          <p:cNvGraphicFramePr>
            <a:graphicFrameLocks noGrp="1"/>
          </p:cNvGraphicFramePr>
          <p:nvPr/>
        </p:nvGraphicFramePr>
        <p:xfrm>
          <a:off x="1066800" y="5562600"/>
          <a:ext cx="4424362" cy="12192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24000"/>
                <a:gridCol w="795337"/>
                <a:gridCol w="1089025"/>
                <a:gridCol w="1016000"/>
              </a:tblGrid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ca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Trigger efficiency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l-G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ath"/>
                        </a:rPr>
                        <a:t>ε</a:t>
                      </a:r>
                      <a:r>
                        <a:rPr kumimoji="1" lang="ca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(L0)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l-G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</a:rPr>
                        <a:t>ε</a:t>
                      </a:r>
                      <a:r>
                        <a:rPr kumimoji="1" lang="ca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</a:rPr>
                        <a:t>(HLT1)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l-G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ε</a:t>
                      </a:r>
                      <a:r>
                        <a:rPr kumimoji="1" lang="ca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(HLT2)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Electromagnetic</a:t>
                      </a:r>
                      <a:endParaRPr kumimoji="1" lang="ca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99"/>
                        </a:solidFill>
                        <a:effectLst/>
                        <a:latin typeface="Symbol" pitchFamily="18" charset="2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ca-E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70 %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ca-E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</a:rPr>
                        <a:t>&gt; ~80 %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ca-E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&gt; ~90 %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s-ES" sz="14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Hadronic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ca-E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50 %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es-E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Muon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1" lang="ca-E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90 %</a:t>
                      </a:r>
                      <a:endParaRPr kumimoji="1" lang="ca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162800" cy="6096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Detector requirements</a:t>
            </a:r>
            <a:endParaRPr lang="en-GB" sz="3200" dirty="0"/>
          </a:p>
        </p:txBody>
      </p:sp>
      <p:grpSp>
        <p:nvGrpSpPr>
          <p:cNvPr id="2" name="Group 3"/>
          <p:cNvGrpSpPr/>
          <p:nvPr/>
        </p:nvGrpSpPr>
        <p:grpSpPr>
          <a:xfrm>
            <a:off x="990600" y="914401"/>
            <a:ext cx="7729079" cy="2447370"/>
            <a:chOff x="144463" y="2057400"/>
            <a:chExt cx="9340822" cy="4470400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5362569" y="3884615"/>
              <a:ext cx="2156828" cy="1938338"/>
              <a:chOff x="3072" y="1200"/>
              <a:chExt cx="1254" cy="1221"/>
            </a:xfrm>
          </p:grpSpPr>
          <p:sp>
            <p:nvSpPr>
              <p:cNvPr id="51" name="Oval 4"/>
              <p:cNvSpPr>
                <a:spLocks noChangeArrowheads="1"/>
              </p:cNvSpPr>
              <p:nvPr/>
            </p:nvSpPr>
            <p:spPr bwMode="auto">
              <a:xfrm>
                <a:off x="3072" y="1200"/>
                <a:ext cx="144" cy="672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2" name="Text Box 5"/>
              <p:cNvSpPr txBox="1">
                <a:spLocks noChangeArrowheads="1"/>
              </p:cNvSpPr>
              <p:nvPr/>
            </p:nvSpPr>
            <p:spPr bwMode="auto">
              <a:xfrm>
                <a:off x="3302" y="1996"/>
                <a:ext cx="1024" cy="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 dirty="0">
                    <a:solidFill>
                      <a:schemeClr val="accent2">
                        <a:lumMod val="50000"/>
                      </a:schemeClr>
                    </a:solidFill>
                  </a:rPr>
                  <a:t>B momentum</a:t>
                </a:r>
              </a:p>
            </p:txBody>
          </p:sp>
          <p:sp>
            <p:nvSpPr>
              <p:cNvPr id="53" name="Line 6"/>
              <p:cNvSpPr>
                <a:spLocks noChangeShapeType="1"/>
              </p:cNvSpPr>
              <p:nvPr/>
            </p:nvSpPr>
            <p:spPr bwMode="auto">
              <a:xfrm>
                <a:off x="3168" y="1536"/>
                <a:ext cx="432" cy="528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2225675" y="2284413"/>
              <a:ext cx="2321478" cy="1187450"/>
              <a:chOff x="1248" y="192"/>
              <a:chExt cx="1350" cy="748"/>
            </a:xfrm>
          </p:grpSpPr>
          <p:sp>
            <p:nvSpPr>
              <p:cNvPr id="49" name="Line 8"/>
              <p:cNvSpPr>
                <a:spLocks noChangeShapeType="1"/>
              </p:cNvSpPr>
              <p:nvPr/>
            </p:nvSpPr>
            <p:spPr bwMode="auto">
              <a:xfrm flipV="1">
                <a:off x="1248" y="844"/>
                <a:ext cx="1056" cy="96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0" name="Text Box 9"/>
              <p:cNvSpPr txBox="1">
                <a:spLocks noChangeArrowheads="1"/>
              </p:cNvSpPr>
              <p:nvPr/>
            </p:nvSpPr>
            <p:spPr bwMode="auto">
              <a:xfrm>
                <a:off x="1872" y="192"/>
                <a:ext cx="726" cy="425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 dirty="0">
                    <a:solidFill>
                      <a:srgbClr val="0000FF"/>
                    </a:solidFill>
                  </a:rPr>
                  <a:t>b-</a:t>
                </a:r>
                <a:r>
                  <a:rPr lang="en-GB" b="0" dirty="0" err="1">
                    <a:solidFill>
                      <a:srgbClr val="0000FF"/>
                    </a:solidFill>
                  </a:rPr>
                  <a:t>hadron</a:t>
                </a:r>
                <a:endParaRPr lang="en-GB" b="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2225675" y="3313113"/>
              <a:ext cx="2898227" cy="704850"/>
              <a:chOff x="1248" y="840"/>
              <a:chExt cx="1685" cy="444"/>
            </a:xfrm>
          </p:grpSpPr>
          <p:sp>
            <p:nvSpPr>
              <p:cNvPr id="47" name="Line 11"/>
              <p:cNvSpPr>
                <a:spLocks noChangeShapeType="1"/>
              </p:cNvSpPr>
              <p:nvPr/>
            </p:nvSpPr>
            <p:spPr bwMode="auto">
              <a:xfrm>
                <a:off x="1248" y="948"/>
                <a:ext cx="1584" cy="33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8" name="Text Box 12"/>
              <p:cNvSpPr txBox="1">
                <a:spLocks noChangeArrowheads="1"/>
              </p:cNvSpPr>
              <p:nvPr/>
            </p:nvSpPr>
            <p:spPr bwMode="auto">
              <a:xfrm>
                <a:off x="2400" y="840"/>
                <a:ext cx="533" cy="425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 dirty="0" smtClean="0">
                    <a:solidFill>
                      <a:srgbClr val="FF0000"/>
                    </a:solidFill>
                    <a:latin typeface="Times" pitchFamily="18" charset="0"/>
                  </a:rPr>
                  <a:t>B</a:t>
                </a:r>
                <a:r>
                  <a:rPr lang="en-GB" b="0" baseline="-25000" dirty="0" smtClean="0">
                    <a:solidFill>
                      <a:srgbClr val="FF0000"/>
                    </a:solidFill>
                    <a:latin typeface="Times" pitchFamily="18" charset="0"/>
                  </a:rPr>
                  <a:t>s</a:t>
                </a:r>
                <a:r>
                  <a:rPr lang="en-GB" b="0" baseline="30000" dirty="0" smtClean="0">
                    <a:solidFill>
                      <a:srgbClr val="FF0000"/>
                    </a:solidFill>
                    <a:latin typeface="Times" pitchFamily="18" charset="0"/>
                  </a:rPr>
                  <a:t>0</a:t>
                </a:r>
                <a:r>
                  <a:rPr lang="en-GB" b="0" i="1" baseline="-25000" dirty="0" smtClean="0">
                    <a:solidFill>
                      <a:srgbClr val="FF0000"/>
                    </a:solidFill>
                    <a:latin typeface="Times" pitchFamily="18" charset="0"/>
                  </a:rPr>
                  <a:t>t </a:t>
                </a:r>
                <a:r>
                  <a:rPr lang="en-GB" b="0" baseline="-25000" dirty="0">
                    <a:solidFill>
                      <a:srgbClr val="FF0000"/>
                    </a:solidFill>
                    <a:latin typeface="Times" pitchFamily="18" charset="0"/>
                  </a:rPr>
                  <a:t>= 0</a:t>
                </a:r>
              </a:p>
            </p:txBody>
          </p: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1400176" y="3186114"/>
              <a:ext cx="1121619" cy="2565402"/>
              <a:chOff x="768" y="760"/>
              <a:chExt cx="652" cy="1616"/>
            </a:xfrm>
          </p:grpSpPr>
          <p:sp>
            <p:nvSpPr>
              <p:cNvPr id="44" name="Text Box 14"/>
              <p:cNvSpPr txBox="1">
                <a:spLocks noChangeArrowheads="1"/>
              </p:cNvSpPr>
              <p:nvPr/>
            </p:nvSpPr>
            <p:spPr bwMode="auto">
              <a:xfrm>
                <a:off x="1080" y="760"/>
                <a:ext cx="340" cy="327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>
                    <a:solidFill>
                      <a:srgbClr val="00FF00"/>
                    </a:solidFill>
                    <a:latin typeface="Times" pitchFamily="18" charset="0"/>
                    <a:sym typeface="Webdings" pitchFamily="18" charset="2"/>
                  </a:rPr>
                  <a:t></a:t>
                </a:r>
                <a:endParaRPr lang="en-GB" b="0">
                  <a:solidFill>
                    <a:srgbClr val="00FF00"/>
                  </a:solidFill>
                  <a:latin typeface="Times" pitchFamily="18" charset="0"/>
                </a:endParaRPr>
              </a:p>
            </p:txBody>
          </p:sp>
          <p:sp>
            <p:nvSpPr>
              <p:cNvPr id="45" name="Text Box 15"/>
              <p:cNvSpPr txBox="1">
                <a:spLocks noChangeArrowheads="1"/>
              </p:cNvSpPr>
              <p:nvPr/>
            </p:nvSpPr>
            <p:spPr bwMode="auto">
              <a:xfrm>
                <a:off x="768" y="1632"/>
                <a:ext cx="645" cy="7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b="0" dirty="0">
                    <a:solidFill>
                      <a:srgbClr val="00FF00"/>
                    </a:solidFill>
                  </a:rPr>
                  <a:t>primary</a:t>
                </a:r>
              </a:p>
              <a:p>
                <a:pPr algn="ctr"/>
                <a:r>
                  <a:rPr lang="en-GB" b="0" dirty="0">
                    <a:solidFill>
                      <a:srgbClr val="00FF00"/>
                    </a:solidFill>
                  </a:rPr>
                  <a:t>vertex</a:t>
                </a:r>
              </a:p>
            </p:txBody>
          </p:sp>
          <p:sp>
            <p:nvSpPr>
              <p:cNvPr id="46" name="Line 16"/>
              <p:cNvSpPr>
                <a:spLocks noChangeShapeType="1"/>
              </p:cNvSpPr>
              <p:nvPr/>
            </p:nvSpPr>
            <p:spPr bwMode="auto">
              <a:xfrm flipH="1">
                <a:off x="1152" y="960"/>
                <a:ext cx="96" cy="768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2308225" y="3656013"/>
              <a:ext cx="2738117" cy="2168525"/>
              <a:chOff x="1296" y="1056"/>
              <a:chExt cx="1592" cy="1366"/>
            </a:xfrm>
          </p:grpSpPr>
          <p:sp>
            <p:nvSpPr>
              <p:cNvPr id="41" name="Line 18"/>
              <p:cNvSpPr>
                <a:spLocks noChangeShapeType="1"/>
              </p:cNvSpPr>
              <p:nvPr/>
            </p:nvSpPr>
            <p:spPr bwMode="auto">
              <a:xfrm>
                <a:off x="1296" y="1056"/>
                <a:ext cx="1440" cy="288"/>
              </a:xfrm>
              <a:prstGeom prst="line">
                <a:avLst/>
              </a:prstGeom>
              <a:noFill/>
              <a:ln w="38100" cmpd="dbl">
                <a:solidFill>
                  <a:schemeClr val="accent2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2" name="Text Box 19"/>
              <p:cNvSpPr txBox="1">
                <a:spLocks noChangeArrowheads="1"/>
              </p:cNvSpPr>
              <p:nvPr/>
            </p:nvSpPr>
            <p:spPr bwMode="auto">
              <a:xfrm>
                <a:off x="1680" y="1997"/>
                <a:ext cx="1208" cy="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 dirty="0">
                    <a:solidFill>
                      <a:schemeClr val="accent2">
                        <a:lumMod val="50000"/>
                      </a:schemeClr>
                    </a:solidFill>
                  </a:rPr>
                  <a:t>B decay distance</a:t>
                </a:r>
              </a:p>
            </p:txBody>
          </p:sp>
          <p:sp>
            <p:nvSpPr>
              <p:cNvPr id="43" name="Line 20"/>
              <p:cNvSpPr>
                <a:spLocks noChangeShapeType="1"/>
              </p:cNvSpPr>
              <p:nvPr/>
            </p:nvSpPr>
            <p:spPr bwMode="auto">
              <a:xfrm>
                <a:off x="2208" y="1248"/>
                <a:ext cx="144" cy="81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4206874" y="5637213"/>
              <a:ext cx="2228727" cy="890587"/>
              <a:chOff x="2400" y="2304"/>
              <a:chExt cx="1296" cy="561"/>
            </a:xfrm>
          </p:grpSpPr>
          <p:sp>
            <p:nvSpPr>
              <p:cNvPr id="39" name="Text Box 22"/>
              <p:cNvSpPr txBox="1">
                <a:spLocks noChangeArrowheads="1"/>
              </p:cNvSpPr>
              <p:nvPr/>
            </p:nvSpPr>
            <p:spPr bwMode="auto">
              <a:xfrm>
                <a:off x="2471" y="2440"/>
                <a:ext cx="1031" cy="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 dirty="0"/>
                  <a:t>proper time: </a:t>
                </a:r>
                <a:r>
                  <a:rPr lang="en-GB" b="0" i="1" dirty="0"/>
                  <a:t>t</a:t>
                </a:r>
                <a:endParaRPr lang="en-GB" b="0" dirty="0"/>
              </a:p>
            </p:txBody>
          </p:sp>
          <p:sp>
            <p:nvSpPr>
              <p:cNvPr id="40" name="AutoShape 23"/>
              <p:cNvSpPr>
                <a:spLocks/>
              </p:cNvSpPr>
              <p:nvPr/>
            </p:nvSpPr>
            <p:spPr bwMode="auto">
              <a:xfrm rot="-5400000">
                <a:off x="2976" y="1728"/>
                <a:ext cx="144" cy="1296"/>
              </a:xfrm>
              <a:prstGeom prst="leftBrace">
                <a:avLst>
                  <a:gd name="adj1" fmla="val 75000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3959223" y="2132013"/>
              <a:ext cx="1912938" cy="1219200"/>
              <a:chOff x="2256" y="96"/>
              <a:chExt cx="1112" cy="768"/>
            </a:xfrm>
          </p:grpSpPr>
          <p:sp>
            <p:nvSpPr>
              <p:cNvPr id="36" name="Line 25"/>
              <p:cNvSpPr>
                <a:spLocks noChangeShapeType="1"/>
              </p:cNvSpPr>
              <p:nvPr/>
            </p:nvSpPr>
            <p:spPr bwMode="auto">
              <a:xfrm flipV="1">
                <a:off x="2304" y="432"/>
                <a:ext cx="768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Text Box 26"/>
              <p:cNvSpPr txBox="1">
                <a:spLocks noChangeArrowheads="1"/>
              </p:cNvSpPr>
              <p:nvPr/>
            </p:nvSpPr>
            <p:spPr bwMode="auto">
              <a:xfrm>
                <a:off x="3072" y="96"/>
                <a:ext cx="296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>
                    <a:solidFill>
                      <a:srgbClr val="0000FF"/>
                    </a:solidFill>
                    <a:latin typeface="MT Extra" pitchFamily="18" charset="2"/>
                  </a:rPr>
                  <a:t>l</a:t>
                </a:r>
                <a:r>
                  <a:rPr lang="en-GB" b="0" baseline="50000">
                    <a:solidFill>
                      <a:srgbClr val="0000FF"/>
                    </a:solidFill>
                    <a:latin typeface="Symbol" pitchFamily="18" charset="2"/>
                  </a:rPr>
                  <a:t>-</a:t>
                </a:r>
                <a:endParaRPr lang="en-GB" b="0">
                  <a:latin typeface="Times" pitchFamily="18" charset="0"/>
                </a:endParaRPr>
              </a:p>
            </p:txBody>
          </p:sp>
          <p:sp>
            <p:nvSpPr>
              <p:cNvPr id="38" name="Line 27"/>
              <p:cNvSpPr>
                <a:spLocks noChangeShapeType="1"/>
              </p:cNvSpPr>
              <p:nvPr/>
            </p:nvSpPr>
            <p:spPr bwMode="auto">
              <a:xfrm flipV="1">
                <a:off x="2256" y="816"/>
                <a:ext cx="105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0" name="Group 28"/>
            <p:cNvGrpSpPr>
              <a:grpSpLocks/>
            </p:cNvGrpSpPr>
            <p:nvPr/>
          </p:nvGrpSpPr>
          <p:grpSpPr bwMode="auto">
            <a:xfrm>
              <a:off x="5775325" y="2070101"/>
              <a:ext cx="2435225" cy="1800226"/>
              <a:chOff x="3312" y="57"/>
              <a:chExt cx="1416" cy="1134"/>
            </a:xfrm>
          </p:grpSpPr>
          <p:sp>
            <p:nvSpPr>
              <p:cNvPr id="30" name="Line 29"/>
              <p:cNvSpPr>
                <a:spLocks noChangeShapeType="1"/>
              </p:cNvSpPr>
              <p:nvPr/>
            </p:nvSpPr>
            <p:spPr bwMode="auto">
              <a:xfrm flipV="1">
                <a:off x="3312" y="384"/>
                <a:ext cx="72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30"/>
              <p:cNvSpPr>
                <a:spLocks noChangeShapeType="1"/>
              </p:cNvSpPr>
              <p:nvPr/>
            </p:nvSpPr>
            <p:spPr bwMode="auto">
              <a:xfrm flipV="1">
                <a:off x="3312" y="768"/>
                <a:ext cx="100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Line 31"/>
              <p:cNvSpPr>
                <a:spLocks noChangeShapeType="1"/>
              </p:cNvSpPr>
              <p:nvPr/>
            </p:nvSpPr>
            <p:spPr bwMode="auto">
              <a:xfrm>
                <a:off x="3312" y="816"/>
                <a:ext cx="76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" name="Text Box 32"/>
              <p:cNvSpPr txBox="1">
                <a:spLocks noChangeArrowheads="1"/>
              </p:cNvSpPr>
              <p:nvPr/>
            </p:nvSpPr>
            <p:spPr bwMode="auto">
              <a:xfrm>
                <a:off x="4118" y="57"/>
                <a:ext cx="36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>
                    <a:solidFill>
                      <a:srgbClr val="0000FF"/>
                    </a:solidFill>
                    <a:latin typeface="Times" pitchFamily="18" charset="0"/>
                  </a:rPr>
                  <a:t>K</a:t>
                </a:r>
                <a:r>
                  <a:rPr lang="en-GB" b="0" baseline="50000">
                    <a:solidFill>
                      <a:srgbClr val="0000FF"/>
                    </a:solidFill>
                    <a:latin typeface="Symbol" pitchFamily="18" charset="2"/>
                  </a:rPr>
                  <a:t>-</a:t>
                </a:r>
                <a:endParaRPr lang="en-GB" b="0">
                  <a:latin typeface="Times" pitchFamily="18" charset="0"/>
                </a:endParaRPr>
              </a:p>
            </p:txBody>
          </p:sp>
          <p:sp>
            <p:nvSpPr>
              <p:cNvPr id="34" name="Text Box 33"/>
              <p:cNvSpPr txBox="1">
                <a:spLocks noChangeArrowheads="1"/>
              </p:cNvSpPr>
              <p:nvPr/>
            </p:nvSpPr>
            <p:spPr bwMode="auto">
              <a:xfrm>
                <a:off x="4406" y="598"/>
                <a:ext cx="32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>
                    <a:latin typeface="Symbol" pitchFamily="18" charset="2"/>
                  </a:rPr>
                  <a:t>p</a:t>
                </a:r>
                <a:r>
                  <a:rPr lang="en-GB" b="0" baseline="30000">
                    <a:latin typeface="Symbol" pitchFamily="18" charset="2"/>
                  </a:rPr>
                  <a:t>+</a:t>
                </a:r>
                <a:endParaRPr lang="en-GB" b="0">
                  <a:latin typeface="Symbol" pitchFamily="18" charset="2"/>
                </a:endParaRPr>
              </a:p>
            </p:txBody>
          </p:sp>
          <p:sp>
            <p:nvSpPr>
              <p:cNvPr id="35" name="Text Box 34"/>
              <p:cNvSpPr txBox="1">
                <a:spLocks noChangeArrowheads="1"/>
              </p:cNvSpPr>
              <p:nvPr/>
            </p:nvSpPr>
            <p:spPr bwMode="auto">
              <a:xfrm>
                <a:off x="4080" y="864"/>
                <a:ext cx="32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>
                    <a:latin typeface="Symbol" pitchFamily="18" charset="2"/>
                  </a:rPr>
                  <a:t>p</a:t>
                </a:r>
                <a:r>
                  <a:rPr lang="en-GB" b="0" baseline="30000">
                    <a:latin typeface="Symbol" pitchFamily="18" charset="2"/>
                  </a:rPr>
                  <a:t></a:t>
                </a:r>
                <a:endParaRPr lang="en-GB" b="0">
                  <a:latin typeface="Symbol" pitchFamily="18" charset="2"/>
                </a:endParaRPr>
              </a:p>
            </p:txBody>
          </p:sp>
        </p:grpSp>
        <p:sp>
          <p:nvSpPr>
            <p:cNvPr id="14" name="Text Box 35"/>
            <p:cNvSpPr txBox="1">
              <a:spLocks noChangeArrowheads="1"/>
            </p:cNvSpPr>
            <p:nvPr/>
          </p:nvSpPr>
          <p:spPr bwMode="auto">
            <a:xfrm>
              <a:off x="8027988" y="2209800"/>
              <a:ext cx="1457297" cy="674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00FF"/>
                  </a:solidFill>
                </a:rPr>
                <a:t>F</a:t>
              </a:r>
              <a:r>
                <a:rPr lang="en-GB" b="0" dirty="0" smtClean="0">
                  <a:solidFill>
                    <a:srgbClr val="0000FF"/>
                  </a:solidFill>
                </a:rPr>
                <a:t>lavour </a:t>
              </a:r>
              <a:r>
                <a:rPr lang="en-GB" dirty="0">
                  <a:solidFill>
                    <a:srgbClr val="0000FF"/>
                  </a:solidFill>
                </a:rPr>
                <a:t>T</a:t>
              </a:r>
              <a:r>
                <a:rPr lang="en-GB" b="0" dirty="0" smtClean="0">
                  <a:solidFill>
                    <a:srgbClr val="0000FF"/>
                  </a:solidFill>
                </a:rPr>
                <a:t>ag</a:t>
              </a:r>
              <a:endParaRPr lang="en-GB" b="0" dirty="0">
                <a:solidFill>
                  <a:srgbClr val="0000FF"/>
                </a:solidFill>
              </a:endParaRPr>
            </a:p>
          </p:txBody>
        </p:sp>
        <p:grpSp>
          <p:nvGrpSpPr>
            <p:cNvPr id="12" name="Group 36"/>
            <p:cNvGrpSpPr>
              <a:grpSpLocks/>
            </p:cNvGrpSpPr>
            <p:nvPr/>
          </p:nvGrpSpPr>
          <p:grpSpPr bwMode="auto">
            <a:xfrm>
              <a:off x="4784721" y="3313113"/>
              <a:ext cx="1914409" cy="1703388"/>
              <a:chOff x="2736" y="800"/>
              <a:chExt cx="1113" cy="1073"/>
            </a:xfrm>
          </p:grpSpPr>
          <p:sp>
            <p:nvSpPr>
              <p:cNvPr id="25" name="Line 37"/>
              <p:cNvSpPr>
                <a:spLocks noChangeShapeType="1"/>
              </p:cNvSpPr>
              <p:nvPr/>
            </p:nvSpPr>
            <p:spPr bwMode="auto">
              <a:xfrm>
                <a:off x="2820" y="1256"/>
                <a:ext cx="444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" name="Line 38"/>
              <p:cNvSpPr>
                <a:spLocks noChangeShapeType="1"/>
              </p:cNvSpPr>
              <p:nvPr/>
            </p:nvSpPr>
            <p:spPr bwMode="auto">
              <a:xfrm>
                <a:off x="2956" y="1236"/>
                <a:ext cx="616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" name="Text Box 39"/>
              <p:cNvSpPr txBox="1">
                <a:spLocks noChangeArrowheads="1"/>
              </p:cNvSpPr>
              <p:nvPr/>
            </p:nvSpPr>
            <p:spPr bwMode="auto">
              <a:xfrm>
                <a:off x="2944" y="800"/>
                <a:ext cx="726" cy="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 dirty="0">
                    <a:solidFill>
                      <a:srgbClr val="FF0000"/>
                    </a:solidFill>
                    <a:latin typeface="Times" pitchFamily="18" charset="0"/>
                    <a:sym typeface="Symbol" pitchFamily="18" charset="2"/>
                  </a:rPr>
                  <a:t> </a:t>
                </a:r>
                <a:r>
                  <a:rPr lang="en-GB" b="0" dirty="0" err="1" smtClean="0">
                    <a:solidFill>
                      <a:srgbClr val="FF0000"/>
                    </a:solidFill>
                    <a:latin typeface="Times" pitchFamily="18" charset="0"/>
                    <a:sym typeface="Symbol" pitchFamily="18" charset="2"/>
                  </a:rPr>
                  <a:t>D</a:t>
                </a:r>
                <a:r>
                  <a:rPr lang="en-GB" b="0" baseline="-25000" dirty="0" err="1" smtClean="0">
                    <a:solidFill>
                      <a:srgbClr val="FF0000"/>
                    </a:solidFill>
                    <a:latin typeface="Times" pitchFamily="18" charset="0"/>
                    <a:sym typeface="Symbol" pitchFamily="18" charset="2"/>
                  </a:rPr>
                  <a:t>s</a:t>
                </a:r>
                <a:r>
                  <a:rPr lang="en-GB" b="0" baseline="30000" dirty="0" err="1" smtClean="0">
                    <a:solidFill>
                      <a:srgbClr val="FF0000"/>
                    </a:solidFill>
                    <a:latin typeface="Symbol" pitchFamily="18" charset="2"/>
                  </a:rPr>
                  <a:t>+</a:t>
                </a:r>
                <a:r>
                  <a:rPr lang="en-GB" dirty="0" err="1" smtClean="0">
                    <a:solidFill>
                      <a:srgbClr val="FF0000"/>
                    </a:solidFill>
                    <a:latin typeface="Symbol" pitchFamily="18" charset="2"/>
                  </a:rPr>
                  <a:t>K</a:t>
                </a:r>
                <a:r>
                  <a:rPr lang="en-GB" b="0" baseline="30000" dirty="0" smtClean="0">
                    <a:solidFill>
                      <a:srgbClr val="FF0000"/>
                    </a:solidFill>
                    <a:latin typeface="Symbol" pitchFamily="18" charset="2"/>
                  </a:rPr>
                  <a:t>-</a:t>
                </a:r>
                <a:endParaRPr lang="en-GB" b="0" dirty="0">
                  <a:latin typeface="Times" pitchFamily="18" charset="0"/>
                </a:endParaRPr>
              </a:p>
            </p:txBody>
          </p:sp>
          <p:sp>
            <p:nvSpPr>
              <p:cNvPr id="28" name="Text Box 40"/>
              <p:cNvSpPr txBox="1">
                <a:spLocks noChangeArrowheads="1"/>
              </p:cNvSpPr>
              <p:nvPr/>
            </p:nvSpPr>
            <p:spPr bwMode="auto">
              <a:xfrm>
                <a:off x="2736" y="1448"/>
                <a:ext cx="307" cy="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Symbol" pitchFamily="18" charset="2"/>
                  </a:rPr>
                  <a:t>K</a:t>
                </a:r>
                <a:r>
                  <a:rPr lang="en-GB" baseline="30000" dirty="0" smtClean="0">
                    <a:solidFill>
                      <a:srgbClr val="FF0000"/>
                    </a:solidFill>
                    <a:latin typeface="Symbol" pitchFamily="18" charset="2"/>
                  </a:rPr>
                  <a:t>-</a:t>
                </a:r>
                <a:endParaRPr lang="en-GB" b="0" baseline="30000" dirty="0">
                  <a:solidFill>
                    <a:srgbClr val="FF0000"/>
                  </a:solidFill>
                  <a:latin typeface="Symbol" pitchFamily="18" charset="2"/>
                </a:endParaRPr>
              </a:p>
            </p:txBody>
          </p:sp>
          <p:sp>
            <p:nvSpPr>
              <p:cNvPr id="29" name="Text Box 41"/>
              <p:cNvSpPr txBox="1">
                <a:spLocks noChangeArrowheads="1"/>
              </p:cNvSpPr>
              <p:nvPr/>
            </p:nvSpPr>
            <p:spPr bwMode="auto">
              <a:xfrm>
                <a:off x="3571" y="1061"/>
                <a:ext cx="278" cy="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 dirty="0" smtClean="0">
                    <a:solidFill>
                      <a:srgbClr val="FF0000"/>
                    </a:solidFill>
                    <a:latin typeface="Symbol" pitchFamily="18" charset="2"/>
                  </a:rPr>
                  <a:t>p</a:t>
                </a:r>
                <a:r>
                  <a:rPr lang="en-GB" baseline="30000" dirty="0" smtClean="0">
                    <a:solidFill>
                      <a:srgbClr val="FF0000"/>
                    </a:solidFill>
                    <a:latin typeface="Symbol" pitchFamily="18" charset="2"/>
                  </a:rPr>
                  <a:t>+</a:t>
                </a:r>
                <a:endParaRPr lang="en-GB" b="0" baseline="30000" dirty="0">
                  <a:solidFill>
                    <a:srgbClr val="FF0000"/>
                  </a:solidFill>
                  <a:latin typeface="Symbol" pitchFamily="18" charset="2"/>
                </a:endParaRPr>
              </a:p>
            </p:txBody>
          </p:sp>
        </p:grpSp>
        <p:grpSp>
          <p:nvGrpSpPr>
            <p:cNvPr id="13" name="Group 42"/>
            <p:cNvGrpSpPr>
              <a:grpSpLocks/>
            </p:cNvGrpSpPr>
            <p:nvPr/>
          </p:nvGrpSpPr>
          <p:grpSpPr bwMode="auto">
            <a:xfrm>
              <a:off x="144463" y="2057400"/>
              <a:ext cx="3195637" cy="2246313"/>
              <a:chOff x="84" y="1296"/>
              <a:chExt cx="1858" cy="1415"/>
            </a:xfrm>
          </p:grpSpPr>
          <p:grpSp>
            <p:nvGrpSpPr>
              <p:cNvPr id="15" name="Group 43"/>
              <p:cNvGrpSpPr>
                <a:grpSpLocks/>
              </p:cNvGrpSpPr>
              <p:nvPr/>
            </p:nvGrpSpPr>
            <p:grpSpPr bwMode="auto">
              <a:xfrm>
                <a:off x="646" y="1655"/>
                <a:ext cx="1296" cy="1056"/>
                <a:chOff x="600" y="408"/>
                <a:chExt cx="1296" cy="1056"/>
              </a:xfrm>
            </p:grpSpPr>
            <p:sp>
              <p:nvSpPr>
                <p:cNvPr id="19" name="Line 44"/>
                <p:cNvSpPr>
                  <a:spLocks noChangeShapeType="1"/>
                </p:cNvSpPr>
                <p:nvPr/>
              </p:nvSpPr>
              <p:spPr bwMode="auto">
                <a:xfrm>
                  <a:off x="600" y="600"/>
                  <a:ext cx="1296" cy="67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0" name="Line 45"/>
                <p:cNvSpPr>
                  <a:spLocks noChangeShapeType="1"/>
                </p:cNvSpPr>
                <p:nvPr/>
              </p:nvSpPr>
              <p:spPr bwMode="auto">
                <a:xfrm>
                  <a:off x="600" y="840"/>
                  <a:ext cx="129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1" name="Line 46"/>
                <p:cNvSpPr>
                  <a:spLocks noChangeShapeType="1"/>
                </p:cNvSpPr>
                <p:nvPr/>
              </p:nvSpPr>
              <p:spPr bwMode="auto">
                <a:xfrm>
                  <a:off x="816" y="408"/>
                  <a:ext cx="864" cy="105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648" y="720"/>
                  <a:ext cx="1200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672" y="528"/>
                  <a:ext cx="1152" cy="8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4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864" y="408"/>
                  <a:ext cx="768" cy="105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8" name="Text Box 50"/>
              <p:cNvSpPr txBox="1">
                <a:spLocks noChangeArrowheads="1"/>
              </p:cNvSpPr>
              <p:nvPr/>
            </p:nvSpPr>
            <p:spPr bwMode="auto">
              <a:xfrm>
                <a:off x="84" y="1296"/>
                <a:ext cx="1050" cy="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b="0" dirty="0"/>
                  <a:t>pp interaction</a:t>
                </a:r>
              </a:p>
            </p:txBody>
          </p:sp>
        </p:grpSp>
      </p:grpSp>
      <p:pic>
        <p:nvPicPr>
          <p:cNvPr id="54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276600"/>
            <a:ext cx="3276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 Box 16"/>
          <p:cNvSpPr txBox="1">
            <a:spLocks noChangeArrowheads="1"/>
          </p:cNvSpPr>
          <p:nvPr/>
        </p:nvSpPr>
        <p:spPr bwMode="auto">
          <a:xfrm>
            <a:off x="6629400" y="3419475"/>
            <a:ext cx="2438400" cy="1076325"/>
          </a:xfrm>
          <a:prstGeom prst="rect">
            <a:avLst/>
          </a:prstGeom>
          <a:solidFill>
            <a:srgbClr val="DDDDDD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66FF"/>
                </a:solidFill>
                <a:ea typeface="SimSun" pitchFamily="2" charset="-122"/>
              </a:rPr>
              <a:t>--- ideal resolution and tag</a:t>
            </a:r>
          </a:p>
          <a:p>
            <a:r>
              <a:rPr lang="en-US" sz="1600" dirty="0">
                <a:solidFill>
                  <a:srgbClr val="00CC66"/>
                </a:solidFill>
                <a:ea typeface="SimSun" pitchFamily="2" charset="-122"/>
              </a:rPr>
              <a:t>--- realist. tag</a:t>
            </a:r>
          </a:p>
          <a:p>
            <a:r>
              <a:rPr lang="en-US" sz="1600" dirty="0">
                <a:solidFill>
                  <a:srgbClr val="FF0000"/>
                </a:solidFill>
                <a:ea typeface="SimSun" pitchFamily="2" charset="-122"/>
              </a:rPr>
              <a:t>--- realist. </a:t>
            </a:r>
            <a:r>
              <a:rPr lang="en-US" sz="1600" dirty="0" err="1">
                <a:solidFill>
                  <a:srgbClr val="FF0000"/>
                </a:solidFill>
                <a:ea typeface="SimSun" pitchFamily="2" charset="-122"/>
              </a:rPr>
              <a:t>tag+resolution</a:t>
            </a:r>
            <a:endParaRPr lang="en-US" sz="1600" dirty="0">
              <a:solidFill>
                <a:srgbClr val="FF0000"/>
              </a:solidFill>
              <a:ea typeface="SimSun" pitchFamily="2" charset="-122"/>
            </a:endParaRPr>
          </a:p>
          <a:p>
            <a:r>
              <a:rPr lang="en-US" sz="1600" dirty="0">
                <a:ea typeface="SimSun" pitchFamily="2" charset="-122"/>
              </a:rPr>
              <a:t>--- realist. </a:t>
            </a:r>
            <a:r>
              <a:rPr lang="en-US" sz="1600" dirty="0" err="1" smtClean="0">
                <a:ea typeface="SimSun" pitchFamily="2" charset="-122"/>
              </a:rPr>
              <a:t>tag+res+BG+sel</a:t>
            </a:r>
            <a:endParaRPr lang="en-US" sz="1600" dirty="0">
              <a:ea typeface="SimSun" pitchFamily="2" charset="-122"/>
            </a:endParaRPr>
          </a:p>
        </p:txBody>
      </p:sp>
      <p:sp>
        <p:nvSpPr>
          <p:cNvPr id="56" name="Rectangle 17"/>
          <p:cNvSpPr>
            <a:spLocks noChangeArrowheads="1"/>
          </p:cNvSpPr>
          <p:nvPr/>
        </p:nvSpPr>
        <p:spPr bwMode="auto">
          <a:xfrm>
            <a:off x="7353300" y="4797425"/>
            <a:ext cx="1485900" cy="4603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 err="1">
                <a:solidFill>
                  <a:srgbClr val="0066FF"/>
                </a:solidFill>
                <a:latin typeface="Tahoma" pitchFamily="34" charset="0"/>
              </a:rPr>
              <a:t>B</a:t>
            </a:r>
            <a:r>
              <a:rPr lang="en-GB" sz="2400" baseline="-25000" dirty="0" err="1">
                <a:solidFill>
                  <a:srgbClr val="0066FF"/>
                </a:solidFill>
                <a:latin typeface="Tahoma" pitchFamily="34" charset="0"/>
              </a:rPr>
              <a:t>s</a:t>
            </a:r>
            <a:r>
              <a:rPr lang="en-GB" sz="2400" dirty="0" err="1">
                <a:solidFill>
                  <a:srgbClr val="0066FF"/>
                </a:solidFill>
                <a:latin typeface="Tahoma" pitchFamily="34" charset="0"/>
              </a:rPr>
              <a:t>→</a:t>
            </a:r>
            <a:r>
              <a:rPr lang="en-GB" sz="2400" dirty="0" err="1" smtClean="0">
                <a:solidFill>
                  <a:srgbClr val="0066FF"/>
                </a:solidFill>
                <a:latin typeface="Tahoma" pitchFamily="34" charset="0"/>
              </a:rPr>
              <a:t>D</a:t>
            </a:r>
            <a:r>
              <a:rPr lang="en-GB" sz="2400" baseline="-25000" dirty="0" err="1" smtClean="0">
                <a:solidFill>
                  <a:srgbClr val="0066FF"/>
                </a:solidFill>
                <a:latin typeface="Tahoma" pitchFamily="34" charset="0"/>
              </a:rPr>
              <a:t>s</a:t>
            </a:r>
            <a:r>
              <a:rPr lang="en-GB" sz="2400" dirty="0" err="1" smtClean="0">
                <a:solidFill>
                  <a:srgbClr val="0066FF"/>
                </a:solidFill>
                <a:latin typeface="Tahoma" pitchFamily="34" charset="0"/>
                <a:sym typeface="Symbol"/>
              </a:rPr>
              <a:t>K</a:t>
            </a:r>
            <a:endParaRPr lang="en-GB" sz="2400" dirty="0">
              <a:solidFill>
                <a:srgbClr val="0066FF"/>
              </a:solidFill>
              <a:latin typeface="Tahoma" pitchFamily="34" charset="0"/>
              <a:sym typeface="Euclid Symbol"/>
            </a:endParaRPr>
          </a:p>
        </p:txBody>
      </p:sp>
      <p:grpSp>
        <p:nvGrpSpPr>
          <p:cNvPr id="16" name="Group 56"/>
          <p:cNvGrpSpPr/>
          <p:nvPr/>
        </p:nvGrpSpPr>
        <p:grpSpPr>
          <a:xfrm>
            <a:off x="956978" y="4495800"/>
            <a:ext cx="5067578" cy="1938754"/>
            <a:chOff x="1288525" y="4495800"/>
            <a:chExt cx="8075819" cy="1938754"/>
          </a:xfrm>
        </p:grpSpPr>
        <p:sp>
          <p:nvSpPr>
            <p:cNvPr id="58" name="Text Box 9"/>
            <p:cNvSpPr txBox="1">
              <a:spLocks noChangeArrowheads="1"/>
            </p:cNvSpPr>
            <p:nvPr/>
          </p:nvSpPr>
          <p:spPr bwMode="auto">
            <a:xfrm>
              <a:off x="1288525" y="4495800"/>
              <a:ext cx="333230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600" b="0" dirty="0">
                  <a:solidFill>
                    <a:srgbClr val="0000FF"/>
                  </a:solidFill>
                </a:rPr>
                <a:t>proper time resolution</a:t>
              </a:r>
            </a:p>
          </p:txBody>
        </p:sp>
        <p:sp>
          <p:nvSpPr>
            <p:cNvPr id="59" name="Text Box 10"/>
            <p:cNvSpPr txBox="1">
              <a:spLocks noChangeArrowheads="1"/>
            </p:cNvSpPr>
            <p:nvPr/>
          </p:nvSpPr>
          <p:spPr bwMode="auto">
            <a:xfrm>
              <a:off x="2179468" y="6096000"/>
              <a:ext cx="183419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600" b="0" dirty="0">
                  <a:solidFill>
                    <a:srgbClr val="0000FF"/>
                  </a:solidFill>
                </a:rPr>
                <a:t>background</a:t>
              </a:r>
            </a:p>
          </p:txBody>
        </p: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529621" y="5257800"/>
              <a:ext cx="260547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600" b="0" dirty="0">
                  <a:solidFill>
                    <a:srgbClr val="0000FF"/>
                  </a:solidFill>
                  <a:latin typeface="+mj-lt"/>
                </a:rPr>
                <a:t>wrong flavour tag</a:t>
              </a:r>
            </a:p>
          </p:txBody>
        </p:sp>
        <p:grpSp>
          <p:nvGrpSpPr>
            <p:cNvPr id="17" name="Group 12"/>
            <p:cNvGrpSpPr>
              <a:grpSpLocks/>
            </p:cNvGrpSpPr>
            <p:nvPr/>
          </p:nvGrpSpPr>
          <p:grpSpPr bwMode="auto">
            <a:xfrm>
              <a:off x="4113213" y="5562604"/>
              <a:ext cx="4912442" cy="871539"/>
              <a:chOff x="2352" y="1488"/>
              <a:chExt cx="2856" cy="549"/>
            </a:xfrm>
          </p:grpSpPr>
          <p:sp>
            <p:nvSpPr>
              <p:cNvPr id="73" name="Text Box 13"/>
              <p:cNvSpPr txBox="1">
                <a:spLocks noChangeArrowheads="1"/>
              </p:cNvSpPr>
              <p:nvPr/>
            </p:nvSpPr>
            <p:spPr bwMode="auto">
              <a:xfrm>
                <a:off x="2976" y="1824"/>
                <a:ext cx="2232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600" b="0" dirty="0">
                    <a:solidFill>
                      <a:srgbClr val="FF0000"/>
                    </a:solidFill>
                  </a:rPr>
                  <a:t>good particle identification</a:t>
                </a:r>
              </a:p>
            </p:txBody>
          </p:sp>
          <p:sp>
            <p:nvSpPr>
              <p:cNvPr id="74" name="Line 14"/>
              <p:cNvSpPr>
                <a:spLocks noChangeShapeType="1"/>
              </p:cNvSpPr>
              <p:nvPr/>
            </p:nvSpPr>
            <p:spPr bwMode="auto">
              <a:xfrm>
                <a:off x="2352" y="1488"/>
                <a:ext cx="624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7" name="Group 15"/>
            <p:cNvGrpSpPr>
              <a:grpSpLocks/>
            </p:cNvGrpSpPr>
            <p:nvPr/>
          </p:nvGrpSpPr>
          <p:grpSpPr bwMode="auto">
            <a:xfrm>
              <a:off x="4113213" y="4724400"/>
              <a:ext cx="1114425" cy="1600200"/>
              <a:chOff x="2352" y="1524000"/>
              <a:chExt cx="648" cy="1600200"/>
            </a:xfrm>
          </p:grpSpPr>
          <p:sp>
            <p:nvSpPr>
              <p:cNvPr id="70" name="Line 16"/>
              <p:cNvSpPr>
                <a:spLocks noChangeShapeType="1"/>
              </p:cNvSpPr>
              <p:nvPr/>
            </p:nvSpPr>
            <p:spPr bwMode="auto">
              <a:xfrm flipV="1">
                <a:off x="2365" y="1524000"/>
                <a:ext cx="635" cy="1600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" name="Line 17"/>
              <p:cNvSpPr>
                <a:spLocks noChangeShapeType="1"/>
              </p:cNvSpPr>
              <p:nvPr/>
            </p:nvSpPr>
            <p:spPr bwMode="auto">
              <a:xfrm flipV="1">
                <a:off x="2365" y="2362200"/>
                <a:ext cx="611" cy="762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" name="Line 18"/>
              <p:cNvSpPr>
                <a:spLocks noChangeShapeType="1"/>
              </p:cNvSpPr>
              <p:nvPr/>
            </p:nvSpPr>
            <p:spPr bwMode="auto">
              <a:xfrm flipV="1">
                <a:off x="2352" y="3123192"/>
                <a:ext cx="624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61" name="Group 19"/>
            <p:cNvGrpSpPr>
              <a:grpSpLocks/>
            </p:cNvGrpSpPr>
            <p:nvPr/>
          </p:nvGrpSpPr>
          <p:grpSpPr bwMode="auto">
            <a:xfrm>
              <a:off x="4113213" y="4572000"/>
              <a:ext cx="5251131" cy="1023938"/>
              <a:chOff x="2352" y="864"/>
              <a:chExt cx="3053" cy="645"/>
            </a:xfrm>
          </p:grpSpPr>
          <p:grpSp>
            <p:nvGrpSpPr>
              <p:cNvPr id="62" name="Group 20"/>
              <p:cNvGrpSpPr>
                <a:grpSpLocks/>
              </p:cNvGrpSpPr>
              <p:nvPr/>
            </p:nvGrpSpPr>
            <p:grpSpPr bwMode="auto">
              <a:xfrm>
                <a:off x="2976" y="864"/>
                <a:ext cx="2429" cy="645"/>
                <a:chOff x="2976" y="864"/>
                <a:chExt cx="2429" cy="645"/>
              </a:xfrm>
            </p:grpSpPr>
            <p:sp>
              <p:nvSpPr>
                <p:cNvPr id="68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976" y="864"/>
                  <a:ext cx="2429" cy="2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1600" b="0" dirty="0">
                      <a:solidFill>
                        <a:srgbClr val="FF0000"/>
                      </a:solidFill>
                    </a:rPr>
                    <a:t>good decay vertex resolution</a:t>
                  </a:r>
                </a:p>
              </p:txBody>
            </p:sp>
            <p:sp>
              <p:nvSpPr>
                <p:cNvPr id="69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976" y="1296"/>
                  <a:ext cx="2340" cy="2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1600" b="0" dirty="0">
                      <a:solidFill>
                        <a:srgbClr val="FF0000"/>
                      </a:solidFill>
                    </a:rPr>
                    <a:t>good momentum resolution</a:t>
                  </a:r>
                </a:p>
              </p:txBody>
            </p:sp>
          </p:grpSp>
          <p:grpSp>
            <p:nvGrpSpPr>
              <p:cNvPr id="63" name="Group 23"/>
              <p:cNvGrpSpPr>
                <a:grpSpLocks/>
              </p:cNvGrpSpPr>
              <p:nvPr/>
            </p:nvGrpSpPr>
            <p:grpSpPr bwMode="auto">
              <a:xfrm>
                <a:off x="2352" y="960"/>
                <a:ext cx="624" cy="480"/>
                <a:chOff x="2352" y="960"/>
                <a:chExt cx="624" cy="480"/>
              </a:xfrm>
            </p:grpSpPr>
            <p:sp>
              <p:nvSpPr>
                <p:cNvPr id="66" name="Line 24"/>
                <p:cNvSpPr>
                  <a:spLocks noChangeShapeType="1"/>
                </p:cNvSpPr>
                <p:nvPr/>
              </p:nvSpPr>
              <p:spPr bwMode="auto">
                <a:xfrm>
                  <a:off x="2352" y="960"/>
                  <a:ext cx="624" cy="4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7" name="Line 25"/>
                <p:cNvSpPr>
                  <a:spLocks noChangeShapeType="1"/>
                </p:cNvSpPr>
                <p:nvPr/>
              </p:nvSpPr>
              <p:spPr bwMode="auto">
                <a:xfrm>
                  <a:off x="2352" y="960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75" name="Text Box 27"/>
          <p:cNvSpPr txBox="1">
            <a:spLocks noChangeArrowheads="1"/>
          </p:cNvSpPr>
          <p:nvPr/>
        </p:nvSpPr>
        <p:spPr bwMode="auto">
          <a:xfrm>
            <a:off x="987128" y="3886200"/>
            <a:ext cx="48040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0" dirty="0">
                <a:solidFill>
                  <a:schemeClr val="accent2">
                    <a:lumMod val="50000"/>
                  </a:schemeClr>
                </a:solidFill>
              </a:rPr>
              <a:t>CP violating oscillation amplitudes </a:t>
            </a:r>
            <a:r>
              <a:rPr lang="en-GB" b="0" dirty="0"/>
              <a:t>are damped by</a:t>
            </a:r>
          </a:p>
        </p:txBody>
      </p:sp>
      <p:sp>
        <p:nvSpPr>
          <p:cNvPr id="76" name="Date Placeholder 7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3AF9-7C31-4B04-AFA8-15E5AA63608E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9" name="Footer Placeholder 7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128" name="Line 38"/>
          <p:cNvSpPr>
            <a:spLocks noChangeShapeType="1"/>
          </p:cNvSpPr>
          <p:nvPr/>
        </p:nvSpPr>
        <p:spPr bwMode="auto">
          <a:xfrm>
            <a:off x="5105400" y="19812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9" name="Line 38"/>
          <p:cNvSpPr>
            <a:spLocks noChangeShapeType="1"/>
          </p:cNvSpPr>
          <p:nvPr/>
        </p:nvSpPr>
        <p:spPr bwMode="auto">
          <a:xfrm>
            <a:off x="5105400" y="19812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0" name="Text Box 40"/>
          <p:cNvSpPr txBox="1">
            <a:spLocks noChangeArrowheads="1"/>
          </p:cNvSpPr>
          <p:nvPr/>
        </p:nvSpPr>
        <p:spPr bwMode="auto">
          <a:xfrm>
            <a:off x="6019800" y="2057400"/>
            <a:ext cx="436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K</a:t>
            </a:r>
            <a:r>
              <a:rPr lang="en-GB" baseline="30000" dirty="0" smtClean="0">
                <a:solidFill>
                  <a:srgbClr val="FF0000"/>
                </a:solidFill>
                <a:latin typeface="Symbol" pitchFamily="18" charset="2"/>
              </a:rPr>
              <a:t>-</a:t>
            </a:r>
            <a:endParaRPr lang="en-GB" b="0" baseline="300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31" name="Text Box 40"/>
          <p:cNvSpPr txBox="1">
            <a:spLocks noChangeArrowheads="1"/>
          </p:cNvSpPr>
          <p:nvPr/>
        </p:nvSpPr>
        <p:spPr bwMode="auto">
          <a:xfrm>
            <a:off x="6019800" y="2317428"/>
            <a:ext cx="436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K</a:t>
            </a:r>
            <a:r>
              <a:rPr lang="en-GB" baseline="30000" dirty="0" smtClean="0">
                <a:solidFill>
                  <a:srgbClr val="FF0000"/>
                </a:solidFill>
                <a:latin typeface="Symbol" pitchFamily="18" charset="2"/>
              </a:rPr>
              <a:t>+</a:t>
            </a:r>
            <a:endParaRPr lang="en-GB" b="0" baseline="300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32" name="Text Box 22"/>
          <p:cNvSpPr txBox="1">
            <a:spLocks noChangeArrowheads="1"/>
          </p:cNvSpPr>
          <p:nvPr/>
        </p:nvSpPr>
        <p:spPr bwMode="auto">
          <a:xfrm>
            <a:off x="7448322" y="2069035"/>
            <a:ext cx="16440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/>
              <a:t>Hadron Trigger!</a:t>
            </a:r>
            <a:endParaRPr lang="en-GB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162800" cy="6096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Detector requirements II</a:t>
            </a:r>
            <a:endParaRPr lang="en-GB" sz="3200" dirty="0"/>
          </a:p>
        </p:txBody>
      </p:sp>
      <p:sp>
        <p:nvSpPr>
          <p:cNvPr id="76" name="Date Placeholder 7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33AF9-7C31-4B04-AFA8-15E5AA63608E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9" name="Footer Placeholder 7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0815" y="2057400"/>
            <a:ext cx="7353586" cy="42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 Box 27"/>
          <p:cNvSpPr txBox="1">
            <a:spLocks noChangeArrowheads="1"/>
          </p:cNvSpPr>
          <p:nvPr/>
        </p:nvSpPr>
        <p:spPr bwMode="auto">
          <a:xfrm>
            <a:off x="1143001" y="1066800"/>
            <a:ext cx="7772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Even for CP measurements not using proper time distribution, hadron trigger, mass resolution and hadron PID are crucial!</a:t>
            </a:r>
            <a:endParaRPr lang="en-GB" b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/>
          <p:nvPr/>
        </p:nvGrpSpPr>
        <p:grpSpPr>
          <a:xfrm>
            <a:off x="990600" y="914400"/>
            <a:ext cx="8167688" cy="5403850"/>
            <a:chOff x="152400" y="914400"/>
            <a:chExt cx="8320088" cy="5403850"/>
          </a:xfrm>
        </p:grpSpPr>
        <p:pic>
          <p:nvPicPr>
            <p:cNvPr id="1945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0" y="1600200"/>
              <a:ext cx="6553200" cy="396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046" name="Text Box 6"/>
            <p:cNvSpPr txBox="1">
              <a:spLocks noChangeArrowheads="1"/>
            </p:cNvSpPr>
            <p:nvPr/>
          </p:nvSpPr>
          <p:spPr bwMode="auto">
            <a:xfrm>
              <a:off x="687388" y="1066800"/>
              <a:ext cx="1982764" cy="1233287"/>
            </a:xfrm>
            <a:prstGeom prst="rect">
              <a:avLst/>
            </a:prstGeom>
            <a:ln>
              <a:headEnd/>
              <a:tailEnd/>
            </a:ln>
            <a:effectLst>
              <a:glow rad="139700">
                <a:srgbClr val="FFC000">
                  <a:alpha val="40000"/>
                </a:srgbClr>
              </a:glo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0000" tIns="46800" rIns="90000" bIns="4680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VELO: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primary vertex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impact parameter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displaced vertex</a:t>
              </a:r>
            </a:p>
          </p:txBody>
        </p:sp>
        <p:sp>
          <p:nvSpPr>
            <p:cNvPr id="87047" name="Text Box 7"/>
            <p:cNvSpPr txBox="1">
              <a:spLocks noChangeArrowheads="1"/>
            </p:cNvSpPr>
            <p:nvPr/>
          </p:nvSpPr>
          <p:spPr bwMode="auto">
            <a:xfrm>
              <a:off x="540509" y="5638800"/>
              <a:ext cx="2949629" cy="679290"/>
            </a:xfrm>
            <a:prstGeom prst="rect">
              <a:avLst/>
            </a:prstGeom>
            <a:ln>
              <a:headEnd/>
              <a:tailEnd/>
            </a:ln>
            <a:effectLst>
              <a:glow rad="101600">
                <a:srgbClr val="FFC000">
                  <a:alpha val="60000"/>
                </a:srgbClr>
              </a:glo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90000" tIns="46800" rIns="90000" bIns="4680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</a:rPr>
                <a:t>Trigger Tracker: </a:t>
              </a:r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 for trigger and K</a:t>
              </a:r>
              <a:r>
                <a:rPr lang="en-US" baseline="-25000" dirty="0">
                  <a:solidFill>
                    <a:schemeClr val="accent1">
                      <a:lumMod val="75000"/>
                    </a:schemeClr>
                  </a:solidFill>
                </a:rPr>
                <a:t>s</a:t>
              </a:r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reconstruction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87048" name="Text Box 8"/>
            <p:cNvSpPr txBox="1">
              <a:spLocks noChangeArrowheads="1"/>
            </p:cNvSpPr>
            <p:nvPr/>
          </p:nvSpPr>
          <p:spPr bwMode="auto">
            <a:xfrm>
              <a:off x="3582988" y="5638800"/>
              <a:ext cx="2387600" cy="679450"/>
            </a:xfrm>
            <a:prstGeom prst="rect">
              <a:avLst/>
            </a:prstGeom>
            <a:ln>
              <a:headEnd/>
              <a:tailEnd/>
            </a:ln>
            <a:effec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0000" tIns="46800" rIns="90000" bIns="4680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solidFill>
                    <a:schemeClr val="accent1">
                      <a:lumMod val="75000"/>
                    </a:schemeClr>
                  </a:solidFill>
                </a:rPr>
                <a:t>Tracking Stations: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>
                  <a:solidFill>
                    <a:schemeClr val="accent1">
                      <a:lumMod val="75000"/>
                    </a:schemeClr>
                  </a:solidFill>
                </a:rPr>
                <a:t>p of charged particles</a:t>
              </a:r>
            </a:p>
          </p:txBody>
        </p:sp>
        <p:sp>
          <p:nvSpPr>
            <p:cNvPr id="87049" name="Text Box 9"/>
            <p:cNvSpPr txBox="1">
              <a:spLocks noChangeArrowheads="1"/>
            </p:cNvSpPr>
            <p:nvPr/>
          </p:nvSpPr>
          <p:spPr bwMode="auto">
            <a:xfrm>
              <a:off x="6781800" y="5334000"/>
              <a:ext cx="1690688" cy="679450"/>
            </a:xfrm>
            <a:prstGeom prst="rect">
              <a:avLst/>
            </a:prstGeom>
            <a:ln>
              <a:headEnd/>
              <a:tailEnd/>
            </a:ln>
            <a:effec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0000" tIns="46800" rIns="90000" bIns="46800">
              <a:spAutoFit/>
            </a:bodyPr>
            <a:lstStyle/>
            <a:p>
              <a:r>
                <a:rPr lang="en-US" sz="2000" dirty="0">
                  <a:solidFill>
                    <a:srgbClr val="0B5395"/>
                  </a:solidFill>
                </a:rPr>
                <a:t>Calorimeters:</a:t>
              </a:r>
            </a:p>
            <a:p>
              <a:r>
                <a:rPr lang="en-US" dirty="0">
                  <a:solidFill>
                    <a:srgbClr val="0B5395"/>
                  </a:solidFill>
                </a:rPr>
                <a:t>PID: </a:t>
              </a:r>
              <a:r>
                <a:rPr lang="en-US" dirty="0" err="1" smtClean="0">
                  <a:solidFill>
                    <a:srgbClr val="0B5395"/>
                  </a:solidFill>
                </a:rPr>
                <a:t>h,e</a:t>
              </a:r>
              <a:r>
                <a:rPr lang="en-US" dirty="0">
                  <a:solidFill>
                    <a:srgbClr val="0B5395"/>
                  </a:solidFill>
                </a:rPr>
                <a:t>,</a:t>
              </a:r>
              <a:r>
                <a:rPr lang="en-US" dirty="0">
                  <a:solidFill>
                    <a:srgbClr val="0B5395"/>
                  </a:solidFill>
                  <a:sym typeface="Symbol" pitchFamily="18" charset="2"/>
                </a:rPr>
                <a:t>, </a:t>
              </a:r>
              <a:r>
                <a:rPr lang="en-US" dirty="0" smtClean="0">
                  <a:solidFill>
                    <a:srgbClr val="0B5395"/>
                  </a:solidFill>
                  <a:sym typeface="Symbol" pitchFamily="18" charset="2"/>
                </a:rPr>
                <a:t></a:t>
              </a:r>
              <a:r>
                <a:rPr lang="en-US" baseline="30000" dirty="0" smtClean="0">
                  <a:solidFill>
                    <a:srgbClr val="0B5395"/>
                  </a:solidFill>
                  <a:sym typeface="Symbol" pitchFamily="18" charset="2"/>
                </a:rPr>
                <a:t>0</a:t>
              </a:r>
              <a:endParaRPr lang="en-US" dirty="0">
                <a:solidFill>
                  <a:srgbClr val="0B5395"/>
                </a:solidFill>
                <a:sym typeface="Symbol" pitchFamily="18" charset="2"/>
              </a:endParaRPr>
            </a:p>
          </p:txBody>
        </p:sp>
        <p:sp>
          <p:nvSpPr>
            <p:cNvPr id="87050" name="Text Box 10"/>
            <p:cNvSpPr txBox="1">
              <a:spLocks noChangeArrowheads="1"/>
            </p:cNvSpPr>
            <p:nvPr/>
          </p:nvSpPr>
          <p:spPr bwMode="auto">
            <a:xfrm>
              <a:off x="6402388" y="914400"/>
              <a:ext cx="1700212" cy="401638"/>
            </a:xfrm>
            <a:prstGeom prst="rect">
              <a:avLst/>
            </a:prstGeom>
            <a:ln>
              <a:headEnd/>
              <a:tailEnd/>
            </a:ln>
            <a:effec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0000" tIns="46800" rIns="90000" bIns="4680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>
                  <a:solidFill>
                    <a:schemeClr val="accent1">
                      <a:lumMod val="75000"/>
                    </a:schemeClr>
                  </a:solidFill>
                </a:rPr>
                <a:t>Muon System</a:t>
              </a:r>
            </a:p>
          </p:txBody>
        </p:sp>
        <p:sp>
          <p:nvSpPr>
            <p:cNvPr id="87051" name="Text Box 11"/>
            <p:cNvSpPr txBox="1">
              <a:spLocks noChangeArrowheads="1"/>
            </p:cNvSpPr>
            <p:nvPr/>
          </p:nvSpPr>
          <p:spPr bwMode="auto">
            <a:xfrm>
              <a:off x="3430588" y="990600"/>
              <a:ext cx="2170316" cy="679290"/>
            </a:xfrm>
            <a:prstGeom prst="rect">
              <a:avLst/>
            </a:prstGeom>
            <a:ln>
              <a:headEnd/>
              <a:tailEnd/>
            </a:ln>
            <a:effectLst>
              <a:glow rad="139700">
                <a:srgbClr val="FFC000">
                  <a:alpha val="40000"/>
                </a:srgbClr>
              </a:glo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90000" tIns="46800" rIns="90000" bIns="46800">
              <a:spAutoFit/>
            </a:bodyPr>
            <a:lstStyle/>
            <a:p>
              <a:r>
                <a:rPr lang="en-US" sz="2000">
                  <a:solidFill>
                    <a:srgbClr val="0B5395"/>
                  </a:solidFill>
                </a:rPr>
                <a:t>RICHES:</a:t>
              </a:r>
            </a:p>
            <a:p>
              <a:r>
                <a:rPr lang="en-US">
                  <a:solidFill>
                    <a:srgbClr val="0B5395"/>
                  </a:solidFill>
                </a:rPr>
                <a:t>PID: K,</a:t>
              </a:r>
              <a:r>
                <a:rPr lang="en-US">
                  <a:solidFill>
                    <a:srgbClr val="0B5395"/>
                  </a:solidFill>
                  <a:sym typeface="Symbol" pitchFamily="18" charset="2"/>
                </a:rPr>
                <a:t> separation</a:t>
              </a:r>
              <a:endParaRPr lang="en-US">
                <a:solidFill>
                  <a:srgbClr val="0B5395"/>
                </a:solidFill>
              </a:endParaRPr>
            </a:p>
          </p:txBody>
        </p:sp>
        <p:sp>
          <p:nvSpPr>
            <p:cNvPr id="87059" name="Line 19"/>
            <p:cNvSpPr>
              <a:spLocks noChangeShapeType="1"/>
            </p:cNvSpPr>
            <p:nvPr/>
          </p:nvSpPr>
          <p:spPr bwMode="auto">
            <a:xfrm flipV="1">
              <a:off x="2286000" y="3581400"/>
              <a:ext cx="457200" cy="2057400"/>
            </a:xfrm>
            <a:prstGeom prst="line">
              <a:avLst/>
            </a:prstGeom>
            <a:ln>
              <a:headEnd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060" name="Line 20"/>
            <p:cNvSpPr>
              <a:spLocks noChangeShapeType="1"/>
            </p:cNvSpPr>
            <p:nvPr/>
          </p:nvSpPr>
          <p:spPr bwMode="auto">
            <a:xfrm flipH="1" flipV="1">
              <a:off x="4116388" y="4114800"/>
              <a:ext cx="533400" cy="1524000"/>
            </a:xfrm>
            <a:prstGeom prst="line">
              <a:avLst/>
            </a:prstGeom>
            <a:ln>
              <a:headEnd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061" name="Line 21"/>
            <p:cNvSpPr>
              <a:spLocks noChangeShapeType="1"/>
            </p:cNvSpPr>
            <p:nvPr/>
          </p:nvSpPr>
          <p:spPr bwMode="auto">
            <a:xfrm flipH="1" flipV="1">
              <a:off x="5411788" y="4038600"/>
              <a:ext cx="1370012" cy="1600200"/>
            </a:xfrm>
            <a:prstGeom prst="line">
              <a:avLst/>
            </a:prstGeom>
            <a:ln>
              <a:headEnd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062" name="Line 22"/>
            <p:cNvSpPr>
              <a:spLocks noChangeShapeType="1"/>
            </p:cNvSpPr>
            <p:nvPr/>
          </p:nvSpPr>
          <p:spPr bwMode="auto">
            <a:xfrm flipH="1">
              <a:off x="6249988" y="1295400"/>
              <a:ext cx="914400" cy="1371600"/>
            </a:xfrm>
            <a:prstGeom prst="line">
              <a:avLst/>
            </a:prstGeom>
            <a:ln>
              <a:headEnd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064" name="Line 24"/>
            <p:cNvSpPr>
              <a:spLocks noChangeShapeType="1"/>
            </p:cNvSpPr>
            <p:nvPr/>
          </p:nvSpPr>
          <p:spPr bwMode="auto">
            <a:xfrm>
              <a:off x="4497388" y="1676400"/>
              <a:ext cx="152400" cy="685800"/>
            </a:xfrm>
            <a:prstGeom prst="line">
              <a:avLst/>
            </a:prstGeom>
            <a:ln>
              <a:headEnd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065" name="Line 25"/>
            <p:cNvSpPr>
              <a:spLocks noChangeShapeType="1"/>
            </p:cNvSpPr>
            <p:nvPr/>
          </p:nvSpPr>
          <p:spPr bwMode="auto">
            <a:xfrm flipH="1">
              <a:off x="2516188" y="1676400"/>
              <a:ext cx="1981200" cy="1371600"/>
            </a:xfrm>
            <a:prstGeom prst="line">
              <a:avLst/>
            </a:prstGeom>
            <a:ln>
              <a:headEnd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066" name="Line 26"/>
            <p:cNvSpPr>
              <a:spLocks noChangeShapeType="1"/>
            </p:cNvSpPr>
            <p:nvPr/>
          </p:nvSpPr>
          <p:spPr bwMode="auto">
            <a:xfrm>
              <a:off x="1601788" y="2286000"/>
              <a:ext cx="533400" cy="1066800"/>
            </a:xfrm>
            <a:prstGeom prst="line">
              <a:avLst/>
            </a:prstGeom>
            <a:ln>
              <a:headEnd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479" name="Text Box 27"/>
            <p:cNvSpPr txBox="1">
              <a:spLocks noChangeArrowheads="1"/>
            </p:cNvSpPr>
            <p:nvPr/>
          </p:nvSpPr>
          <p:spPr bwMode="auto">
            <a:xfrm>
              <a:off x="152400" y="3581400"/>
              <a:ext cx="1371600" cy="587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/>
              <a:r>
                <a:rPr lang="en-US" sz="1600" b="1">
                  <a:solidFill>
                    <a:srgbClr val="FF3300"/>
                  </a:solidFill>
                  <a:latin typeface="Tahoma" pitchFamily="34" charset="0"/>
                </a:rPr>
                <a:t>Interaction region</a:t>
              </a:r>
              <a:endParaRPr lang="en-US" sz="1400" b="1">
                <a:solidFill>
                  <a:srgbClr val="FF3300"/>
                </a:solidFill>
                <a:latin typeface="Tahoma" pitchFamily="34" charset="0"/>
              </a:endParaRPr>
            </a:p>
          </p:txBody>
        </p:sp>
        <p:sp>
          <p:nvSpPr>
            <p:cNvPr id="19480" name="Oval 28"/>
            <p:cNvSpPr>
              <a:spLocks noChangeArrowheads="1"/>
            </p:cNvSpPr>
            <p:nvPr/>
          </p:nvSpPr>
          <p:spPr bwMode="auto">
            <a:xfrm>
              <a:off x="2058988" y="3429000"/>
              <a:ext cx="76200" cy="76200"/>
            </a:xfrm>
            <a:prstGeom prst="ellipse">
              <a:avLst/>
            </a:prstGeom>
            <a:solidFill>
              <a:srgbClr val="FF3300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ahoma" pitchFamily="34" charset="0"/>
              </a:endParaRPr>
            </a:p>
          </p:txBody>
        </p:sp>
        <p:sp>
          <p:nvSpPr>
            <p:cNvPr id="87069" name="Line 29"/>
            <p:cNvSpPr>
              <a:spLocks noChangeShapeType="1"/>
            </p:cNvSpPr>
            <p:nvPr/>
          </p:nvSpPr>
          <p:spPr bwMode="auto">
            <a:xfrm flipV="1">
              <a:off x="1524000" y="3505200"/>
              <a:ext cx="534988" cy="381000"/>
            </a:xfrm>
            <a:prstGeom prst="line">
              <a:avLst/>
            </a:prstGeom>
            <a:ln>
              <a:headEnd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8BF8-5F21-4084-8CCF-C3249663DD89}" type="slidenum">
              <a:rPr lang="en-US"/>
              <a:pPr/>
              <a:t>23</a:t>
            </a:fld>
            <a:endParaRPr lang="en-US"/>
          </a:p>
        </p:txBody>
      </p:sp>
      <p:sp>
        <p:nvSpPr>
          <p:cNvPr id="26" name="Title 25"/>
          <p:cNvSpPr>
            <a:spLocks noGrp="1"/>
          </p:cNvSpPr>
          <p:nvPr>
            <p:ph type="title"/>
          </p:nvPr>
        </p:nvSpPr>
        <p:spPr>
          <a:xfrm>
            <a:off x="1435608" y="0"/>
            <a:ext cx="7174992" cy="762000"/>
          </a:xfrm>
        </p:spPr>
        <p:txBody>
          <a:bodyPr/>
          <a:lstStyle/>
          <a:p>
            <a:r>
              <a:rPr lang="en-GB" dirty="0" smtClean="0"/>
              <a:t>The LHCb detector</a:t>
            </a:r>
            <a:endParaRPr lang="en-GB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D466-3406-461C-A776-C1249389855E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21169" y="914400"/>
            <a:ext cx="5838092" cy="5715000"/>
          </a:xfrm>
        </p:spPr>
        <p:txBody>
          <a:bodyPr/>
          <a:lstStyle/>
          <a:p>
            <a:pPr>
              <a:lnSpc>
                <a:spcPct val="0"/>
              </a:lnSpc>
            </a:pP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Ø"/>
            </a:pP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811012" name="Text Box 4"/>
          <p:cNvSpPr txBox="1">
            <a:spLocks noChangeArrowheads="1"/>
          </p:cNvSpPr>
          <p:nvPr/>
        </p:nvSpPr>
        <p:spPr bwMode="auto">
          <a:xfrm>
            <a:off x="5064369" y="2362200"/>
            <a:ext cx="393895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ym typeface="Symbol" pitchFamily="18" charset="2"/>
              </a:rPr>
              <a:t>      </a:t>
            </a:r>
            <a:r>
              <a:rPr lang="en-US" sz="2400">
                <a:solidFill>
                  <a:schemeClr val="accent2"/>
                </a:solidFill>
                <a:sym typeface="Symbol" pitchFamily="18" charset="2"/>
              </a:rPr>
              <a:t>  </a:t>
            </a:r>
            <a:endParaRPr lang="en-US" baseline="3000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811013" name="AutoShape 5"/>
          <p:cNvSpPr>
            <a:spLocks noChangeArrowheads="1"/>
          </p:cNvSpPr>
          <p:nvPr/>
        </p:nvSpPr>
        <p:spPr bwMode="auto">
          <a:xfrm>
            <a:off x="2590800" y="1676400"/>
            <a:ext cx="4853354" cy="4267200"/>
          </a:xfrm>
          <a:prstGeom prst="verticalScroll">
            <a:avLst>
              <a:gd name="adj" fmla="val 12500"/>
            </a:avLst>
          </a:prstGeom>
          <a:gradFill flip="none" rotWithShape="1">
            <a:gsLst>
              <a:gs pos="0">
                <a:srgbClr val="CCFFCC">
                  <a:shade val="30000"/>
                  <a:satMod val="115000"/>
                </a:srgbClr>
              </a:gs>
              <a:gs pos="50000">
                <a:srgbClr val="CCFFCC">
                  <a:shade val="67500"/>
                  <a:satMod val="115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 smtClean="0"/>
              <a:t>LHCb (early) </a:t>
            </a:r>
          </a:p>
          <a:p>
            <a:pPr algn="ctr"/>
            <a:r>
              <a:rPr lang="en-US" sz="3200" b="1" dirty="0" smtClean="0"/>
              <a:t>Physics Results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A64D-B853-4DE6-A524-32B046649179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1295400" y="-152400"/>
            <a:ext cx="7696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Extracting physics from (very) first data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85813" y="1195388"/>
            <a:ext cx="7629525" cy="5162550"/>
            <a:chOff x="785786" y="857232"/>
            <a:chExt cx="7629525" cy="5162550"/>
          </a:xfrm>
        </p:grpSpPr>
        <p:graphicFrame>
          <p:nvGraphicFramePr>
            <p:cNvPr id="17" name="Chart 16"/>
            <p:cNvGraphicFramePr>
              <a:graphicFrameLocks/>
            </p:cNvGraphicFramePr>
            <p:nvPr/>
          </p:nvGraphicFramePr>
          <p:xfrm>
            <a:off x="785786" y="857232"/>
            <a:ext cx="7629525" cy="51625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4580" name="TextBox 5"/>
            <p:cNvSpPr txBox="1">
              <a:spLocks noChangeArrowheads="1"/>
            </p:cNvSpPr>
            <p:nvPr/>
          </p:nvSpPr>
          <p:spPr bwMode="auto">
            <a:xfrm>
              <a:off x="4419573" y="2035157"/>
              <a:ext cx="3018134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235AD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10</a:t>
              </a:r>
              <a:r>
                <a:rPr lang="en-US" b="1" baseline="30000" dirty="0">
                  <a:solidFill>
                    <a:schemeClr val="accent1">
                      <a:lumMod val="50000"/>
                    </a:schemeClr>
                  </a:solidFill>
                </a:rPr>
                <a:t>6</a:t>
              </a:r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minimum </a:t>
              </a:r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bias in 2009!</a:t>
              </a:r>
              <a:endParaRPr lang="en-US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rot="5400000">
              <a:off x="2722536" y="3821093"/>
              <a:ext cx="3252788" cy="11113"/>
            </a:xfrm>
            <a:prstGeom prst="straightConnector1">
              <a:avLst/>
            </a:prstGeom>
            <a:ln>
              <a:solidFill>
                <a:srgbClr val="0235AD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3964" name="Straight Connector 17"/>
            <p:cNvCxnSpPr>
              <a:cxnSpLocks noChangeShapeType="1"/>
            </p:cNvCxnSpPr>
            <p:nvPr/>
          </p:nvCxnSpPr>
          <p:spPr bwMode="auto">
            <a:xfrm flipV="1">
              <a:off x="6361113" y="4049713"/>
              <a:ext cx="1095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181363B-02EB-41F0-8506-A58C937B73B0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FE8EC4-C276-4CB8-88BB-9A93A75CA1C3}" type="slidenum">
              <a:rPr lang="fr-FR" smtClean="0"/>
              <a:pPr>
                <a:defRPr/>
              </a:pPr>
              <a:t>25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253958" name="Rectangle 12"/>
          <p:cNvSpPr>
            <a:spLocks noChangeArrowheads="1"/>
          </p:cNvSpPr>
          <p:nvPr/>
        </p:nvSpPr>
        <p:spPr bwMode="auto">
          <a:xfrm>
            <a:off x="2057400" y="666750"/>
            <a:ext cx="49648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Exploit minimum bias </a:t>
            </a:r>
            <a:r>
              <a:rPr lang="en-US" sz="20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data (almost no trigger)</a:t>
            </a:r>
            <a:endParaRPr lang="en-GB" sz="2000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31"/>
          <p:cNvGrpSpPr/>
          <p:nvPr/>
        </p:nvGrpSpPr>
        <p:grpSpPr>
          <a:xfrm>
            <a:off x="5972177" y="1139970"/>
            <a:ext cx="1484923" cy="645956"/>
            <a:chOff x="6858016" y="785794"/>
            <a:chExt cx="1484923" cy="645956"/>
          </a:xfrm>
          <a:noFill/>
        </p:grpSpPr>
        <p:sp>
          <p:nvSpPr>
            <p:cNvPr id="15" name="TextBox 14"/>
            <p:cNvSpPr txBox="1"/>
            <p:nvPr/>
          </p:nvSpPr>
          <p:spPr>
            <a:xfrm>
              <a:off x="6858016" y="928670"/>
              <a:ext cx="642942" cy="400110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2000" dirty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S=</a:t>
              </a:r>
              <a:endParaRPr lang="en-US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Group 29"/>
            <p:cNvGrpSpPr/>
            <p:nvPr/>
          </p:nvGrpSpPr>
          <p:grpSpPr>
            <a:xfrm>
              <a:off x="7246177" y="785794"/>
              <a:ext cx="540533" cy="645956"/>
              <a:chOff x="8286776" y="928670"/>
              <a:chExt cx="540533" cy="645956"/>
            </a:xfrm>
            <a:grpFill/>
          </p:grpSpPr>
          <p:sp>
            <p:nvSpPr>
              <p:cNvPr id="18" name="Rectangle 17"/>
              <p:cNvSpPr/>
              <p:nvPr/>
            </p:nvSpPr>
            <p:spPr>
              <a:xfrm>
                <a:off x="8286776" y="1174516"/>
                <a:ext cx="540533" cy="40011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l-GR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σ</a:t>
                </a:r>
                <a:r>
                  <a:rPr lang="en-US" sz="2000" baseline="-250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mb</a:t>
                </a:r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8286776" y="928670"/>
                <a:ext cx="494046" cy="40011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l-GR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σ</a:t>
                </a:r>
                <a:r>
                  <a:rPr lang="en-US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∙</a:t>
                </a:r>
                <a:r>
                  <a:rPr lang="el-GR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ε</a:t>
                </a:r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9" name="Straight Connector 28"/>
              <p:cNvCxnSpPr/>
              <p:nvPr/>
            </p:nvCxnSpPr>
            <p:spPr bwMode="auto">
              <a:xfrm>
                <a:off x="8358214" y="1285860"/>
                <a:ext cx="365073" cy="1588"/>
              </a:xfrm>
              <a:prstGeom prst="line">
                <a:avLst/>
              </a:prstGeom>
              <a:grp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1" name="TextBox 30"/>
            <p:cNvSpPr txBox="1"/>
            <p:nvPr/>
          </p:nvSpPr>
          <p:spPr>
            <a:xfrm>
              <a:off x="7628559" y="936553"/>
              <a:ext cx="7143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2000" dirty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GB" sz="2000" dirty="0" err="1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GB" sz="2000" baseline="-25000" dirty="0" err="1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mb</a:t>
              </a:r>
              <a:endParaRPr lang="en-GB" sz="2000" baseline="-25000" dirty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786063" y="1282700"/>
            <a:ext cx="331311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Number of selected signal events:</a:t>
            </a: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5913" y="76200"/>
            <a:ext cx="8701087" cy="457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minimum bias data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357313"/>
            <a:ext cx="4648199" cy="4857750"/>
          </a:xfrm>
        </p:spPr>
        <p:txBody>
          <a:bodyPr>
            <a:normAutofit/>
          </a:bodyPr>
          <a:lstStyle/>
          <a:p>
            <a:pPr marL="350838" lvl="3" indent="-268288">
              <a:buClrTx/>
              <a:defRPr/>
            </a:pPr>
            <a:r>
              <a:rPr lang="en-GB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plenty of K</a:t>
            </a:r>
            <a:r>
              <a:rPr lang="en-GB" sz="1600" b="0" baseline="-25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</a:t>
            </a:r>
            <a:r>
              <a:rPr lang="el-GR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ππ</a:t>
            </a:r>
            <a:r>
              <a:rPr lang="en-GB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and  </a:t>
            </a:r>
            <a:r>
              <a:rPr lang="el-GR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Λ→</a:t>
            </a:r>
            <a:r>
              <a:rPr lang="en-GB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l-GR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endParaRPr lang="en-US" sz="1600" b="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50838" lvl="3" indent="-268288">
              <a:buClrTx/>
              <a:defRPr/>
            </a:pPr>
            <a:r>
              <a:rPr lang="en-US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95% purity with kinematical and vertex cuts only</a:t>
            </a:r>
          </a:p>
          <a:p>
            <a:pPr marL="350838" lvl="3" indent="-268288">
              <a:buClrTx/>
              <a:buFont typeface="Wingdings" pitchFamily="2" charset="2"/>
              <a:buNone/>
              <a:defRPr/>
            </a:pPr>
            <a:r>
              <a:rPr lang="en-US" sz="16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b="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6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clean &amp; unbiased sample for </a:t>
            </a:r>
            <a:r>
              <a:rPr lang="en-US" sz="16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PID</a:t>
            </a:r>
            <a:r>
              <a:rPr lang="en-US" sz="16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studies</a:t>
            </a:r>
          </a:p>
          <a:p>
            <a:pPr marL="350838" lvl="3" indent="-268288">
              <a:buClrTx/>
              <a:buFont typeface="Wingdings" pitchFamily="2" charset="2"/>
              <a:buChar char="Ø"/>
              <a:defRPr/>
            </a:pPr>
            <a:r>
              <a:rPr lang="en-GB" sz="1600" b="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study hadron identification performance and lepton misidentification probability.</a:t>
            </a:r>
          </a:p>
          <a:p>
            <a:pPr marL="350838" lvl="3" indent="-268288">
              <a:buClrTx/>
              <a:buNone/>
              <a:defRPr/>
            </a:pPr>
            <a:endParaRPr lang="en-GB" sz="1600" b="0" dirty="0" smtClean="0">
              <a:solidFill>
                <a:srgbClr val="0235A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7188" lvl="3" indent="-268288">
              <a:buClrTx/>
              <a:defRPr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search for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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l-GR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π,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l-GR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πππ</a:t>
            </a:r>
            <a:r>
              <a:rPr lang="el-GR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GB" sz="1600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sz="1600" baseline="-25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l-GR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ππ</a:t>
            </a:r>
            <a:r>
              <a:rPr lang="el-GR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l-GR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ππ</a:t>
            </a:r>
            <a:r>
              <a:rPr lang="el-GR" sz="1600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600" baseline="30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57188" lvl="3" indent="-268288">
              <a:buFont typeface="Wingdings" pitchFamily="2" charset="2"/>
              <a:buNone/>
              <a:defRPr/>
            </a:pPr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assess background levels, resolutions &amp; relative efficiencies</a:t>
            </a:r>
          </a:p>
          <a:p>
            <a:pPr marL="357188" lvl="3" indent="-268288">
              <a:buClrTx/>
              <a:buFont typeface="Wingdings" pitchFamily="2" charset="2"/>
              <a:buChar char="Ø"/>
              <a:defRPr/>
            </a:pPr>
            <a:r>
              <a:rPr lang="en-US" sz="160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demonstrate capability to reconstruct first final states</a:t>
            </a:r>
          </a:p>
          <a:p>
            <a:pPr marL="350838" lvl="3" indent="-268288">
              <a:buClrTx/>
              <a:buFont typeface="Wingdings" pitchFamily="2" charset="2"/>
              <a:buChar char="à"/>
              <a:defRPr/>
            </a:pPr>
            <a:endParaRPr lang="en-US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marL="350838" lvl="3" indent="-268288">
              <a:buClrTx/>
              <a:defRPr/>
            </a:pPr>
            <a:r>
              <a:rPr lang="en-US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collect ~</a:t>
            </a:r>
            <a:r>
              <a:rPr lang="en-GB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1.4k prompt J/</a:t>
            </a:r>
            <a:r>
              <a:rPr lang="en-GB" sz="16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 </a:t>
            </a:r>
          </a:p>
          <a:p>
            <a:pPr marL="350838" lvl="3" indent="-268288">
              <a:buClrTx/>
              <a:buFont typeface="Wingdings" pitchFamily="2" charset="2"/>
              <a:buNone/>
              <a:defRPr/>
            </a:pPr>
            <a:r>
              <a:rPr lang="en-US" sz="16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6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second muon unbiased for PID studies</a:t>
            </a:r>
          </a:p>
          <a:p>
            <a:pPr marL="350838" lvl="3" indent="-268288">
              <a:buClrTx/>
              <a:buFont typeface="Wingdings" pitchFamily="2" charset="2"/>
              <a:buChar char="Ø"/>
              <a:defRPr/>
            </a:pPr>
            <a:r>
              <a:rPr lang="en-GB" sz="1600" b="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study </a:t>
            </a:r>
            <a:r>
              <a:rPr lang="en-GB" sz="1600" b="0" dirty="0" err="1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muon</a:t>
            </a:r>
            <a:r>
              <a:rPr lang="en-GB" sz="1600" b="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 identification performance</a:t>
            </a:r>
            <a:endParaRPr lang="en-US" sz="1600" b="0" dirty="0" smtClean="0">
              <a:solidFill>
                <a:srgbClr val="0235A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0838" lvl="3" indent="-268288">
              <a:buClrTx/>
              <a:buFont typeface="Wingdings" pitchFamily="2" charset="2"/>
              <a:buNone/>
              <a:defRPr/>
            </a:pPr>
            <a:r>
              <a:rPr lang="en-US" sz="1600" b="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2BE39A9-A386-4FFD-ABE8-825B4F0B7BAD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39EE1C-9011-4279-A469-BF42A113705F}" type="slidenum">
              <a:rPr lang="fr-FR" smtClean="0"/>
              <a:pPr>
                <a:defRPr/>
              </a:pPr>
              <a:t>26</a:t>
            </a:fld>
            <a:endParaRPr lang="fr-FR" sz="1400">
              <a:solidFill>
                <a:schemeClr val="tx1"/>
              </a:solidFill>
            </a:endParaRPr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5500688" y="938213"/>
            <a:ext cx="3500437" cy="2776537"/>
            <a:chOff x="6286512" y="1571612"/>
            <a:chExt cx="2714644" cy="2561464"/>
          </a:xfrm>
        </p:grpSpPr>
        <p:pic>
          <p:nvPicPr>
            <p:cNvPr id="254986" name="Picture 6" descr="cp_overview_8july08.bmp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5400000">
              <a:off x="6391909" y="1523829"/>
              <a:ext cx="2561464" cy="2657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4987" name="Rectangle 8"/>
            <p:cNvSpPr>
              <a:spLocks noChangeArrowheads="1"/>
            </p:cNvSpPr>
            <p:nvPr/>
          </p:nvSpPr>
          <p:spPr bwMode="auto">
            <a:xfrm>
              <a:off x="6715140" y="1918498"/>
              <a:ext cx="919460" cy="596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LHCb MC </a:t>
              </a:r>
              <a:r>
                <a:rPr lang="el-GR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Λ</a:t>
              </a:r>
              <a:r>
                <a:rPr lang="el-GR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→</a:t>
              </a:r>
              <a:r>
                <a:rPr lang="en-GB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l-GR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54988" name="Rectangle 9"/>
            <p:cNvSpPr>
              <a:spLocks noChangeArrowheads="1"/>
            </p:cNvSpPr>
            <p:nvPr/>
          </p:nvSpPr>
          <p:spPr bwMode="auto">
            <a:xfrm>
              <a:off x="6643702" y="2786058"/>
              <a:ext cx="928694" cy="21431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endParaRPr lang="en-GB" sz="2000">
                <a:solidFill>
                  <a:srgbClr val="0234B0"/>
                </a:solidFill>
                <a:latin typeface="Times New Roman" pitchFamily="18" charset="0"/>
              </a:endParaRPr>
            </a:p>
          </p:txBody>
        </p:sp>
        <p:sp>
          <p:nvSpPr>
            <p:cNvPr id="254989" name="Rectangle 11"/>
            <p:cNvSpPr>
              <a:spLocks noChangeArrowheads="1"/>
            </p:cNvSpPr>
            <p:nvPr/>
          </p:nvSpPr>
          <p:spPr bwMode="auto">
            <a:xfrm>
              <a:off x="6286512" y="2857496"/>
              <a:ext cx="285752" cy="7143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endParaRPr lang="en-GB" sz="2000">
                <a:solidFill>
                  <a:srgbClr val="0234B0"/>
                </a:solidFill>
                <a:latin typeface="Times New Roman" pitchFamily="18" charset="0"/>
              </a:endParaRPr>
            </a:p>
          </p:txBody>
        </p:sp>
      </p:grpSp>
      <p:sp>
        <p:nvSpPr>
          <p:cNvPr id="254984" name="Rectangle 7"/>
          <p:cNvSpPr>
            <a:spLocks noChangeArrowheads="1"/>
          </p:cNvSpPr>
          <p:nvPr/>
        </p:nvSpPr>
        <p:spPr bwMode="auto">
          <a:xfrm>
            <a:off x="6872287" y="482600"/>
            <a:ext cx="2500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~ 40 </a:t>
            </a:r>
            <a:r>
              <a:rPr lang="en-GB" sz="1600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mins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@ 10</a:t>
            </a:r>
            <a:r>
              <a:rPr lang="en-GB" sz="1600" baseline="30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31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GB" sz="1600" baseline="30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GB" sz="1600" baseline="30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~50k  </a:t>
            </a:r>
            <a:r>
              <a:rPr lang="el-GR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Λ→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l-GR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events</a:t>
            </a:r>
            <a:endParaRPr lang="en-GB" sz="1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4985" name="Rectangle 13"/>
          <p:cNvSpPr>
            <a:spLocks noChangeArrowheads="1"/>
          </p:cNvSpPr>
          <p:nvPr/>
        </p:nvSpPr>
        <p:spPr bwMode="auto">
          <a:xfrm>
            <a:off x="2225675" y="609600"/>
            <a:ext cx="3032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10</a:t>
            </a:r>
            <a:r>
              <a:rPr lang="en-US" b="1" u="sng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  </a:t>
            </a:r>
            <a:r>
              <a:rPr lang="en-US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minimum bias events </a:t>
            </a:r>
            <a:endParaRPr lang="en-GB" b="1" u="sng" dirty="0">
              <a:solidFill>
                <a:srgbClr val="C00000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733800"/>
            <a:ext cx="3657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475" y="0"/>
            <a:ext cx="8315325" cy="457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first </a:t>
            </a:r>
            <a:r>
              <a:rPr lang="en-GB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trigger data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AE7E97E-7EDE-4E99-B30A-117660EBEE52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B804-08BF-4FE7-813B-82616C94032E}" type="slidenum">
              <a:rPr lang="fr-FR" smtClean="0"/>
              <a:pPr>
                <a:defRPr/>
              </a:pPr>
              <a:t>27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256005" name="Rectangle 13"/>
          <p:cNvSpPr>
            <a:spLocks noChangeArrowheads="1"/>
          </p:cNvSpPr>
          <p:nvPr/>
        </p:nvSpPr>
        <p:spPr bwMode="auto">
          <a:xfrm>
            <a:off x="1100138" y="663575"/>
            <a:ext cx="5072062" cy="7080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0838" lvl="3" indent="-268288"/>
            <a:r>
              <a:rPr lang="en-GB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applying </a:t>
            </a:r>
            <a:r>
              <a:rPr lang="en-GB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l-GR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trigger with p</a:t>
            </a:r>
            <a:r>
              <a:rPr lang="en-US" sz="2000" baseline="-25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-cut on single muon                        </a:t>
            </a:r>
          </a:p>
          <a:p>
            <a:pPr marL="350838" lvl="3" indent="-268288">
              <a:buFont typeface="Wingdings" pitchFamily="2" charset="2"/>
              <a:buChar char="à"/>
            </a:pPr>
            <a:r>
              <a:rPr lang="en-US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expect ~10</a:t>
            </a:r>
            <a:r>
              <a:rPr lang="en-US" sz="2000" baseline="30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6  </a:t>
            </a:r>
            <a:r>
              <a:rPr lang="en-GB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n-GB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  with 1 pb</a:t>
            </a:r>
            <a:r>
              <a:rPr lang="en-GB" sz="2000" baseline="30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-1</a:t>
            </a:r>
            <a:endParaRPr lang="en-US" sz="2000" baseline="3000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66800" y="1524000"/>
            <a:ext cx="4572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8288" indent="-268288">
              <a:buFont typeface="Wingdings" pitchFamily="2" charset="2"/>
              <a:buChar char="Ø"/>
              <a:defRPr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Reconstruct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  and disentangle fraction of prompt and detached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’s</a:t>
            </a:r>
          </a:p>
        </p:txBody>
      </p:sp>
      <p:pic>
        <p:nvPicPr>
          <p:cNvPr id="256007" name="Picture 22" descr="Wenbin_1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352800"/>
            <a:ext cx="37719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08" name="Picture 24" descr="Cern_Theory_flavour_Michael_Schmelling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4214813"/>
            <a:ext cx="3714750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09" name="Picture 27" descr="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743200"/>
            <a:ext cx="33623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0" name="Rectangle 28"/>
          <p:cNvSpPr>
            <a:spLocks noChangeArrowheads="1"/>
          </p:cNvSpPr>
          <p:nvPr/>
        </p:nvSpPr>
        <p:spPr bwMode="auto">
          <a:xfrm>
            <a:off x="1066800" y="2286000"/>
            <a:ext cx="2655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68288" indent="-268288">
              <a:buFont typeface="Wingdings" pitchFamily="2" charset="2"/>
              <a:buChar char="Ø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discriminating variable:</a:t>
            </a:r>
          </a:p>
        </p:txBody>
      </p:sp>
      <p:sp>
        <p:nvSpPr>
          <p:cNvPr id="256011" name="Rectangle 29"/>
          <p:cNvSpPr>
            <a:spLocks noChangeArrowheads="1"/>
          </p:cNvSpPr>
          <p:nvPr/>
        </p:nvSpPr>
        <p:spPr bwMode="auto">
          <a:xfrm>
            <a:off x="990600" y="6019800"/>
            <a:ext cx="538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68288" indent="-268288">
              <a:buFont typeface="Wingdings" pitchFamily="2" charset="2"/>
              <a:buChar char="Ø"/>
            </a:pP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study proper time resolution with prompt component</a:t>
            </a:r>
          </a:p>
        </p:txBody>
      </p:sp>
      <p:sp>
        <p:nvSpPr>
          <p:cNvPr id="32" name="Oval 31"/>
          <p:cNvSpPr/>
          <p:nvPr/>
        </p:nvSpPr>
        <p:spPr bwMode="auto">
          <a:xfrm>
            <a:off x="5056188" y="5635625"/>
            <a:ext cx="428625" cy="214313"/>
          </a:xfrm>
          <a:prstGeom prst="ellipse">
            <a:avLst/>
          </a:prstGeom>
          <a:noFill/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GB" sz="2000">
              <a:solidFill>
                <a:srgbClr val="0234B0"/>
              </a:solidFill>
              <a:latin typeface="Times New Roman" pitchFamily="18" charset="0"/>
            </a:endParaRPr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6181725" y="561975"/>
            <a:ext cx="2890838" cy="2714625"/>
            <a:chOff x="6182320" y="285728"/>
            <a:chExt cx="2890274" cy="2714644"/>
          </a:xfrm>
        </p:grpSpPr>
        <p:pic>
          <p:nvPicPr>
            <p:cNvPr id="25603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t="50356"/>
            <a:stretch>
              <a:fillRect/>
            </a:stretch>
          </p:blipFill>
          <p:spPr bwMode="auto">
            <a:xfrm>
              <a:off x="6182320" y="285728"/>
              <a:ext cx="2890274" cy="2714644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</p:spPr>
        </p:pic>
        <p:cxnSp>
          <p:nvCxnSpPr>
            <p:cNvPr id="256033" name="Straight Connector 33"/>
            <p:cNvCxnSpPr>
              <a:cxnSpLocks noChangeShapeType="1"/>
            </p:cNvCxnSpPr>
            <p:nvPr/>
          </p:nvCxnSpPr>
          <p:spPr bwMode="auto">
            <a:xfrm rot="5400000">
              <a:off x="5835024" y="1571612"/>
              <a:ext cx="2428892" cy="1588"/>
            </a:xfrm>
            <a:prstGeom prst="line">
              <a:avLst/>
            </a:prstGeom>
            <a:noFill/>
            <a:ln w="19050" algn="ctr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7" name="Group 44"/>
          <p:cNvGrpSpPr>
            <a:grpSpLocks/>
          </p:cNvGrpSpPr>
          <p:nvPr/>
        </p:nvGrpSpPr>
        <p:grpSpPr bwMode="auto">
          <a:xfrm>
            <a:off x="4714875" y="3286125"/>
            <a:ext cx="4286250" cy="923925"/>
            <a:chOff x="4714876" y="3286124"/>
            <a:chExt cx="4286248" cy="923330"/>
          </a:xfrm>
        </p:grpSpPr>
        <p:sp>
          <p:nvSpPr>
            <p:cNvPr id="256030" name="Rectangle 21"/>
            <p:cNvSpPr>
              <a:spLocks noChangeArrowheads="1"/>
            </p:cNvSpPr>
            <p:nvPr/>
          </p:nvSpPr>
          <p:spPr bwMode="auto">
            <a:xfrm>
              <a:off x="4714876" y="3286124"/>
              <a:ext cx="4286248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68288" indent="-268288">
                <a:buFont typeface="Wingdings" pitchFamily="2" charset="2"/>
                <a:buChar char="Ø"/>
              </a:pPr>
              <a:r>
                <a:rPr lang="en-US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Measure prompt </a:t>
              </a:r>
              <a:r>
                <a:rPr lang="en-GB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J/</a:t>
              </a:r>
              <a:r>
                <a:rPr lang="en-GB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 and bb cross section in a region not accessible to other collider experiments</a:t>
              </a:r>
            </a:p>
          </p:txBody>
        </p:sp>
        <p:cxnSp>
          <p:nvCxnSpPr>
            <p:cNvPr id="256031" name="Straight Connector 43"/>
            <p:cNvCxnSpPr>
              <a:cxnSpLocks noChangeShapeType="1"/>
            </p:cNvCxnSpPr>
            <p:nvPr/>
          </p:nvCxnSpPr>
          <p:spPr bwMode="auto">
            <a:xfrm>
              <a:off x="7478098" y="3357562"/>
              <a:ext cx="142876" cy="1588"/>
            </a:xfrm>
            <a:prstGeom prst="line">
              <a:avLst/>
            </a:prstGeom>
            <a:noFill/>
            <a:ln w="19050" algn="ctr">
              <a:solidFill>
                <a:srgbClr val="C00000"/>
              </a:solidFill>
              <a:round/>
              <a:headEnd/>
              <a:tailEnd/>
            </a:ln>
          </p:spPr>
        </p:cxnSp>
      </p:grpSp>
      <p:grpSp>
        <p:nvGrpSpPr>
          <p:cNvPr id="8" name="Group 62"/>
          <p:cNvGrpSpPr>
            <a:grpSpLocks/>
          </p:cNvGrpSpPr>
          <p:nvPr/>
        </p:nvGrpSpPr>
        <p:grpSpPr bwMode="auto">
          <a:xfrm>
            <a:off x="4213225" y="1571625"/>
            <a:ext cx="1787525" cy="1714500"/>
            <a:chOff x="4214810" y="1500174"/>
            <a:chExt cx="1786856" cy="1714512"/>
          </a:xfrm>
        </p:grpSpPr>
        <p:cxnSp>
          <p:nvCxnSpPr>
            <p:cNvPr id="256018" name="Straight Connector 23"/>
            <p:cNvCxnSpPr>
              <a:cxnSpLocks noChangeShapeType="1"/>
            </p:cNvCxnSpPr>
            <p:nvPr/>
          </p:nvCxnSpPr>
          <p:spPr bwMode="auto">
            <a:xfrm>
              <a:off x="4214810" y="2714620"/>
              <a:ext cx="1643074" cy="1588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4643275" y="2285993"/>
              <a:ext cx="499876" cy="428628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6020" name="Straight Connector 32"/>
            <p:cNvCxnSpPr>
              <a:cxnSpLocks noChangeShapeType="1"/>
            </p:cNvCxnSpPr>
            <p:nvPr/>
          </p:nvCxnSpPr>
          <p:spPr bwMode="auto">
            <a:xfrm rot="5400000" flipH="1" flipV="1">
              <a:off x="5072066" y="1857364"/>
              <a:ext cx="500066" cy="357190"/>
            </a:xfrm>
            <a:prstGeom prst="line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256021" name="Straight Connector 34"/>
            <p:cNvCxnSpPr>
              <a:cxnSpLocks noChangeShapeType="1"/>
            </p:cNvCxnSpPr>
            <p:nvPr/>
          </p:nvCxnSpPr>
          <p:spPr bwMode="auto">
            <a:xfrm flipV="1">
              <a:off x="5143504" y="2143116"/>
              <a:ext cx="714380" cy="142876"/>
            </a:xfrm>
            <a:prstGeom prst="line">
              <a:avLst/>
            </a:prstGeom>
            <a:noFill/>
            <a:ln w="12700" algn="ctr">
              <a:solidFill>
                <a:schemeClr val="hlink"/>
              </a:solidFill>
              <a:round/>
              <a:headEnd/>
              <a:tailEnd/>
            </a:ln>
          </p:spPr>
        </p:cxnSp>
        <p:cxnSp>
          <p:nvCxnSpPr>
            <p:cNvPr id="40" name="Straight Connector 39"/>
            <p:cNvCxnSpPr/>
            <p:nvPr/>
          </p:nvCxnSpPr>
          <p:spPr bwMode="auto">
            <a:xfrm rot="16200000" flipV="1">
              <a:off x="4643180" y="2714715"/>
              <a:ext cx="500065" cy="499876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4643275" y="2714621"/>
              <a:ext cx="785519" cy="285752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6024" name="Straight Connector 52"/>
            <p:cNvCxnSpPr>
              <a:cxnSpLocks noChangeShapeType="1"/>
            </p:cNvCxnSpPr>
            <p:nvPr/>
          </p:nvCxnSpPr>
          <p:spPr bwMode="auto">
            <a:xfrm rot="5400000">
              <a:off x="4928396" y="2500306"/>
              <a:ext cx="429422" cy="794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cxnSp>
          <p:nvCxnSpPr>
            <p:cNvPr id="256025" name="Straight Connector 55"/>
            <p:cNvCxnSpPr>
              <a:cxnSpLocks noChangeShapeType="1"/>
            </p:cNvCxnSpPr>
            <p:nvPr/>
          </p:nvCxnSpPr>
          <p:spPr bwMode="auto">
            <a:xfrm>
              <a:off x="5143504" y="2285992"/>
              <a:ext cx="633418" cy="142876"/>
            </a:xfrm>
            <a:prstGeom prst="line">
              <a:avLst/>
            </a:prstGeom>
            <a:noFill/>
            <a:ln w="12700" algn="ctr">
              <a:solidFill>
                <a:srgbClr val="C00000"/>
              </a:solidFill>
              <a:round/>
              <a:headEnd/>
              <a:tailEnd/>
            </a:ln>
          </p:spPr>
        </p:cxnSp>
        <p:sp>
          <p:nvSpPr>
            <p:cNvPr id="256026" name="TextBox 58"/>
            <p:cNvSpPr txBox="1">
              <a:spLocks noChangeArrowheads="1"/>
            </p:cNvSpPr>
            <p:nvPr/>
          </p:nvSpPr>
          <p:spPr bwMode="auto">
            <a:xfrm>
              <a:off x="4294131" y="2415972"/>
              <a:ext cx="45717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i="1"/>
                <a:t>PV</a:t>
              </a:r>
            </a:p>
          </p:txBody>
        </p:sp>
        <p:sp>
          <p:nvSpPr>
            <p:cNvPr id="256027" name="Rectangle 59"/>
            <p:cNvSpPr>
              <a:spLocks noChangeArrowheads="1"/>
            </p:cNvSpPr>
            <p:nvPr/>
          </p:nvSpPr>
          <p:spPr bwMode="auto">
            <a:xfrm>
              <a:off x="5468730" y="1500174"/>
              <a:ext cx="38023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n-GB" sz="1600" baseline="300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+</a:t>
              </a:r>
              <a:endParaRPr lang="en-GB" sz="1600" baseline="30000">
                <a:solidFill>
                  <a:srgbClr val="FF0000"/>
                </a:solidFill>
              </a:endParaRPr>
            </a:p>
          </p:txBody>
        </p:sp>
        <p:sp>
          <p:nvSpPr>
            <p:cNvPr id="256028" name="Rectangle 60"/>
            <p:cNvSpPr>
              <a:spLocks noChangeArrowheads="1"/>
            </p:cNvSpPr>
            <p:nvPr/>
          </p:nvSpPr>
          <p:spPr bwMode="auto">
            <a:xfrm>
              <a:off x="5653494" y="1833715"/>
              <a:ext cx="3481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n-GB" sz="1600" baseline="300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-</a:t>
              </a:r>
              <a:endParaRPr lang="en-GB" sz="1600" baseline="30000">
                <a:solidFill>
                  <a:srgbClr val="FF0000"/>
                </a:solidFill>
              </a:endParaRPr>
            </a:p>
          </p:txBody>
        </p:sp>
        <p:sp>
          <p:nvSpPr>
            <p:cNvPr id="256029" name="TextBox 61"/>
            <p:cNvSpPr txBox="1">
              <a:spLocks noChangeArrowheads="1"/>
            </p:cNvSpPr>
            <p:nvPr/>
          </p:nvSpPr>
          <p:spPr bwMode="auto">
            <a:xfrm>
              <a:off x="4783979" y="2400206"/>
              <a:ext cx="36740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i="1">
                  <a:latin typeface="Times New Roman" pitchFamily="18" charset="0"/>
                  <a:cs typeface="Times New Roman" pitchFamily="18" charset="0"/>
                </a:rPr>
                <a:t>dz</a:t>
              </a:r>
            </a:p>
          </p:txBody>
        </p:sp>
      </p:grpSp>
      <p:sp>
        <p:nvSpPr>
          <p:cNvPr id="36" name="Rectangle 35"/>
          <p:cNvSpPr/>
          <p:nvPr/>
        </p:nvSpPr>
        <p:spPr bwMode="auto">
          <a:xfrm>
            <a:off x="6516688" y="5697538"/>
            <a:ext cx="1571625" cy="7143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GB" sz="2000">
              <a:solidFill>
                <a:srgbClr val="0234B0"/>
              </a:solidFill>
              <a:latin typeface="Times New Roman" pitchFamily="18" charset="0"/>
            </a:endParaRPr>
          </a:p>
        </p:txBody>
      </p:sp>
      <p:sp>
        <p:nvSpPr>
          <p:cNvPr id="256017" name="Rectangle 37"/>
          <p:cNvSpPr>
            <a:spLocks noChangeArrowheads="1"/>
          </p:cNvSpPr>
          <p:nvPr/>
        </p:nvSpPr>
        <p:spPr bwMode="auto">
          <a:xfrm>
            <a:off x="8056563" y="5654675"/>
            <a:ext cx="214312" cy="14287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eaLnBrk="0" hangingPunct="0">
              <a:lnSpc>
                <a:spcPct val="90000"/>
              </a:lnSpc>
            </a:pPr>
            <a:endParaRPr lang="en-GB" sz="2000">
              <a:solidFill>
                <a:srgbClr val="0234B0"/>
              </a:solidFill>
              <a:latin typeface="Times New Roman" pitchFamily="18" charset="0"/>
            </a:endParaRPr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6488551-324B-431E-9AD8-A1750A673601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6DC43-2395-46BB-8549-97A9BA061DF9}" type="slidenum">
              <a:rPr lang="fr-FR"/>
              <a:pPr>
                <a:defRPr/>
              </a:pPr>
              <a:t>28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76200"/>
            <a:ext cx="7572375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~0.5 fb</a:t>
            </a:r>
            <a:r>
              <a:rPr lang="en-GB" sz="3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data with full trigger</a:t>
            </a:r>
            <a:endParaRPr lang="en-GB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4457" name="Rectangle 74"/>
          <p:cNvSpPr>
            <a:spLocks noChangeArrowheads="1"/>
          </p:cNvSpPr>
          <p:nvPr/>
        </p:nvSpPr>
        <p:spPr bwMode="auto">
          <a:xfrm>
            <a:off x="7132638" y="4208463"/>
            <a:ext cx="636587" cy="292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74463" name="Rectangle 54"/>
          <p:cNvSpPr>
            <a:spLocks noChangeArrowheads="1"/>
          </p:cNvSpPr>
          <p:nvPr/>
        </p:nvSpPr>
        <p:spPr bwMode="auto">
          <a:xfrm>
            <a:off x="1066800" y="609600"/>
            <a:ext cx="4115550" cy="36933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66700" indent="-266700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Search for very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rare decay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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n-US" b="1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Math1"/>
            </a:endParaRPr>
          </a:p>
        </p:txBody>
      </p:sp>
      <p:sp>
        <p:nvSpPr>
          <p:cNvPr id="56" name="Footer Placeholder 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grpSp>
        <p:nvGrpSpPr>
          <p:cNvPr id="57" name="Group 13"/>
          <p:cNvGrpSpPr/>
          <p:nvPr/>
        </p:nvGrpSpPr>
        <p:grpSpPr>
          <a:xfrm>
            <a:off x="6172200" y="3200400"/>
            <a:ext cx="2819400" cy="3200400"/>
            <a:chOff x="6629400" y="762000"/>
            <a:chExt cx="2362200" cy="2514600"/>
          </a:xfrm>
        </p:grpSpPr>
        <p:pic>
          <p:nvPicPr>
            <p:cNvPr id="58" name="Picture 37" descr="bs_twt_Z_mumu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29400" y="762000"/>
              <a:ext cx="2362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38" descr="bs_sCt_bb_HA_mumu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29400" y="1905000"/>
              <a:ext cx="22098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72714" name="Object 10"/>
          <p:cNvGraphicFramePr>
            <a:graphicFrameLocks noChangeAspect="1"/>
          </p:cNvGraphicFramePr>
          <p:nvPr/>
        </p:nvGraphicFramePr>
        <p:xfrm>
          <a:off x="1447800" y="4114800"/>
          <a:ext cx="3598862" cy="762000"/>
        </p:xfrm>
        <a:graphic>
          <a:graphicData uri="http://schemas.openxmlformats.org/presentationml/2006/ole">
            <p:oleObj spid="_x0000_s72714" name="Equation" r:id="rId6" imgW="2158920" imgH="457200" progId="Equation.3">
              <p:embed/>
            </p:oleObj>
          </a:graphicData>
        </a:graphic>
      </p:graphicFrame>
      <p:sp>
        <p:nvSpPr>
          <p:cNvPr id="61" name="Content Placeholder 2"/>
          <p:cNvSpPr txBox="1">
            <a:spLocks/>
          </p:cNvSpPr>
          <p:nvPr/>
        </p:nvSpPr>
        <p:spPr>
          <a:xfrm>
            <a:off x="990600" y="1066800"/>
            <a:ext cx="7772400" cy="5562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buFont typeface="Wingdings 2"/>
              <a:buChar char=""/>
              <a:tabLst/>
              <a:defRPr/>
            </a:pPr>
            <a:r>
              <a:rPr lang="en-US" dirty="0" smtClean="0">
                <a:solidFill>
                  <a:srgbClr val="0066FF"/>
                </a:solidFill>
              </a:rPr>
              <a:t>Within the SM the dominant contribution stems from the </a:t>
            </a:r>
            <a:r>
              <a:rPr lang="en-US" dirty="0" smtClean="0">
                <a:solidFill>
                  <a:srgbClr val="C00000"/>
                </a:solidFill>
              </a:rPr>
              <a:t>“Z-penguin” </a:t>
            </a: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tabLst/>
              <a:defRPr/>
            </a:pPr>
            <a:r>
              <a:rPr lang="en-US" dirty="0" smtClean="0">
                <a:solidFill>
                  <a:srgbClr val="0070C0"/>
                </a:solidFill>
              </a:rPr>
              <a:t>     </a:t>
            </a:r>
            <a:r>
              <a:rPr lang="en-US" dirty="0" smtClean="0">
                <a:solidFill>
                  <a:srgbClr val="0066FF"/>
                </a:solidFill>
              </a:rPr>
              <a:t>diagram. The “box” diagram is suppressed by a factor (M</a:t>
            </a:r>
            <a:r>
              <a:rPr lang="en-US" baseline="-25000" dirty="0" smtClean="0">
                <a:solidFill>
                  <a:srgbClr val="0066FF"/>
                </a:solidFill>
              </a:rPr>
              <a:t>W</a:t>
            </a:r>
            <a:r>
              <a:rPr lang="en-US" dirty="0" smtClean="0">
                <a:solidFill>
                  <a:srgbClr val="0066FF"/>
                </a:solidFill>
              </a:rPr>
              <a:t>/m</a:t>
            </a:r>
            <a:r>
              <a:rPr lang="en-US" baseline="-25000" dirty="0" smtClean="0">
                <a:solidFill>
                  <a:srgbClr val="0066FF"/>
                </a:solidFill>
              </a:rPr>
              <a:t>t</a:t>
            </a:r>
            <a:r>
              <a:rPr lang="en-US" dirty="0" smtClean="0">
                <a:solidFill>
                  <a:srgbClr val="0066FF"/>
                </a:solidFill>
              </a:rPr>
              <a:t>)</a:t>
            </a:r>
            <a:r>
              <a:rPr lang="en-US" baseline="30000" dirty="0" smtClean="0">
                <a:solidFill>
                  <a:srgbClr val="0066FF"/>
                </a:solidFill>
              </a:rPr>
              <a:t>2</a:t>
            </a:r>
            <a:endParaRPr kumimoji="0" lang="en-US" b="0" i="0" u="none" strike="noStrike" kern="1200" cap="none" spc="0" normalizeH="0" baseline="3000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rgbClr val="083763"/>
              </a:buClr>
              <a:buSzTx/>
              <a:buFont typeface="Verdana"/>
              <a:buChar char="◦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rgbClr val="083763"/>
              </a:buClr>
              <a:buSzTx/>
              <a:buFont typeface="Verdana"/>
              <a:buChar char="◦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 BR in SM: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(3.6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±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0.4) x 10</a:t>
            </a:r>
            <a:r>
              <a:rPr kumimoji="0" lang="en-US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-9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buFont typeface="Wingdings 2"/>
              <a:buChar char="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buFont typeface="Wingdings 2"/>
              <a:buChar char=""/>
              <a:tabLst/>
              <a:defRPr/>
            </a:pPr>
            <a:r>
              <a:rPr lang="en-US" dirty="0" smtClean="0">
                <a:solidFill>
                  <a:srgbClr val="0066FF"/>
                </a:solidFill>
              </a:rPr>
              <a:t>It is very sensitive to New Physics with new </a:t>
            </a:r>
            <a:r>
              <a:rPr lang="en-US" dirty="0" smtClean="0">
                <a:solidFill>
                  <a:srgbClr val="C00000"/>
                </a:solidFill>
              </a:rPr>
              <a:t>scalar or </a:t>
            </a:r>
            <a:r>
              <a:rPr lang="en-US" dirty="0" err="1" smtClean="0">
                <a:solidFill>
                  <a:srgbClr val="C00000"/>
                </a:solidFill>
              </a:rPr>
              <a:t>pseudoscalar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tabLst/>
              <a:defRPr/>
            </a:pPr>
            <a:r>
              <a:rPr lang="en-US" dirty="0" smtClean="0">
                <a:solidFill>
                  <a:srgbClr val="C00000"/>
                </a:solidFill>
              </a:rPr>
              <a:t>     interactions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  <a:r>
              <a:rPr lang="en-US" dirty="0" smtClean="0">
                <a:solidFill>
                  <a:srgbClr val="0066FF"/>
                </a:solidFill>
              </a:rPr>
              <a:t>Highly interesting to probe models with extended Higgs sector!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buFont typeface="Wingdings 2"/>
              <a:buChar char="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buFont typeface="Wingdings 2"/>
              <a:buChar char=""/>
              <a:tabLst/>
              <a:defRPr/>
            </a:pPr>
            <a:r>
              <a:rPr lang="en-US" dirty="0" smtClean="0">
                <a:solidFill>
                  <a:srgbClr val="0066FF"/>
                </a:solidFill>
              </a:rPr>
              <a:t>For instance, in the MSSM the branching ratio </a:t>
            </a: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tabLst/>
              <a:defRPr/>
            </a:pPr>
            <a:r>
              <a:rPr lang="en-US" dirty="0" smtClean="0">
                <a:solidFill>
                  <a:srgbClr val="0066FF"/>
                </a:solidFill>
              </a:rPr>
              <a:t>     scales as </a:t>
            </a: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tabLst/>
              <a:defRPr/>
            </a:pPr>
            <a:endParaRPr lang="en-US" dirty="0" smtClean="0">
              <a:solidFill>
                <a:srgbClr val="0070C0"/>
              </a:solidFill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buFont typeface="Wingdings 2"/>
              <a:buChar char="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 from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TeVatron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90% CL:</a:t>
            </a:r>
          </a:p>
          <a:p>
            <a:pPr marL="640080" marR="0" lvl="1" indent="-237744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rgbClr val="083763"/>
              </a:buClr>
              <a:buSzTx/>
              <a:buFont typeface="Verdana"/>
              <a:buChar char="◦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 (~3.7 fb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):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&lt;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b="1" noProof="0" dirty="0" smtClean="0">
                <a:solidFill>
                  <a:srgbClr val="C00000"/>
                </a:solidFill>
              </a:rPr>
              <a:t>36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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en-US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-9</a:t>
            </a:r>
          </a:p>
          <a:p>
            <a:pPr marL="886968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83763"/>
              </a:buClr>
              <a:buSzTx/>
              <a:buFont typeface="Wingdings 2"/>
              <a:buChar char="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 10 times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higher than SM! </a:t>
            </a:r>
            <a:endParaRPr kumimoji="0" lang="en-US" b="1" i="0" u="none" strike="noStrike" kern="1200" cap="none" spc="0" normalizeH="0" baseline="3000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Clr>
                <a:srgbClr val="083763"/>
              </a:buClr>
              <a:buSzTx/>
              <a:buFont typeface="Verdana"/>
              <a:buChar char="◦"/>
              <a:tabLst/>
              <a:defRPr/>
            </a:pPr>
            <a:endParaRPr kumimoji="0" lang="en-US" sz="2200" b="1" i="0" u="none" strike="noStrike" kern="1200" cap="none" spc="0" normalizeH="0" baseline="30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83763"/>
              </a:buClr>
              <a:buSzPct val="80000"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8376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6400" y="682823"/>
            <a:ext cx="2896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arXiv:0912.4179 for more details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743200"/>
            <a:ext cx="34575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76A71DA-5FED-407A-9BD2-36E7B7BCC755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6DC43-2395-46BB-8549-97A9BA061DF9}" type="slidenum">
              <a:rPr lang="fr-FR"/>
              <a:pPr>
                <a:defRPr/>
              </a:pPr>
              <a:t>29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76200"/>
            <a:ext cx="7572375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the very rare decay</a:t>
            </a:r>
            <a:r>
              <a:rPr lang="en-US" sz="3200" dirty="0" smtClean="0">
                <a:cs typeface="Times New Roman" pitchFamily="18" charset="0"/>
              </a:rPr>
              <a:t> B</a:t>
            </a:r>
            <a:r>
              <a:rPr lang="en-US" sz="3200" baseline="-25000" dirty="0" smtClean="0">
                <a:cs typeface="Times New Roman" pitchFamily="18" charset="0"/>
              </a:rPr>
              <a:t>s</a:t>
            </a:r>
            <a:r>
              <a:rPr lang="en-US" sz="3200" dirty="0" smtClean="0"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l-GR" sz="3200" dirty="0" smtClean="0"/>
              <a:t>μ</a:t>
            </a:r>
            <a:r>
              <a:rPr lang="en-US" sz="3200" baseline="30000" dirty="0" smtClean="0"/>
              <a:t>+</a:t>
            </a:r>
            <a:r>
              <a:rPr lang="el-GR" sz="3200" dirty="0" smtClean="0"/>
              <a:t>μ</a:t>
            </a:r>
            <a:r>
              <a:rPr lang="en-US" sz="3200" baseline="30000" dirty="0" smtClean="0"/>
              <a:t>-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Footer Placeholder 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13" name="Text 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990600" y="640913"/>
            <a:ext cx="7498080" cy="33393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en-US" sz="1600" dirty="0" smtClean="0">
                <a:solidFill>
                  <a:srgbClr val="0066FF"/>
                </a:solidFill>
                <a:cs typeface="Times New Roman" pitchFamily="18" charset="0"/>
              </a:rPr>
              <a:t>Selection </a:t>
            </a:r>
            <a:r>
              <a:rPr lang="en-US" sz="1600" dirty="0">
                <a:solidFill>
                  <a:srgbClr val="0066FF"/>
                </a:solidFill>
                <a:cs typeface="Times New Roman" pitchFamily="18" charset="0"/>
              </a:rPr>
              <a:t>of 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B</a:t>
            </a:r>
            <a:r>
              <a:rPr lang="en-US" sz="1600" baseline="-25000" dirty="0" smtClean="0">
                <a:solidFill>
                  <a:srgbClr val="C00000"/>
                </a:solidFill>
                <a:cs typeface="Times New Roman" pitchFamily="18" charset="0"/>
              </a:rPr>
              <a:t>s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l-GR" sz="1600" dirty="0">
                <a:solidFill>
                  <a:srgbClr val="C00000"/>
                </a:solidFill>
              </a:rPr>
              <a:t>μ</a:t>
            </a:r>
            <a:r>
              <a:rPr lang="en-US" sz="1600" baseline="30000" dirty="0">
                <a:solidFill>
                  <a:srgbClr val="C00000"/>
                </a:solidFill>
              </a:rPr>
              <a:t>+</a:t>
            </a:r>
            <a:r>
              <a:rPr lang="el-GR" sz="1600" dirty="0">
                <a:solidFill>
                  <a:srgbClr val="C00000"/>
                </a:solidFill>
              </a:rPr>
              <a:t>μ</a:t>
            </a:r>
            <a:r>
              <a:rPr lang="en-US" sz="1600" baseline="30000" dirty="0">
                <a:solidFill>
                  <a:srgbClr val="C00000"/>
                </a:solidFill>
              </a:rPr>
              <a:t>-</a:t>
            </a:r>
            <a:r>
              <a:rPr lang="en-US" sz="1600" dirty="0">
                <a:solidFill>
                  <a:srgbClr val="C00000"/>
                </a:solidFill>
              </a:rPr>
              <a:t> , as common as possible </a:t>
            </a:r>
            <a:r>
              <a:rPr lang="en-US" sz="1600" dirty="0">
                <a:solidFill>
                  <a:srgbClr val="0066FF"/>
                </a:solidFill>
              </a:rPr>
              <a:t>with </a:t>
            </a:r>
            <a:r>
              <a:rPr lang="en-US" sz="1600" dirty="0" smtClean="0">
                <a:solidFill>
                  <a:srgbClr val="0066FF"/>
                </a:solidFill>
              </a:rPr>
              <a:t>the </a:t>
            </a:r>
            <a:r>
              <a:rPr lang="en-US" sz="1600" dirty="0">
                <a:solidFill>
                  <a:srgbClr val="C00000"/>
                </a:solidFill>
              </a:rPr>
              <a:t>control </a:t>
            </a:r>
            <a:r>
              <a:rPr lang="en-US" sz="1600" dirty="0" smtClean="0">
                <a:solidFill>
                  <a:srgbClr val="C00000"/>
                </a:solidFill>
              </a:rPr>
              <a:t>channels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US" sz="1600" dirty="0" smtClean="0">
                <a:solidFill>
                  <a:srgbClr val="0066FF"/>
                </a:solidFill>
              </a:rPr>
              <a:t>B</a:t>
            </a:r>
            <a:r>
              <a:rPr lang="en-US" sz="1600" baseline="30000" dirty="0" smtClean="0">
                <a:solidFill>
                  <a:srgbClr val="0066FF"/>
                </a:solidFill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J/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 (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 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, B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 J/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 (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 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*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 (K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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), B</a:t>
            </a:r>
            <a:r>
              <a:rPr lang="en-US" sz="1600" baseline="-25000" dirty="0" smtClean="0">
                <a:solidFill>
                  <a:srgbClr val="0066FF"/>
                </a:solidFill>
                <a:sym typeface="Symbol"/>
              </a:rPr>
              <a:t>(s)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</a:t>
            </a:r>
            <a:r>
              <a:rPr lang="en-US" sz="1600" dirty="0" err="1" smtClean="0">
                <a:solidFill>
                  <a:srgbClr val="0066FF"/>
                </a:solidFill>
                <a:sym typeface="Wingdings" pitchFamily="2" charset="2"/>
              </a:rPr>
              <a:t>h</a:t>
            </a:r>
            <a:r>
              <a:rPr lang="en-US" sz="1600" baseline="30000" dirty="0" err="1" smtClean="0">
                <a:solidFill>
                  <a:srgbClr val="0066FF"/>
                </a:solidFill>
                <a:sym typeface="Wingdings" pitchFamily="2" charset="2"/>
              </a:rPr>
              <a:t>+</a:t>
            </a:r>
            <a:r>
              <a:rPr lang="en-US" sz="1600" dirty="0" err="1" smtClean="0">
                <a:solidFill>
                  <a:srgbClr val="0066FF"/>
                </a:solidFill>
                <a:sym typeface="Wingdings" pitchFamily="2" charset="2"/>
              </a:rPr>
              <a:t>h</a:t>
            </a:r>
            <a:r>
              <a:rPr lang="en-US" sz="1600" baseline="30000" dirty="0" smtClean="0">
                <a:solidFill>
                  <a:srgbClr val="0066FF"/>
                </a:solidFill>
                <a:sym typeface="Wingdings" pitchFamily="2" charset="2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 </a:t>
            </a:r>
          </a:p>
          <a:p>
            <a:pPr marL="342900" indent="-342900" algn="l">
              <a:buNone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l">
              <a:buFont typeface="+mj-lt"/>
              <a:buAutoNum type="arabicPeriod" startAt="2"/>
            </a:pPr>
            <a:r>
              <a:rPr lang="en-US" sz="1600" dirty="0" smtClean="0">
                <a:solidFill>
                  <a:srgbClr val="0066FF"/>
                </a:solidFill>
              </a:rPr>
              <a:t>Each selected and triggered event is given a likelihood to be signal or background like in a 3D space:</a:t>
            </a:r>
          </a:p>
          <a:p>
            <a:pPr marL="674370" lvl="1" indent="-400050">
              <a:buFont typeface="+mj-lt"/>
              <a:buAutoNum type="romanLcPeriod"/>
            </a:pPr>
            <a:r>
              <a:rPr lang="en-US" sz="1600" dirty="0" smtClean="0">
                <a:solidFill>
                  <a:srgbClr val="C00000"/>
                </a:solidFill>
              </a:rPr>
              <a:t>Geometry Likelihood (GL) : </a:t>
            </a:r>
            <a:r>
              <a:rPr lang="en-US" sz="1600" dirty="0" smtClean="0">
                <a:solidFill>
                  <a:srgbClr val="0066FF"/>
                </a:solidFill>
              </a:rPr>
              <a:t>lowest muon IPS, B lifetime, isolation, B IP, DOCA</a:t>
            </a:r>
          </a:p>
          <a:p>
            <a:pPr marL="674370" lvl="1" indent="-400050">
              <a:buFont typeface="+mj-lt"/>
              <a:buAutoNum type="romanLcPeriod" startAt="2"/>
            </a:pPr>
            <a:r>
              <a:rPr lang="en-US" sz="1600" dirty="0" smtClean="0">
                <a:solidFill>
                  <a:srgbClr val="C00000"/>
                </a:solidFill>
              </a:rPr>
              <a:t>Invariant mass Likelihood</a:t>
            </a:r>
          </a:p>
          <a:p>
            <a:pPr marL="674370" lvl="1" indent="-400050">
              <a:buFont typeface="+mj-lt"/>
              <a:buAutoNum type="romanLcPeriod" startAt="3"/>
            </a:pPr>
            <a:r>
              <a:rPr lang="en-US" sz="1600" dirty="0" smtClean="0">
                <a:solidFill>
                  <a:srgbClr val="C00000"/>
                </a:solidFill>
              </a:rPr>
              <a:t>Particle ID Likelihood</a:t>
            </a: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marL="342900" indent="-342900" algn="l">
              <a:buFontTx/>
              <a:buAutoNum type="arabicPeriod" startAt="2"/>
            </a:pPr>
            <a:endParaRPr lang="en-US" sz="2000" dirty="0">
              <a:solidFill>
                <a:srgbClr val="CC0000"/>
              </a:solidFill>
            </a:endParaRPr>
          </a:p>
          <a:p>
            <a:pPr marL="617220" lvl="1" indent="-342900">
              <a:buNone/>
            </a:pPr>
            <a:endParaRPr lang="en-US" dirty="0"/>
          </a:p>
        </p:txBody>
      </p:sp>
      <p:sp>
        <p:nvSpPr>
          <p:cNvPr id="274457" name="Rectangle 74"/>
          <p:cNvSpPr>
            <a:spLocks noChangeArrowheads="1"/>
          </p:cNvSpPr>
          <p:nvPr/>
        </p:nvSpPr>
        <p:spPr bwMode="auto">
          <a:xfrm>
            <a:off x="7132638" y="3598863"/>
            <a:ext cx="636587" cy="292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7315200" y="2935069"/>
            <a:ext cx="1524000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i="1" dirty="0"/>
              <a:t>(arbitrary</a:t>
            </a:r>
          </a:p>
          <a:p>
            <a:pPr algn="l"/>
            <a:r>
              <a:rPr lang="en-US" i="1" dirty="0"/>
              <a:t> normalization)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990600" y="3056215"/>
            <a:ext cx="7924800" cy="38779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3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Get the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background Geometry &amp; Mass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likelihood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    using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sidebands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4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Use of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control channels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to get the probability, 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1600" dirty="0" smtClean="0">
                <a:solidFill>
                  <a:srgbClr val="0066FF"/>
                </a:solidFill>
                <a:cs typeface="Times New Roman" pitchFamily="18" charset="0"/>
              </a:rPr>
              <a:t>     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for a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signal event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, to fall in each bin:</a:t>
            </a:r>
          </a:p>
          <a:p>
            <a:pPr marL="365760" marR="0" lvl="1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Verdana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  <a:sym typeface="Wingdings" pitchFamily="2" charset="2"/>
              </a:rPr>
              <a:t>	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  <a:sym typeface="Wingdings" pitchFamily="2" charset="2"/>
              </a:rPr>
              <a:t>Geometry &amp; Mass: Use of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B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(s)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h</a:t>
            </a:r>
            <a:r>
              <a:rPr kumimoji="0" lang="en-US" sz="16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+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h</a:t>
            </a:r>
            <a:r>
              <a:rPr kumimoji="0" lang="en-US" sz="16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-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endParaRPr kumimoji="0" lang="en-US" sz="1600" b="0" i="0" u="none" strike="noStrike" kern="1200" cap="none" spc="0" normalizeH="0" baseline="3000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  <a:sym typeface="Wingdings" pitchFamily="2" charset="2"/>
            </a:endParaRPr>
          </a:p>
          <a:p>
            <a:pPr marL="365760" marR="0" lvl="1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Verdana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	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PID: Calibration muons (J/</a:t>
            </a:r>
            <a:r>
              <a:rPr kumimoji="0" lang="el-G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Ψ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Symbol"/>
              </a:rPr>
              <a:t>+-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) </a:t>
            </a:r>
          </a:p>
          <a:p>
            <a:pPr marL="365760" marR="0" lvl="1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Verdana"/>
              <a:buNone/>
              <a:tabLst/>
              <a:defRPr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   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and misidentification (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</a:rPr>
              <a:t>Λ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  <a:sym typeface="Wingdings" pitchFamily="2" charset="2"/>
              </a:rPr>
              <a:t> 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n-ea"/>
                <a:cs typeface="Times New Roman" pitchFamily="18" charset="0"/>
                <a:sym typeface="Symbol"/>
              </a:rPr>
              <a:t>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,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B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(s)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h</a:t>
            </a:r>
            <a:r>
              <a:rPr kumimoji="0" lang="en-US" sz="16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+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h</a:t>
            </a:r>
            <a:r>
              <a:rPr kumimoji="0" lang="en-US" sz="16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-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  <a:sym typeface="Wingdings" pitchFamily="2" charset="2"/>
              </a:rPr>
              <a:t>…)</a:t>
            </a:r>
          </a:p>
          <a:p>
            <a:pPr marL="365760" marR="0" lvl="1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Verdana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539496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5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Translate number of observed candidates to a measurement of the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Branching Ratio using a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known control channel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65760" marR="0" lvl="1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Verdana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21169" y="914400"/>
            <a:ext cx="5838092" cy="5715000"/>
          </a:xfrm>
        </p:spPr>
        <p:txBody>
          <a:bodyPr/>
          <a:lstStyle/>
          <a:p>
            <a:pPr>
              <a:lnSpc>
                <a:spcPct val="0"/>
              </a:lnSpc>
            </a:pP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Ø"/>
            </a:pP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811012" name="Text Box 4"/>
          <p:cNvSpPr txBox="1">
            <a:spLocks noChangeArrowheads="1"/>
          </p:cNvSpPr>
          <p:nvPr/>
        </p:nvSpPr>
        <p:spPr bwMode="auto">
          <a:xfrm>
            <a:off x="5064369" y="2362200"/>
            <a:ext cx="393895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ym typeface="Symbol" pitchFamily="18" charset="2"/>
              </a:rPr>
              <a:t>      </a:t>
            </a:r>
            <a:r>
              <a:rPr lang="en-US" sz="2400" dirty="0">
                <a:solidFill>
                  <a:schemeClr val="accent2"/>
                </a:solidFill>
                <a:sym typeface="Symbol" pitchFamily="18" charset="2"/>
              </a:rPr>
              <a:t>  </a:t>
            </a:r>
            <a:endParaRPr lang="en-US" baseline="30000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811013" name="AutoShape 5"/>
          <p:cNvSpPr>
            <a:spLocks noChangeArrowheads="1"/>
          </p:cNvSpPr>
          <p:nvPr/>
        </p:nvSpPr>
        <p:spPr bwMode="auto">
          <a:xfrm>
            <a:off x="2590800" y="1676400"/>
            <a:ext cx="4853354" cy="4267200"/>
          </a:xfrm>
          <a:prstGeom prst="verticalScroll">
            <a:avLst>
              <a:gd name="adj" fmla="val 12500"/>
            </a:avLst>
          </a:prstGeom>
          <a:gradFill flip="none" rotWithShape="1">
            <a:gsLst>
              <a:gs pos="0">
                <a:srgbClr val="CCFFCC">
                  <a:shade val="30000"/>
                  <a:satMod val="115000"/>
                </a:srgbClr>
              </a:gs>
              <a:gs pos="50000">
                <a:srgbClr val="CCFFCC">
                  <a:shade val="67500"/>
                  <a:satMod val="115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 smtClean="0"/>
              <a:t>0. Preamble</a:t>
            </a:r>
            <a:endParaRPr lang="en-US" sz="32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D596-4CAC-41C5-99E4-4B6A7A9E06E3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D682D91-E0F5-4D21-869C-6BAC26D69EB6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6DC43-2395-46BB-8549-97A9BA061DF9}" type="slidenum">
              <a:rPr lang="fr-FR"/>
              <a:pPr>
                <a:defRPr/>
              </a:pPr>
              <a:t>30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274457" name="Rectangle 74"/>
          <p:cNvSpPr>
            <a:spLocks noChangeArrowheads="1"/>
          </p:cNvSpPr>
          <p:nvPr/>
        </p:nvSpPr>
        <p:spPr bwMode="auto">
          <a:xfrm>
            <a:off x="7132638" y="4208463"/>
            <a:ext cx="636587" cy="292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6" name="Footer Placeholder 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343025" y="76200"/>
            <a:ext cx="7572375" cy="4572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Search for the very rare decay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 B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 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μ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+</a:t>
            </a: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μ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GB" sz="3200" b="0" i="0" u="none" strike="noStrike" kern="1200" cap="none" spc="0" normalizeH="0" baseline="3000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047750" y="838200"/>
            <a:ext cx="4438650" cy="1219200"/>
            <a:chOff x="1047750" y="5562600"/>
            <a:chExt cx="4438650" cy="1219200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7750" y="5562600"/>
              <a:ext cx="4438650" cy="847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2743200" y="6412468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</a:t>
              </a:r>
              <a:endParaRPr lang="en-US" dirty="0"/>
            </a:p>
          </p:txBody>
        </p:sp>
        <p:sp>
          <p:nvSpPr>
            <p:cNvPr id="18" name="Rounded Rectangular Callout 17"/>
            <p:cNvSpPr/>
            <p:nvPr/>
          </p:nvSpPr>
          <p:spPr>
            <a:xfrm>
              <a:off x="2438400" y="5562600"/>
              <a:ext cx="1600200" cy="762000"/>
            </a:xfrm>
            <a:prstGeom prst="wedgeRoundRectCallout">
              <a:avLst>
                <a:gd name="adj1" fmla="val -20833"/>
                <a:gd name="adj2" fmla="val 72935"/>
                <a:gd name="adj3" fmla="val 16667"/>
              </a:avLst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9685" y="914400"/>
            <a:ext cx="333102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1371600" y="1676400"/>
            <a:ext cx="7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                                                  Main systematic uncertainty ~13%</a:t>
            </a:r>
          </a:p>
          <a:p>
            <a:r>
              <a:rPr lang="en-US" dirty="0" smtClean="0">
                <a:sym typeface="Symbol"/>
              </a:rPr>
              <a:t>(</a:t>
            </a:r>
            <a:r>
              <a:rPr lang="en-US" sz="1600" dirty="0" smtClean="0">
                <a:sym typeface="Wingdings" pitchFamily="2" charset="2"/>
              </a:rPr>
              <a:t>J/</a:t>
            </a:r>
            <a:r>
              <a:rPr lang="en-US" sz="1600" dirty="0" smtClean="0">
                <a:sym typeface="Symbol"/>
              </a:rPr>
              <a:t> (</a:t>
            </a:r>
            <a:r>
              <a:rPr lang="en-US" sz="1600" baseline="30000" dirty="0" smtClean="0">
                <a:sym typeface="Symbol"/>
              </a:rPr>
              <a:t>+</a:t>
            </a:r>
            <a:r>
              <a:rPr lang="en-US" sz="1600" dirty="0" smtClean="0">
                <a:sym typeface="Symbol"/>
              </a:rPr>
              <a:t></a:t>
            </a:r>
            <a:r>
              <a:rPr lang="en-US" sz="1600" baseline="30000" dirty="0" smtClean="0">
                <a:sym typeface="Symbol"/>
              </a:rPr>
              <a:t>-</a:t>
            </a:r>
            <a:r>
              <a:rPr lang="en-US" sz="1600" dirty="0" smtClean="0">
                <a:sym typeface="Symbol"/>
              </a:rPr>
              <a:t>) K</a:t>
            </a:r>
            <a:r>
              <a:rPr lang="en-US" sz="1600" baseline="30000" dirty="0" smtClean="0">
                <a:sym typeface="Symbol"/>
              </a:rPr>
              <a:t>+</a:t>
            </a:r>
            <a:r>
              <a:rPr lang="en-US" dirty="0" smtClean="0">
                <a:sym typeface="Symbol"/>
              </a:rPr>
              <a:t>)  0.6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Evaluate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ratio of tracking efficiency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from data</a:t>
            </a:r>
          </a:p>
          <a:p>
            <a:r>
              <a:rPr lang="en-US" dirty="0" smtClean="0">
                <a:sym typeface="Symbol"/>
              </a:rPr>
              <a:t>(</a:t>
            </a:r>
            <a:r>
              <a:rPr lang="en-US" dirty="0" smtClean="0">
                <a:sym typeface="Wingdings" pitchFamily="2" charset="2"/>
              </a:rPr>
              <a:t>K</a:t>
            </a:r>
            <a:r>
              <a:rPr lang="en-US" baseline="30000" dirty="0" smtClean="0">
                <a:sym typeface="Wingdings" pitchFamily="2" charset="2"/>
              </a:rPr>
              <a:t>+</a:t>
            </a:r>
            <a:r>
              <a:rPr lang="en-US" dirty="0" smtClean="0">
                <a:sym typeface="Symbol"/>
              </a:rPr>
              <a:t></a:t>
            </a:r>
            <a:r>
              <a:rPr lang="en-US" baseline="30000" dirty="0" smtClean="0">
                <a:sym typeface="Symbol"/>
              </a:rPr>
              <a:t>-</a:t>
            </a:r>
            <a:r>
              <a:rPr lang="en-US" dirty="0" smtClean="0">
                <a:sym typeface="Symbol"/>
              </a:rPr>
              <a:t>)            0.4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Evaluate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ratio of trigger efficiency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from data</a:t>
            </a:r>
            <a:endParaRPr lang="en-US" dirty="0" smtClean="0">
              <a:solidFill>
                <a:srgbClr val="0066FF"/>
              </a:solidFill>
              <a:sym typeface="Symbol"/>
            </a:endParaRPr>
          </a:p>
        </p:txBody>
      </p:sp>
      <p:pic>
        <p:nvPicPr>
          <p:cNvPr id="1935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800350"/>
            <a:ext cx="4100513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6668479" y="3745468"/>
            <a:ext cx="1789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 observation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82679" y="4648200"/>
            <a:ext cx="1789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  <a:sym typeface="Symbol"/>
              </a:rPr>
              <a:t>3 observation</a:t>
            </a:r>
            <a:endParaRPr lang="en-US" b="1" dirty="0">
              <a:solidFill>
                <a:srgbClr val="0066FF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90600" y="5644277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66FF"/>
                </a:solidFill>
                <a:cs typeface="Times New Roman" pitchFamily="18" charset="0"/>
              </a:rPr>
              <a:t>The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best limit </a:t>
            </a:r>
            <a:r>
              <a:rPr lang="en-US" dirty="0" smtClean="0">
                <a:solidFill>
                  <a:srgbClr val="0066FF"/>
                </a:solidFill>
                <a:cs typeface="Times New Roman" pitchFamily="18" charset="0"/>
              </a:rPr>
              <a:t>expected from </a:t>
            </a:r>
            <a:r>
              <a:rPr lang="en-US" dirty="0" err="1" smtClean="0">
                <a:solidFill>
                  <a:srgbClr val="0066FF"/>
                </a:solidFill>
                <a:cs typeface="Times New Roman" pitchFamily="18" charset="0"/>
              </a:rPr>
              <a:t>TeVatron</a:t>
            </a:r>
            <a:r>
              <a:rPr lang="en-US" dirty="0" smtClean="0">
                <a:solidFill>
                  <a:srgbClr val="0066FF"/>
                </a:solidFill>
                <a:cs typeface="Times New Roman" pitchFamily="18" charset="0"/>
              </a:rPr>
              <a:t> in 2010 (~2x10</a:t>
            </a:r>
            <a:r>
              <a:rPr lang="en-US" baseline="30000" dirty="0" smtClean="0">
                <a:solidFill>
                  <a:srgbClr val="0066FF"/>
                </a:solidFill>
                <a:cs typeface="Times New Roman" pitchFamily="18" charset="0"/>
              </a:rPr>
              <a:t>-8</a:t>
            </a:r>
            <a:r>
              <a:rPr lang="en-US" dirty="0" smtClean="0">
                <a:solidFill>
                  <a:srgbClr val="0066FF"/>
                </a:solidFill>
                <a:cs typeface="Times New Roman" pitchFamily="18" charset="0"/>
              </a:rPr>
              <a:t>)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is reached with less than 0.2 fb</a:t>
            </a:r>
            <a:r>
              <a:rPr lang="en-US" baseline="30000" dirty="0" smtClean="0">
                <a:solidFill>
                  <a:srgbClr val="C00000"/>
                </a:solidFill>
                <a:cs typeface="Times New Roman" pitchFamily="18" charset="0"/>
              </a:rPr>
              <a:t>-1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at 7 </a:t>
            </a:r>
            <a:r>
              <a:rPr lang="en-US" dirty="0" err="1" smtClean="0">
                <a:solidFill>
                  <a:srgbClr val="C00000"/>
                </a:solidFill>
                <a:cs typeface="Times New Roman" pitchFamily="18" charset="0"/>
              </a:rPr>
              <a:t>TeV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Times New Roman" pitchFamily="18" charset="0"/>
              </a:rPr>
              <a:t>CoM.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 If there is a signal, </a:t>
            </a:r>
            <a:r>
              <a:rPr lang="en-US" dirty="0" smtClean="0">
                <a:solidFill>
                  <a:srgbClr val="0066FF"/>
                </a:solidFill>
                <a:cs typeface="Times New Roman" pitchFamily="18" charset="0"/>
              </a:rPr>
              <a:t>we expect to observe with it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  <a:sym typeface="Symbol"/>
              </a:rPr>
              <a:t> significance </a:t>
            </a:r>
            <a:r>
              <a:rPr lang="en-US" dirty="0" smtClean="0">
                <a:solidFill>
                  <a:srgbClr val="0066FF"/>
                </a:solidFill>
                <a:cs typeface="Times New Roman" pitchFamily="18" charset="0"/>
                <a:sym typeface="Symbol"/>
              </a:rPr>
              <a:t>down to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  <a:sym typeface="Symbol"/>
              </a:rPr>
              <a:t>the SM BR with less than 10 fb</a:t>
            </a:r>
            <a:r>
              <a:rPr lang="en-US" baseline="30000" dirty="0" smtClean="0">
                <a:solidFill>
                  <a:srgbClr val="C00000"/>
                </a:solidFill>
                <a:cs typeface="Times New Roman" pitchFamily="18" charset="0"/>
                <a:sym typeface="Symbol"/>
              </a:rPr>
              <a:t>-1 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  <a:sym typeface="Symbol"/>
              </a:rPr>
              <a:t>at 14 </a:t>
            </a:r>
            <a:r>
              <a:rPr lang="en-US" dirty="0" err="1" smtClean="0">
                <a:solidFill>
                  <a:srgbClr val="C00000"/>
                </a:solidFill>
                <a:cs typeface="Times New Roman" pitchFamily="18" charset="0"/>
                <a:sym typeface="Symbol"/>
              </a:rPr>
              <a:t>TeV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  <a:sym typeface="Symbol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cs typeface="Times New Roman" pitchFamily="18" charset="0"/>
                <a:sym typeface="Symbol"/>
              </a:rPr>
              <a:t>CoM.</a:t>
            </a:r>
            <a:endParaRPr lang="en-US" dirty="0" smtClean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1" name="Oval Callout 30"/>
          <p:cNvSpPr/>
          <p:nvPr/>
        </p:nvSpPr>
        <p:spPr>
          <a:xfrm>
            <a:off x="4191000" y="914400"/>
            <a:ext cx="457200" cy="685800"/>
          </a:xfrm>
          <a:prstGeom prst="wedgeEllipseCallout">
            <a:avLst>
              <a:gd name="adj1" fmla="val 25010"/>
              <a:gd name="adj2" fmla="val 82624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27432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6248400" y="3276600"/>
            <a:ext cx="123687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@ 7+7 </a:t>
            </a:r>
            <a:r>
              <a:rPr lang="en-US" dirty="0" err="1" smtClean="0">
                <a:solidFill>
                  <a:srgbClr val="FFC000"/>
                </a:solidFill>
              </a:rPr>
              <a:t>TeV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4757564-A150-434B-9966-657D65FD4E72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F9586-BBDC-4C4C-B40D-CA83A98F5D77}" type="slidenum">
              <a:rPr lang="fr-FR" smtClean="0"/>
              <a:pPr>
                <a:defRPr/>
              </a:pPr>
              <a:t>31</a:t>
            </a:fld>
            <a:endParaRPr lang="fr-FR" sz="1400" dirty="0">
              <a:solidFill>
                <a:schemeClr val="tx1"/>
              </a:solidFill>
            </a:endParaRPr>
          </a:p>
        </p:txBody>
      </p:sp>
      <p:grpSp>
        <p:nvGrpSpPr>
          <p:cNvPr id="2" name="Group 121"/>
          <p:cNvGrpSpPr>
            <a:grpSpLocks/>
          </p:cNvGrpSpPr>
          <p:nvPr/>
        </p:nvGrpSpPr>
        <p:grpSpPr bwMode="auto">
          <a:xfrm>
            <a:off x="1033462" y="2143125"/>
            <a:ext cx="2928938" cy="1714500"/>
            <a:chOff x="6116341" y="857232"/>
            <a:chExt cx="2884815" cy="1571636"/>
          </a:xfrm>
        </p:grpSpPr>
        <p:grpSp>
          <p:nvGrpSpPr>
            <p:cNvPr id="3" name="Group 276"/>
            <p:cNvGrpSpPr>
              <a:grpSpLocks/>
            </p:cNvGrpSpPr>
            <p:nvPr/>
          </p:nvGrpSpPr>
          <p:grpSpPr bwMode="auto">
            <a:xfrm>
              <a:off x="6116341" y="857232"/>
              <a:ext cx="2884815" cy="1571636"/>
              <a:chOff x="565" y="894"/>
              <a:chExt cx="2071" cy="1136"/>
            </a:xfrm>
            <a:noFill/>
          </p:grpSpPr>
          <p:sp>
            <p:nvSpPr>
              <p:cNvPr id="26" name="Rectangle 274"/>
              <p:cNvSpPr>
                <a:spLocks noChangeArrowheads="1"/>
              </p:cNvSpPr>
              <p:nvPr/>
            </p:nvSpPr>
            <p:spPr bwMode="auto">
              <a:xfrm>
                <a:off x="565" y="894"/>
                <a:ext cx="2071" cy="1136"/>
              </a:xfrm>
              <a:prstGeom prst="rect">
                <a:avLst/>
              </a:prstGeom>
              <a:grp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grpSp>
            <p:nvGrpSpPr>
              <p:cNvPr id="5" name="Group 261"/>
              <p:cNvGrpSpPr>
                <a:grpSpLocks/>
              </p:cNvGrpSpPr>
              <p:nvPr/>
            </p:nvGrpSpPr>
            <p:grpSpPr bwMode="auto">
              <a:xfrm>
                <a:off x="1310" y="961"/>
                <a:ext cx="544" cy="894"/>
                <a:chOff x="1310" y="961"/>
                <a:chExt cx="545" cy="894"/>
              </a:xfrm>
              <a:grpFill/>
            </p:grpSpPr>
            <p:graphicFrame>
              <p:nvGraphicFramePr>
                <p:cNvPr id="316418" name="Object 2"/>
                <p:cNvGraphicFramePr>
                  <a:graphicFrameLocks noChangeAspect="1"/>
                </p:cNvGraphicFramePr>
                <p:nvPr/>
              </p:nvGraphicFramePr>
              <p:xfrm>
                <a:off x="1390" y="961"/>
                <a:ext cx="350" cy="205"/>
              </p:xfrm>
              <a:graphic>
                <a:graphicData uri="http://schemas.openxmlformats.org/presentationml/2006/ole">
                  <p:oleObj spid="_x0000_s195592" name="Equation" r:id="rId3" imgW="368280" imgH="215640" progId="Equation.3">
                    <p:embed/>
                  </p:oleObj>
                </a:graphicData>
              </a:graphic>
            </p:graphicFrame>
            <p:graphicFrame>
              <p:nvGraphicFramePr>
                <p:cNvPr id="316419" name="Object 3"/>
                <p:cNvGraphicFramePr>
                  <a:graphicFrameLocks noChangeAspect="1"/>
                </p:cNvGraphicFramePr>
                <p:nvPr/>
              </p:nvGraphicFramePr>
              <p:xfrm>
                <a:off x="1393" y="1667"/>
                <a:ext cx="353" cy="188"/>
              </p:xfrm>
              <a:graphic>
                <a:graphicData uri="http://schemas.openxmlformats.org/presentationml/2006/ole">
                  <p:oleObj spid="_x0000_s195593" name="Equation" r:id="rId4" imgW="355320" imgH="190440" progId="Equation.3">
                    <p:embed/>
                  </p:oleObj>
                </a:graphicData>
              </a:graphic>
            </p:graphicFrame>
            <p:graphicFrame>
              <p:nvGraphicFramePr>
                <p:cNvPr id="316420" name="Object 4"/>
                <p:cNvGraphicFramePr>
                  <a:graphicFrameLocks noChangeAspect="1"/>
                </p:cNvGraphicFramePr>
                <p:nvPr/>
              </p:nvGraphicFramePr>
              <p:xfrm>
                <a:off x="1310" y="1301"/>
                <a:ext cx="268" cy="214"/>
              </p:xfrm>
              <a:graphic>
                <a:graphicData uri="http://schemas.openxmlformats.org/presentationml/2006/ole">
                  <p:oleObj spid="_x0000_s195594" name="Equation" r:id="rId5" imgW="253800" imgH="203040" progId="Equation.3">
                    <p:embed/>
                  </p:oleObj>
                </a:graphicData>
              </a:graphic>
            </p:graphicFrame>
            <p:graphicFrame>
              <p:nvGraphicFramePr>
                <p:cNvPr id="316421" name="Object 5"/>
                <p:cNvGraphicFramePr>
                  <a:graphicFrameLocks noChangeAspect="1"/>
                </p:cNvGraphicFramePr>
                <p:nvPr/>
              </p:nvGraphicFramePr>
              <p:xfrm>
                <a:off x="1587" y="1298"/>
                <a:ext cx="268" cy="214"/>
              </p:xfrm>
              <a:graphic>
                <a:graphicData uri="http://schemas.openxmlformats.org/presentationml/2006/ole">
                  <p:oleObj spid="_x0000_s195595" name="Equation" r:id="rId6" imgW="253800" imgH="203040" progId="Equation.3">
                    <p:embed/>
                  </p:oleObj>
                </a:graphicData>
              </a:graphic>
            </p:graphicFrame>
          </p:grpSp>
          <p:grpSp>
            <p:nvGrpSpPr>
              <p:cNvPr id="7" name="Group 262"/>
              <p:cNvGrpSpPr>
                <a:grpSpLocks/>
              </p:cNvGrpSpPr>
              <p:nvPr/>
            </p:nvGrpSpPr>
            <p:grpSpPr bwMode="auto">
              <a:xfrm>
                <a:off x="639" y="967"/>
                <a:ext cx="1964" cy="885"/>
                <a:chOff x="639" y="967"/>
                <a:chExt cx="1965" cy="884"/>
              </a:xfrm>
              <a:grpFill/>
            </p:grpSpPr>
            <p:graphicFrame>
              <p:nvGraphicFramePr>
                <p:cNvPr id="316422" name="Object 6"/>
                <p:cNvGraphicFramePr>
                  <a:graphicFrameLocks noChangeAspect="1"/>
                </p:cNvGraphicFramePr>
                <p:nvPr/>
              </p:nvGraphicFramePr>
              <p:xfrm>
                <a:off x="773" y="1646"/>
                <a:ext cx="243" cy="205"/>
              </p:xfrm>
              <a:graphic>
                <a:graphicData uri="http://schemas.openxmlformats.org/presentationml/2006/ole">
                  <p:oleObj spid="_x0000_s195586" name="Equation" r:id="rId7" imgW="241200" imgH="203040" progId="Equation.3">
                    <p:embed/>
                  </p:oleObj>
                </a:graphicData>
              </a:graphic>
            </p:graphicFrame>
            <p:sp>
              <p:nvSpPr>
                <p:cNvPr id="34" name="Line 8"/>
                <p:cNvSpPr>
                  <a:spLocks noChangeShapeType="1"/>
                </p:cNvSpPr>
                <p:nvPr/>
              </p:nvSpPr>
              <p:spPr bwMode="auto">
                <a:xfrm>
                  <a:off x="889" y="1162"/>
                  <a:ext cx="1543" cy="0"/>
                </a:xfrm>
                <a:prstGeom prst="lin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35" name="Line 9"/>
                <p:cNvSpPr>
                  <a:spLocks noChangeShapeType="1"/>
                </p:cNvSpPr>
                <p:nvPr/>
              </p:nvSpPr>
              <p:spPr bwMode="auto">
                <a:xfrm>
                  <a:off x="889" y="1659"/>
                  <a:ext cx="1543" cy="0"/>
                </a:xfrm>
                <a:prstGeom prst="lin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grpSp>
              <p:nvGrpSpPr>
                <p:cNvPr id="8" name="Group 10"/>
                <p:cNvGrpSpPr>
                  <a:grpSpLocks/>
                </p:cNvGrpSpPr>
                <p:nvPr/>
              </p:nvGrpSpPr>
              <p:grpSpPr bwMode="auto">
                <a:xfrm rot="16200000">
                  <a:off x="1052" y="1367"/>
                  <a:ext cx="502" cy="102"/>
                  <a:chOff x="448" y="2163"/>
                  <a:chExt cx="2568" cy="222"/>
                </a:xfrm>
                <a:grpFill/>
              </p:grpSpPr>
              <p:grpSp>
                <p:nvGrpSpPr>
                  <p:cNvPr id="9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4" cy="222"/>
                    <a:chOff x="580" y="2163"/>
                    <a:chExt cx="4600" cy="454"/>
                  </a:xfrm>
                  <a:grpFill/>
                </p:grpSpPr>
                <p:grpSp>
                  <p:nvGrpSpPr>
                    <p:cNvPr id="10" name="Group 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3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11" name="Group 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2" name="Group 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11" name="Arc 1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112" name="Arc 16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3" name="Group 17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09" name="Arc 1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110" name="Arc 19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14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5" name="Group 2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05" name="Arc 2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106" name="Arc 23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6" name="Group 24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03" name="Arc 2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104" name="Arc 26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7" name="Group 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6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18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9" name="Group 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97" name="Arc 3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98" name="Arc 3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20" name="Group 32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95" name="Arc 3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96" name="Arc 34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21" name="Group 3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22" name="Group 3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91" name="Arc 3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92" name="Arc 38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23" name="Group 39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89" name="Arc 4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90" name="Arc 4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</p:grpSp>
                </p:grpSp>
              </p:grpSp>
              <p:sp>
                <p:nvSpPr>
                  <p:cNvPr id="81" name="Line 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" y="2272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82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80" y="2271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  <p:grpSp>
              <p:nvGrpSpPr>
                <p:cNvPr id="24" name="Group 44"/>
                <p:cNvGrpSpPr>
                  <a:grpSpLocks/>
                </p:cNvGrpSpPr>
                <p:nvPr/>
              </p:nvGrpSpPr>
              <p:grpSpPr bwMode="auto">
                <a:xfrm rot="16200000">
                  <a:off x="1585" y="1369"/>
                  <a:ext cx="502" cy="102"/>
                  <a:chOff x="448" y="2163"/>
                  <a:chExt cx="2568" cy="222"/>
                </a:xfrm>
                <a:grpFill/>
              </p:grpSpPr>
              <p:grpSp>
                <p:nvGrpSpPr>
                  <p:cNvPr id="25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4" cy="222"/>
                    <a:chOff x="580" y="2163"/>
                    <a:chExt cx="4600" cy="454"/>
                  </a:xfrm>
                  <a:grpFill/>
                </p:grpSpPr>
                <p:grpSp>
                  <p:nvGrpSpPr>
                    <p:cNvPr id="27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3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28" name="Group 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29" name="Group 4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78" name="Arc 4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79" name="Arc 50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0" name="Group 51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76" name="Arc 5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77" name="Arc 53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31" name="Group 5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32" name="Group 5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72" name="Arc 5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73" name="Arc 57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3" name="Group 58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70" name="Arc 5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71" name="Arc 60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36" name="Group 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6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37" name="Group 6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38" name="Group 6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64" name="Arc 6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65" name="Arc 65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9" name="Group 66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62" name="Arc 6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63" name="Arc 68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40" name="Group 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45" name="Group 7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58" name="Arc 7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59" name="Arc 72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46" name="Group 73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56" name="Arc 7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  <p:sp>
                        <p:nvSpPr>
                          <p:cNvPr id="57" name="Arc 75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pPr>
                              <a:defRPr/>
                            </a:pPr>
                            <a:endParaRPr lang="en-GB"/>
                          </a:p>
                        </p:txBody>
                      </p:sp>
                    </p:grpSp>
                  </p:grpSp>
                </p:grpSp>
              </p:grpSp>
              <p:sp>
                <p:nvSpPr>
                  <p:cNvPr id="48" name="Line 7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" y="2272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9" name="Line 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80" y="2271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  <p:graphicFrame>
              <p:nvGraphicFramePr>
                <p:cNvPr id="316423" name="Object 7"/>
                <p:cNvGraphicFramePr>
                  <a:graphicFrameLocks noChangeAspect="1"/>
                </p:cNvGraphicFramePr>
                <p:nvPr/>
              </p:nvGraphicFramePr>
              <p:xfrm>
                <a:off x="847" y="971"/>
                <a:ext cx="120" cy="204"/>
              </p:xfrm>
              <a:graphic>
                <a:graphicData uri="http://schemas.openxmlformats.org/presentationml/2006/ole">
                  <p:oleObj spid="_x0000_s195587" name="Equation" r:id="rId8" imgW="126720" imgH="215640" progId="Equation.3">
                    <p:embed/>
                  </p:oleObj>
                </a:graphicData>
              </a:graphic>
            </p:graphicFrame>
            <p:graphicFrame>
              <p:nvGraphicFramePr>
                <p:cNvPr id="316424" name="Object 8"/>
                <p:cNvGraphicFramePr>
                  <a:graphicFrameLocks noChangeAspect="1"/>
                </p:cNvGraphicFramePr>
                <p:nvPr/>
              </p:nvGraphicFramePr>
              <p:xfrm>
                <a:off x="2196" y="967"/>
                <a:ext cx="240" cy="239"/>
              </p:xfrm>
              <a:graphic>
                <a:graphicData uri="http://schemas.openxmlformats.org/presentationml/2006/ole">
                  <p:oleObj spid="_x0000_s195588" name="Equation" r:id="rId9" imgW="241200" imgH="241200" progId="Equation.3">
                    <p:embed/>
                  </p:oleObj>
                </a:graphicData>
              </a:graphic>
            </p:graphicFrame>
            <p:graphicFrame>
              <p:nvGraphicFramePr>
                <p:cNvPr id="316425" name="Object 9"/>
                <p:cNvGraphicFramePr>
                  <a:graphicFrameLocks noChangeAspect="1"/>
                </p:cNvGraphicFramePr>
                <p:nvPr/>
              </p:nvGraphicFramePr>
              <p:xfrm>
                <a:off x="2233" y="1663"/>
                <a:ext cx="125" cy="176"/>
              </p:xfrm>
              <a:graphic>
                <a:graphicData uri="http://schemas.openxmlformats.org/presentationml/2006/ole">
                  <p:oleObj spid="_x0000_s195589" name="Equation" r:id="rId10" imgW="126720" imgH="177480" progId="Equation.3">
                    <p:embed/>
                  </p:oleObj>
                </a:graphicData>
              </a:graphic>
            </p:graphicFrame>
            <p:sp>
              <p:nvSpPr>
                <p:cNvPr id="41" name="Line 240"/>
                <p:cNvSpPr>
                  <a:spLocks noChangeShapeType="1"/>
                </p:cNvSpPr>
                <p:nvPr/>
              </p:nvSpPr>
              <p:spPr bwMode="auto">
                <a:xfrm>
                  <a:off x="1048" y="1595"/>
                  <a:ext cx="4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42" name="Line 241"/>
                <p:cNvSpPr>
                  <a:spLocks noChangeShapeType="1"/>
                </p:cNvSpPr>
                <p:nvPr/>
              </p:nvSpPr>
              <p:spPr bwMode="auto">
                <a:xfrm>
                  <a:off x="2120" y="1590"/>
                  <a:ext cx="5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43" name="Line 242"/>
                <p:cNvSpPr>
                  <a:spLocks noChangeShapeType="1"/>
                </p:cNvSpPr>
                <p:nvPr/>
              </p:nvSpPr>
              <p:spPr bwMode="auto">
                <a:xfrm flipH="1">
                  <a:off x="2087" y="1098"/>
                  <a:ext cx="5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44" name="Line 243"/>
                <p:cNvSpPr>
                  <a:spLocks noChangeShapeType="1"/>
                </p:cNvSpPr>
                <p:nvPr/>
              </p:nvSpPr>
              <p:spPr bwMode="auto">
                <a:xfrm flipH="1">
                  <a:off x="999" y="1094"/>
                  <a:ext cx="5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GB"/>
                </a:p>
              </p:txBody>
            </p:sp>
            <p:graphicFrame>
              <p:nvGraphicFramePr>
                <p:cNvPr id="316426" name="Object 10"/>
                <p:cNvGraphicFramePr>
                  <a:graphicFrameLocks noChangeAspect="1"/>
                </p:cNvGraphicFramePr>
                <p:nvPr/>
              </p:nvGraphicFramePr>
              <p:xfrm>
                <a:off x="639" y="1317"/>
                <a:ext cx="192" cy="180"/>
              </p:xfrm>
              <a:graphic>
                <a:graphicData uri="http://schemas.openxmlformats.org/presentationml/2006/ole">
                  <p:oleObj spid="_x0000_s195590" name="Equation" r:id="rId11" imgW="203040" imgH="190440" progId="Equation.3">
                    <p:embed/>
                  </p:oleObj>
                </a:graphicData>
              </a:graphic>
            </p:graphicFrame>
            <p:graphicFrame>
              <p:nvGraphicFramePr>
                <p:cNvPr id="316427" name="Object 11"/>
                <p:cNvGraphicFramePr>
                  <a:graphicFrameLocks noChangeAspect="1"/>
                </p:cNvGraphicFramePr>
                <p:nvPr/>
              </p:nvGraphicFramePr>
              <p:xfrm>
                <a:off x="2400" y="1270"/>
                <a:ext cx="204" cy="204"/>
              </p:xfrm>
              <a:graphic>
                <a:graphicData uri="http://schemas.openxmlformats.org/presentationml/2006/ole">
                  <p:oleObj spid="_x0000_s195591" name="Equation" r:id="rId12" imgW="215640" imgH="215640" progId="Equation.3">
                    <p:embed/>
                  </p:oleObj>
                </a:graphicData>
              </a:graphic>
            </p:graphicFrame>
          </p:grpSp>
        </p:grpSp>
        <p:sp>
          <p:nvSpPr>
            <p:cNvPr id="316448" name="Text Box 267"/>
            <p:cNvSpPr txBox="1">
              <a:spLocks noChangeArrowheads="1"/>
            </p:cNvSpPr>
            <p:nvPr/>
          </p:nvSpPr>
          <p:spPr bwMode="auto">
            <a:xfrm>
              <a:off x="7155712" y="1643050"/>
              <a:ext cx="70243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+NP?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7" name="Group 118"/>
          <p:cNvGrpSpPr>
            <a:grpSpLocks/>
          </p:cNvGrpSpPr>
          <p:nvPr/>
        </p:nvGrpSpPr>
        <p:grpSpPr bwMode="auto">
          <a:xfrm>
            <a:off x="5486400" y="3448050"/>
            <a:ext cx="3200377" cy="2952750"/>
            <a:chOff x="5986472" y="3661950"/>
            <a:chExt cx="3200400" cy="2953202"/>
          </a:xfrm>
        </p:grpSpPr>
        <p:pic>
          <p:nvPicPr>
            <p:cNvPr id="316444" name="Picture 15"/>
            <p:cNvPicPr>
              <a:picLocks noChangeAspect="1" noChangeArrowheads="1"/>
            </p:cNvPicPr>
            <p:nvPr/>
          </p:nvPicPr>
          <p:blipFill>
            <a:blip r:embed="rId13" cstate="print"/>
            <a:srcRect l="2719" r="3400"/>
            <a:stretch>
              <a:fillRect/>
            </a:stretch>
          </p:blipFill>
          <p:spPr bwMode="auto">
            <a:xfrm>
              <a:off x="5986472" y="4202152"/>
              <a:ext cx="3200400" cy="24130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sp>
          <p:nvSpPr>
            <p:cNvPr id="316445" name="Text Box 100"/>
            <p:cNvSpPr txBox="1">
              <a:spLocks noChangeArrowheads="1"/>
            </p:cNvSpPr>
            <p:nvPr/>
          </p:nvSpPr>
          <p:spPr bwMode="auto">
            <a:xfrm>
              <a:off x="6534164" y="3661950"/>
              <a:ext cx="250033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l-GR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Θ</a:t>
              </a:r>
              <a:r>
                <a:rPr lang="en-US" sz="1600" baseline="-25000" dirty="0" err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tr</a:t>
              </a:r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 angle between </a:t>
              </a:r>
              <a:r>
                <a:rPr lang="en-US" sz="16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l</a:t>
              </a:r>
              <a:r>
                <a:rPr lang="en-US" sz="1600" i="1" baseline="30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and normal to </a:t>
              </a:r>
              <a:r>
                <a:rPr lang="de-DE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 decay plane</a:t>
              </a:r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316446" name="Curved Connector 174"/>
            <p:cNvCxnSpPr>
              <a:cxnSpLocks noChangeShapeType="1"/>
            </p:cNvCxnSpPr>
            <p:nvPr/>
          </p:nvCxnSpPr>
          <p:spPr bwMode="auto">
            <a:xfrm rot="16200000" flipH="1">
              <a:off x="8067700" y="4352671"/>
              <a:ext cx="428628" cy="285752"/>
            </a:xfrm>
            <a:prstGeom prst="curvedConnector3">
              <a:avLst>
                <a:gd name="adj1" fmla="val 597"/>
              </a:avLst>
            </a:prstGeom>
            <a:noFill/>
            <a:ln w="9525" algn="ctr">
              <a:solidFill>
                <a:schemeClr val="hlink"/>
              </a:solidFill>
              <a:round/>
              <a:headEnd/>
              <a:tailEnd type="arrow" w="med" len="med"/>
            </a:ln>
          </p:spPr>
        </p:cxnSp>
      </p:grpSp>
      <p:pic>
        <p:nvPicPr>
          <p:cNvPr id="316435" name="Picture 99" descr="ac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495800" y="1471613"/>
            <a:ext cx="464343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436" name="Text Box 100"/>
          <p:cNvSpPr txBox="1">
            <a:spLocks noChangeArrowheads="1"/>
          </p:cNvSpPr>
          <p:nvPr/>
        </p:nvSpPr>
        <p:spPr bwMode="auto">
          <a:xfrm>
            <a:off x="5715000" y="2876550"/>
            <a:ext cx="23733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n-US" sz="1600" b="1" baseline="-25000">
                <a:solidFill>
                  <a:srgbClr val="00CC00"/>
                </a:solidFill>
                <a:latin typeface="Times New Roman" pitchFamily="18" charset="0"/>
              </a:rPr>
              <a:t>f</a:t>
            </a:r>
            <a:r>
              <a:rPr lang="en-US" sz="1600" b="1">
                <a:solidFill>
                  <a:srgbClr val="00CC00"/>
                </a:solidFill>
                <a:latin typeface="Times New Roman" pitchFamily="18" charset="0"/>
              </a:rPr>
              <a:t> = +, -  1 CP eigenstates</a:t>
            </a:r>
            <a:endParaRPr lang="en-US" sz="1600" b="1">
              <a:solidFill>
                <a:srgbClr val="00CC00"/>
              </a:solidFill>
            </a:endParaRPr>
          </a:p>
        </p:txBody>
      </p:sp>
      <p:sp>
        <p:nvSpPr>
          <p:cNvPr id="316437" name="Rectangle 177"/>
          <p:cNvSpPr>
            <a:spLocks noChangeArrowheads="1"/>
          </p:cNvSpPr>
          <p:nvPr/>
        </p:nvSpPr>
        <p:spPr bwMode="auto">
          <a:xfrm>
            <a:off x="990600" y="4419600"/>
            <a:ext cx="4572000" cy="126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spcBef>
                <a:spcPts val="500"/>
              </a:spcBef>
              <a:buFont typeface="Wingdings" pitchFamily="2" charset="2"/>
              <a:buChar char="ü"/>
            </a:pPr>
            <a:r>
              <a:rPr lang="en-US" dirty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en-US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/</a:t>
            </a:r>
            <a:r>
              <a:rPr lang="en-US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  is not a pure CP </a:t>
            </a:r>
            <a:r>
              <a:rPr lang="en-US" dirty="0" err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eigenstate</a:t>
            </a:r>
            <a:r>
              <a:rPr lang="en-US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                         (2 CP even, 1 CP odd amplitude)</a:t>
            </a:r>
          </a:p>
          <a:p>
            <a:pPr marL="538163" lvl="1" indent="-269875">
              <a:spcBef>
                <a:spcPts val="500"/>
              </a:spcBef>
              <a:buFont typeface="Wingdings" pitchFamily="2" charset="2"/>
              <a:buChar char="Ø"/>
            </a:pPr>
            <a:r>
              <a:rPr lang="en-US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need to fit angular distributions of decay final states as function of proper time</a:t>
            </a:r>
          </a:p>
        </p:txBody>
      </p:sp>
      <p:sp>
        <p:nvSpPr>
          <p:cNvPr id="316438" name="Rectangle 178"/>
          <p:cNvSpPr>
            <a:spLocks noChangeArrowheads="1"/>
          </p:cNvSpPr>
          <p:nvPr/>
        </p:nvSpPr>
        <p:spPr bwMode="auto">
          <a:xfrm>
            <a:off x="1181100" y="685800"/>
            <a:ext cx="5143500" cy="36988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measure </a:t>
            </a:r>
            <a:r>
              <a:rPr lang="en-GB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b="1" baseline="-25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-B</a:t>
            </a:r>
            <a:r>
              <a:rPr lang="en-GB" b="1" baseline="-25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GB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mixing phase </a:t>
            </a:r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US" b="1" baseline="-25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in B</a:t>
            </a:r>
            <a:r>
              <a:rPr lang="en-US" b="1" baseline="-25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J/(µµ) </a:t>
            </a:r>
            <a:endParaRPr lang="en-US" b="1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Math1"/>
            </a:endParaRPr>
          </a:p>
        </p:txBody>
      </p:sp>
      <p:cxnSp>
        <p:nvCxnSpPr>
          <p:cNvPr id="316440" name="Straight Connector 181"/>
          <p:cNvCxnSpPr>
            <a:cxnSpLocks noChangeShapeType="1"/>
          </p:cNvCxnSpPr>
          <p:nvPr/>
        </p:nvCxnSpPr>
        <p:spPr bwMode="auto">
          <a:xfrm>
            <a:off x="2697480" y="762000"/>
            <a:ext cx="142875" cy="1588"/>
          </a:xfrm>
          <a:prstGeom prst="line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</p:spPr>
      </p:cxnSp>
      <p:sp>
        <p:nvSpPr>
          <p:cNvPr id="316441" name="Rectangle 210"/>
          <p:cNvSpPr>
            <a:spLocks noChangeArrowheads="1"/>
          </p:cNvSpPr>
          <p:nvPr/>
        </p:nvSpPr>
        <p:spPr bwMode="auto">
          <a:xfrm>
            <a:off x="1047750" y="1423988"/>
            <a:ext cx="5429250" cy="710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defTabSz="228600">
              <a:spcBef>
                <a:spcPts val="500"/>
              </a:spcBef>
              <a:buFont typeface="Wingdings" pitchFamily="2" charset="2"/>
              <a:buChar char="ü"/>
            </a:pPr>
            <a:r>
              <a:rPr lang="en-GB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Sensitive to New Physics effects in mixing</a:t>
            </a:r>
          </a:p>
          <a:p>
            <a:pPr marL="538163" lvl="2" indent="-269875" defTabSz="228600">
              <a:spcBef>
                <a:spcPts val="500"/>
              </a:spcBef>
              <a:buFont typeface="Wingdings" pitchFamily="2" charset="2"/>
              <a:buChar char="Ø"/>
            </a:pPr>
            <a:r>
              <a:rPr lang="en-GB" dirty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GB" baseline="-25000" dirty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lang="en-GB" baseline="-25000" dirty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GB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(SM) </a:t>
            </a:r>
            <a:r>
              <a:rPr lang="en-GB" dirty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GB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(NP) 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16442" name="Rectangle 117"/>
          <p:cNvSpPr>
            <a:spLocks noChangeArrowheads="1"/>
          </p:cNvSpPr>
          <p:nvPr/>
        </p:nvSpPr>
        <p:spPr bwMode="auto">
          <a:xfrm>
            <a:off x="609600" y="3733800"/>
            <a:ext cx="56467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631825" lvl="1" indent="-268288" defTabSz="228600">
              <a:spcBef>
                <a:spcPts val="5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GB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SM: </a:t>
            </a:r>
            <a:r>
              <a:rPr lang="de-DE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US" baseline="-250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 = – 2</a:t>
            </a:r>
            <a:r>
              <a:rPr lang="el-GR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baseline="-250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= –</a:t>
            </a:r>
            <a:r>
              <a:rPr lang="en-US" dirty="0" err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arg</a:t>
            </a:r>
            <a:r>
              <a:rPr lang="en-US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(V</a:t>
            </a:r>
            <a:r>
              <a:rPr lang="en-US" baseline="-250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ts</a:t>
            </a:r>
            <a:r>
              <a:rPr lang="en-US" baseline="30000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n-US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 –</a:t>
            </a:r>
            <a:r>
              <a:rPr lang="en-US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0.0360</a:t>
            </a:r>
            <a:r>
              <a:rPr lang="en-US" baseline="30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+0.0020</a:t>
            </a:r>
            <a:r>
              <a:rPr lang="en-US" baseline="-250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-0.0016</a:t>
            </a:r>
            <a:r>
              <a:rPr lang="en-US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en-US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  <a:sym typeface="Math1"/>
            </a:endParaRPr>
          </a:p>
        </p:txBody>
      </p:sp>
      <p:sp>
        <p:nvSpPr>
          <p:cNvPr id="113" name="Footer Placeholder 1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115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76200"/>
            <a:ext cx="7572375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~0.5 fb</a:t>
            </a:r>
            <a:r>
              <a:rPr lang="en-GB" sz="3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data with full trigger</a:t>
            </a:r>
            <a:endParaRPr lang="en-GB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5596" name="Picture 1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62200" y="5638800"/>
            <a:ext cx="19812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8" name="TextBox 107"/>
          <p:cNvSpPr txBox="1"/>
          <p:nvPr/>
        </p:nvSpPr>
        <p:spPr>
          <a:xfrm>
            <a:off x="5486400" y="1140023"/>
            <a:ext cx="2896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arXiv:0912.4179 for more details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188397F-7849-4147-A8D5-1BE7739CDB70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F9586-BBDC-4C4C-B40D-CA83A98F5D77}" type="slidenum">
              <a:rPr lang="fr-FR" smtClean="0"/>
              <a:pPr>
                <a:defRPr/>
              </a:pPr>
              <a:t>32</a:t>
            </a:fld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316439" name="Rectangle 179"/>
          <p:cNvSpPr>
            <a:spLocks noChangeArrowheads="1"/>
          </p:cNvSpPr>
          <p:nvPr/>
        </p:nvSpPr>
        <p:spPr bwMode="auto">
          <a:xfrm>
            <a:off x="1066800" y="5373687"/>
            <a:ext cx="5500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spcBef>
                <a:spcPts val="500"/>
              </a:spcBef>
              <a:buFont typeface="Wingdings" pitchFamily="2" charset="2"/>
              <a:buChar char="ü"/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with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3k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reconstructed </a:t>
            </a:r>
            <a:r>
              <a:rPr lang="en-US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aseline="-25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J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/(µµ)  signal events (before tagging)</a:t>
            </a:r>
          </a:p>
        </p:txBody>
      </p:sp>
      <p:sp>
        <p:nvSpPr>
          <p:cNvPr id="316443" name="Rectangle 118"/>
          <p:cNvSpPr>
            <a:spLocks noChangeArrowheads="1"/>
          </p:cNvSpPr>
          <p:nvPr/>
        </p:nvSpPr>
        <p:spPr bwMode="auto">
          <a:xfrm>
            <a:off x="1143000" y="6019800"/>
            <a:ext cx="4174156" cy="369332"/>
          </a:xfrm>
          <a:prstGeom prst="rect">
            <a:avLst/>
          </a:prstGeom>
          <a:solidFill>
            <a:srgbClr val="92D050">
              <a:alpha val="50196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</a:t>
            </a:r>
            <a:r>
              <a:rPr lang="en-GB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stat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)~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0.2  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with 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0.3 fb</a:t>
            </a:r>
            <a:r>
              <a:rPr lang="en-GB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-1 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at 7 </a:t>
            </a:r>
            <a:r>
              <a:rPr lang="en-GB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TeV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CoM</a:t>
            </a:r>
            <a:endParaRPr lang="en-GB" dirty="0"/>
          </a:p>
        </p:txBody>
      </p:sp>
      <p:sp>
        <p:nvSpPr>
          <p:cNvPr id="113" name="Footer Placeholder 1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115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76200"/>
            <a:ext cx="7572375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 of B</a:t>
            </a:r>
            <a:r>
              <a:rPr lang="en-GB" sz="3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mixing phase (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</a:t>
            </a:r>
            <a:r>
              <a:rPr lang="en-GB" sz="32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</a:t>
            </a:r>
            <a:endParaRPr lang="en-GB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6" name="Text 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990600" y="640913"/>
            <a:ext cx="7498080" cy="44627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600" dirty="0" smtClean="0">
                <a:solidFill>
                  <a:srgbClr val="0066FF"/>
                </a:solidFill>
                <a:cs typeface="Times New Roman" pitchFamily="18" charset="0"/>
              </a:rPr>
              <a:t>Selection </a:t>
            </a:r>
            <a:r>
              <a:rPr lang="en-US" sz="1600" dirty="0">
                <a:solidFill>
                  <a:srgbClr val="0066FF"/>
                </a:solidFill>
                <a:cs typeface="Times New Roman" pitchFamily="18" charset="0"/>
              </a:rPr>
              <a:t>of 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B</a:t>
            </a:r>
            <a:r>
              <a:rPr lang="en-US" sz="1600" baseline="-25000" dirty="0" smtClean="0">
                <a:solidFill>
                  <a:srgbClr val="C00000"/>
                </a:solidFill>
                <a:cs typeface="Times New Roman" pitchFamily="18" charset="0"/>
              </a:rPr>
              <a:t>s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J/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 (</a:t>
            </a:r>
            <a:r>
              <a:rPr lang="en-US" sz="1600" baseline="30000" dirty="0" smtClean="0">
                <a:solidFill>
                  <a:srgbClr val="C00000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</a:t>
            </a:r>
            <a:r>
              <a:rPr lang="en-US" sz="1600" baseline="30000" dirty="0" smtClean="0">
                <a:solidFill>
                  <a:srgbClr val="C00000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) (K</a:t>
            </a:r>
            <a:r>
              <a:rPr lang="en-US" sz="1600" baseline="30000" dirty="0" smtClean="0">
                <a:solidFill>
                  <a:srgbClr val="C00000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K</a:t>
            </a:r>
            <a:r>
              <a:rPr lang="en-US" sz="1600" baseline="30000" dirty="0" smtClean="0">
                <a:solidFill>
                  <a:srgbClr val="C00000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)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>
                <a:solidFill>
                  <a:srgbClr val="C00000"/>
                </a:solidFill>
              </a:rPr>
              <a:t>, as common as possible </a:t>
            </a:r>
            <a:r>
              <a:rPr lang="en-US" sz="1600" dirty="0">
                <a:solidFill>
                  <a:srgbClr val="0066FF"/>
                </a:solidFill>
              </a:rPr>
              <a:t>with </a:t>
            </a:r>
            <a:r>
              <a:rPr lang="en-US" sz="1600" dirty="0" smtClean="0">
                <a:solidFill>
                  <a:srgbClr val="0066FF"/>
                </a:solidFill>
              </a:rPr>
              <a:t>the </a:t>
            </a:r>
            <a:r>
              <a:rPr lang="en-US" sz="1600" dirty="0">
                <a:solidFill>
                  <a:srgbClr val="C00000"/>
                </a:solidFill>
              </a:rPr>
              <a:t>control </a:t>
            </a:r>
            <a:r>
              <a:rPr lang="en-US" sz="1600" dirty="0" smtClean="0">
                <a:solidFill>
                  <a:srgbClr val="C00000"/>
                </a:solidFill>
              </a:rPr>
              <a:t>channels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B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 J/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 (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 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*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 (K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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), </a:t>
            </a:r>
            <a:r>
              <a:rPr lang="en-US" sz="1600" dirty="0" smtClean="0">
                <a:solidFill>
                  <a:srgbClr val="0066FF"/>
                </a:solidFill>
              </a:rPr>
              <a:t>B</a:t>
            </a:r>
            <a:r>
              <a:rPr lang="en-US" sz="1600" baseline="30000" dirty="0" smtClean="0">
                <a:solidFill>
                  <a:srgbClr val="0066FF"/>
                </a:solidFill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J/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 (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 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, B</a:t>
            </a:r>
            <a:r>
              <a:rPr lang="en-US" sz="1600" baseline="-25000" dirty="0" smtClean="0">
                <a:solidFill>
                  <a:srgbClr val="0066FF"/>
                </a:solidFill>
                <a:sym typeface="Symbol"/>
              </a:rPr>
              <a:t>s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D</a:t>
            </a:r>
            <a:r>
              <a:rPr lang="en-US" sz="1600" baseline="-25000" dirty="0" smtClean="0">
                <a:solidFill>
                  <a:srgbClr val="0066FF"/>
                </a:solidFill>
                <a:sym typeface="Wingdings" pitchFamily="2" charset="2"/>
              </a:rPr>
              <a:t>s</a:t>
            </a:r>
            <a:r>
              <a:rPr lang="en-US" sz="1600" baseline="30000" dirty="0" smtClean="0">
                <a:solidFill>
                  <a:srgbClr val="0066FF"/>
                </a:solidFill>
                <a:sym typeface="Wingdings" pitchFamily="2" charset="2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</a:t>
            </a:r>
            <a:r>
              <a:rPr lang="en-US" sz="1600" baseline="30000" dirty="0" smtClean="0">
                <a:solidFill>
                  <a:srgbClr val="0066FF"/>
                </a:solidFill>
                <a:sym typeface="Wingdings" pitchFamily="2" charset="2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 </a:t>
            </a:r>
          </a:p>
          <a:p>
            <a:pPr marL="342900" indent="-342900" algn="l">
              <a:buNone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l">
              <a:buFont typeface="+mj-lt"/>
              <a:buAutoNum type="arabicPeriod" startAt="2"/>
            </a:pPr>
            <a:r>
              <a:rPr lang="en-US" sz="1600" dirty="0" smtClean="0">
                <a:solidFill>
                  <a:srgbClr val="0066FF"/>
                </a:solidFill>
              </a:rPr>
              <a:t>Measure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proper time, </a:t>
            </a:r>
            <a:r>
              <a:rPr lang="en-US" sz="1600" dirty="0" err="1" smtClean="0">
                <a:solidFill>
                  <a:srgbClr val="C00000"/>
                </a:solidFill>
              </a:rPr>
              <a:t>transversity</a:t>
            </a:r>
            <a:r>
              <a:rPr lang="en-US" sz="1600" dirty="0" smtClean="0">
                <a:solidFill>
                  <a:srgbClr val="C00000"/>
                </a:solidFill>
              </a:rPr>
              <a:t> angles and tag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rgbClr val="0066FF"/>
                </a:solidFill>
              </a:rPr>
              <a:t>the initial B</a:t>
            </a:r>
            <a:r>
              <a:rPr lang="en-US" sz="1600" baseline="-25000" dirty="0" smtClean="0">
                <a:solidFill>
                  <a:srgbClr val="0066FF"/>
                </a:solidFill>
              </a:rPr>
              <a:t>s</a:t>
            </a:r>
            <a:r>
              <a:rPr lang="en-US" sz="1600" dirty="0" smtClean="0">
                <a:solidFill>
                  <a:srgbClr val="0066FF"/>
                </a:solidFill>
              </a:rPr>
              <a:t> </a:t>
            </a:r>
            <a:r>
              <a:rPr lang="en-US" sz="1600" dirty="0" err="1" smtClean="0">
                <a:solidFill>
                  <a:srgbClr val="0066FF"/>
                </a:solidFill>
              </a:rPr>
              <a:t>flavour</a:t>
            </a:r>
            <a:r>
              <a:rPr lang="en-US" sz="1600" dirty="0" smtClean="0">
                <a:solidFill>
                  <a:srgbClr val="0066FF"/>
                </a:solidFill>
              </a:rPr>
              <a:t>;</a:t>
            </a:r>
          </a:p>
          <a:p>
            <a:pPr marL="342900" indent="-342900" algn="l">
              <a:buNone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                      </a:t>
            </a:r>
            <a:r>
              <a:rPr lang="en-US" sz="1600" dirty="0" smtClean="0">
                <a:sym typeface="Symbol"/>
              </a:rPr>
              <a:t> 6%</a:t>
            </a:r>
          </a:p>
          <a:p>
            <a:pPr marL="342900" indent="-342900" algn="l">
              <a:buNone/>
            </a:pPr>
            <a:endParaRPr lang="en-US" sz="1600" dirty="0" smtClean="0">
              <a:sym typeface="Symbol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600" dirty="0" err="1" smtClean="0">
                <a:solidFill>
                  <a:srgbClr val="0066FF"/>
                </a:solidFill>
              </a:rPr>
              <a:t>Unbinned</a:t>
            </a:r>
            <a:r>
              <a:rPr lang="en-US" sz="1600" dirty="0" smtClean="0">
                <a:solidFill>
                  <a:srgbClr val="0066FF"/>
                </a:solidFill>
              </a:rPr>
              <a:t> Likelihood fit to determine: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600" dirty="0" smtClean="0">
              <a:solidFill>
                <a:schemeClr val="accent1">
                  <a:lumMod val="75000"/>
                </a:schemeClr>
              </a:solidFill>
              <a:sym typeface="Symbol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sz="1600" dirty="0" smtClean="0">
                <a:solidFill>
                  <a:srgbClr val="0066FF"/>
                </a:solidFill>
                <a:sym typeface="Symbol"/>
              </a:rPr>
              <a:t>Use of the MC simulation minimized 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using </a:t>
            </a:r>
          </a:p>
          <a:p>
            <a:pPr marL="342900" indent="-342900">
              <a:buNone/>
            </a:pPr>
            <a:r>
              <a:rPr lang="en-US" sz="1600" dirty="0" smtClean="0">
                <a:solidFill>
                  <a:srgbClr val="C00000"/>
                </a:solidFill>
                <a:sym typeface="Symbol"/>
              </a:rPr>
              <a:t>      control channels:</a:t>
            </a:r>
          </a:p>
          <a:p>
            <a:pPr marL="342900" indent="-342900">
              <a:buNone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		- 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Acceptance: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B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 J/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 (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 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*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 (K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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</a:t>
            </a:r>
          </a:p>
          <a:p>
            <a:pPr marL="342900" indent="-342900">
              <a:buNone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               - 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Tagging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: 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B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 J/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 (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 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*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 (K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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),  </a:t>
            </a:r>
          </a:p>
          <a:p>
            <a:pPr marL="342900" indent="-342900">
              <a:buNone/>
            </a:pPr>
            <a:r>
              <a:rPr lang="en-US" sz="1600" dirty="0" smtClean="0">
                <a:solidFill>
                  <a:srgbClr val="0066FF"/>
                </a:solidFill>
                <a:sym typeface="Symbol"/>
              </a:rPr>
              <a:t>                             </a:t>
            </a:r>
            <a:r>
              <a:rPr lang="en-US" sz="1600" dirty="0" smtClean="0">
                <a:solidFill>
                  <a:srgbClr val="0066FF"/>
                </a:solidFill>
              </a:rPr>
              <a:t>B</a:t>
            </a:r>
            <a:r>
              <a:rPr lang="en-US" sz="1600" baseline="30000" dirty="0" smtClean="0">
                <a:solidFill>
                  <a:srgbClr val="0066FF"/>
                </a:solidFill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J/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 (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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) K</a:t>
            </a:r>
            <a:r>
              <a:rPr lang="en-US" sz="1600" baseline="30000" dirty="0" smtClean="0">
                <a:solidFill>
                  <a:srgbClr val="0066FF"/>
                </a:solidFill>
                <a:sym typeface="Symbol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, B</a:t>
            </a:r>
            <a:r>
              <a:rPr lang="en-US" sz="1600" baseline="-25000" dirty="0" smtClean="0">
                <a:solidFill>
                  <a:srgbClr val="0066FF"/>
                </a:solidFill>
                <a:sym typeface="Symbol"/>
              </a:rPr>
              <a:t>s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D</a:t>
            </a:r>
            <a:r>
              <a:rPr lang="en-US" sz="1600" baseline="-25000" dirty="0" smtClean="0">
                <a:solidFill>
                  <a:srgbClr val="0066FF"/>
                </a:solidFill>
                <a:sym typeface="Wingdings" pitchFamily="2" charset="2"/>
              </a:rPr>
              <a:t>s</a:t>
            </a:r>
            <a:r>
              <a:rPr lang="en-US" sz="1600" baseline="30000" dirty="0" smtClean="0">
                <a:solidFill>
                  <a:srgbClr val="0066FF"/>
                </a:solidFill>
                <a:sym typeface="Wingdings" pitchFamily="2" charset="2"/>
              </a:rPr>
              <a:t>+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</a:t>
            </a:r>
            <a:r>
              <a:rPr lang="en-US" sz="1600" baseline="30000" dirty="0" smtClean="0">
                <a:solidFill>
                  <a:srgbClr val="0066FF"/>
                </a:solidFill>
                <a:sym typeface="Wingdings" pitchFamily="2" charset="2"/>
              </a:rPr>
              <a:t>-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 </a:t>
            </a:r>
          </a:p>
          <a:p>
            <a:pPr marL="342900" indent="-342900">
              <a:buNone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		-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Background: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 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Sidebands</a:t>
            </a:r>
          </a:p>
        </p:txBody>
      </p:sp>
      <p:pic>
        <p:nvPicPr>
          <p:cNvPr id="1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8288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9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819400"/>
            <a:ext cx="2105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96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209800"/>
            <a:ext cx="359954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" name="TextBox 118"/>
          <p:cNvSpPr txBox="1"/>
          <p:nvPr/>
        </p:nvSpPr>
        <p:spPr>
          <a:xfrm>
            <a:off x="5943600" y="2362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Acceptance after trigger and selection almost flat</a:t>
            </a:r>
            <a:endParaRPr lang="en-US" dirty="0"/>
          </a:p>
        </p:txBody>
      </p:sp>
      <p:sp>
        <p:nvSpPr>
          <p:cNvPr id="14" name="Rectangle 118"/>
          <p:cNvSpPr>
            <a:spLocks noChangeArrowheads="1"/>
          </p:cNvSpPr>
          <p:nvPr/>
        </p:nvSpPr>
        <p:spPr bwMode="auto">
          <a:xfrm>
            <a:off x="5548606" y="6019800"/>
            <a:ext cx="3327578" cy="369332"/>
          </a:xfrm>
          <a:prstGeom prst="rect">
            <a:avLst/>
          </a:prstGeom>
          <a:solidFill>
            <a:srgbClr val="FFC000">
              <a:alpha val="50196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</a:t>
            </a:r>
            <a:r>
              <a:rPr lang="en-GB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TeVatron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US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)~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0.2 expected in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39D8-08FB-4379-9D17-69D7A0244A49}" type="slidenum">
              <a:rPr lang="en-US"/>
              <a:pPr/>
              <a:t>33</a:t>
            </a:fld>
            <a:endParaRPr lang="en-US"/>
          </a:p>
        </p:txBody>
      </p:sp>
      <p:sp>
        <p:nvSpPr>
          <p:cNvPr id="40" name="Date Placeholder 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2335-1020-4D39-8B91-5DDA4797200C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42" name="Rectangle 2"/>
          <p:cNvSpPr txBox="1">
            <a:spLocks noChangeArrowheads="1"/>
          </p:cNvSpPr>
          <p:nvPr/>
        </p:nvSpPr>
        <p:spPr>
          <a:xfrm>
            <a:off x="1114425" y="152400"/>
            <a:ext cx="7572375" cy="4572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Exploiting ~0.5 fb</a:t>
            </a:r>
            <a:r>
              <a:rPr kumimoji="0" lang="en-GB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of data with full trigger</a:t>
            </a:r>
            <a:endParaRPr kumimoji="0" lang="en-GB" sz="3200" b="0" i="0" u="none" strike="noStrike" kern="1200" cap="none" spc="0" normalizeH="0" baseline="3000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990600" y="880646"/>
            <a:ext cx="8077200" cy="5357574"/>
            <a:chOff x="990600" y="609600"/>
            <a:chExt cx="8077200" cy="5357574"/>
          </a:xfrm>
        </p:grpSpPr>
        <p:grpSp>
          <p:nvGrpSpPr>
            <p:cNvPr id="3" name="Group 3"/>
            <p:cNvGrpSpPr/>
            <p:nvPr/>
          </p:nvGrpSpPr>
          <p:grpSpPr>
            <a:xfrm>
              <a:off x="1054100" y="1371600"/>
              <a:ext cx="2832100" cy="1609725"/>
              <a:chOff x="214313" y="1828800"/>
              <a:chExt cx="2832100" cy="1609725"/>
            </a:xfrm>
          </p:grpSpPr>
          <p:sp>
            <p:nvSpPr>
              <p:cNvPr id="6" name="Freeform 12"/>
              <p:cNvSpPr>
                <a:spLocks noChangeAspect="1"/>
              </p:cNvSpPr>
              <p:nvPr/>
            </p:nvSpPr>
            <p:spPr bwMode="auto">
              <a:xfrm rot="21540000">
                <a:off x="1030288" y="2541588"/>
                <a:ext cx="1073150" cy="360362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192" y="36"/>
                  </a:cxn>
                  <a:cxn ang="0">
                    <a:pos x="8" y="110"/>
                  </a:cxn>
                  <a:cxn ang="0">
                    <a:pos x="239" y="120"/>
                  </a:cxn>
                  <a:cxn ang="0">
                    <a:pos x="103" y="235"/>
                  </a:cxn>
                  <a:cxn ang="0">
                    <a:pos x="317" y="209"/>
                  </a:cxn>
                  <a:cxn ang="0">
                    <a:pos x="249" y="340"/>
                  </a:cxn>
                  <a:cxn ang="0">
                    <a:pos x="443" y="267"/>
                  </a:cxn>
                  <a:cxn ang="0">
                    <a:pos x="448" y="408"/>
                  </a:cxn>
                  <a:cxn ang="0">
                    <a:pos x="600" y="309"/>
                  </a:cxn>
                  <a:cxn ang="0">
                    <a:pos x="647" y="455"/>
                  </a:cxn>
                  <a:cxn ang="0">
                    <a:pos x="768" y="293"/>
                  </a:cxn>
                  <a:cxn ang="0">
                    <a:pos x="851" y="461"/>
                  </a:cxn>
                  <a:cxn ang="0">
                    <a:pos x="930" y="262"/>
                  </a:cxn>
                  <a:cxn ang="0">
                    <a:pos x="1040" y="408"/>
                  </a:cxn>
                  <a:cxn ang="0">
                    <a:pos x="1071" y="230"/>
                  </a:cxn>
                  <a:cxn ang="0">
                    <a:pos x="1186" y="361"/>
                  </a:cxn>
                  <a:cxn ang="0">
                    <a:pos x="1176" y="178"/>
                  </a:cxn>
                  <a:cxn ang="0">
                    <a:pos x="1338" y="298"/>
                  </a:cxn>
                  <a:cxn ang="0">
                    <a:pos x="1260" y="105"/>
                  </a:cxn>
                  <a:cxn ang="0">
                    <a:pos x="1433" y="141"/>
                  </a:cxn>
                  <a:cxn ang="0">
                    <a:pos x="1354" y="21"/>
                  </a:cxn>
                </a:cxnLst>
                <a:rect l="0" t="0" r="r" b="b"/>
                <a:pathLst>
                  <a:path w="1449" h="466">
                    <a:moveTo>
                      <a:pt x="76" y="0"/>
                    </a:moveTo>
                    <a:cubicBezTo>
                      <a:pt x="139" y="9"/>
                      <a:pt x="203" y="18"/>
                      <a:pt x="192" y="36"/>
                    </a:cubicBezTo>
                    <a:cubicBezTo>
                      <a:pt x="181" y="54"/>
                      <a:pt x="0" y="96"/>
                      <a:pt x="8" y="110"/>
                    </a:cubicBezTo>
                    <a:cubicBezTo>
                      <a:pt x="16" y="124"/>
                      <a:pt x="223" y="99"/>
                      <a:pt x="239" y="120"/>
                    </a:cubicBezTo>
                    <a:cubicBezTo>
                      <a:pt x="255" y="141"/>
                      <a:pt x="90" y="220"/>
                      <a:pt x="103" y="235"/>
                    </a:cubicBezTo>
                    <a:cubicBezTo>
                      <a:pt x="116" y="250"/>
                      <a:pt x="293" y="191"/>
                      <a:pt x="317" y="209"/>
                    </a:cubicBezTo>
                    <a:cubicBezTo>
                      <a:pt x="341" y="227"/>
                      <a:pt x="228" y="330"/>
                      <a:pt x="249" y="340"/>
                    </a:cubicBezTo>
                    <a:cubicBezTo>
                      <a:pt x="270" y="350"/>
                      <a:pt x="410" y="256"/>
                      <a:pt x="443" y="267"/>
                    </a:cubicBezTo>
                    <a:cubicBezTo>
                      <a:pt x="476" y="278"/>
                      <a:pt x="422" y="401"/>
                      <a:pt x="448" y="408"/>
                    </a:cubicBezTo>
                    <a:cubicBezTo>
                      <a:pt x="474" y="415"/>
                      <a:pt x="567" y="301"/>
                      <a:pt x="600" y="309"/>
                    </a:cubicBezTo>
                    <a:cubicBezTo>
                      <a:pt x="633" y="317"/>
                      <a:pt x="619" y="458"/>
                      <a:pt x="647" y="455"/>
                    </a:cubicBezTo>
                    <a:cubicBezTo>
                      <a:pt x="675" y="452"/>
                      <a:pt x="734" y="292"/>
                      <a:pt x="768" y="293"/>
                    </a:cubicBezTo>
                    <a:cubicBezTo>
                      <a:pt x="802" y="294"/>
                      <a:pt x="824" y="466"/>
                      <a:pt x="851" y="461"/>
                    </a:cubicBezTo>
                    <a:cubicBezTo>
                      <a:pt x="878" y="456"/>
                      <a:pt x="899" y="271"/>
                      <a:pt x="930" y="262"/>
                    </a:cubicBezTo>
                    <a:cubicBezTo>
                      <a:pt x="961" y="253"/>
                      <a:pt x="1017" y="413"/>
                      <a:pt x="1040" y="408"/>
                    </a:cubicBezTo>
                    <a:cubicBezTo>
                      <a:pt x="1063" y="403"/>
                      <a:pt x="1047" y="238"/>
                      <a:pt x="1071" y="230"/>
                    </a:cubicBezTo>
                    <a:cubicBezTo>
                      <a:pt x="1095" y="222"/>
                      <a:pt x="1169" y="370"/>
                      <a:pt x="1186" y="361"/>
                    </a:cubicBezTo>
                    <a:cubicBezTo>
                      <a:pt x="1203" y="352"/>
                      <a:pt x="1151" y="188"/>
                      <a:pt x="1176" y="178"/>
                    </a:cubicBezTo>
                    <a:cubicBezTo>
                      <a:pt x="1201" y="168"/>
                      <a:pt x="1324" y="310"/>
                      <a:pt x="1338" y="298"/>
                    </a:cubicBezTo>
                    <a:cubicBezTo>
                      <a:pt x="1352" y="286"/>
                      <a:pt x="1244" y="131"/>
                      <a:pt x="1260" y="105"/>
                    </a:cubicBezTo>
                    <a:cubicBezTo>
                      <a:pt x="1276" y="79"/>
                      <a:pt x="1417" y="155"/>
                      <a:pt x="1433" y="141"/>
                    </a:cubicBezTo>
                    <a:cubicBezTo>
                      <a:pt x="1449" y="127"/>
                      <a:pt x="1401" y="74"/>
                      <a:pt x="1354" y="21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" name="Freeform 13"/>
              <p:cNvSpPr>
                <a:spLocks noChangeAspect="1"/>
              </p:cNvSpPr>
              <p:nvPr/>
            </p:nvSpPr>
            <p:spPr bwMode="auto">
              <a:xfrm>
                <a:off x="1704975" y="2844800"/>
                <a:ext cx="585788" cy="400050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67" y="24"/>
                  </a:cxn>
                  <a:cxn ang="0">
                    <a:pos x="89" y="191"/>
                  </a:cxn>
                  <a:cxn ang="0">
                    <a:pos x="314" y="118"/>
                  </a:cxn>
                  <a:cxn ang="0">
                    <a:pos x="246" y="296"/>
                  </a:cxn>
                  <a:cxn ang="0">
                    <a:pos x="471" y="212"/>
                  </a:cxn>
                  <a:cxn ang="0">
                    <a:pos x="398" y="406"/>
                  </a:cxn>
                  <a:cxn ang="0">
                    <a:pos x="649" y="301"/>
                  </a:cxn>
                  <a:cxn ang="0">
                    <a:pos x="544" y="521"/>
                  </a:cxn>
                  <a:cxn ang="0">
                    <a:pos x="796" y="427"/>
                  </a:cxn>
                </a:cxnLst>
                <a:rect l="0" t="0" r="r" b="b"/>
                <a:pathLst>
                  <a:path w="796" h="542">
                    <a:moveTo>
                      <a:pt x="0" y="44"/>
                    </a:moveTo>
                    <a:cubicBezTo>
                      <a:pt x="76" y="22"/>
                      <a:pt x="152" y="0"/>
                      <a:pt x="167" y="24"/>
                    </a:cubicBezTo>
                    <a:cubicBezTo>
                      <a:pt x="182" y="48"/>
                      <a:pt x="65" y="175"/>
                      <a:pt x="89" y="191"/>
                    </a:cubicBezTo>
                    <a:cubicBezTo>
                      <a:pt x="113" y="207"/>
                      <a:pt x="288" y="101"/>
                      <a:pt x="314" y="118"/>
                    </a:cubicBezTo>
                    <a:cubicBezTo>
                      <a:pt x="340" y="135"/>
                      <a:pt x="220" y="280"/>
                      <a:pt x="246" y="296"/>
                    </a:cubicBezTo>
                    <a:cubicBezTo>
                      <a:pt x="272" y="312"/>
                      <a:pt x="446" y="194"/>
                      <a:pt x="471" y="212"/>
                    </a:cubicBezTo>
                    <a:cubicBezTo>
                      <a:pt x="496" y="230"/>
                      <a:pt x="368" y="391"/>
                      <a:pt x="398" y="406"/>
                    </a:cubicBezTo>
                    <a:cubicBezTo>
                      <a:pt x="428" y="421"/>
                      <a:pt x="625" y="282"/>
                      <a:pt x="649" y="301"/>
                    </a:cubicBezTo>
                    <a:cubicBezTo>
                      <a:pt x="673" y="320"/>
                      <a:pt x="520" y="500"/>
                      <a:pt x="544" y="521"/>
                    </a:cubicBezTo>
                    <a:cubicBezTo>
                      <a:pt x="568" y="542"/>
                      <a:pt x="682" y="484"/>
                      <a:pt x="796" y="427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Text Box 14"/>
              <p:cNvSpPr txBox="1">
                <a:spLocks noChangeAspect="1" noChangeArrowheads="1"/>
              </p:cNvSpPr>
              <p:nvPr/>
            </p:nvSpPr>
            <p:spPr bwMode="auto">
              <a:xfrm>
                <a:off x="214313" y="2176463"/>
                <a:ext cx="463550" cy="366712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800">
                    <a:solidFill>
                      <a:schemeClr val="tx1"/>
                    </a:solidFill>
                    <a:latin typeface="Arial" charset="0"/>
                  </a:rPr>
                  <a:t>B</a:t>
                </a:r>
                <a:r>
                  <a:rPr lang="en-US" sz="1800" baseline="-25000">
                    <a:solidFill>
                      <a:schemeClr val="tx1"/>
                    </a:solidFill>
                    <a:latin typeface="Arial" charset="0"/>
                  </a:rPr>
                  <a:t>d</a:t>
                </a:r>
                <a:endParaRPr lang="en-GB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9" name="Text Box 15"/>
              <p:cNvSpPr txBox="1">
                <a:spLocks noChangeAspect="1" noChangeArrowheads="1"/>
              </p:cNvSpPr>
              <p:nvPr/>
            </p:nvSpPr>
            <p:spPr bwMode="auto">
              <a:xfrm>
                <a:off x="2478088" y="2767013"/>
                <a:ext cx="463550" cy="366712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 smtClean="0">
                    <a:sym typeface="Symbol"/>
                  </a:rPr>
                  <a:t></a:t>
                </a:r>
                <a:endParaRPr lang="en-GB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2487613" y="3071813"/>
                <a:ext cx="463550" cy="366712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dirty="0" smtClean="0">
                    <a:sym typeface="Symbol"/>
                  </a:rPr>
                  <a:t></a:t>
                </a:r>
                <a:endParaRPr lang="en-GB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Line 17"/>
              <p:cNvSpPr>
                <a:spLocks noChangeAspect="1" noChangeShapeType="1"/>
              </p:cNvSpPr>
              <p:nvPr/>
            </p:nvSpPr>
            <p:spPr bwMode="auto">
              <a:xfrm>
                <a:off x="609600" y="2209800"/>
                <a:ext cx="2036763" cy="158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18"/>
              <p:cNvSpPr>
                <a:spLocks noChangeAspect="1" noChangeShapeType="1"/>
              </p:cNvSpPr>
              <p:nvPr/>
            </p:nvSpPr>
            <p:spPr bwMode="auto">
              <a:xfrm>
                <a:off x="1563688" y="2209800"/>
                <a:ext cx="10477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19"/>
              <p:cNvSpPr>
                <a:spLocks noChangeAspect="1" noChangeShapeType="1"/>
              </p:cNvSpPr>
              <p:nvPr/>
            </p:nvSpPr>
            <p:spPr bwMode="auto">
              <a:xfrm>
                <a:off x="619125" y="2543175"/>
                <a:ext cx="2036763" cy="158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20"/>
              <p:cNvSpPr>
                <a:spLocks noChangeAspect="1" noChangeShapeType="1"/>
              </p:cNvSpPr>
              <p:nvPr/>
            </p:nvSpPr>
            <p:spPr bwMode="auto">
              <a:xfrm rot="10800000">
                <a:off x="779463" y="2540000"/>
                <a:ext cx="10477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21"/>
              <p:cNvSpPr>
                <a:spLocks noChangeAspect="1" noChangeShapeType="1"/>
              </p:cNvSpPr>
              <p:nvPr/>
            </p:nvSpPr>
            <p:spPr bwMode="auto">
              <a:xfrm rot="10800000">
                <a:off x="1493838" y="2540000"/>
                <a:ext cx="10318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22"/>
              <p:cNvSpPr>
                <a:spLocks noChangeAspect="1" noChangeShapeType="1"/>
              </p:cNvSpPr>
              <p:nvPr/>
            </p:nvSpPr>
            <p:spPr bwMode="auto">
              <a:xfrm rot="10800000">
                <a:off x="2197100" y="2540000"/>
                <a:ext cx="10477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2320925" y="2278063"/>
                <a:ext cx="231775" cy="336550"/>
                <a:chOff x="519" y="3431"/>
                <a:chExt cx="146" cy="212"/>
              </a:xfrm>
            </p:grpSpPr>
            <p:sp>
              <p:nvSpPr>
                <p:cNvPr id="29" name="Text Box 2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19" y="3431"/>
                  <a:ext cx="146" cy="212"/>
                </a:xfrm>
                <a:prstGeom prst="rect">
                  <a:avLst/>
                </a:prstGeom>
                <a:noFill/>
                <a:ln w="25400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600">
                      <a:solidFill>
                        <a:schemeClr val="tx1"/>
                      </a:solidFill>
                      <a:latin typeface="Arial" charset="0"/>
                    </a:rPr>
                    <a:t>s</a:t>
                  </a:r>
                  <a:endParaRPr lang="en-GB" sz="16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30" name="Line 25"/>
                <p:cNvSpPr>
                  <a:spLocks noChangeAspect="1" noChangeShapeType="1"/>
                </p:cNvSpPr>
                <p:nvPr/>
              </p:nvSpPr>
              <p:spPr bwMode="auto">
                <a:xfrm>
                  <a:off x="592" y="3498"/>
                  <a:ext cx="43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" name="Line 26"/>
              <p:cNvSpPr>
                <a:spLocks noChangeAspect="1" noChangeShapeType="1"/>
              </p:cNvSpPr>
              <p:nvPr/>
            </p:nvSpPr>
            <p:spPr bwMode="auto">
              <a:xfrm flipV="1">
                <a:off x="2300288" y="3017838"/>
                <a:ext cx="306387" cy="14922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27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2390775" y="3073400"/>
                <a:ext cx="90488" cy="3651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28"/>
              <p:cNvSpPr>
                <a:spLocks noChangeAspect="1" noChangeShapeType="1"/>
              </p:cNvSpPr>
              <p:nvPr/>
            </p:nvSpPr>
            <p:spPr bwMode="auto">
              <a:xfrm>
                <a:off x="2305050" y="3179763"/>
                <a:ext cx="323850" cy="11906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29"/>
              <p:cNvSpPr>
                <a:spLocks noChangeAspect="1" noChangeShapeType="1"/>
              </p:cNvSpPr>
              <p:nvPr/>
            </p:nvSpPr>
            <p:spPr bwMode="auto">
              <a:xfrm rot="10800000" flipH="1" flipV="1">
                <a:off x="2443163" y="3227388"/>
                <a:ext cx="92075" cy="3651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" name="Group 30"/>
              <p:cNvGrpSpPr>
                <a:grpSpLocks/>
              </p:cNvGrpSpPr>
              <p:nvPr/>
            </p:nvGrpSpPr>
            <p:grpSpPr bwMode="auto">
              <a:xfrm>
                <a:off x="588963" y="2276475"/>
                <a:ext cx="231775" cy="336550"/>
                <a:chOff x="412" y="2968"/>
                <a:chExt cx="146" cy="212"/>
              </a:xfrm>
            </p:grpSpPr>
            <p:sp>
              <p:nvSpPr>
                <p:cNvPr id="27" name="Text Box 3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12" y="2968"/>
                  <a:ext cx="146" cy="212"/>
                </a:xfrm>
                <a:prstGeom prst="rect">
                  <a:avLst/>
                </a:prstGeom>
                <a:noFill/>
                <a:ln w="25400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600">
                      <a:solidFill>
                        <a:schemeClr val="tx1"/>
                      </a:solidFill>
                      <a:latin typeface="Arial" charset="0"/>
                    </a:rPr>
                    <a:t>b</a:t>
                  </a:r>
                  <a:endParaRPr lang="en-GB" sz="1600">
                    <a:solidFill>
                      <a:schemeClr val="tx1"/>
                    </a:solidFill>
                    <a:latin typeface="Arial" charset="0"/>
                  </a:endParaRPr>
                </a:p>
              </p:txBody>
            </p:sp>
            <p:sp>
              <p:nvSpPr>
                <p:cNvPr id="28" name="Line 32"/>
                <p:cNvSpPr>
                  <a:spLocks noChangeAspect="1" noChangeShapeType="1"/>
                </p:cNvSpPr>
                <p:nvPr/>
              </p:nvSpPr>
              <p:spPr bwMode="auto">
                <a:xfrm>
                  <a:off x="473" y="3016"/>
                  <a:ext cx="43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3" name="Text Box 33"/>
              <p:cNvSpPr txBox="1">
                <a:spLocks noChangeArrowheads="1"/>
              </p:cNvSpPr>
              <p:nvPr/>
            </p:nvSpPr>
            <p:spPr bwMode="auto">
              <a:xfrm>
                <a:off x="1370013" y="2952750"/>
                <a:ext cx="696913" cy="36671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dirty="0" smtClean="0">
                    <a:sym typeface="Symbol"/>
                  </a:rPr>
                  <a:t>,</a:t>
                </a:r>
                <a:r>
                  <a:rPr lang="en-GB" sz="1600" dirty="0" smtClean="0">
                    <a:sym typeface="Symbol"/>
                  </a:rPr>
                  <a:t>Z</a:t>
                </a:r>
                <a:r>
                  <a:rPr lang="en-GB" sz="1600" baseline="30000" dirty="0" smtClean="0">
                    <a:sym typeface="Symbol"/>
                  </a:rPr>
                  <a:t>0</a:t>
                </a:r>
                <a:endParaRPr lang="en-GB" sz="1600" baseline="30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Text Box 34"/>
              <p:cNvSpPr txBox="1">
                <a:spLocks noChangeAspect="1" noChangeArrowheads="1"/>
              </p:cNvSpPr>
              <p:nvPr/>
            </p:nvSpPr>
            <p:spPr bwMode="auto">
              <a:xfrm>
                <a:off x="2582863" y="2227263"/>
                <a:ext cx="463550" cy="366712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800">
                    <a:solidFill>
                      <a:schemeClr val="tx1"/>
                    </a:solidFill>
                    <a:latin typeface="Arial" charset="0"/>
                  </a:rPr>
                  <a:t>K*</a:t>
                </a:r>
                <a:endParaRPr lang="en-GB" sz="1800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25" name="Text Box 39"/>
              <p:cNvSpPr txBox="1">
                <a:spLocks noChangeArrowheads="1"/>
              </p:cNvSpPr>
              <p:nvPr/>
            </p:nvSpPr>
            <p:spPr bwMode="auto">
              <a:xfrm>
                <a:off x="609600" y="1828800"/>
                <a:ext cx="28575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d</a:t>
                </a:r>
              </a:p>
            </p:txBody>
          </p:sp>
          <p:sp>
            <p:nvSpPr>
              <p:cNvPr id="26" name="Text Box 40"/>
              <p:cNvSpPr txBox="1">
                <a:spLocks noChangeArrowheads="1"/>
              </p:cNvSpPr>
              <p:nvPr/>
            </p:nvSpPr>
            <p:spPr bwMode="auto">
              <a:xfrm>
                <a:off x="2286000" y="1828800"/>
                <a:ext cx="285750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chemeClr val="tx1"/>
                    </a:solidFill>
                    <a:latin typeface="Times New Roman" pitchFamily="18" charset="0"/>
                  </a:rPr>
                  <a:t>d</a:t>
                </a:r>
              </a:p>
            </p:txBody>
          </p:sp>
        </p:grpSp>
        <p:pic>
          <p:nvPicPr>
            <p:cNvPr id="31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9587" y="1447800"/>
              <a:ext cx="2157413" cy="136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77000" y="1447800"/>
              <a:ext cx="20574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43400" y="2819400"/>
              <a:ext cx="2133600" cy="1360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77000" y="2819400"/>
              <a:ext cx="2057400" cy="1327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Text Box 37"/>
            <p:cNvSpPr txBox="1">
              <a:spLocks noChangeArrowheads="1"/>
            </p:cNvSpPr>
            <p:nvPr/>
          </p:nvSpPr>
          <p:spPr bwMode="auto">
            <a:xfrm>
              <a:off x="4419600" y="1066800"/>
              <a:ext cx="4267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cs typeface="Segoe UI" pitchFamily="34" charset="0"/>
                </a:rPr>
                <a:t>But NP diagrams could </a:t>
              </a:r>
              <a:r>
                <a:rPr lang="en-US" sz="1400" dirty="0" smtClean="0">
                  <a:cs typeface="Segoe UI" pitchFamily="34" charset="0"/>
                </a:rPr>
                <a:t>also contribute </a:t>
              </a:r>
              <a:r>
                <a:rPr lang="en-US" sz="1400" dirty="0">
                  <a:cs typeface="Segoe UI" pitchFamily="34" charset="0"/>
                </a:rPr>
                <a:t>at the same level</a:t>
              </a:r>
            </a:p>
          </p:txBody>
        </p:sp>
        <p:sp>
          <p:nvSpPr>
            <p:cNvPr id="36" name="Text Box 36"/>
            <p:cNvSpPr txBox="1">
              <a:spLocks noChangeArrowheads="1"/>
            </p:cNvSpPr>
            <p:nvPr/>
          </p:nvSpPr>
          <p:spPr bwMode="auto">
            <a:xfrm>
              <a:off x="990600" y="1063823"/>
              <a:ext cx="34290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/>
                <a:t>In SM, the decay is a  </a:t>
              </a:r>
              <a:r>
                <a:rPr lang="en-US" sz="1400" dirty="0" smtClean="0"/>
                <a:t>b </a:t>
              </a:r>
              <a:r>
                <a:rPr lang="en-US" sz="1400" dirty="0">
                  <a:cs typeface="Times New Roman" pitchFamily="18" charset="0"/>
                </a:rPr>
                <a:t>→</a:t>
              </a:r>
              <a:r>
                <a:rPr lang="en-US" sz="1400" dirty="0"/>
                <a:t> s penguin diagram</a:t>
              </a:r>
            </a:p>
          </p:txBody>
        </p:sp>
        <p:sp>
          <p:nvSpPr>
            <p:cNvPr id="37" name="Text Box 42"/>
            <p:cNvSpPr txBox="1">
              <a:spLocks noChangeArrowheads="1"/>
            </p:cNvSpPr>
            <p:nvPr/>
          </p:nvSpPr>
          <p:spPr bwMode="auto">
            <a:xfrm>
              <a:off x="1447800" y="3477041"/>
              <a:ext cx="1905000" cy="36933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latin typeface="Times New Roman" pitchFamily="18" charset="0"/>
                </a:rPr>
                <a:t>Br:</a:t>
              </a:r>
              <a:r>
                <a:rPr lang="en-US" sz="1800" dirty="0" smtClean="0">
                  <a:solidFill>
                    <a:srgbClr val="FF0000"/>
                  </a:solidFill>
                  <a:latin typeface="Times New Roman" pitchFamily="18" charset="0"/>
                </a:rPr>
                <a:t>(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itchFamily="18" charset="0"/>
                </a:rPr>
                <a:t>9.8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itchFamily="18" charset="0"/>
                  <a:sym typeface="Symbol"/>
                </a:rPr>
                <a:t>2.1</a:t>
              </a:r>
              <a:r>
                <a:rPr lang="en-US" sz="1800" dirty="0" smtClean="0">
                  <a:solidFill>
                    <a:srgbClr val="FF0000"/>
                  </a:solidFill>
                  <a:latin typeface="Times New Roman" pitchFamily="18" charset="0"/>
                </a:rPr>
                <a:t>) </a:t>
              </a:r>
              <a:r>
                <a:rPr lang="en-US" sz="1800" dirty="0" smtClean="0">
                  <a:solidFill>
                    <a:srgbClr val="FF0000"/>
                  </a:solidFill>
                  <a:latin typeface="Times New Roman" pitchFamily="18" charset="0"/>
                  <a:sym typeface="Symbol"/>
                </a:rPr>
                <a:t></a:t>
              </a:r>
              <a:r>
                <a:rPr lang="en-US" sz="1800" dirty="0" smtClean="0">
                  <a:solidFill>
                    <a:srgbClr val="FF0000"/>
                  </a:solidFill>
                  <a:latin typeface="Times New Roman" pitchFamily="18" charset="0"/>
                </a:rPr>
                <a:t>10</a:t>
              </a:r>
              <a:r>
                <a:rPr lang="en-US" sz="1800" b="1" baseline="30000" dirty="0" smtClean="0">
                  <a:solidFill>
                    <a:srgbClr val="FF0000"/>
                  </a:solidFill>
                  <a:latin typeface="Times New Roman" pitchFamily="18" charset="0"/>
                </a:rPr>
                <a:t>-7</a:t>
              </a:r>
              <a:endParaRPr lang="en-US" sz="1800" b="1" baseline="300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Text Box 43"/>
            <p:cNvSpPr txBox="1">
              <a:spLocks noChangeArrowheads="1"/>
            </p:cNvSpPr>
            <p:nvPr/>
          </p:nvSpPr>
          <p:spPr bwMode="auto">
            <a:xfrm>
              <a:off x="1143000" y="4334470"/>
              <a:ext cx="79248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Clr>
                  <a:srgbClr val="0070C0"/>
                </a:buClr>
                <a:buFont typeface="Arial" pitchFamily="34" charset="0"/>
                <a:buChar char="•"/>
              </a:pPr>
              <a:r>
                <a:rPr lang="en-US" sz="1800" dirty="0" smtClean="0">
                  <a:solidFill>
                    <a:srgbClr val="0070C0"/>
                  </a:solidFill>
                </a:rPr>
                <a:t>The measured </a:t>
              </a:r>
              <a:r>
                <a:rPr lang="en-US" sz="1800" dirty="0" smtClean="0">
                  <a:solidFill>
                    <a:schemeClr val="accent3"/>
                  </a:solidFill>
                </a:rPr>
                <a:t>Br</a:t>
              </a:r>
              <a:r>
                <a:rPr lang="en-US" sz="1800" dirty="0" smtClean="0">
                  <a:solidFill>
                    <a:srgbClr val="0070C0"/>
                  </a:solidFill>
                </a:rPr>
                <a:t> agrees </a:t>
              </a:r>
              <a:r>
                <a:rPr lang="en-US" sz="1800" dirty="0" smtClean="0">
                  <a:solidFill>
                    <a:schemeClr val="accent3"/>
                  </a:solidFill>
                </a:rPr>
                <a:t>within 20% </a:t>
              </a:r>
              <a:r>
                <a:rPr lang="en-US" sz="1800" dirty="0" smtClean="0">
                  <a:solidFill>
                    <a:srgbClr val="0070C0"/>
                  </a:solidFill>
                </a:rPr>
                <a:t>with the SM prediction.</a:t>
              </a:r>
              <a:endParaRPr lang="en-US" sz="1800" dirty="0">
                <a:solidFill>
                  <a:srgbClr val="0070C0"/>
                </a:solidFill>
              </a:endParaRPr>
            </a:p>
            <a:p>
              <a:pPr>
                <a:buClr>
                  <a:srgbClr val="0070C0"/>
                </a:buClr>
                <a:buFont typeface="Arial" pitchFamily="34" charset="0"/>
                <a:buChar char="•"/>
              </a:pPr>
              <a:r>
                <a:rPr lang="en-US" sz="1800" dirty="0" smtClean="0">
                  <a:solidFill>
                    <a:srgbClr val="0070C0"/>
                  </a:solidFill>
                </a:rPr>
                <a:t>However, New Physics could </a:t>
              </a:r>
              <a:r>
                <a:rPr lang="en-US" sz="1800" b="1" dirty="0" smtClean="0">
                  <a:solidFill>
                    <a:schemeClr val="accent3"/>
                  </a:solidFill>
                </a:rPr>
                <a:t>modify the </a:t>
              </a:r>
              <a:r>
                <a:rPr lang="en-US" sz="1800" b="1" dirty="0">
                  <a:solidFill>
                    <a:schemeClr val="accent3"/>
                  </a:solidFill>
                </a:rPr>
                <a:t>angular </a:t>
              </a:r>
              <a:r>
                <a:rPr lang="en-US" sz="1800" b="1" dirty="0" smtClean="0">
                  <a:solidFill>
                    <a:schemeClr val="accent3"/>
                  </a:solidFill>
                </a:rPr>
                <a:t>distributions </a:t>
              </a:r>
              <a:r>
                <a:rPr lang="en-US" sz="1800" dirty="0" smtClean="0">
                  <a:solidFill>
                    <a:srgbClr val="0070C0"/>
                  </a:solidFill>
                </a:rPr>
                <a:t>by much more than this!</a:t>
              </a:r>
            </a:p>
          </p:txBody>
        </p:sp>
        <p:sp>
          <p:nvSpPr>
            <p:cNvPr id="39" name="Text Box 41"/>
            <p:cNvSpPr txBox="1">
              <a:spLocks noChangeArrowheads="1"/>
            </p:cNvSpPr>
            <p:nvPr/>
          </p:nvSpPr>
          <p:spPr bwMode="auto">
            <a:xfrm>
              <a:off x="1371600" y="5443954"/>
              <a:ext cx="70866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With</a:t>
              </a:r>
              <a:r>
                <a:rPr lang="en-US" sz="1600" dirty="0" smtClean="0">
                  <a:solidFill>
                    <a:schemeClr val="tx1"/>
                  </a:solidFill>
                </a:rPr>
                <a:t> 2 </a:t>
              </a:r>
              <a:r>
                <a:rPr lang="en-US" sz="1600" dirty="0">
                  <a:solidFill>
                    <a:schemeClr val="tx1"/>
                  </a:solidFill>
                </a:rPr>
                <a:t>fb</a:t>
              </a:r>
              <a:r>
                <a:rPr lang="en-US" sz="1600" baseline="30000" dirty="0">
                  <a:solidFill>
                    <a:schemeClr val="tx1"/>
                  </a:solidFill>
                </a:rPr>
                <a:t>-1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smtClean="0">
                  <a:solidFill>
                    <a:schemeClr val="tx1"/>
                  </a:solidFill>
                </a:rPr>
                <a:t>at 14 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TeV</a:t>
              </a:r>
              <a:r>
                <a:rPr lang="en-US" sz="1600" dirty="0" smtClean="0">
                  <a:solidFill>
                    <a:schemeClr val="tx1"/>
                  </a:solidFill>
                </a:rPr>
                <a:t> 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CoM</a:t>
              </a:r>
              <a:r>
                <a:rPr lang="en-US" sz="1600" dirty="0" smtClean="0">
                  <a:solidFill>
                    <a:schemeClr val="tx1"/>
                  </a:solidFill>
                </a:rPr>
                <a:t>, 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LHCb</a:t>
              </a:r>
              <a:r>
                <a:rPr lang="en-US" sz="1600" dirty="0" smtClean="0">
                  <a:solidFill>
                    <a:schemeClr val="tx1"/>
                  </a:solidFill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</a:rPr>
                <a:t>expects </a:t>
              </a:r>
              <a:r>
                <a:rPr lang="en-US" sz="1600" dirty="0" smtClean="0">
                  <a:solidFill>
                    <a:srgbClr val="C00000"/>
                  </a:solidFill>
                </a:rPr>
                <a:t>(</a:t>
              </a:r>
              <a:r>
                <a:rPr lang="en-US" sz="1600" b="1" dirty="0" smtClean="0">
                  <a:solidFill>
                    <a:srgbClr val="C00000"/>
                  </a:solidFill>
                </a:rPr>
                <a:t>6.2</a:t>
              </a:r>
              <a:r>
                <a:rPr lang="en-US" sz="1600" b="1" dirty="0" smtClean="0">
                  <a:solidFill>
                    <a:srgbClr val="C00000"/>
                  </a:solidFill>
                  <a:cs typeface="Times New Roman" pitchFamily="18" charset="0"/>
                </a:rPr>
                <a:t>±1.6)k</a:t>
              </a:r>
              <a:r>
                <a:rPr lang="en-US" sz="1600" b="1" dirty="0" smtClean="0">
                  <a:solidFill>
                    <a:srgbClr val="C00000"/>
                  </a:solidFill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</a:rPr>
                <a:t>signal events </a:t>
              </a:r>
              <a:r>
                <a:rPr lang="en-US" sz="1600" dirty="0" smtClean="0">
                  <a:solidFill>
                    <a:schemeClr val="tx1"/>
                  </a:solidFill>
                </a:rPr>
                <a:t>with </a:t>
              </a:r>
              <a:r>
                <a:rPr lang="en-US" sz="1600" dirty="0" smtClean="0">
                  <a:solidFill>
                    <a:srgbClr val="C00000"/>
                  </a:solidFill>
                </a:rPr>
                <a:t>B/S </a:t>
              </a:r>
              <a:r>
                <a:rPr lang="en-US" sz="1600" dirty="0">
                  <a:solidFill>
                    <a:srgbClr val="C00000"/>
                  </a:solidFill>
                </a:rPr>
                <a:t>~</a:t>
              </a:r>
              <a:r>
                <a:rPr lang="en-US" sz="1600" dirty="0" smtClean="0">
                  <a:solidFill>
                    <a:srgbClr val="C00000"/>
                  </a:solidFill>
                </a:rPr>
                <a:t> 0.3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 </a:t>
              </a:r>
              <a:r>
                <a:rPr lang="en-US" sz="1200" b="1" dirty="0" smtClean="0">
                  <a:solidFill>
                    <a:schemeClr val="bg2">
                      <a:lumMod val="50000"/>
                    </a:schemeClr>
                  </a:solidFill>
                </a:rPr>
                <a:t>(uncertainty mostly due to BR)</a:t>
              </a:r>
              <a:r>
                <a:rPr lang="en-US" sz="1200" dirty="0" smtClean="0"/>
                <a:t> </a:t>
              </a:r>
            </a:p>
          </p:txBody>
        </p:sp>
        <p:sp>
          <p:nvSpPr>
            <p:cNvPr id="44" name="Rectangle 54"/>
            <p:cNvSpPr>
              <a:spLocks noChangeArrowheads="1"/>
            </p:cNvSpPr>
            <p:nvPr/>
          </p:nvSpPr>
          <p:spPr bwMode="auto">
            <a:xfrm>
              <a:off x="1066800" y="609600"/>
              <a:ext cx="4026102" cy="369332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266700" indent="-266700">
                <a:spcBef>
                  <a:spcPts val="200"/>
                </a:spcBef>
                <a:buFont typeface="Wingdings" pitchFamily="2" charset="2"/>
                <a:buChar char="Ø"/>
              </a:pP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Study of the rare 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decay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Math1"/>
                </a:rPr>
                <a:t> 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B 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 </a:t>
              </a:r>
              <a:r>
                <a:rPr lang="en-US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K*</a:t>
              </a:r>
              <a:r>
                <a:rPr lang="en-US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US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n-US" b="1" baseline="30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–</a:t>
              </a:r>
              <a:endPara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Math1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486400" y="914400"/>
            <a:ext cx="2896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arXiv:0912.4179 for more details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457575"/>
            <a:ext cx="4190999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6E690-A4C6-45E5-8D46-A98231F16EC9}" type="slidenum">
              <a:rPr lang="en-GB"/>
              <a:pPr/>
              <a:t>34</a:t>
            </a:fld>
            <a:endParaRPr lang="en-GB"/>
          </a:p>
        </p:txBody>
      </p:sp>
      <p:pic>
        <p:nvPicPr>
          <p:cNvPr id="42189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486400" y="762000"/>
            <a:ext cx="3352800" cy="1376363"/>
          </a:xfrm>
          <a:noFill/>
          <a:ln/>
        </p:spPr>
      </p:pic>
      <p:sp>
        <p:nvSpPr>
          <p:cNvPr id="421893" name="Text Box 5"/>
          <p:cNvSpPr txBox="1">
            <a:spLocks noChangeArrowheads="1"/>
          </p:cNvSpPr>
          <p:nvPr/>
        </p:nvSpPr>
        <p:spPr bwMode="auto">
          <a:xfrm>
            <a:off x="1000234" y="1021140"/>
            <a:ext cx="547149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Measure</a:t>
            </a: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 the </a:t>
            </a:r>
            <a:r>
              <a:rPr lang="en-US" sz="1600" dirty="0">
                <a:solidFill>
                  <a:srgbClr val="C00000"/>
                </a:solidFill>
              </a:rPr>
              <a:t>angular distribution </a:t>
            </a:r>
            <a:r>
              <a:rPr lang="en-US" sz="1600" dirty="0">
                <a:solidFill>
                  <a:srgbClr val="0070C0"/>
                </a:solidFill>
              </a:rPr>
              <a:t>of the </a:t>
            </a:r>
            <a:r>
              <a:rPr lang="en-US" sz="1600" b="1" dirty="0" smtClean="0">
                <a:solidFill>
                  <a:srgbClr val="0070C0"/>
                </a:solidFill>
                <a:sym typeface="Symbol"/>
              </a:rPr>
              <a:t></a:t>
            </a:r>
            <a:r>
              <a:rPr lang="en-US" sz="1600" baseline="30000" dirty="0" smtClean="0">
                <a:solidFill>
                  <a:srgbClr val="0070C0"/>
                </a:solidFill>
              </a:rPr>
              <a:t>+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in the </a:t>
            </a:r>
            <a:r>
              <a:rPr lang="en-US" sz="1600" b="1" dirty="0" smtClean="0">
                <a:solidFill>
                  <a:srgbClr val="0070C0"/>
                </a:solidFill>
                <a:sym typeface="Symbol"/>
              </a:rPr>
              <a:t>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rest </a:t>
            </a:r>
            <a:r>
              <a:rPr lang="en-US" sz="1600" dirty="0" smtClean="0">
                <a:solidFill>
                  <a:srgbClr val="0070C0"/>
                </a:solidFill>
              </a:rPr>
              <a:t>frame </a:t>
            </a:r>
          </a:p>
          <a:p>
            <a:pPr>
              <a:buClr>
                <a:srgbClr val="0070C0"/>
              </a:buClr>
            </a:pPr>
            <a:r>
              <a:rPr lang="en-US" sz="1600" dirty="0" smtClean="0">
                <a:solidFill>
                  <a:srgbClr val="0070C0"/>
                </a:solidFill>
              </a:rPr>
              <a:t>relative </a:t>
            </a:r>
            <a:r>
              <a:rPr lang="en-US" sz="1600" dirty="0">
                <a:solidFill>
                  <a:srgbClr val="0070C0"/>
                </a:solidFill>
              </a:rPr>
              <a:t>to the B direction.</a:t>
            </a: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Measure the Forward – Backward  Asymmetry (</a:t>
            </a:r>
            <a:r>
              <a:rPr lang="en-US" sz="1600" b="1" dirty="0">
                <a:solidFill>
                  <a:srgbClr val="C00000"/>
                </a:solidFill>
              </a:rPr>
              <a:t>FBA</a:t>
            </a:r>
            <a:r>
              <a:rPr lang="en-US" sz="1600" dirty="0">
                <a:solidFill>
                  <a:srgbClr val="0070C0"/>
                </a:solidFill>
              </a:rPr>
              <a:t>)</a:t>
            </a:r>
          </a:p>
          <a:p>
            <a:pPr>
              <a:buClr>
                <a:srgbClr val="0070C0"/>
              </a:buClr>
            </a:pPr>
            <a:r>
              <a:rPr lang="en-US" sz="1600" dirty="0" smtClean="0">
                <a:solidFill>
                  <a:srgbClr val="0070C0"/>
                </a:solidFill>
              </a:rPr>
              <a:t>of </a:t>
            </a:r>
            <a:r>
              <a:rPr lang="en-US" sz="1600" dirty="0">
                <a:solidFill>
                  <a:srgbClr val="0070C0"/>
                </a:solidFill>
              </a:rPr>
              <a:t>this </a:t>
            </a:r>
            <a:r>
              <a:rPr lang="en-US" sz="1600" dirty="0" smtClean="0">
                <a:solidFill>
                  <a:srgbClr val="0070C0"/>
                </a:solidFill>
              </a:rPr>
              <a:t>distribution as a function of the </a:t>
            </a:r>
            <a:r>
              <a:rPr lang="en-US" sz="1600" b="1" dirty="0" smtClean="0">
                <a:solidFill>
                  <a:srgbClr val="0070C0"/>
                </a:solidFill>
                <a:sym typeface="Symbol"/>
              </a:rPr>
              <a:t>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invariant </a:t>
            </a:r>
            <a:r>
              <a:rPr lang="en-US" sz="1600" dirty="0" smtClean="0">
                <a:solidFill>
                  <a:srgbClr val="0070C0"/>
                </a:solidFill>
              </a:rPr>
              <a:t>mass </a:t>
            </a:r>
            <a:r>
              <a:rPr lang="en-US" sz="1600" dirty="0">
                <a:solidFill>
                  <a:srgbClr val="0070C0"/>
                </a:solidFill>
              </a:rPr>
              <a:t>(</a:t>
            </a:r>
            <a:r>
              <a:rPr lang="en-GB" sz="1600" dirty="0" smtClean="0">
                <a:solidFill>
                  <a:srgbClr val="0070C0"/>
                </a:solidFill>
              </a:rPr>
              <a:t>M</a:t>
            </a:r>
            <a:r>
              <a:rPr lang="en-GB" sz="1600" b="1" baseline="-25000" dirty="0" smtClean="0">
                <a:solidFill>
                  <a:srgbClr val="0070C0"/>
                </a:solidFill>
                <a:sym typeface="Symbol"/>
              </a:rPr>
              <a:t></a:t>
            </a:r>
            <a:r>
              <a:rPr lang="en-GB" sz="1600" baseline="30000" dirty="0" smtClean="0">
                <a:solidFill>
                  <a:srgbClr val="0070C0"/>
                </a:solidFill>
              </a:rPr>
              <a:t>2</a:t>
            </a:r>
            <a:r>
              <a:rPr lang="en-GB" sz="1600" dirty="0">
                <a:solidFill>
                  <a:srgbClr val="0070C0"/>
                </a:solidFill>
              </a:rPr>
              <a:t>)</a:t>
            </a:r>
            <a:endParaRPr lang="en-US" sz="1600" baseline="30000" dirty="0">
              <a:solidFill>
                <a:srgbClr val="0070C0"/>
              </a:solidFill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Determine, </a:t>
            </a:r>
            <a:r>
              <a:rPr lang="en-US" sz="1600" b="1" dirty="0">
                <a:solidFill>
                  <a:srgbClr val="C00000"/>
                </a:solidFill>
              </a:rPr>
              <a:t>s</a:t>
            </a:r>
            <a:r>
              <a:rPr lang="en-US" sz="1600" b="1" baseline="-25000" dirty="0">
                <a:solidFill>
                  <a:srgbClr val="C00000"/>
                </a:solidFill>
              </a:rPr>
              <a:t>0</a:t>
            </a:r>
            <a:r>
              <a:rPr lang="en-US" sz="1600" dirty="0">
                <a:solidFill>
                  <a:srgbClr val="C00000"/>
                </a:solidFill>
              </a:rPr>
              <a:t>,  the </a:t>
            </a:r>
            <a:r>
              <a:rPr lang="en-GB" sz="1600" dirty="0" smtClean="0">
                <a:solidFill>
                  <a:srgbClr val="C00000"/>
                </a:solidFill>
              </a:rPr>
              <a:t>M</a:t>
            </a:r>
            <a:r>
              <a:rPr lang="en-GB" sz="1600" b="1" baseline="-25000" dirty="0" smtClean="0">
                <a:solidFill>
                  <a:srgbClr val="C00000"/>
                </a:solidFill>
                <a:sym typeface="Symbol"/>
              </a:rPr>
              <a:t></a:t>
            </a:r>
            <a:r>
              <a:rPr lang="en-GB" sz="1600" baseline="30000" dirty="0" smtClean="0">
                <a:solidFill>
                  <a:srgbClr val="C00000"/>
                </a:solidFill>
              </a:rPr>
              <a:t>2</a:t>
            </a:r>
            <a:r>
              <a:rPr lang="en-GB" sz="1600" dirty="0" smtClean="0">
                <a:solidFill>
                  <a:srgbClr val="C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for which </a:t>
            </a:r>
            <a:r>
              <a:rPr lang="en-GB" sz="1600" b="1" dirty="0">
                <a:solidFill>
                  <a:srgbClr val="C00000"/>
                </a:solidFill>
              </a:rPr>
              <a:t>FBA</a:t>
            </a:r>
            <a:r>
              <a:rPr lang="en-GB" sz="1600" dirty="0">
                <a:solidFill>
                  <a:srgbClr val="C00000"/>
                </a:solidFill>
              </a:rPr>
              <a:t> = 0</a:t>
            </a:r>
            <a:r>
              <a:rPr lang="en-GB" sz="1600" dirty="0" smtClean="0">
                <a:solidFill>
                  <a:srgbClr val="C00000"/>
                </a:solidFill>
              </a:rPr>
              <a:t>.</a:t>
            </a:r>
            <a:endParaRPr lang="en-GB" sz="1600" dirty="0">
              <a:solidFill>
                <a:srgbClr val="C00000"/>
              </a:solidFill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914400" y="2514600"/>
            <a:ext cx="4419864" cy="3934599"/>
            <a:chOff x="212725" y="2743200"/>
            <a:chExt cx="4419864" cy="3934599"/>
          </a:xfrm>
        </p:grpSpPr>
        <p:sp>
          <p:nvSpPr>
            <p:cNvPr id="421897" name="Line 9"/>
            <p:cNvSpPr>
              <a:spLocks noChangeShapeType="1"/>
            </p:cNvSpPr>
            <p:nvPr/>
          </p:nvSpPr>
          <p:spPr bwMode="auto">
            <a:xfrm flipH="1">
              <a:off x="2438400" y="2743200"/>
              <a:ext cx="1371600" cy="1905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1898" name="Rectangle 10"/>
            <p:cNvSpPr>
              <a:spLocks noChangeArrowheads="1"/>
            </p:cNvSpPr>
            <p:nvPr/>
          </p:nvSpPr>
          <p:spPr bwMode="auto">
            <a:xfrm>
              <a:off x="2879725" y="4038600"/>
              <a:ext cx="1486304" cy="630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dirty="0">
                  <a:solidFill>
                    <a:schemeClr val="tx1"/>
                  </a:solidFill>
                  <a:latin typeface="Times New Roman" pitchFamily="18" charset="0"/>
                </a:rPr>
                <a:t>Example 2 fb</a:t>
              </a:r>
              <a:r>
                <a:rPr lang="en-GB" sz="1400" baseline="30000" dirty="0">
                  <a:solidFill>
                    <a:schemeClr val="tx1"/>
                  </a:solidFill>
                  <a:latin typeface="Times New Roman" pitchFamily="18" charset="0"/>
                </a:rPr>
                <a:t>-1</a:t>
              </a:r>
              <a:r>
                <a:rPr lang="en-GB" sz="1400" dirty="0">
                  <a:solidFill>
                    <a:schemeClr val="tx1"/>
                  </a:solidFill>
                  <a:latin typeface="Times New Roman" pitchFamily="18" charset="0"/>
                </a:rPr>
                <a:t> </a:t>
              </a:r>
            </a:p>
            <a:p>
              <a:pPr>
                <a:spcBef>
                  <a:spcPct val="50000"/>
                </a:spcBef>
              </a:pPr>
              <a:r>
                <a:rPr lang="en-GB" sz="1400" dirty="0" smtClean="0">
                  <a:solidFill>
                    <a:schemeClr val="tx1"/>
                  </a:solidFill>
                  <a:latin typeface="Times New Roman" pitchFamily="18" charset="0"/>
                </a:rPr>
                <a:t>LHCb experiment</a:t>
              </a:r>
              <a:endParaRPr lang="en-GB" sz="1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421899" name="Text Box 11"/>
            <p:cNvSpPr txBox="1">
              <a:spLocks noChangeArrowheads="1"/>
            </p:cNvSpPr>
            <p:nvPr/>
          </p:nvSpPr>
          <p:spPr bwMode="auto">
            <a:xfrm>
              <a:off x="212725" y="6400800"/>
              <a:ext cx="4419864" cy="276999"/>
            </a:xfrm>
            <a:prstGeom prst="rect">
              <a:avLst/>
            </a:prstGeom>
            <a:solidFill>
              <a:schemeClr val="bg2"/>
            </a:solidFill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</a:rPr>
                <a:t>(LHCb @ 0.5 </a:t>
              </a:r>
              <a:r>
                <a:rPr lang="en-US" sz="1200" b="1" dirty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</a:rPr>
                <a:t>fb</a:t>
              </a:r>
              <a:r>
                <a:rPr lang="en-US" sz="1200" b="1" baseline="30000" dirty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</a:rPr>
                <a:t>-1</a:t>
              </a:r>
              <a:r>
                <a:rPr lang="en-US" sz="1200" b="1" dirty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</a:rPr>
                <a:t> </a:t>
              </a:r>
              <a:r>
                <a:rPr lang="en-US" sz="1200" b="1" dirty="0" smtClean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</a:rPr>
                <a:t>at 7 </a:t>
              </a:r>
              <a:r>
                <a:rPr lang="en-US" sz="1200" b="1" dirty="0" err="1" smtClean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</a:rPr>
                <a:t>TeV</a:t>
              </a:r>
              <a:r>
                <a:rPr lang="en-US" sz="1200" b="1" dirty="0" smtClean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</a:rPr>
                <a:t>         </a:t>
              </a:r>
              <a:r>
                <a:rPr lang="en-US" sz="1200" b="1" dirty="0" smtClean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  <a:sym typeface="Symbol"/>
                </a:rPr>
                <a:t>similar to </a:t>
              </a:r>
              <a:r>
                <a:rPr lang="en-US" sz="1200" b="1" dirty="0" smtClean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  <a:sym typeface="Symbol"/>
                </a:rPr>
                <a:t>BELLE/BABAR today</a:t>
              </a:r>
              <a:endParaRPr lang="en-US" sz="12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endParaRPr>
            </a:p>
          </p:txBody>
        </p:sp>
        <p:sp>
          <p:nvSpPr>
            <p:cNvPr id="421900" name="Line 12"/>
            <p:cNvSpPr>
              <a:spLocks noChangeShapeType="1"/>
            </p:cNvSpPr>
            <p:nvPr/>
          </p:nvSpPr>
          <p:spPr bwMode="auto">
            <a:xfrm>
              <a:off x="2041525" y="6553200"/>
              <a:ext cx="30480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20967-26DE-4145-AD82-9EC7AFD2FD6C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1114425" y="152400"/>
            <a:ext cx="7572375" cy="4572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of the </a:t>
            </a:r>
            <a:r>
              <a:rPr lang="en-GB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rare decay</a:t>
            </a:r>
            <a:r>
              <a:rPr lang="en-US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B</a:t>
            </a:r>
            <a:r>
              <a:rPr lang="en-US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  <a:sym typeface="Wingdings" pitchFamily="2" charset="2"/>
              </a:rPr>
              <a:t>K*</a:t>
            </a:r>
            <a:r>
              <a:rPr lang="en-US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  <a:sym typeface="Symbol"/>
              </a:rPr>
              <a:t></a:t>
            </a:r>
            <a:r>
              <a:rPr lang="en-US" sz="3200" baseline="30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  <a:sym typeface="Symbol"/>
              </a:rPr>
              <a:t>+</a:t>
            </a:r>
            <a:r>
              <a:rPr lang="en-US" sz="3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  <a:sym typeface="Symbol"/>
              </a:rPr>
              <a:t></a:t>
            </a:r>
            <a:r>
              <a:rPr lang="en-US" sz="3200" baseline="30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  <a:sym typeface="Symbol"/>
              </a:rPr>
              <a:t>-</a:t>
            </a:r>
            <a:endParaRPr kumimoji="0" lang="en-GB" sz="3200" b="0" i="0" u="none" strike="noStrike" kern="1200" cap="none" spc="0" normalizeH="0" baseline="3000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10000" y="2581668"/>
            <a:ext cx="39624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lnSpc>
                <a:spcPct val="80000"/>
              </a:lnSpc>
              <a:buFontTx/>
              <a:buNone/>
            </a:pPr>
            <a:r>
              <a:rPr lang="en-US" b="1" dirty="0" smtClean="0">
                <a:solidFill>
                  <a:srgbClr val="FF0000"/>
                </a:solidFill>
              </a:rPr>
              <a:t>SM: s</a:t>
            </a:r>
            <a:r>
              <a:rPr lang="en-US" b="1" baseline="-25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=4.36</a:t>
            </a:r>
            <a:r>
              <a:rPr lang="en-US" b="1" baseline="30000" dirty="0" smtClean="0">
                <a:solidFill>
                  <a:srgbClr val="FF0000"/>
                </a:solidFill>
              </a:rPr>
              <a:t>+0.33</a:t>
            </a:r>
            <a:r>
              <a:rPr lang="en-US" b="1" baseline="-25000" dirty="0" smtClean="0">
                <a:solidFill>
                  <a:srgbClr val="FF0000"/>
                </a:solidFill>
              </a:rPr>
              <a:t>-0.31</a:t>
            </a:r>
            <a:r>
              <a:rPr lang="en-US" b="1" dirty="0" smtClean="0">
                <a:solidFill>
                  <a:srgbClr val="FF0000"/>
                </a:solidFill>
              </a:rPr>
              <a:t> GeV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/c</a:t>
            </a:r>
            <a:r>
              <a:rPr lang="en-US" b="1" baseline="30000" dirty="0" smtClean="0">
                <a:solidFill>
                  <a:srgbClr val="FF0000"/>
                </a:solidFill>
              </a:rPr>
              <a:t>4</a:t>
            </a:r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4724400" y="2590800"/>
            <a:ext cx="2971800" cy="304800"/>
          </a:xfrm>
          <a:prstGeom prst="rect">
            <a:avLst/>
          </a:prstGeom>
          <a:solidFill>
            <a:srgbClr val="FFE39D">
              <a:alpha val="20000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17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2512" y="2971800"/>
            <a:ext cx="3258088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4724400"/>
            <a:ext cx="3482199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13929" y="3139607"/>
            <a:ext cx="486871" cy="67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3600" y="4876800"/>
            <a:ext cx="484938" cy="43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1752600" y="5029200"/>
            <a:ext cx="1661032" cy="307777"/>
          </a:xfrm>
          <a:prstGeom prst="rect">
            <a:avLst/>
          </a:prstGeom>
          <a:solidFill>
            <a:schemeClr val="bg2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sym typeface="Symbol"/>
              </a:rPr>
              <a:t>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sym typeface="Symbol"/>
              </a:rPr>
              <a:t>(s0)=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0.5 GeV</a:t>
            </a:r>
            <a:r>
              <a:rPr lang="en-US" sz="1400" b="1" baseline="30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2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/c</a:t>
            </a:r>
            <a:r>
              <a:rPr lang="en-US" sz="1400" b="1" baseline="30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4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F65BF90-9FAC-4260-9489-052609728492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6DC43-2395-46BB-8549-97A9BA061DF9}" type="slidenum">
              <a:rPr lang="fr-FR"/>
              <a:pPr>
                <a:defRPr/>
              </a:pPr>
              <a:t>35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4425" y="152400"/>
            <a:ext cx="7572375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~0.5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fb</a:t>
            </a:r>
            <a:r>
              <a:rPr lang="en-GB" sz="3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data with full trigger</a:t>
            </a:r>
            <a:endParaRPr lang="en-GB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4457" name="Rectangle 74"/>
          <p:cNvSpPr>
            <a:spLocks noChangeArrowheads="1"/>
          </p:cNvSpPr>
          <p:nvPr/>
        </p:nvSpPr>
        <p:spPr bwMode="auto">
          <a:xfrm>
            <a:off x="7132638" y="4208463"/>
            <a:ext cx="636587" cy="292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6" name="Footer Placeholder 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58" name="Rectangle 178"/>
          <p:cNvSpPr>
            <a:spLocks noChangeArrowheads="1"/>
          </p:cNvSpPr>
          <p:nvPr/>
        </p:nvSpPr>
        <p:spPr bwMode="auto">
          <a:xfrm>
            <a:off x="1181100" y="685800"/>
            <a:ext cx="4457700" cy="36933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measure </a:t>
            </a: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phase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of </a:t>
            </a:r>
            <a:r>
              <a:rPr lang="en-GB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V</a:t>
            </a:r>
            <a:r>
              <a:rPr lang="en-GB" b="1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ub</a:t>
            </a:r>
            <a:r>
              <a:rPr lang="en-GB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using tree decays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Math1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3870" y="1219200"/>
            <a:ext cx="7320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dbl" dirty="0" smtClean="0">
                <a:solidFill>
                  <a:srgbClr val="002060"/>
                </a:solidFill>
                <a:sym typeface="Symbol"/>
              </a:rPr>
              <a:t></a:t>
            </a:r>
            <a:r>
              <a:rPr lang="en-US" sz="2000" b="1" u="dbl" dirty="0" smtClean="0">
                <a:solidFill>
                  <a:srgbClr val="002060"/>
                </a:solidFill>
              </a:rPr>
              <a:t> from B </a:t>
            </a:r>
            <a:r>
              <a:rPr lang="en-US" sz="2000" b="1" u="dbl" dirty="0" smtClean="0">
                <a:solidFill>
                  <a:srgbClr val="002060"/>
                </a:solidFill>
                <a:sym typeface="Wingdings" pitchFamily="2" charset="2"/>
              </a:rPr>
              <a:t> D K* : crucial </a:t>
            </a:r>
            <a:r>
              <a:rPr lang="en-US" sz="2000" b="1" u="dbl" dirty="0" err="1" smtClean="0">
                <a:solidFill>
                  <a:srgbClr val="C00000"/>
                </a:solidFill>
                <a:sym typeface="Wingdings" pitchFamily="2" charset="2"/>
              </a:rPr>
              <a:t>hadron</a:t>
            </a:r>
            <a:r>
              <a:rPr lang="en-US" sz="2000" b="1" u="dbl" dirty="0" smtClean="0">
                <a:solidFill>
                  <a:srgbClr val="C00000"/>
                </a:solidFill>
                <a:sym typeface="Wingdings" pitchFamily="2" charset="2"/>
              </a:rPr>
              <a:t> trigger </a:t>
            </a:r>
            <a:r>
              <a:rPr lang="en-US" sz="2000" b="1" u="dbl" dirty="0" smtClean="0">
                <a:solidFill>
                  <a:srgbClr val="002060"/>
                </a:solidFill>
                <a:sym typeface="Wingdings" pitchFamily="2" charset="2"/>
              </a:rPr>
              <a:t>and </a:t>
            </a:r>
            <a:r>
              <a:rPr lang="en-US" sz="2000" b="1" u="dbl" dirty="0" smtClean="0">
                <a:solidFill>
                  <a:srgbClr val="C00000"/>
                </a:solidFill>
                <a:sym typeface="Wingdings" pitchFamily="2" charset="2"/>
              </a:rPr>
              <a:t>K/</a:t>
            </a:r>
            <a:r>
              <a:rPr lang="en-US" sz="2000" b="1" u="dbl" dirty="0" smtClean="0">
                <a:solidFill>
                  <a:srgbClr val="C00000"/>
                </a:solidFill>
                <a:sym typeface="Symbol"/>
              </a:rPr>
              <a:t> </a:t>
            </a:r>
            <a:r>
              <a:rPr lang="en-US" sz="2000" b="1" u="dbl" dirty="0" smtClean="0">
                <a:solidFill>
                  <a:srgbClr val="002060"/>
                </a:solidFill>
                <a:sym typeface="Symbol"/>
              </a:rPr>
              <a:t>separation</a:t>
            </a:r>
            <a:endParaRPr lang="en-US" sz="2000" b="1" u="dbl" dirty="0">
              <a:solidFill>
                <a:srgbClr val="002060"/>
              </a:solidFill>
            </a:endParaRPr>
          </a:p>
        </p:txBody>
      </p:sp>
      <p:grpSp>
        <p:nvGrpSpPr>
          <p:cNvPr id="14" name="Group 6"/>
          <p:cNvGrpSpPr/>
          <p:nvPr/>
        </p:nvGrpSpPr>
        <p:grpSpPr>
          <a:xfrm>
            <a:off x="1371600" y="1577975"/>
            <a:ext cx="7162800" cy="1774825"/>
            <a:chOff x="457200" y="685800"/>
            <a:chExt cx="7848600" cy="2308225"/>
          </a:xfrm>
        </p:grpSpPr>
        <p:pic>
          <p:nvPicPr>
            <p:cNvPr id="15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838200"/>
              <a:ext cx="2819400" cy="215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38800" y="685800"/>
              <a:ext cx="2667000" cy="2247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3129064" y="1219198"/>
              <a:ext cx="2504872" cy="960660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/>
                <a:t>Both </a:t>
              </a:r>
              <a:r>
                <a:rPr lang="en-US" sz="1400" dirty="0" err="1"/>
                <a:t>colour</a:t>
              </a:r>
              <a:r>
                <a:rPr lang="en-US" sz="1400" dirty="0"/>
                <a:t> suppressed</a:t>
              </a:r>
            </a:p>
            <a:p>
              <a:r>
                <a:rPr lang="en-US" sz="1400" dirty="0">
                  <a:cs typeface="Times New Roman" pitchFamily="18" charset="0"/>
                </a:rPr>
                <a:t>→   </a:t>
              </a:r>
              <a:r>
                <a:rPr lang="en-US" sz="1400" dirty="0"/>
                <a:t>Same magnitude</a:t>
              </a:r>
            </a:p>
            <a:p>
              <a:r>
                <a:rPr lang="en-US" sz="1400" dirty="0"/>
                <a:t>Good for large interference.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34124" y="2895600"/>
            <a:ext cx="8118505" cy="3581400"/>
            <a:chOff x="934124" y="2895600"/>
            <a:chExt cx="8118505" cy="3581400"/>
          </a:xfrm>
        </p:grpSpPr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934124" y="3247072"/>
              <a:ext cx="8118505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0070C0"/>
                </a:buClr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70C0"/>
                  </a:solidFill>
                </a:rPr>
                <a:t> </a:t>
              </a:r>
              <a:r>
                <a:rPr lang="en-US" dirty="0" smtClean="0">
                  <a:solidFill>
                    <a:srgbClr val="0066FF"/>
                  </a:solidFill>
                </a:rPr>
                <a:t>Observe </a:t>
              </a:r>
              <a:r>
                <a:rPr lang="en-US" dirty="0">
                  <a:solidFill>
                    <a:srgbClr val="C00000"/>
                  </a:solidFill>
                </a:rPr>
                <a:t>B</a:t>
              </a:r>
              <a:r>
                <a:rPr lang="en-US" baseline="30000" dirty="0">
                  <a:solidFill>
                    <a:srgbClr val="C00000"/>
                  </a:solidFill>
                </a:rPr>
                <a:t>0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→D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0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K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*o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,  B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0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→D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0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K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*0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, B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0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→D</a:t>
              </a:r>
              <a:r>
                <a:rPr lang="en-US" b="1" baseline="-25000" dirty="0">
                  <a:solidFill>
                    <a:srgbClr val="C00000"/>
                  </a:solidFill>
                  <a:cs typeface="Times New Roman" pitchFamily="18" charset="0"/>
                </a:rPr>
                <a:t>1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K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*0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 </a:t>
              </a: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and the 3 charge conjugate reactions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.</a:t>
              </a:r>
            </a:p>
            <a:p>
              <a:pPr>
                <a:buClr>
                  <a:srgbClr val="0070C0"/>
                </a:buClr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0066FF"/>
                  </a:solidFill>
                  <a:cs typeface="Times New Roman" pitchFamily="18" charset="0"/>
                </a:rPr>
                <a:t> The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D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0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 </a:t>
              </a: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and the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K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*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 </a:t>
              </a: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are observed in their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K</a:t>
              </a:r>
              <a:r>
                <a:rPr lang="en-US" baseline="30000" dirty="0" smtClean="0">
                  <a:solidFill>
                    <a:srgbClr val="C00000"/>
                  </a:solidFill>
                  <a:cs typeface="Times New Roman" pitchFamily="18" charset="0"/>
                </a:rPr>
                <a:t>+-</a:t>
              </a:r>
              <a:r>
                <a:rPr lang="en-US" b="1" dirty="0" smtClean="0">
                  <a:solidFill>
                    <a:srgbClr val="C00000"/>
                  </a:solidFill>
                  <a:cs typeface="Times New Roman" pitchFamily="18" charset="0"/>
                  <a:sym typeface="Symbol"/>
                </a:rPr>
                <a:t></a:t>
              </a:r>
              <a:r>
                <a:rPr lang="en-US" baseline="30000" dirty="0" smtClean="0">
                  <a:solidFill>
                    <a:srgbClr val="C00000"/>
                  </a:solidFill>
                  <a:cs typeface="Times New Roman" pitchFamily="18" charset="0"/>
                </a:rPr>
                <a:t>-+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decay modes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. </a:t>
              </a: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The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D</a:t>
              </a:r>
              <a:r>
                <a:rPr lang="en-US" b="1" baseline="-25000" dirty="0">
                  <a:solidFill>
                    <a:srgbClr val="C00000"/>
                  </a:solidFill>
                  <a:cs typeface="Times New Roman" pitchFamily="18" charset="0"/>
                </a:rPr>
                <a:t>1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 in </a:t>
              </a:r>
              <a:r>
                <a:rPr lang="en-US" b="1" dirty="0" smtClean="0">
                  <a:solidFill>
                    <a:srgbClr val="C00000"/>
                  </a:solidFill>
                  <a:cs typeface="Times New Roman" pitchFamily="18" charset="0"/>
                  <a:sym typeface="Symbol"/>
                </a:rPr>
                <a:t></a:t>
              </a:r>
              <a:r>
                <a:rPr lang="en-US" baseline="30000" dirty="0" smtClean="0">
                  <a:solidFill>
                    <a:srgbClr val="C00000"/>
                  </a:solidFill>
                  <a:cs typeface="Times New Roman" pitchFamily="18" charset="0"/>
                </a:rPr>
                <a:t>+</a:t>
              </a:r>
              <a:r>
                <a:rPr lang="en-US" b="1" dirty="0" smtClean="0">
                  <a:solidFill>
                    <a:srgbClr val="C00000"/>
                  </a:solidFill>
                  <a:cs typeface="Times New Roman" pitchFamily="18" charset="0"/>
                  <a:sym typeface="Symbol"/>
                </a:rPr>
                <a:t></a:t>
              </a:r>
              <a:r>
                <a:rPr lang="en-US" baseline="30000" dirty="0" smtClean="0">
                  <a:solidFill>
                    <a:srgbClr val="C00000"/>
                  </a:solidFill>
                  <a:cs typeface="Times New Roman" pitchFamily="18" charset="0"/>
                </a:rPr>
                <a:t>-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or K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+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K</a:t>
              </a:r>
              <a:r>
                <a:rPr lang="en-US" baseline="30000" dirty="0">
                  <a:solidFill>
                    <a:srgbClr val="C00000"/>
                  </a:solidFill>
                  <a:cs typeface="Times New Roman" pitchFamily="18" charset="0"/>
                </a:rPr>
                <a:t>-</a:t>
              </a:r>
            </a:p>
            <a:p>
              <a:pPr>
                <a:buClr>
                  <a:srgbClr val="0070C0"/>
                </a:buClr>
                <a:buFont typeface="Arial" pitchFamily="34" charset="0"/>
                <a:buChar char="•"/>
              </a:pP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The </a:t>
              </a:r>
              <a:r>
                <a:rPr lang="en-US" dirty="0" err="1">
                  <a:solidFill>
                    <a:srgbClr val="C00000"/>
                  </a:solidFill>
                  <a:cs typeface="Times New Roman" pitchFamily="18" charset="0"/>
                </a:rPr>
                <a:t>flavour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 </a:t>
              </a: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of the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B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 </a:t>
              </a: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is identified by the charge of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the K in K* decay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.</a:t>
              </a:r>
            </a:p>
            <a:p>
              <a:pPr>
                <a:buClr>
                  <a:srgbClr val="0070C0"/>
                </a:buClr>
                <a:buFont typeface="Arial" pitchFamily="34" charset="0"/>
                <a:buChar char="•"/>
              </a:pP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The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 </a:t>
              </a:r>
              <a:r>
                <a:rPr lang="en-US" dirty="0" err="1">
                  <a:solidFill>
                    <a:srgbClr val="C00000"/>
                  </a:solidFill>
                  <a:cs typeface="Times New Roman" pitchFamily="18" charset="0"/>
                </a:rPr>
                <a:t>flavour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 </a:t>
              </a: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of the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D</a:t>
              </a:r>
              <a:r>
                <a:rPr lang="en-US" dirty="0">
                  <a:solidFill>
                    <a:srgbClr val="0070C0"/>
                  </a:solidFill>
                  <a:cs typeface="Times New Roman" pitchFamily="18" charset="0"/>
                </a:rPr>
                <a:t> </a:t>
              </a:r>
              <a:r>
                <a:rPr lang="en-US" dirty="0">
                  <a:solidFill>
                    <a:srgbClr val="0066FF"/>
                  </a:solidFill>
                  <a:cs typeface="Times New Roman" pitchFamily="18" charset="0"/>
                </a:rPr>
                <a:t>by the charge of </a:t>
              </a:r>
              <a:r>
                <a:rPr lang="en-US" dirty="0">
                  <a:solidFill>
                    <a:srgbClr val="C00000"/>
                  </a:solidFill>
                  <a:cs typeface="Times New Roman" pitchFamily="18" charset="0"/>
                </a:rPr>
                <a:t>the K in D </a:t>
              </a:r>
              <a:r>
                <a:rPr lang="en-US" dirty="0" smtClean="0">
                  <a:solidFill>
                    <a:srgbClr val="C00000"/>
                  </a:solidFill>
                  <a:cs typeface="Times New Roman" pitchFamily="18" charset="0"/>
                </a:rPr>
                <a:t>decay  </a:t>
              </a:r>
              <a:r>
                <a:rPr lang="en-US" dirty="0" smtClean="0">
                  <a:solidFill>
                    <a:srgbClr val="0070C0"/>
                  </a:solidFill>
                  <a:cs typeface="Times New Roman" pitchFamily="18" charset="0"/>
                </a:rPr>
                <a:t>→ </a:t>
              </a:r>
              <a:r>
                <a:rPr lang="en-US" b="1" dirty="0" smtClean="0">
                  <a:solidFill>
                    <a:srgbClr val="C00000"/>
                  </a:solidFill>
                  <a:cs typeface="Times New Roman" pitchFamily="18" charset="0"/>
                </a:rPr>
                <a:t>Self </a:t>
              </a:r>
              <a:r>
                <a:rPr lang="en-US" b="1" dirty="0">
                  <a:solidFill>
                    <a:srgbClr val="C00000"/>
                  </a:solidFill>
                  <a:cs typeface="Times New Roman" pitchFamily="18" charset="0"/>
                </a:rPr>
                <a:t>tagging</a:t>
              </a:r>
              <a:r>
                <a:rPr lang="en-US" b="1" dirty="0" smtClean="0">
                  <a:solidFill>
                    <a:srgbClr val="C00000"/>
                  </a:solidFill>
                  <a:cs typeface="Times New Roman" pitchFamily="18" charset="0"/>
                </a:rPr>
                <a:t>.</a:t>
              </a:r>
            </a:p>
          </p:txBody>
        </p:sp>
        <p:grpSp>
          <p:nvGrpSpPr>
            <p:cNvPr id="20" name="Group 15"/>
            <p:cNvGrpSpPr/>
            <p:nvPr/>
          </p:nvGrpSpPr>
          <p:grpSpPr>
            <a:xfrm>
              <a:off x="4676775" y="2895600"/>
              <a:ext cx="1571625" cy="457200"/>
              <a:chOff x="3886200" y="2514600"/>
              <a:chExt cx="1571625" cy="457200"/>
            </a:xfrm>
          </p:grpSpPr>
          <p:sp>
            <p:nvSpPr>
              <p:cNvPr id="23" name="Text Box 35"/>
              <p:cNvSpPr txBox="1">
                <a:spLocks noChangeArrowheads="1"/>
              </p:cNvSpPr>
              <p:nvPr/>
            </p:nvSpPr>
            <p:spPr bwMode="auto">
              <a:xfrm>
                <a:off x="3886200" y="2514600"/>
                <a:ext cx="1571625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 dirty="0">
                    <a:solidFill>
                      <a:srgbClr val="C00000"/>
                    </a:solidFill>
                    <a:latin typeface="Times New Roman" pitchFamily="18" charset="0"/>
                  </a:rPr>
                  <a:t>D</a:t>
                </a:r>
                <a:r>
                  <a:rPr lang="en-US" sz="1600" b="1" baseline="-25000" dirty="0">
                    <a:solidFill>
                      <a:srgbClr val="C00000"/>
                    </a:solidFill>
                    <a:latin typeface="Times New Roman" pitchFamily="18" charset="0"/>
                  </a:rPr>
                  <a:t>1</a:t>
                </a:r>
                <a:r>
                  <a:rPr lang="en-US" sz="1600" b="1" dirty="0">
                    <a:solidFill>
                      <a:srgbClr val="C00000"/>
                    </a:solidFill>
                    <a:latin typeface="Times New Roman" pitchFamily="18" charset="0"/>
                  </a:rPr>
                  <a:t>=(D</a:t>
                </a:r>
                <a:r>
                  <a:rPr lang="en-US" sz="1600" b="1" baseline="-25000" dirty="0">
                    <a:solidFill>
                      <a:srgbClr val="C00000"/>
                    </a:solidFill>
                    <a:latin typeface="Times New Roman" pitchFamily="18" charset="0"/>
                  </a:rPr>
                  <a:t>0</a:t>
                </a:r>
                <a:r>
                  <a:rPr lang="en-US" sz="1600" b="1" dirty="0">
                    <a:solidFill>
                      <a:srgbClr val="C00000"/>
                    </a:solidFill>
                    <a:latin typeface="Times New Roman" pitchFamily="18" charset="0"/>
                  </a:rPr>
                  <a:t> + D</a:t>
                </a:r>
                <a:r>
                  <a:rPr lang="en-US" sz="1600" b="1" baseline="-25000" dirty="0">
                    <a:solidFill>
                      <a:srgbClr val="C00000"/>
                    </a:solidFill>
                    <a:latin typeface="Times New Roman" pitchFamily="18" charset="0"/>
                  </a:rPr>
                  <a:t>0</a:t>
                </a:r>
                <a:r>
                  <a:rPr lang="en-US" sz="1600" b="1" dirty="0">
                    <a:solidFill>
                      <a:srgbClr val="C00000"/>
                    </a:solidFill>
                    <a:latin typeface="Times New Roman" pitchFamily="18" charset="0"/>
                  </a:rPr>
                  <a:t>)/</a:t>
                </a:r>
                <a:r>
                  <a:rPr lang="en-US" sz="1600" b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√2</a:t>
                </a:r>
              </a:p>
            </p:txBody>
          </p:sp>
          <p:sp>
            <p:nvSpPr>
              <p:cNvPr id="24" name="Line 36"/>
              <p:cNvSpPr>
                <a:spLocks noChangeShapeType="1"/>
              </p:cNvSpPr>
              <p:nvPr/>
            </p:nvSpPr>
            <p:spPr bwMode="auto">
              <a:xfrm>
                <a:off x="4343400" y="2590800"/>
                <a:ext cx="152400" cy="0"/>
              </a:xfrm>
              <a:prstGeom prst="line">
                <a:avLst/>
              </a:prstGeom>
              <a:noFill/>
              <a:ln w="12700">
                <a:solidFill>
                  <a:srgbClr val="C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Line 37"/>
              <p:cNvSpPr>
                <a:spLocks noChangeShapeType="1"/>
              </p:cNvSpPr>
              <p:nvPr/>
            </p:nvSpPr>
            <p:spPr bwMode="auto">
              <a:xfrm flipV="1">
                <a:off x="4038600" y="2819400"/>
                <a:ext cx="228600" cy="15240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6400800" y="5257800"/>
              <a:ext cx="142821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</a:rPr>
                <a:t>                </a:t>
              </a:r>
              <a:r>
                <a:rPr lang="en-US" b="1" dirty="0" smtClean="0">
                  <a:latin typeface="Times New Roman" pitchFamily="18" charset="0"/>
                </a:rPr>
                <a:t>With </a:t>
              </a:r>
              <a:r>
                <a:rPr lang="en-US" b="1" dirty="0" err="1" smtClean="0">
                  <a:latin typeface="Times New Roman" pitchFamily="18" charset="0"/>
                </a:rPr>
                <a:t>r</a:t>
              </a:r>
              <a:r>
                <a:rPr lang="en-US" b="1" baseline="-25000" dirty="0" err="1" smtClean="0">
                  <a:latin typeface="Times New Roman" pitchFamily="18" charset="0"/>
                </a:rPr>
                <a:t>B</a:t>
              </a:r>
              <a:r>
                <a:rPr lang="en-US" b="1" dirty="0" smtClean="0">
                  <a:latin typeface="Times New Roman" pitchFamily="18" charset="0"/>
                </a:rPr>
                <a:t>=0.3</a:t>
              </a:r>
              <a:r>
                <a:rPr lang="en-US" sz="1800" b="1" dirty="0" smtClean="0">
                  <a:solidFill>
                    <a:schemeClr val="tx1"/>
                  </a:solidFill>
                  <a:latin typeface="Times New Roman" pitchFamily="18" charset="0"/>
                </a:rPr>
                <a:t>,</a:t>
              </a:r>
              <a:endParaRPr lang="en-US" sz="1800" b="1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pic>
          <p:nvPicPr>
            <p:cNvPr id="2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>
            <a:xfrm>
              <a:off x="1115033" y="4800600"/>
              <a:ext cx="4980967" cy="1676400"/>
            </a:xfrm>
            <a:prstGeom prst="rect">
              <a:avLst/>
            </a:prstGeom>
            <a:noFill/>
            <a:ln/>
          </p:spPr>
        </p:pic>
      </p:grpSp>
      <p:sp>
        <p:nvSpPr>
          <p:cNvPr id="26" name="TextBox 25"/>
          <p:cNvSpPr txBox="1"/>
          <p:nvPr/>
        </p:nvSpPr>
        <p:spPr>
          <a:xfrm>
            <a:off x="5714166" y="759023"/>
            <a:ext cx="2896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arXiv:0912.4179 for more details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4419600" y="5334000"/>
            <a:ext cx="609600" cy="2286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419600" y="5715000"/>
            <a:ext cx="609600" cy="2286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495800" y="6096000"/>
            <a:ext cx="609600" cy="2286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410200" y="5334000"/>
            <a:ext cx="457200" cy="2286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410200" y="5715000"/>
            <a:ext cx="457200" cy="2286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410200" y="6096000"/>
            <a:ext cx="457200" cy="22860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419600" y="52578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419600" y="557426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290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498285" y="595526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370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257800" y="5257800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0.2</a:t>
            </a:r>
            <a:r>
              <a:rPr lang="en-US" sz="1400" dirty="0" smtClean="0">
                <a:sym typeface="Symbol"/>
              </a:rPr>
              <a:t>0.5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5334000" y="5635823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105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5334000" y="6016823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Symbol"/>
              </a:rPr>
              <a:t>2010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6590E45-BFDB-4B82-A59F-3B9AEE53F910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6DC43-2395-46BB-8549-97A9BA061DF9}" type="slidenum">
              <a:rPr lang="fr-FR"/>
              <a:pPr>
                <a:defRPr/>
              </a:pPr>
              <a:t>36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4425" y="152400"/>
            <a:ext cx="7572375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dirty="0" smtClean="0">
                <a:sym typeface="Symbol"/>
              </a:rPr>
              <a:t> </a:t>
            </a:r>
            <a:r>
              <a:rPr lang="en-US" sz="3200" dirty="0" smtClean="0">
                <a:sym typeface="Symbol"/>
              </a:rPr>
              <a:t>at tree level from B</a:t>
            </a:r>
            <a:r>
              <a:rPr lang="en-US" sz="3200" dirty="0" smtClean="0">
                <a:sym typeface="Wingdings" pitchFamily="2" charset="2"/>
              </a:rPr>
              <a:t>DK</a:t>
            </a:r>
            <a:endParaRPr lang="en-GB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4457" name="Rectangle 74"/>
          <p:cNvSpPr>
            <a:spLocks noChangeArrowheads="1"/>
          </p:cNvSpPr>
          <p:nvPr/>
        </p:nvSpPr>
        <p:spPr bwMode="auto">
          <a:xfrm>
            <a:off x="7132638" y="4208463"/>
            <a:ext cx="636587" cy="292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6" name="Footer Placeholder 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58" name="Rectangle 178"/>
          <p:cNvSpPr>
            <a:spLocks noChangeArrowheads="1"/>
          </p:cNvSpPr>
          <p:nvPr/>
        </p:nvSpPr>
        <p:spPr bwMode="auto">
          <a:xfrm>
            <a:off x="1181100" y="685800"/>
            <a:ext cx="4457700" cy="36933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measure </a:t>
            </a: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phase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of </a:t>
            </a:r>
            <a:r>
              <a:rPr lang="en-GB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V</a:t>
            </a:r>
            <a:r>
              <a:rPr lang="en-GB" b="1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ub</a:t>
            </a:r>
            <a:r>
              <a:rPr lang="en-GB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using tree decays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Math1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19178" y="1123890"/>
            <a:ext cx="7262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dbl" dirty="0" smtClean="0">
                <a:solidFill>
                  <a:srgbClr val="002060"/>
                </a:solidFill>
                <a:sym typeface="Symbol"/>
              </a:rPr>
              <a:t></a:t>
            </a:r>
            <a:r>
              <a:rPr lang="en-US" sz="2000" b="1" u="dbl" dirty="0" smtClean="0">
                <a:solidFill>
                  <a:srgbClr val="002060"/>
                </a:solidFill>
              </a:rPr>
              <a:t> from B</a:t>
            </a:r>
            <a:r>
              <a:rPr lang="en-US" sz="2000" b="1" u="dbl" baseline="30000" dirty="0" smtClean="0">
                <a:solidFill>
                  <a:srgbClr val="002060"/>
                </a:solidFill>
                <a:sym typeface="Symbol"/>
              </a:rPr>
              <a:t></a:t>
            </a:r>
            <a:r>
              <a:rPr lang="en-US" sz="2000" b="1" u="dbl" dirty="0" smtClean="0">
                <a:solidFill>
                  <a:srgbClr val="002060"/>
                </a:solidFill>
              </a:rPr>
              <a:t> </a:t>
            </a:r>
            <a:r>
              <a:rPr lang="en-US" sz="2000" b="1" u="dbl" dirty="0" smtClean="0">
                <a:solidFill>
                  <a:srgbClr val="002060"/>
                </a:solidFill>
                <a:sym typeface="Wingdings" pitchFamily="2" charset="2"/>
              </a:rPr>
              <a:t> D K</a:t>
            </a:r>
            <a:r>
              <a:rPr lang="en-US" sz="2000" b="1" u="dbl" baseline="30000" dirty="0" smtClean="0">
                <a:solidFill>
                  <a:srgbClr val="002060"/>
                </a:solidFill>
                <a:sym typeface="Symbol"/>
              </a:rPr>
              <a:t></a:t>
            </a:r>
            <a:r>
              <a:rPr lang="en-US" sz="2000" b="1" u="dbl" dirty="0" smtClean="0">
                <a:solidFill>
                  <a:srgbClr val="002060"/>
                </a:solidFill>
                <a:sym typeface="Wingdings" pitchFamily="2" charset="2"/>
              </a:rPr>
              <a:t>: crucial </a:t>
            </a:r>
            <a:r>
              <a:rPr lang="en-US" sz="2000" b="1" u="dbl" dirty="0" err="1" smtClean="0">
                <a:solidFill>
                  <a:srgbClr val="C00000"/>
                </a:solidFill>
                <a:sym typeface="Wingdings" pitchFamily="2" charset="2"/>
              </a:rPr>
              <a:t>hadron</a:t>
            </a:r>
            <a:r>
              <a:rPr lang="en-US" sz="2000" b="1" u="dbl" dirty="0" smtClean="0">
                <a:solidFill>
                  <a:srgbClr val="C00000"/>
                </a:solidFill>
                <a:sym typeface="Wingdings" pitchFamily="2" charset="2"/>
              </a:rPr>
              <a:t> trigger </a:t>
            </a:r>
            <a:r>
              <a:rPr lang="en-US" sz="2000" b="1" u="dbl" dirty="0" smtClean="0">
                <a:solidFill>
                  <a:srgbClr val="002060"/>
                </a:solidFill>
                <a:sym typeface="Wingdings" pitchFamily="2" charset="2"/>
              </a:rPr>
              <a:t>and </a:t>
            </a:r>
            <a:r>
              <a:rPr lang="en-US" sz="2000" b="1" u="dbl" dirty="0" smtClean="0">
                <a:solidFill>
                  <a:srgbClr val="C00000"/>
                </a:solidFill>
                <a:sym typeface="Wingdings" pitchFamily="2" charset="2"/>
              </a:rPr>
              <a:t>K/</a:t>
            </a:r>
            <a:r>
              <a:rPr lang="en-US" sz="2000" b="1" u="dbl" dirty="0" smtClean="0">
                <a:solidFill>
                  <a:srgbClr val="C00000"/>
                </a:solidFill>
                <a:sym typeface="Symbol"/>
              </a:rPr>
              <a:t></a:t>
            </a:r>
            <a:r>
              <a:rPr lang="en-US" sz="2000" b="1" u="dbl" dirty="0" smtClean="0">
                <a:solidFill>
                  <a:srgbClr val="002060"/>
                </a:solidFill>
                <a:sym typeface="Symbol"/>
              </a:rPr>
              <a:t> separation</a:t>
            </a:r>
            <a:endParaRPr lang="en-US" sz="2000" b="1" u="dbl" dirty="0">
              <a:solidFill>
                <a:srgbClr val="00206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990600" y="2846947"/>
            <a:ext cx="8153400" cy="3477653"/>
            <a:chOff x="990600" y="2438400"/>
            <a:chExt cx="8153400" cy="3477653"/>
          </a:xfrm>
        </p:grpSpPr>
        <p:sp>
          <p:nvSpPr>
            <p:cNvPr id="29" name="Rectangle 28"/>
            <p:cNvSpPr/>
            <p:nvPr/>
          </p:nvSpPr>
          <p:spPr>
            <a:xfrm>
              <a:off x="1143000" y="2438400"/>
              <a:ext cx="6705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70C0"/>
                </a:buClr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C00000"/>
                  </a:solidFill>
                  <a:cs typeface="Times New Roman" pitchFamily="18" charset="0"/>
                </a:rPr>
                <a:t>Challenge</a:t>
              </a:r>
              <a:r>
                <a:rPr lang="en-US" dirty="0" smtClean="0">
                  <a:solidFill>
                    <a:srgbClr val="0070C0"/>
                  </a:solidFill>
                  <a:cs typeface="Times New Roman" pitchFamily="18" charset="0"/>
                </a:rPr>
                <a:t> </a:t>
              </a:r>
              <a:r>
                <a:rPr lang="en-US" dirty="0" smtClean="0">
                  <a:solidFill>
                    <a:srgbClr val="0066FF"/>
                  </a:solidFill>
                  <a:cs typeface="Times New Roman" pitchFamily="18" charset="0"/>
                </a:rPr>
                <a:t>is to find the </a:t>
              </a:r>
              <a:r>
                <a:rPr lang="en-US" dirty="0" smtClean="0">
                  <a:solidFill>
                    <a:srgbClr val="C00000"/>
                  </a:solidFill>
                  <a:cs typeface="Times New Roman" pitchFamily="18" charset="0"/>
                </a:rPr>
                <a:t>suppressed K</a:t>
              </a:r>
              <a:r>
                <a:rPr lang="en-US" dirty="0" smtClean="0">
                  <a:solidFill>
                    <a:srgbClr val="C00000"/>
                  </a:solidFill>
                  <a:cs typeface="Times New Roman" pitchFamily="18" charset="0"/>
                  <a:sym typeface="Symbol"/>
                </a:rPr>
                <a:t> </a:t>
              </a:r>
              <a:r>
                <a:rPr lang="en-US" dirty="0" smtClean="0">
                  <a:solidFill>
                    <a:srgbClr val="C00000"/>
                  </a:solidFill>
                  <a:cs typeface="Times New Roman" pitchFamily="18" charset="0"/>
                  <a:sym typeface="Symbol"/>
                </a:rPr>
                <a:t>modes (Br ~ 10</a:t>
              </a:r>
              <a:r>
                <a:rPr lang="en-US" baseline="30000" dirty="0" smtClean="0">
                  <a:solidFill>
                    <a:srgbClr val="C00000"/>
                  </a:solidFill>
                  <a:cs typeface="Times New Roman" pitchFamily="18" charset="0"/>
                  <a:sym typeface="Symbol"/>
                </a:rPr>
                <a:t>-7</a:t>
              </a:r>
              <a:r>
                <a:rPr lang="en-US" dirty="0" smtClean="0">
                  <a:solidFill>
                    <a:srgbClr val="C00000"/>
                  </a:solidFill>
                  <a:cs typeface="Times New Roman" pitchFamily="18" charset="0"/>
                  <a:sym typeface="Symbol"/>
                </a:rPr>
                <a:t>)</a:t>
              </a:r>
              <a:endParaRPr lang="en-US" dirty="0">
                <a:solidFill>
                  <a:srgbClr val="C00000"/>
                </a:solidFill>
                <a:cs typeface="Times New Roman" pitchFamily="18" charset="0"/>
              </a:endParaRPr>
            </a:p>
          </p:txBody>
        </p:sp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77547" y="3200400"/>
              <a:ext cx="3966453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3200400"/>
              <a:ext cx="3966453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2743200" y="3897868"/>
              <a:ext cx="7620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4">
                      <a:lumMod val="7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84</a:t>
              </a:r>
              <a:r>
                <a:rPr lang="en-GB" dirty="0" smtClean="0">
                  <a:solidFill>
                    <a:schemeClr val="accent4">
                      <a:lumMod val="7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k</a:t>
              </a:r>
              <a:endParaRPr lang="en-GB" dirty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86200" y="4355068"/>
              <a:ext cx="1295400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accent4">
                      <a:lumMod val="7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/>
                </a:rPr>
                <a:t>1.0</a:t>
              </a:r>
              <a:r>
                <a:rPr lang="en-GB" dirty="0" smtClean="0">
                  <a:solidFill>
                    <a:schemeClr val="accent4">
                      <a:lumMod val="7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/>
                </a:rPr>
                <a:t></a:t>
              </a:r>
              <a:r>
                <a:rPr lang="en-GB" dirty="0" smtClean="0">
                  <a:solidFill>
                    <a:schemeClr val="accent4">
                      <a:lumMod val="7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  <a:sym typeface="Symbol"/>
                </a:rPr>
                <a:t>0.5k</a:t>
              </a:r>
              <a:endParaRPr lang="en-GB" dirty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84815" y="2819400"/>
              <a:ext cx="1617751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cs typeface="Times New Roman" pitchFamily="18" charset="0"/>
                </a:rPr>
                <a:t>K</a:t>
              </a:r>
              <a:r>
                <a:rPr lang="en-US" sz="2400" b="1" dirty="0" smtClean="0">
                  <a:cs typeface="Times New Roman" pitchFamily="18" charset="0"/>
                  <a:sym typeface="Symbol"/>
                </a:rPr>
                <a:t> </a:t>
              </a:r>
              <a:r>
                <a:rPr lang="en-US" sz="2400" b="1" dirty="0" smtClean="0">
                  <a:cs typeface="Times New Roman" pitchFamily="18" charset="0"/>
                  <a:sym typeface="Symbol"/>
                </a:rPr>
                <a:t>modes</a:t>
              </a:r>
              <a:endParaRPr lang="en-GB" sz="24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81800" y="2819400"/>
              <a:ext cx="1917513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cs typeface="Times New Roman" pitchFamily="18" charset="0"/>
                </a:rPr>
                <a:t>K</a:t>
              </a:r>
              <a:r>
                <a:rPr lang="en-US" sz="2400" b="1" baseline="-25000" dirty="0" smtClean="0">
                  <a:cs typeface="Times New Roman" pitchFamily="18" charset="0"/>
                </a:rPr>
                <a:t>s</a:t>
              </a:r>
              <a:r>
                <a:rPr lang="en-US" sz="2400" b="1" dirty="0" smtClean="0">
                  <a:cs typeface="Times New Roman" pitchFamily="18" charset="0"/>
                  <a:sym typeface="Symbol"/>
                </a:rPr>
                <a:t> </a:t>
              </a:r>
              <a:r>
                <a:rPr lang="en-US" sz="2400" b="1" dirty="0" smtClean="0">
                  <a:cs typeface="Times New Roman" pitchFamily="18" charset="0"/>
                  <a:sym typeface="Symbol"/>
                </a:rPr>
                <a:t>modes</a:t>
              </a:r>
              <a:endParaRPr lang="en-GB" sz="2400" b="1" dirty="0"/>
            </a:p>
          </p:txBody>
        </p:sp>
        <p:sp>
          <p:nvSpPr>
            <p:cNvPr id="37" name="Text Box 13"/>
            <p:cNvSpPr txBox="1">
              <a:spLocks noChangeArrowheads="1"/>
            </p:cNvSpPr>
            <p:nvPr/>
          </p:nvSpPr>
          <p:spPr bwMode="auto">
            <a:xfrm>
              <a:off x="4907545" y="2895600"/>
              <a:ext cx="141705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</a:rPr>
                <a:t>With </a:t>
              </a:r>
              <a:r>
                <a:rPr lang="en-US" b="1" dirty="0" err="1" smtClean="0">
                  <a:latin typeface="Times New Roman" pitchFamily="18" charset="0"/>
                </a:rPr>
                <a:t>r</a:t>
              </a:r>
              <a:r>
                <a:rPr lang="en-US" b="1" baseline="-25000" dirty="0" err="1" smtClean="0">
                  <a:latin typeface="Times New Roman" pitchFamily="18" charset="0"/>
                </a:rPr>
                <a:t>B</a:t>
              </a:r>
              <a:r>
                <a:rPr lang="en-US" b="1" dirty="0" smtClean="0">
                  <a:latin typeface="Times New Roman" pitchFamily="18" charset="0"/>
                </a:rPr>
                <a:t>=0.1</a:t>
              </a:r>
              <a:endParaRPr lang="en-US" sz="2400" b="1" dirty="0">
                <a:solidFill>
                  <a:srgbClr val="00CC00"/>
                </a:solidFill>
                <a:latin typeface="Times New Roman" pitchFamily="18" charset="0"/>
              </a:endParaRPr>
            </a:p>
          </p:txBody>
        </p:sp>
        <p:pic>
          <p:nvPicPr>
            <p:cNvPr id="38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43000" y="4724400"/>
              <a:ext cx="3357562" cy="1191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TextBox 35"/>
            <p:cNvSpPr txBox="1"/>
            <p:nvPr/>
          </p:nvSpPr>
          <p:spPr>
            <a:xfrm>
              <a:off x="5638800" y="4534035"/>
              <a:ext cx="35052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0066FF"/>
                  </a:solidFill>
                </a:rPr>
                <a:t>Caveat in the </a:t>
              </a:r>
              <a:r>
                <a:rPr lang="en-US" sz="1600" dirty="0" smtClean="0">
                  <a:solidFill>
                    <a:srgbClr val="0066FF"/>
                  </a:solidFill>
                  <a:cs typeface="Times New Roman" pitchFamily="18" charset="0"/>
                </a:rPr>
                <a:t>K</a:t>
              </a:r>
              <a:r>
                <a:rPr lang="en-US" sz="1600" baseline="-25000" dirty="0" smtClean="0">
                  <a:solidFill>
                    <a:srgbClr val="0066FF"/>
                  </a:solidFill>
                  <a:cs typeface="Times New Roman" pitchFamily="18" charset="0"/>
                  <a:sym typeface="Symbol"/>
                </a:rPr>
                <a:t>s</a:t>
              </a:r>
              <a:r>
                <a:rPr lang="en-US" sz="1600" dirty="0" smtClean="0">
                  <a:solidFill>
                    <a:srgbClr val="0066FF"/>
                  </a:solidFill>
                  <a:cs typeface="Times New Roman" pitchFamily="18" charset="0"/>
                  <a:sym typeface="Symbol"/>
                </a:rPr>
                <a:t> </a:t>
              </a:r>
              <a:r>
                <a:rPr lang="en-US" sz="1600" dirty="0" smtClean="0">
                  <a:solidFill>
                    <a:srgbClr val="0066FF"/>
                  </a:solidFill>
                  <a:cs typeface="Times New Roman" pitchFamily="18" charset="0"/>
                  <a:sym typeface="Symbol"/>
                </a:rPr>
                <a:t>modes the </a:t>
              </a:r>
            </a:p>
            <a:p>
              <a:r>
                <a:rPr lang="en-US" sz="1600" dirty="0" smtClean="0">
                  <a:solidFill>
                    <a:srgbClr val="0066FF"/>
                  </a:solidFill>
                  <a:cs typeface="Times New Roman" pitchFamily="18" charset="0"/>
                  <a:sym typeface="Symbol"/>
                </a:rPr>
                <a:t>treatment of intermediate resonances </a:t>
              </a:r>
            </a:p>
            <a:p>
              <a:r>
                <a:rPr lang="en-US" sz="1600" dirty="0" smtClean="0">
                  <a:solidFill>
                    <a:srgbClr val="0066FF"/>
                  </a:solidFill>
                  <a:cs typeface="Times New Roman" pitchFamily="18" charset="0"/>
                  <a:sym typeface="Symbol"/>
                </a:rPr>
                <a:t>needs to be </a:t>
              </a:r>
              <a:r>
                <a:rPr lang="en-US" sz="1600" dirty="0" smtClean="0">
                  <a:solidFill>
                    <a:srgbClr val="0066FF"/>
                  </a:solidFill>
                  <a:cs typeface="Times New Roman" pitchFamily="18" charset="0"/>
                  <a:sym typeface="Symbol"/>
                </a:rPr>
                <a:t>understood and no HLT trigger  has been applied</a:t>
              </a:r>
              <a:endParaRPr lang="en-GB" sz="1600" dirty="0">
                <a:solidFill>
                  <a:srgbClr val="0066FF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038600" y="4267200"/>
            <a:ext cx="8382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50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3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4600" y="4736068"/>
            <a:ext cx="10668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1.6k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990600" y="1581150"/>
            <a:ext cx="8153399" cy="1238250"/>
            <a:chOff x="990600" y="1581150"/>
            <a:chExt cx="8153399" cy="1238250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1581150"/>
              <a:ext cx="8153399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3" name="Rectangle 22"/>
            <p:cNvSpPr/>
            <p:nvPr/>
          </p:nvSpPr>
          <p:spPr>
            <a:xfrm>
              <a:off x="8839200" y="2133600"/>
              <a:ext cx="1524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5334000" y="4800600"/>
            <a:ext cx="3657600" cy="228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181600" y="4343400"/>
            <a:ext cx="1371600" cy="228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705600" y="4267200"/>
            <a:ext cx="7620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6.8k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48600" y="4267200"/>
            <a:ext cx="11430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2.3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0.3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k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7E2703B-8CDA-43A6-9CDF-9496A20F713E}" type="datetime2">
              <a:rPr lang="en-US" sz="1200" smtClean="0"/>
              <a:pPr>
                <a:defRPr/>
              </a:pPr>
              <a:t>Tuesday, January 05, 2010</a:t>
            </a:fld>
            <a:endParaRPr lang="fr-FR" sz="1200"/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6DC43-2395-46BB-8549-97A9BA061DF9}" type="slidenum">
              <a:rPr lang="fr-FR"/>
              <a:pPr>
                <a:defRPr/>
              </a:pPr>
              <a:t>37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4425" y="152400"/>
            <a:ext cx="7572375" cy="457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dirty="0" smtClean="0">
                <a:sym typeface="Symbol"/>
              </a:rPr>
              <a:t> </a:t>
            </a:r>
            <a:r>
              <a:rPr lang="en-US" sz="3200" dirty="0" smtClean="0">
                <a:sym typeface="Symbol"/>
              </a:rPr>
              <a:t>at tree level from B</a:t>
            </a:r>
            <a:r>
              <a:rPr lang="en-US" sz="3200" dirty="0" smtClean="0">
                <a:sym typeface="Wingdings" pitchFamily="2" charset="2"/>
              </a:rPr>
              <a:t>DK</a:t>
            </a:r>
            <a:endParaRPr lang="en-GB" sz="32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4457" name="Rectangle 74"/>
          <p:cNvSpPr>
            <a:spLocks noChangeArrowheads="1"/>
          </p:cNvSpPr>
          <p:nvPr/>
        </p:nvSpPr>
        <p:spPr bwMode="auto">
          <a:xfrm>
            <a:off x="7132638" y="4208463"/>
            <a:ext cx="636587" cy="292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6" name="Footer Placeholder 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58" name="Rectangle 178"/>
          <p:cNvSpPr>
            <a:spLocks noChangeArrowheads="1"/>
          </p:cNvSpPr>
          <p:nvPr/>
        </p:nvSpPr>
        <p:spPr bwMode="auto">
          <a:xfrm>
            <a:off x="1181100" y="685800"/>
            <a:ext cx="4457700" cy="36933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measure </a:t>
            </a: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phase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Math1"/>
              </a:rPr>
              <a:t>of </a:t>
            </a:r>
            <a:r>
              <a:rPr lang="en-GB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V</a:t>
            </a:r>
            <a:r>
              <a:rPr lang="en-GB" b="1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ub</a:t>
            </a:r>
            <a:r>
              <a:rPr lang="en-GB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using tree decays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Math1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1143000"/>
            <a:ext cx="7320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dbl" dirty="0" smtClean="0">
                <a:solidFill>
                  <a:srgbClr val="002060"/>
                </a:solidFill>
                <a:sym typeface="Symbol"/>
              </a:rPr>
              <a:t></a:t>
            </a:r>
            <a:r>
              <a:rPr lang="en-US" sz="2000" b="1" u="dbl" dirty="0" smtClean="0">
                <a:solidFill>
                  <a:srgbClr val="002060"/>
                </a:solidFill>
              </a:rPr>
              <a:t> from B</a:t>
            </a:r>
            <a:r>
              <a:rPr lang="en-US" sz="2000" b="1" u="dbl" baseline="-25000" dirty="0" smtClean="0">
                <a:solidFill>
                  <a:srgbClr val="002060"/>
                </a:solidFill>
                <a:sym typeface="Symbol"/>
              </a:rPr>
              <a:t>s</a:t>
            </a:r>
            <a:r>
              <a:rPr lang="en-US" sz="2000" b="1" u="dbl" dirty="0" smtClean="0">
                <a:solidFill>
                  <a:srgbClr val="002060"/>
                </a:solidFill>
              </a:rPr>
              <a:t> </a:t>
            </a:r>
            <a:r>
              <a:rPr lang="en-US" sz="2000" b="1" u="dbl" dirty="0" smtClean="0">
                <a:solidFill>
                  <a:srgbClr val="002060"/>
                </a:solidFill>
                <a:sym typeface="Wingdings" pitchFamily="2" charset="2"/>
              </a:rPr>
              <a:t> Ds K : crucial </a:t>
            </a:r>
            <a:r>
              <a:rPr lang="en-US" sz="2000" b="1" u="dbl" dirty="0" err="1" smtClean="0">
                <a:solidFill>
                  <a:srgbClr val="C00000"/>
                </a:solidFill>
                <a:sym typeface="Wingdings" pitchFamily="2" charset="2"/>
              </a:rPr>
              <a:t>hadron</a:t>
            </a:r>
            <a:r>
              <a:rPr lang="en-US" sz="2000" b="1" u="dbl" dirty="0" smtClean="0">
                <a:solidFill>
                  <a:srgbClr val="C00000"/>
                </a:solidFill>
                <a:sym typeface="Wingdings" pitchFamily="2" charset="2"/>
              </a:rPr>
              <a:t> trigger </a:t>
            </a:r>
            <a:r>
              <a:rPr lang="en-US" sz="2000" b="1" u="dbl" dirty="0" smtClean="0">
                <a:solidFill>
                  <a:srgbClr val="002060"/>
                </a:solidFill>
                <a:sym typeface="Wingdings" pitchFamily="2" charset="2"/>
              </a:rPr>
              <a:t>and </a:t>
            </a:r>
            <a:r>
              <a:rPr lang="en-US" sz="2000" b="1" u="dbl" dirty="0" smtClean="0">
                <a:solidFill>
                  <a:srgbClr val="C00000"/>
                </a:solidFill>
                <a:sym typeface="Wingdings" pitchFamily="2" charset="2"/>
              </a:rPr>
              <a:t>K/</a:t>
            </a:r>
            <a:r>
              <a:rPr lang="en-US" sz="2000" b="1" u="dbl" dirty="0" smtClean="0">
                <a:solidFill>
                  <a:srgbClr val="C00000"/>
                </a:solidFill>
                <a:sym typeface="Symbol"/>
              </a:rPr>
              <a:t></a:t>
            </a:r>
            <a:r>
              <a:rPr lang="en-US" sz="2000" b="1" u="dbl" dirty="0" smtClean="0">
                <a:solidFill>
                  <a:srgbClr val="002060"/>
                </a:solidFill>
                <a:sym typeface="Symbol"/>
              </a:rPr>
              <a:t> separation</a:t>
            </a:r>
            <a:endParaRPr lang="en-US" sz="2000" b="1" u="dbl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752600"/>
            <a:ext cx="48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FF"/>
                </a:solidFill>
                <a:sym typeface="Symbol"/>
              </a:rPr>
              <a:t>Two tree decays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(</a:t>
            </a:r>
            <a:r>
              <a:rPr lang="en-US" dirty="0" err="1" smtClean="0">
                <a:solidFill>
                  <a:srgbClr val="C00000"/>
                </a:solidFill>
                <a:sym typeface="Symbol"/>
              </a:rPr>
              <a:t>b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c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) and (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bu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) 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that interfere via B</a:t>
            </a:r>
            <a:r>
              <a:rPr lang="en-US" baseline="-25000" dirty="0" smtClean="0">
                <a:solidFill>
                  <a:srgbClr val="0066FF"/>
                </a:solidFill>
                <a:sym typeface="Wingdings" pitchFamily="2" charset="2"/>
              </a:rPr>
              <a:t>s</a:t>
            </a:r>
            <a:r>
              <a:rPr lang="en-US" dirty="0" smtClean="0">
                <a:solidFill>
                  <a:srgbClr val="0066FF"/>
                </a:solidFill>
                <a:sym typeface="Wingdings" pitchFamily="2" charset="2"/>
              </a:rPr>
              <a:t> mixing.  Can determine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</a:t>
            </a:r>
            <a:r>
              <a:rPr lang="en-US" baseline="-25000" dirty="0" smtClean="0">
                <a:solidFill>
                  <a:srgbClr val="C00000"/>
                </a:solidFill>
                <a:sym typeface="Symbol"/>
              </a:rPr>
              <a:t>s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+ </a:t>
            </a:r>
            <a:r>
              <a:rPr lang="en-US" dirty="0" smtClean="0">
                <a:solidFill>
                  <a:srgbClr val="0066FF"/>
                </a:solidFill>
                <a:sym typeface="Symbol"/>
              </a:rPr>
              <a:t>in the same way than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2+ </a:t>
            </a:r>
            <a:r>
              <a:rPr lang="en-US" dirty="0" smtClean="0">
                <a:solidFill>
                  <a:srgbClr val="0066FF"/>
                </a:solidFill>
                <a:sym typeface="Symbol"/>
              </a:rPr>
              <a:t>using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B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D*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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0066FF"/>
                </a:solidFill>
                <a:sym typeface="Symbol"/>
              </a:rPr>
              <a:t>done at the B-factories. However in this case, both amplitudes are similar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(~</a:t>
            </a:r>
            <a:r>
              <a:rPr lang="en-US" baseline="30000" dirty="0" smtClean="0">
                <a:solidFill>
                  <a:srgbClr val="C00000"/>
                </a:solidFill>
                <a:sym typeface="Symbol"/>
              </a:rPr>
              <a:t>3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) </a:t>
            </a:r>
            <a:r>
              <a:rPr lang="en-US" dirty="0" smtClean="0">
                <a:solidFill>
                  <a:srgbClr val="0066FF"/>
                </a:solidFill>
                <a:sym typeface="Symbol"/>
              </a:rPr>
              <a:t>and their ratio can be extracted </a:t>
            </a:r>
            <a:r>
              <a:rPr lang="en-US" dirty="0" smtClean="0">
                <a:solidFill>
                  <a:srgbClr val="0066FF"/>
                </a:solidFill>
                <a:sym typeface="Symbol"/>
              </a:rPr>
              <a:t>easier from data! </a:t>
            </a:r>
            <a:endParaRPr lang="en-US" dirty="0" smtClean="0">
              <a:solidFill>
                <a:srgbClr val="0066FF"/>
              </a:solidFill>
              <a:sym typeface="Symbol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752600"/>
            <a:ext cx="2971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1066800" y="3733800"/>
            <a:ext cx="491948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66FF"/>
                </a:solidFill>
              </a:rPr>
              <a:t>Fit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dirty="0" err="1">
                <a:solidFill>
                  <a:srgbClr val="C00000"/>
                </a:solidFill>
              </a:rPr>
              <a:t>D</a:t>
            </a:r>
            <a:r>
              <a:rPr lang="en-US" sz="1800" baseline="-25000" dirty="0" err="1">
                <a:solidFill>
                  <a:srgbClr val="C00000"/>
                </a:solidFill>
              </a:rPr>
              <a:t>s</a:t>
            </a:r>
            <a:r>
              <a:rPr lang="en-US" sz="1800" dirty="0" err="1">
                <a:solidFill>
                  <a:srgbClr val="C00000"/>
                </a:solidFill>
              </a:rPr>
              <a:t>K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dirty="0">
                <a:solidFill>
                  <a:srgbClr val="0066FF"/>
                </a:solidFill>
              </a:rPr>
              <a:t>time distributions, simultaneously with </a:t>
            </a:r>
          </a:p>
          <a:p>
            <a:r>
              <a:rPr lang="en-US" sz="1800" dirty="0" smtClean="0">
                <a:solidFill>
                  <a:srgbClr val="0066FF"/>
                </a:solidFill>
              </a:rPr>
              <a:t>10 </a:t>
            </a:r>
            <a:r>
              <a:rPr lang="en-US" sz="1800" dirty="0">
                <a:solidFill>
                  <a:srgbClr val="0066FF"/>
                </a:solidFill>
              </a:rPr>
              <a:t>x more abundant </a:t>
            </a:r>
            <a:r>
              <a:rPr lang="en-US" sz="1800" dirty="0" smtClean="0">
                <a:solidFill>
                  <a:srgbClr val="C00000"/>
                </a:solidFill>
              </a:rPr>
              <a:t>D</a:t>
            </a:r>
            <a:r>
              <a:rPr lang="en-US" sz="1800" baseline="-25000" dirty="0" smtClean="0">
                <a:solidFill>
                  <a:srgbClr val="C00000"/>
                </a:solidFill>
              </a:rPr>
              <a:t>s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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, </a:t>
            </a:r>
            <a:r>
              <a:rPr lang="en-US" dirty="0" smtClean="0">
                <a:solidFill>
                  <a:srgbClr val="0066FF"/>
                </a:solidFill>
                <a:sym typeface="Symbol"/>
              </a:rPr>
              <a:t>and the </a:t>
            </a:r>
            <a:r>
              <a:rPr lang="en-US" i="1" dirty="0" smtClean="0">
                <a:solidFill>
                  <a:srgbClr val="C00000"/>
                </a:solidFill>
                <a:sym typeface="Symbol"/>
              </a:rPr>
              <a:t>untagged sample</a:t>
            </a:r>
            <a:r>
              <a:rPr lang="en-US" b="1" dirty="0" smtClean="0">
                <a:solidFill>
                  <a:srgbClr val="C00000"/>
                </a:solidFill>
                <a:sym typeface="Symbol"/>
              </a:rPr>
              <a:t>.</a:t>
            </a:r>
            <a:endParaRPr lang="en-US" sz="1800" b="1" dirty="0">
              <a:solidFill>
                <a:srgbClr val="C00000"/>
              </a:solidFill>
            </a:endParaRPr>
          </a:p>
          <a:p>
            <a:r>
              <a:rPr lang="en-US" sz="1800" dirty="0">
                <a:solidFill>
                  <a:srgbClr val="0066FF"/>
                </a:solidFill>
              </a:rPr>
              <a:t>This allows simultaneous extraction of </a:t>
            </a:r>
            <a:r>
              <a:rPr lang="en-US" sz="1800" dirty="0" smtClean="0">
                <a:solidFill>
                  <a:srgbClr val="0066FF"/>
                </a:solidFill>
              </a:rPr>
              <a:t>:</a:t>
            </a:r>
            <a:endParaRPr lang="en-US" sz="1800" dirty="0">
              <a:solidFill>
                <a:srgbClr val="0066FF"/>
              </a:solidFill>
              <a:latin typeface="Times New Roman" pitchFamily="18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800" dirty="0">
                <a:solidFill>
                  <a:srgbClr val="0066FF"/>
                </a:solidFill>
              </a:rPr>
              <a:t>   </a:t>
            </a:r>
            <a:r>
              <a:rPr lang="en-US" dirty="0" smtClean="0">
                <a:solidFill>
                  <a:srgbClr val="0066FF"/>
                </a:solidFill>
                <a:sym typeface="Symbol"/>
              </a:rPr>
              <a:t></a:t>
            </a: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</a:rPr>
              <a:t>m</a:t>
            </a:r>
            <a:r>
              <a:rPr lang="en-US" sz="1800" baseline="-25000" dirty="0" smtClean="0">
                <a:solidFill>
                  <a:srgbClr val="0066FF"/>
                </a:solidFill>
                <a:latin typeface="Times New Roman" pitchFamily="18" charset="0"/>
              </a:rPr>
              <a:t>s</a:t>
            </a: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</a:rPr>
              <a:t>, </a:t>
            </a: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rgbClr val="0066FF"/>
                </a:solidFill>
                <a:latin typeface="Times New Roman" pitchFamily="18" charset="0"/>
                <a:sym typeface="Symbol"/>
              </a:rPr>
              <a:t></a:t>
            </a:r>
            <a:r>
              <a:rPr lang="en-US" sz="1800" baseline="-25000" dirty="0" smtClean="0">
                <a:solidFill>
                  <a:srgbClr val="0066FF"/>
                </a:solidFill>
                <a:latin typeface="Times New Roman" pitchFamily="18" charset="0"/>
              </a:rPr>
              <a:t>s</a:t>
            </a:r>
            <a:endParaRPr lang="en-US" sz="1800" baseline="-25000" dirty="0">
              <a:solidFill>
                <a:srgbClr val="0066FF"/>
              </a:solidFill>
              <a:latin typeface="Times New Roman" pitchFamily="18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800" dirty="0">
                <a:solidFill>
                  <a:srgbClr val="0066FF"/>
                </a:solidFill>
                <a:latin typeface="Times New Roman" pitchFamily="18" charset="0"/>
              </a:rPr>
              <a:t>   </a:t>
            </a: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sym typeface="Symbol"/>
              </a:rPr>
              <a:t></a:t>
            </a: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</a:rPr>
              <a:t> </a:t>
            </a:r>
            <a:r>
              <a:rPr lang="en-US" sz="1800" dirty="0">
                <a:solidFill>
                  <a:srgbClr val="0066FF"/>
                </a:solidFill>
                <a:latin typeface="Times New Roman" pitchFamily="18" charset="0"/>
              </a:rPr>
              <a:t>the wrong tag rate</a:t>
            </a: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800" dirty="0">
                <a:solidFill>
                  <a:srgbClr val="0066FF"/>
                </a:solidFill>
                <a:latin typeface="Times New Roman" pitchFamily="18" charset="0"/>
              </a:rPr>
              <a:t>   strong phase difference </a:t>
            </a:r>
            <a:r>
              <a:rPr lang="en-US" dirty="0" smtClean="0">
                <a:solidFill>
                  <a:srgbClr val="0066FF"/>
                </a:solidFill>
                <a:latin typeface="Times New Roman" pitchFamily="18" charset="0"/>
                <a:sym typeface="Symbol"/>
              </a:rPr>
              <a:t></a:t>
            </a: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</a:rPr>
              <a:t>,</a:t>
            </a:r>
            <a:endParaRPr lang="en-US" sz="1800" dirty="0">
              <a:solidFill>
                <a:srgbClr val="0066FF"/>
              </a:solidFill>
              <a:latin typeface="Times New Roman" pitchFamily="18" charset="0"/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Times New Roman" pitchFamily="18" charset="0"/>
              </a:rPr>
              <a:t>                 </a:t>
            </a:r>
            <a:r>
              <a:rPr lang="en-US" sz="2400" b="1" dirty="0" smtClean="0">
                <a:latin typeface="Times New Roman" pitchFamily="18" charset="0"/>
                <a:sym typeface="Symbol"/>
              </a:rPr>
              <a:t></a:t>
            </a:r>
            <a:r>
              <a:rPr lang="en-US" sz="2400" b="1" baseline="-25000" dirty="0" smtClean="0">
                <a:solidFill>
                  <a:schemeClr val="tx1"/>
                </a:solidFill>
                <a:latin typeface="Times New Roman" pitchFamily="18" charset="0"/>
              </a:rPr>
              <a:t>s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</a:rPr>
              <a:t>+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sym typeface="Symbol"/>
              </a:rPr>
              <a:t></a:t>
            </a:r>
            <a:endParaRPr lang="en-US" sz="2400" b="1" dirty="0">
              <a:solidFill>
                <a:srgbClr val="FF0000"/>
              </a:solidFill>
            </a:endParaRPr>
          </a:p>
          <a:p>
            <a:endParaRPr lang="en-US" sz="2400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105400" y="4851737"/>
            <a:ext cx="384271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</a:rPr>
              <a:t>Using </a:t>
            </a:r>
            <a:r>
              <a:rPr lang="en-US" b="1" dirty="0" smtClean="0">
                <a:latin typeface="Times New Roman" pitchFamily="18" charset="0"/>
                <a:sym typeface="Symbol"/>
              </a:rPr>
              <a:t></a:t>
            </a:r>
            <a:r>
              <a:rPr lang="en-US" sz="1800" b="1" baseline="-25000" dirty="0" smtClean="0">
                <a:solidFill>
                  <a:schemeClr val="tx1"/>
                </a:solidFill>
                <a:latin typeface="Times New Roman" pitchFamily="18" charset="0"/>
              </a:rPr>
              <a:t>s </a:t>
            </a:r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</a:rPr>
              <a:t>obtained from B</a:t>
            </a:r>
            <a:r>
              <a:rPr lang="en-US" sz="1800" b="1" baseline="-25000" dirty="0">
                <a:solidFill>
                  <a:schemeClr val="tx1"/>
                </a:solidFill>
                <a:latin typeface="Times New Roman" pitchFamily="18" charset="0"/>
              </a:rPr>
              <a:t>s</a:t>
            </a:r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</a:rPr>
              <a:t> to 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</a:rPr>
              <a:t>J/</a:t>
            </a:r>
            <a:r>
              <a:rPr lang="en-US" b="1" dirty="0" smtClean="0">
                <a:latin typeface="Times New Roman" pitchFamily="18" charset="0"/>
                <a:sym typeface="Symbol"/>
              </a:rPr>
              <a:t>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</a:rPr>
              <a:t>,</a:t>
            </a:r>
          </a:p>
          <a:p>
            <a:r>
              <a:rPr lang="en-US" b="1" dirty="0" smtClean="0">
                <a:latin typeface="Times New Roman" pitchFamily="18" charset="0"/>
              </a:rPr>
              <a:t>a</a:t>
            </a:r>
            <a:r>
              <a:rPr lang="en-US" b="1" dirty="0" smtClean="0">
                <a:latin typeface="Times New Roman" pitchFamily="18" charset="0"/>
              </a:rPr>
              <a:t>nd  14k B</a:t>
            </a:r>
            <a:r>
              <a:rPr lang="en-US" b="1" baseline="-25000" dirty="0" smtClean="0">
                <a:latin typeface="Times New Roman" pitchFamily="18" charset="0"/>
              </a:rPr>
              <a:t>s</a:t>
            </a:r>
            <a:r>
              <a:rPr lang="en-US" b="1" dirty="0" smtClean="0">
                <a:latin typeface="Times New Roman" pitchFamily="18" charset="0"/>
                <a:sym typeface="Wingdings" pitchFamily="2" charset="2"/>
              </a:rPr>
              <a:t>D</a:t>
            </a:r>
            <a:r>
              <a:rPr lang="en-US" b="1" baseline="-25000" dirty="0" smtClean="0">
                <a:latin typeface="Times New Roman" pitchFamily="18" charset="0"/>
                <a:sym typeface="Wingdings" pitchFamily="2" charset="2"/>
              </a:rPr>
              <a:t>s</a:t>
            </a:r>
            <a:r>
              <a:rPr lang="en-US" b="1" dirty="0" smtClean="0">
                <a:latin typeface="Times New Roman" pitchFamily="18" charset="0"/>
                <a:sym typeface="Wingdings" pitchFamily="2" charset="2"/>
              </a:rPr>
              <a:t>K</a:t>
            </a:r>
            <a:r>
              <a:rPr lang="en-US" b="1" dirty="0" smtClean="0">
                <a:latin typeface="Times New Roman" pitchFamily="18" charset="0"/>
              </a:rPr>
              <a:t> with B/S = 0.3</a:t>
            </a:r>
            <a:r>
              <a:rPr lang="en-US" b="1" dirty="0" smtClean="0">
                <a:latin typeface="Times New Roman" pitchFamily="18" charset="0"/>
                <a:sym typeface="Symbol"/>
              </a:rPr>
              <a:t>0.2</a:t>
            </a:r>
            <a:endParaRPr lang="en-US" sz="1800" b="1" dirty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</a:rPr>
              <a:t>      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sym typeface="Symbol"/>
              </a:rPr>
              <a:t>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sym typeface="Symbol"/>
              </a:rPr>
              <a:t>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</a:rPr>
              <a:t>)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</a:rPr>
              <a:t>~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</a:rPr>
              <a:t> 10</a:t>
            </a:r>
            <a:r>
              <a:rPr lang="en-US" sz="2400" b="1" baseline="30000" dirty="0" smtClean="0">
                <a:solidFill>
                  <a:srgbClr val="FF0000"/>
                </a:solidFill>
                <a:latin typeface="Times New Roman" pitchFamily="18" charset="0"/>
              </a:rPr>
              <a:t>o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</a:rPr>
              <a:t>with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</a:rPr>
              <a:t>2 fb</a:t>
            </a:r>
            <a:r>
              <a:rPr lang="en-US" sz="2400" b="1" baseline="30000" dirty="0" smtClean="0">
                <a:solidFill>
                  <a:srgbClr val="FF0000"/>
                </a:solidFill>
                <a:latin typeface="Times New Roman" pitchFamily="18" charset="0"/>
              </a:rPr>
              <a:t>-1</a:t>
            </a:r>
            <a:endParaRPr lang="en-US" sz="2400" b="1" dirty="0">
              <a:solidFill>
                <a:srgbClr val="00CC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858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19"/>
          <p:cNvGrpSpPr>
            <a:grpSpLocks/>
          </p:cNvGrpSpPr>
          <p:nvPr/>
        </p:nvGrpSpPr>
        <p:grpSpPr bwMode="auto">
          <a:xfrm>
            <a:off x="6324600" y="4038600"/>
            <a:ext cx="2819709" cy="2743200"/>
            <a:chOff x="4068" y="1361"/>
            <a:chExt cx="2027" cy="2055"/>
          </a:xfrm>
        </p:grpSpPr>
        <p:pic>
          <p:nvPicPr>
            <p:cNvPr id="23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 l="7716" t="10037" r="9325"/>
            <a:stretch>
              <a:fillRect/>
            </a:stretch>
          </p:blipFill>
          <p:spPr bwMode="auto">
            <a:xfrm>
              <a:off x="4068" y="1361"/>
              <a:ext cx="1972" cy="2055"/>
            </a:xfrm>
            <a:prstGeom prst="rect">
              <a:avLst/>
            </a:prstGeom>
            <a:noFill/>
          </p:spPr>
        </p:pic>
        <p:pic>
          <p:nvPicPr>
            <p:cNvPr id="24" name="Picture 21"/>
            <p:cNvPicPr>
              <a:picLocks noChangeAspect="1" noChangeArrowheads="1"/>
            </p:cNvPicPr>
            <p:nvPr/>
          </p:nvPicPr>
          <p:blipFill>
            <a:blip r:embed="rId5" cstate="print"/>
            <a:srcRect l="23871" t="13190" r="19589" b="13264"/>
            <a:stretch>
              <a:fillRect/>
            </a:stretch>
          </p:blipFill>
          <p:spPr bwMode="auto">
            <a:xfrm rot="-2697179">
              <a:off x="4456" y="1444"/>
              <a:ext cx="1344" cy="1680"/>
            </a:xfrm>
            <a:prstGeom prst="rect">
              <a:avLst/>
            </a:prstGeom>
            <a:noFill/>
          </p:spPr>
        </p:pic>
        <p:sp>
          <p:nvSpPr>
            <p:cNvPr id="25" name="Text Box 22"/>
            <p:cNvSpPr txBox="1">
              <a:spLocks noChangeArrowheads="1"/>
            </p:cNvSpPr>
            <p:nvPr/>
          </p:nvSpPr>
          <p:spPr bwMode="auto">
            <a:xfrm>
              <a:off x="5424" y="1536"/>
              <a:ext cx="671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GB" sz="1600" dirty="0">
                  <a:solidFill>
                    <a:schemeClr val="tx1"/>
                  </a:solidFill>
                  <a:latin typeface="Times" pitchFamily="18" charset="0"/>
                </a:rPr>
                <a:t>loops (</a:t>
              </a:r>
              <a:r>
                <a:rPr lang="en-GB" sz="1600" dirty="0" smtClean="0">
                  <a:solidFill>
                    <a:schemeClr val="tx1"/>
                  </a:solidFill>
                  <a:latin typeface="Times" pitchFamily="18" charset="0"/>
                </a:rPr>
                <a:t>2009)</a:t>
              </a:r>
              <a:endParaRPr lang="en-GB" sz="1600" dirty="0">
                <a:solidFill>
                  <a:schemeClr val="tx1"/>
                </a:solidFill>
                <a:latin typeface="Times" pitchFamily="18" charset="0"/>
              </a:endParaRPr>
            </a:p>
          </p:txBody>
        </p:sp>
        <p:sp>
          <p:nvSpPr>
            <p:cNvPr id="26" name="Oval 23"/>
            <p:cNvSpPr>
              <a:spLocks noChangeArrowheads="1"/>
            </p:cNvSpPr>
            <p:nvPr/>
          </p:nvSpPr>
          <p:spPr bwMode="auto">
            <a:xfrm rot="1383571">
              <a:off x="5197" y="2008"/>
              <a:ext cx="96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 flipH="1">
              <a:off x="5280" y="1632"/>
              <a:ext cx="19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Text Box 25"/>
            <p:cNvSpPr txBox="1">
              <a:spLocks noChangeArrowheads="1"/>
            </p:cNvSpPr>
            <p:nvPr/>
          </p:nvSpPr>
          <p:spPr bwMode="auto">
            <a:xfrm>
              <a:off x="4920" y="1426"/>
              <a:ext cx="17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200">
                  <a:solidFill>
                    <a:schemeClr val="tx1"/>
                  </a:solidFill>
                  <a:latin typeface="Times" pitchFamily="18" charset="0"/>
                  <a:sym typeface="Symbol" pitchFamily="18" charset="2"/>
                </a:rPr>
                <a:t></a:t>
              </a:r>
              <a:endParaRPr lang="en-GB" sz="1200">
                <a:solidFill>
                  <a:schemeClr val="tx1"/>
                </a:solidFill>
                <a:latin typeface="Times" pitchFamily="18" charset="0"/>
              </a:endParaRPr>
            </a:p>
          </p:txBody>
        </p:sp>
        <p:sp>
          <p:nvSpPr>
            <p:cNvPr id="29" name="Line 26"/>
            <p:cNvSpPr>
              <a:spLocks noChangeShapeType="1"/>
            </p:cNvSpPr>
            <p:nvPr/>
          </p:nvSpPr>
          <p:spPr bwMode="auto">
            <a:xfrm>
              <a:off x="4288" y="1392"/>
              <a:ext cx="16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30" name="Picture 27"/>
            <p:cNvPicPr>
              <a:picLocks noChangeAspect="1" noChangeArrowheads="1"/>
            </p:cNvPicPr>
            <p:nvPr/>
          </p:nvPicPr>
          <p:blipFill>
            <a:blip r:embed="rId6" cstate="print"/>
            <a:srcRect l="48102" t="86737" r="17570" b="10944"/>
            <a:stretch>
              <a:fillRect/>
            </a:stretch>
          </p:blipFill>
          <p:spPr bwMode="auto">
            <a:xfrm>
              <a:off x="4344" y="3112"/>
              <a:ext cx="816" cy="53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498080" cy="685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ym typeface="Symbol"/>
              </a:rPr>
              <a:t> </a:t>
            </a:r>
            <a:r>
              <a:rPr lang="en-US" dirty="0" smtClean="0">
                <a:sym typeface="Symbol"/>
              </a:rPr>
              <a:t>at tree </a:t>
            </a:r>
            <a:r>
              <a:rPr lang="en-US" dirty="0" smtClean="0">
                <a:sym typeface="Symbol"/>
              </a:rPr>
              <a:t>level from B</a:t>
            </a:r>
            <a:r>
              <a:rPr lang="en-US" dirty="0" smtClean="0">
                <a:sym typeface="Wingdings" pitchFamily="2" charset="2"/>
              </a:rPr>
              <a:t>DK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339D8-08FB-4379-9D17-69D7A0244A49}" type="slidenum">
              <a:rPr lang="en-US"/>
              <a:pPr/>
              <a:t>38</a:t>
            </a:fld>
            <a:endParaRPr lang="en-US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1253857" y="2476381"/>
            <a:ext cx="6823343" cy="800219"/>
          </a:xfrm>
          <a:prstGeom prst="rect">
            <a:avLst/>
          </a:prstGeom>
          <a:solidFill>
            <a:schemeClr val="bg2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 smtClean="0"/>
              <a:t>LHCb overall precision from tree processes</a:t>
            </a:r>
            <a:r>
              <a:rPr lang="en-US" b="1" dirty="0" smtClean="0"/>
              <a:t>:</a:t>
            </a:r>
            <a:r>
              <a:rPr lang="en-US" b="1" dirty="0"/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sym typeface="Symbol"/>
              </a:rPr>
              <a:t>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sym typeface="Symbol"/>
              </a:rPr>
              <a:t>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)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~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5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 pitchFamily="18" charset="0"/>
              </a:rPr>
              <a:t>o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with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2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fb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 pitchFamily="18" charset="0"/>
              </a:rPr>
              <a:t>-1 </a:t>
            </a:r>
          </a:p>
          <a:p>
            <a:endParaRPr lang="en-US" b="1" baseline="300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sym typeface="Symbol"/>
              </a:rPr>
              <a:t>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sym typeface="Symbol"/>
              </a:rPr>
              <a:t>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</a:rPr>
              <a:t>) ~ 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</a:rPr>
              <a:t>20</a:t>
            </a:r>
            <a:r>
              <a:rPr lang="en-US" sz="1600" b="1" baseline="30000" dirty="0" smtClean="0">
                <a:solidFill>
                  <a:srgbClr val="FF0000"/>
                </a:solidFill>
                <a:latin typeface="Times New Roman" pitchFamily="18" charset="0"/>
              </a:rPr>
              <a:t>o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</a:rPr>
              <a:t>with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</a:rPr>
              <a:t>0.3 fb</a:t>
            </a:r>
            <a:r>
              <a:rPr lang="en-US" sz="1600" b="1" baseline="30000" dirty="0" smtClean="0">
                <a:solidFill>
                  <a:srgbClr val="FF0000"/>
                </a:solidFill>
                <a:latin typeface="Times New Roman" pitchFamily="18" charset="0"/>
              </a:rPr>
              <a:t>-1</a:t>
            </a:r>
            <a:r>
              <a:rPr lang="en-US" sz="1600" b="1" baseline="30000" dirty="0" smtClean="0">
                <a:latin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</a:rPr>
              <a:t>at 7 </a:t>
            </a:r>
            <a:r>
              <a:rPr lang="en-US" sz="1600" b="1" dirty="0" err="1" smtClean="0">
                <a:latin typeface="Times New Roman" pitchFamily="18" charset="0"/>
              </a:rPr>
              <a:t>TeV</a:t>
            </a:r>
            <a:r>
              <a:rPr lang="en-US" sz="1600" b="1" dirty="0" smtClean="0">
                <a:latin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</a:rPr>
              <a:t>CoM</a:t>
            </a:r>
            <a:r>
              <a:rPr lang="en-US" sz="1600" b="1" dirty="0" smtClean="0">
                <a:latin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sym typeface="Wingdings" pitchFamily="2" charset="2"/>
              </a:rPr>
              <a:t> similar than BABAR/BELLE today</a:t>
            </a:r>
            <a:endParaRPr lang="en-US" sz="1600" b="1" dirty="0">
              <a:latin typeface="Times New Roman" pitchFamily="18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ABF4-5BD3-4794-9D18-496A530C4FD1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752600" y="3453825"/>
            <a:ext cx="731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dirty="0" smtClean="0">
                <a:solidFill>
                  <a:srgbClr val="0066FF"/>
                </a:solidFill>
              </a:rPr>
              <a:t>B-factories measurements (tree decays only): </a:t>
            </a:r>
            <a:r>
              <a:rPr lang="en-US" sz="1600" b="1" dirty="0" smtClean="0">
                <a:solidFill>
                  <a:srgbClr val="083763"/>
                </a:solidFill>
                <a:sym typeface="Symbol"/>
              </a:rPr>
              <a:t></a:t>
            </a:r>
            <a:r>
              <a:rPr lang="en-US" sz="1600" b="1" dirty="0" smtClean="0"/>
              <a:t> = </a:t>
            </a:r>
            <a:r>
              <a:rPr lang="el-GR" sz="1600" b="1" dirty="0" smtClean="0"/>
              <a:t>(</a:t>
            </a:r>
            <a:r>
              <a:rPr lang="en-GB" sz="1600" b="1" dirty="0" smtClean="0"/>
              <a:t>75</a:t>
            </a:r>
            <a:r>
              <a:rPr lang="el-GR" sz="1600" b="1" dirty="0" smtClean="0"/>
              <a:t>± </a:t>
            </a:r>
            <a:r>
              <a:rPr lang="en-GB" sz="1600" b="1" dirty="0" smtClean="0">
                <a:solidFill>
                  <a:srgbClr val="FF0000"/>
                </a:solidFill>
              </a:rPr>
              <a:t>21</a:t>
            </a:r>
            <a:r>
              <a:rPr lang="el-GR" sz="1600" b="1" dirty="0" smtClean="0"/>
              <a:t>)</a:t>
            </a:r>
            <a:r>
              <a:rPr lang="en-GB" sz="1600" b="1" baseline="30000" dirty="0" smtClean="0"/>
              <a:t>o</a:t>
            </a:r>
          </a:p>
          <a:p>
            <a:pPr lvl="1"/>
            <a:r>
              <a:rPr lang="en-GB" sz="1600" dirty="0" smtClean="0">
                <a:solidFill>
                  <a:srgbClr val="0066FF"/>
                </a:solidFill>
              </a:rPr>
              <a:t>From global fit (</a:t>
            </a:r>
            <a:r>
              <a:rPr lang="en-GB" sz="1600" dirty="0" smtClean="0">
                <a:solidFill>
                  <a:srgbClr val="0066FF"/>
                </a:solidFill>
              </a:rPr>
              <a:t>2009) </a:t>
            </a:r>
            <a:r>
              <a:rPr lang="en-GB" sz="1600" dirty="0" smtClean="0">
                <a:solidFill>
                  <a:srgbClr val="0066FF"/>
                </a:solidFill>
              </a:rPr>
              <a:t>(incl. loop processes!): </a:t>
            </a:r>
            <a:r>
              <a:rPr lang="en-GB" sz="1600" b="1" dirty="0" smtClean="0"/>
              <a:t>(</a:t>
            </a:r>
            <a:r>
              <a:rPr lang="en-US" sz="1600" b="1" dirty="0" smtClean="0"/>
              <a:t>68 </a:t>
            </a:r>
            <a:r>
              <a:rPr lang="en-US" sz="1600" b="1" dirty="0" smtClean="0"/>
              <a:t>± </a:t>
            </a:r>
            <a:r>
              <a:rPr lang="en-US" sz="1600" b="1" dirty="0" smtClean="0"/>
              <a:t>4)</a:t>
            </a:r>
            <a:r>
              <a:rPr lang="en-US" sz="1600" b="1" baseline="30000" dirty="0" smtClean="0"/>
              <a:t>o</a:t>
            </a:r>
            <a:r>
              <a:rPr lang="en-GB" sz="1600" b="1" dirty="0" smtClean="0"/>
              <a:t> </a:t>
            </a:r>
            <a:endParaRPr lang="en-US" sz="1600" b="1" dirty="0" smtClean="0"/>
          </a:p>
        </p:txBody>
      </p:sp>
      <p:grpSp>
        <p:nvGrpSpPr>
          <p:cNvPr id="15" name="Group 38"/>
          <p:cNvGrpSpPr/>
          <p:nvPr/>
        </p:nvGrpSpPr>
        <p:grpSpPr>
          <a:xfrm>
            <a:off x="1045175" y="4038600"/>
            <a:ext cx="2607663" cy="2692400"/>
            <a:chOff x="1045175" y="4038600"/>
            <a:chExt cx="2607663" cy="2692400"/>
          </a:xfrm>
        </p:grpSpPr>
        <p:grpSp>
          <p:nvGrpSpPr>
            <p:cNvPr id="16" name="Group 32"/>
            <p:cNvGrpSpPr/>
            <p:nvPr/>
          </p:nvGrpSpPr>
          <p:grpSpPr>
            <a:xfrm>
              <a:off x="1045175" y="4038600"/>
              <a:ext cx="2607663" cy="2692400"/>
              <a:chOff x="359375" y="4038600"/>
              <a:chExt cx="2607663" cy="2692400"/>
            </a:xfrm>
          </p:grpSpPr>
          <p:pic>
            <p:nvPicPr>
              <p:cNvPr id="18" name="Picture 1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0374" t="9000" r="8357" b="2812"/>
              <a:stretch>
                <a:fillRect/>
              </a:stretch>
            </p:blipFill>
            <p:spPr bwMode="auto">
              <a:xfrm>
                <a:off x="457200" y="4114800"/>
                <a:ext cx="2509838" cy="2616200"/>
              </a:xfrm>
              <a:prstGeom prst="rect">
                <a:avLst/>
              </a:prstGeom>
              <a:noFill/>
            </p:spPr>
          </p:pic>
          <p:sp>
            <p:nvSpPr>
              <p:cNvPr id="19" name="Text Box 41"/>
              <p:cNvSpPr txBox="1">
                <a:spLocks noChangeArrowheads="1"/>
              </p:cNvSpPr>
              <p:nvPr/>
            </p:nvSpPr>
            <p:spPr bwMode="auto">
              <a:xfrm>
                <a:off x="1981200" y="4038600"/>
                <a:ext cx="31130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sym typeface="Symbol"/>
                  </a:rPr>
                  <a:t></a:t>
                </a:r>
                <a:endParaRPr lang="en-US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Text Box 45"/>
              <p:cNvSpPr txBox="1">
                <a:spLocks noChangeArrowheads="1"/>
              </p:cNvSpPr>
              <p:nvPr/>
            </p:nvSpPr>
            <p:spPr bwMode="auto">
              <a:xfrm>
                <a:off x="359375" y="5029200"/>
                <a:ext cx="93602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solidFill>
                      <a:schemeClr val="tx1"/>
                    </a:solidFill>
                    <a:latin typeface="Times New Roman" pitchFamily="18" charset="0"/>
                  </a:rPr>
                  <a:t>|</a:t>
                </a:r>
                <a:r>
                  <a:rPr lang="en-US" sz="1400" b="1" dirty="0" err="1">
                    <a:solidFill>
                      <a:schemeClr val="tx1"/>
                    </a:solidFill>
                    <a:latin typeface="Times New Roman" pitchFamily="18" charset="0"/>
                  </a:rPr>
                  <a:t>Vub</a:t>
                </a:r>
                <a:r>
                  <a:rPr lang="en-US" sz="1400" b="1" dirty="0">
                    <a:solidFill>
                      <a:schemeClr val="tx1"/>
                    </a:solidFill>
                    <a:latin typeface="Times New Roman" pitchFamily="18" charset="0"/>
                  </a:rPr>
                  <a:t>/</a:t>
                </a:r>
                <a:r>
                  <a:rPr lang="en-US" sz="1400" b="1" dirty="0" err="1">
                    <a:solidFill>
                      <a:schemeClr val="tx1"/>
                    </a:solidFill>
                    <a:latin typeface="Times New Roman" pitchFamily="18" charset="0"/>
                  </a:rPr>
                  <a:t>Vcb</a:t>
                </a:r>
                <a:r>
                  <a:rPr lang="en-US" sz="1400" b="1" dirty="0">
                    <a:solidFill>
                      <a:schemeClr val="tx1"/>
                    </a:solidFill>
                    <a:latin typeface="Times New Roman" pitchFamily="18" charset="0"/>
                  </a:rPr>
                  <a:t>|</a:t>
                </a:r>
              </a:p>
            </p:txBody>
          </p:sp>
          <p:sp>
            <p:nvSpPr>
              <p:cNvPr id="21" name="Line 46"/>
              <p:cNvSpPr>
                <a:spLocks noChangeShapeType="1"/>
              </p:cNvSpPr>
              <p:nvPr/>
            </p:nvSpPr>
            <p:spPr bwMode="auto">
              <a:xfrm flipV="1">
                <a:off x="990600" y="5029200"/>
                <a:ext cx="457200" cy="762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2514600" y="4953000"/>
              <a:ext cx="152400" cy="76200"/>
            </a:xfrm>
            <a:prstGeom prst="ellipse">
              <a:avLst/>
            </a:prstGeom>
            <a:scene3d>
              <a:camera prst="orthographicFront">
                <a:rot lat="0" lon="0" rev="203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 Box 40"/>
          <p:cNvSpPr txBox="1">
            <a:spLocks noChangeArrowheads="1"/>
          </p:cNvSpPr>
          <p:nvPr/>
        </p:nvSpPr>
        <p:spPr bwMode="auto">
          <a:xfrm>
            <a:off x="3657600" y="4191000"/>
            <a:ext cx="2667000" cy="1631216"/>
          </a:xfrm>
          <a:prstGeom prst="rect">
            <a:avLst/>
          </a:prstGeom>
          <a:solidFill>
            <a:srgbClr val="FFE39D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66FF"/>
                </a:solidFill>
              </a:rPr>
              <a:t>In few years we should know if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sym typeface="Symbol"/>
              </a:rPr>
              <a:t>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>
                <a:solidFill>
                  <a:srgbClr val="0066FF"/>
                </a:solidFill>
              </a:rPr>
              <a:t>as measured with tree processes </a:t>
            </a:r>
            <a:r>
              <a:rPr lang="en-US" sz="2000" dirty="0" smtClean="0">
                <a:solidFill>
                  <a:srgbClr val="0066FF"/>
                </a:solidFill>
              </a:rPr>
              <a:t>is </a:t>
            </a:r>
            <a:r>
              <a:rPr lang="en-US" sz="2000" dirty="0">
                <a:solidFill>
                  <a:srgbClr val="0066FF"/>
                </a:solidFill>
              </a:rPr>
              <a:t>compatible with loop </a:t>
            </a:r>
            <a:r>
              <a:rPr lang="en-US" sz="2000" dirty="0" smtClean="0">
                <a:solidFill>
                  <a:srgbClr val="0066FF"/>
                </a:solidFill>
              </a:rPr>
              <a:t>measurements !</a:t>
            </a:r>
            <a:endParaRPr lang="en-US" sz="2000" dirty="0">
              <a:solidFill>
                <a:srgbClr val="0066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629400" y="1752600"/>
            <a:ext cx="228600" cy="228600"/>
          </a:xfrm>
          <a:prstGeom prst="rect">
            <a:avLst/>
          </a:prstGeom>
          <a:solidFill>
            <a:srgbClr val="FFE39D">
              <a:alpha val="1490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543800" y="1371600"/>
            <a:ext cx="228600" cy="152400"/>
          </a:xfrm>
          <a:prstGeom prst="rect">
            <a:avLst/>
          </a:prstGeom>
          <a:solidFill>
            <a:srgbClr val="FFE39D">
              <a:alpha val="1490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371600" y="1981200"/>
            <a:ext cx="6705600" cy="152400"/>
          </a:xfrm>
          <a:prstGeom prst="rect">
            <a:avLst/>
          </a:prstGeom>
          <a:solidFill>
            <a:srgbClr val="FFFF99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21169" y="914400"/>
            <a:ext cx="5838092" cy="5715000"/>
          </a:xfrm>
        </p:spPr>
        <p:txBody>
          <a:bodyPr/>
          <a:lstStyle/>
          <a:p>
            <a:pPr>
              <a:lnSpc>
                <a:spcPct val="0"/>
              </a:lnSpc>
            </a:pP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Ø"/>
            </a:pP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811012" name="Text Box 4"/>
          <p:cNvSpPr txBox="1">
            <a:spLocks noChangeArrowheads="1"/>
          </p:cNvSpPr>
          <p:nvPr/>
        </p:nvSpPr>
        <p:spPr bwMode="auto">
          <a:xfrm>
            <a:off x="5064369" y="2362200"/>
            <a:ext cx="393895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ym typeface="Symbol" pitchFamily="18" charset="2"/>
              </a:rPr>
              <a:t>      </a:t>
            </a:r>
            <a:r>
              <a:rPr lang="en-US" sz="2400">
                <a:solidFill>
                  <a:schemeClr val="accent2"/>
                </a:solidFill>
                <a:sym typeface="Symbol" pitchFamily="18" charset="2"/>
              </a:rPr>
              <a:t>  </a:t>
            </a:r>
            <a:endParaRPr lang="en-US" baseline="3000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811013" name="AutoShape 5"/>
          <p:cNvSpPr>
            <a:spLocks noChangeArrowheads="1"/>
          </p:cNvSpPr>
          <p:nvPr/>
        </p:nvSpPr>
        <p:spPr bwMode="auto">
          <a:xfrm>
            <a:off x="2590800" y="1676400"/>
            <a:ext cx="4853354" cy="4267200"/>
          </a:xfrm>
          <a:prstGeom prst="verticalScroll">
            <a:avLst>
              <a:gd name="adj" fmla="val 12500"/>
            </a:avLst>
          </a:prstGeom>
          <a:gradFill flip="none" rotWithShape="1">
            <a:gsLst>
              <a:gs pos="0">
                <a:srgbClr val="CCFFCC">
                  <a:shade val="30000"/>
                  <a:satMod val="115000"/>
                </a:srgbClr>
              </a:gs>
              <a:gs pos="50000">
                <a:srgbClr val="CCFFCC">
                  <a:shade val="67500"/>
                  <a:satMod val="115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 smtClean="0"/>
              <a:t>Conclusions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EED5-DEF6-4814-BEE6-6BB2A573A81C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49808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Wyler and the LHCb physics program</a:t>
            </a:r>
            <a:endParaRPr lang="en-GB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345D-E66B-4ABE-B8C7-A83763C85983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990599" y="1828800"/>
            <a:ext cx="8153402" cy="4724400"/>
            <a:chOff x="990599" y="914400"/>
            <a:chExt cx="8153402" cy="4724400"/>
          </a:xfrm>
        </p:grpSpPr>
        <p:pic>
          <p:nvPicPr>
            <p:cNvPr id="20173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66800" y="914400"/>
              <a:ext cx="2971800" cy="904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173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0601" y="1743075"/>
              <a:ext cx="8153400" cy="17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173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2752725"/>
              <a:ext cx="8153400" cy="166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173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90599" y="3790950"/>
              <a:ext cx="8153401" cy="146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1734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90600" y="4495800"/>
              <a:ext cx="8153399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1447800" y="5257800"/>
              <a:ext cx="5791200" cy="38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990600" y="9906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6FF"/>
                </a:solidFill>
              </a:rPr>
              <a:t>A fast search for </a:t>
            </a:r>
            <a:r>
              <a:rPr lang="en-US" dirty="0" smtClean="0">
                <a:solidFill>
                  <a:srgbClr val="C00000"/>
                </a:solidFill>
              </a:rPr>
              <a:t>Daniel Wyler </a:t>
            </a:r>
            <a:r>
              <a:rPr lang="en-US" dirty="0" smtClean="0">
                <a:solidFill>
                  <a:srgbClr val="0066FF"/>
                </a:solidFill>
              </a:rPr>
              <a:t>in SPIRES, according to the number of citations, gives a clear picture of the influence of his work on the LHCb physics program, spanning from </a:t>
            </a:r>
            <a:r>
              <a:rPr lang="en-US" dirty="0" smtClean="0">
                <a:solidFill>
                  <a:srgbClr val="C00000"/>
                </a:solidFill>
              </a:rPr>
              <a:t>CP asymmetries </a:t>
            </a:r>
            <a:r>
              <a:rPr lang="en-US" dirty="0" smtClean="0">
                <a:solidFill>
                  <a:srgbClr val="0066FF"/>
                </a:solidFill>
              </a:rPr>
              <a:t>to </a:t>
            </a:r>
            <a:r>
              <a:rPr lang="en-US" dirty="0" smtClean="0">
                <a:solidFill>
                  <a:srgbClr val="C00000"/>
                </a:solidFill>
              </a:rPr>
              <a:t>rare decays</a:t>
            </a:r>
            <a:r>
              <a:rPr lang="en-US" dirty="0" smtClean="0">
                <a:solidFill>
                  <a:srgbClr val="0066FF"/>
                </a:solidFill>
              </a:rPr>
              <a:t>, to include even the </a:t>
            </a:r>
            <a:r>
              <a:rPr lang="en-US" dirty="0" smtClean="0">
                <a:solidFill>
                  <a:srgbClr val="C00000"/>
                </a:solidFill>
              </a:rPr>
              <a:t>LHCb online </a:t>
            </a:r>
            <a:r>
              <a:rPr lang="en-US" dirty="0" smtClean="0">
                <a:solidFill>
                  <a:srgbClr val="0066FF"/>
                </a:solidFill>
              </a:rPr>
              <a:t>system!!!</a:t>
            </a:r>
            <a:endParaRPr lang="en-US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-152400"/>
            <a:ext cx="7467600" cy="83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Conclusions</a:t>
            </a:r>
            <a:endParaRPr lang="en-US" sz="2800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25D7A-E373-410E-ACC6-99DC74DA0DC3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762000"/>
            <a:ext cx="8077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LHC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0066FF"/>
                </a:solidFill>
              </a:rPr>
              <a:t>is a </a:t>
            </a:r>
            <a:r>
              <a:rPr lang="en-US" sz="1600" dirty="0" smtClean="0">
                <a:solidFill>
                  <a:srgbClr val="C00000"/>
                </a:solidFill>
              </a:rPr>
              <a:t>superb B-factory </a:t>
            </a:r>
            <a:r>
              <a:rPr lang="en-US" sz="1600" dirty="0" smtClean="0">
                <a:solidFill>
                  <a:srgbClr val="0066FF"/>
                </a:solidFill>
              </a:rPr>
              <a:t>(~100 kHz), of all types </a:t>
            </a:r>
            <a:r>
              <a:rPr lang="en-US" sz="1600" dirty="0" smtClean="0">
                <a:solidFill>
                  <a:srgbClr val="C00000"/>
                </a:solidFill>
              </a:rPr>
              <a:t>including Bs</a:t>
            </a:r>
            <a:r>
              <a:rPr lang="en-US" sz="1600" dirty="0" smtClean="0">
                <a:solidFill>
                  <a:srgbClr val="0066FF"/>
                </a:solidFill>
              </a:rPr>
              <a:t>, and is back online since Nov09!</a:t>
            </a: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endParaRPr lang="en-US" sz="1600" dirty="0" smtClean="0">
              <a:solidFill>
                <a:srgbClr val="0066FF"/>
              </a:solidFill>
            </a:endParaRPr>
          </a:p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LHCb is completely installed and taking data!</a:t>
            </a:r>
            <a:r>
              <a:rPr lang="en-US" sz="1600" dirty="0" smtClean="0">
                <a:solidFill>
                  <a:srgbClr val="0066FF"/>
                </a:solidFill>
              </a:rPr>
              <a:t>. </a:t>
            </a:r>
            <a:r>
              <a:rPr lang="en-US" sz="1600" dirty="0" smtClean="0">
                <a:solidFill>
                  <a:srgbClr val="0070C0"/>
                </a:solidFill>
              </a:rPr>
              <a:t>Hardware and software is </a:t>
            </a:r>
            <a:r>
              <a:rPr lang="en-US" sz="1600" dirty="0" smtClean="0">
                <a:solidFill>
                  <a:srgbClr val="C00000"/>
                </a:solidFill>
              </a:rPr>
              <a:t>being commissioned </a:t>
            </a:r>
            <a:r>
              <a:rPr lang="en-US" sz="1600" dirty="0" smtClean="0">
                <a:solidFill>
                  <a:srgbClr val="0070C0"/>
                </a:solidFill>
              </a:rPr>
              <a:t>right now and so far everything </a:t>
            </a:r>
            <a:r>
              <a:rPr lang="en-US" sz="1600" dirty="0" smtClean="0">
                <a:solidFill>
                  <a:srgbClr val="C00000"/>
                </a:solidFill>
              </a:rPr>
              <a:t>looks very promising</a:t>
            </a:r>
            <a:r>
              <a:rPr lang="en-US" sz="1600" dirty="0" smtClean="0">
                <a:solidFill>
                  <a:srgbClr val="0070C0"/>
                </a:solidFill>
              </a:rPr>
              <a:t>! 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solidFill>
                <a:srgbClr val="0066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66FF"/>
                </a:solidFill>
              </a:rPr>
              <a:t>The </a:t>
            </a:r>
            <a:r>
              <a:rPr lang="en-US" sz="1600" dirty="0" smtClean="0">
                <a:solidFill>
                  <a:srgbClr val="C00000"/>
                </a:solidFill>
              </a:rPr>
              <a:t>B-physics program </a:t>
            </a:r>
            <a:r>
              <a:rPr lang="en-US" sz="1600" dirty="0" smtClean="0">
                <a:solidFill>
                  <a:srgbClr val="0066FF"/>
                </a:solidFill>
              </a:rPr>
              <a:t>will certainly contribute significantly to the overall LHC effort to </a:t>
            </a:r>
            <a:r>
              <a:rPr lang="en-US" sz="1600" dirty="0" smtClean="0">
                <a:solidFill>
                  <a:srgbClr val="C00000"/>
                </a:solidFill>
              </a:rPr>
              <a:t>find and study Physics beyond the SM</a:t>
            </a:r>
            <a:r>
              <a:rPr lang="en-US" sz="1600" dirty="0" smtClean="0">
                <a:solidFill>
                  <a:srgbClr val="0066FF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solidFill>
                <a:srgbClr val="0066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A few highly-sensitive </a:t>
            </a:r>
            <a:r>
              <a:rPr lang="en-US" sz="1600" dirty="0" err="1" smtClean="0">
                <a:solidFill>
                  <a:srgbClr val="C00000"/>
                </a:solidFill>
              </a:rPr>
              <a:t>b</a:t>
            </a:r>
            <a:r>
              <a:rPr lang="en-US" sz="1600" dirty="0" err="1" smtClean="0">
                <a:solidFill>
                  <a:srgbClr val="C00000"/>
                </a:solidFill>
                <a:sym typeface="Wingdings" pitchFamily="2" charset="2"/>
              </a:rPr>
              <a:t>s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 observables </a:t>
            </a:r>
            <a:r>
              <a:rPr lang="en-US" sz="1600" dirty="0" smtClean="0">
                <a:solidFill>
                  <a:srgbClr val="0066FF"/>
                </a:solidFill>
                <a:sym typeface="Wingdings" pitchFamily="2" charset="2"/>
              </a:rPr>
              <a:t>are accessible from the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very first data:</a:t>
            </a:r>
            <a:endParaRPr lang="en-US" sz="1600" dirty="0" smtClean="0">
              <a:solidFill>
                <a:srgbClr val="C00000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143000" y="3352799"/>
            <a:ext cx="7848600" cy="1676401"/>
            <a:chOff x="1295400" y="3733800"/>
            <a:chExt cx="7848600" cy="1676401"/>
          </a:xfrm>
        </p:grpSpPr>
        <p:grpSp>
          <p:nvGrpSpPr>
            <p:cNvPr id="7" name="Group 6"/>
            <p:cNvGrpSpPr/>
            <p:nvPr/>
          </p:nvGrpSpPr>
          <p:grpSpPr>
            <a:xfrm>
              <a:off x="5791200" y="3733800"/>
              <a:ext cx="3352800" cy="1447800"/>
              <a:chOff x="4431890" y="2971800"/>
              <a:chExt cx="4026310" cy="1866900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431890" y="3582785"/>
                <a:ext cx="3830586" cy="12559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9" name="Group 17"/>
              <p:cNvGrpSpPr/>
              <p:nvPr/>
            </p:nvGrpSpPr>
            <p:grpSpPr>
              <a:xfrm>
                <a:off x="4804696" y="2971800"/>
                <a:ext cx="3653502" cy="678873"/>
                <a:chOff x="5410200" y="4648200"/>
                <a:chExt cx="3733800" cy="762000"/>
              </a:xfrm>
            </p:grpSpPr>
            <p:pic>
              <p:nvPicPr>
                <p:cNvPr id="10" name="Picture 3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153150" y="4648200"/>
                  <a:ext cx="2990850" cy="762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1" name="Rectangle 10"/>
                <p:cNvSpPr/>
                <p:nvPr/>
              </p:nvSpPr>
              <p:spPr>
                <a:xfrm>
                  <a:off x="5410200" y="4724400"/>
                  <a:ext cx="2971800" cy="3048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7315200" y="4953000"/>
                  <a:ext cx="1828800" cy="381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>
              <a:off x="1295400" y="4038601"/>
              <a:ext cx="2483702" cy="1371600"/>
              <a:chOff x="1524000" y="3175462"/>
              <a:chExt cx="2712302" cy="1618899"/>
            </a:xfrm>
          </p:grpSpPr>
          <p:grpSp>
            <p:nvGrpSpPr>
              <p:cNvPr id="14" name="Group 11"/>
              <p:cNvGrpSpPr/>
              <p:nvPr/>
            </p:nvGrpSpPr>
            <p:grpSpPr>
              <a:xfrm>
                <a:off x="1747684" y="3175462"/>
                <a:ext cx="2236839" cy="1357745"/>
                <a:chOff x="2133600" y="4876800"/>
                <a:chExt cx="2438400" cy="1833563"/>
              </a:xfrm>
            </p:grpSpPr>
            <p:pic>
              <p:nvPicPr>
                <p:cNvPr id="18" name="Picture 38" descr="bs_sCt_bb_HA_mumu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133600" y="4953000"/>
                  <a:ext cx="2438400" cy="17573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" name="Rectangle 20"/>
                <p:cNvSpPr/>
                <p:nvPr/>
              </p:nvSpPr>
              <p:spPr>
                <a:xfrm>
                  <a:off x="3124200" y="4876800"/>
                  <a:ext cx="685800" cy="2286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2971800" y="6477000"/>
                  <a:ext cx="762000" cy="2286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2209800" y="5638800"/>
                  <a:ext cx="381000" cy="3048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b="1" dirty="0" smtClean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?</a:t>
                  </a:r>
                  <a:endParaRPr lang="en-US" sz="24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1524000" y="4465320"/>
                <a:ext cx="2712302" cy="3290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</a:rPr>
                  <a:t>B</a:t>
                </a:r>
                <a:r>
                  <a:rPr lang="en-US" baseline="-25000" dirty="0" smtClean="0">
                    <a:solidFill>
                      <a:srgbClr val="C00000"/>
                    </a:solidFill>
                    <a:latin typeface="Times New Roman" pitchFamily="18" charset="0"/>
                  </a:rPr>
                  <a:t>s</a:t>
                </a:r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</a:rPr>
                  <a:t> </a:t>
                </a:r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  <a:sym typeface="Wingdings" pitchFamily="2" charset="2"/>
                  </a:rPr>
                  <a:t> </a:t>
                </a:r>
                <a:r>
                  <a:rPr lang="el-GR" dirty="0" smtClean="0">
                    <a:solidFill>
                      <a:srgbClr val="C00000"/>
                    </a:solidFill>
                    <a:latin typeface="Times New Roman" pitchFamily="18" charset="0"/>
                    <a:sym typeface="Wingdings" pitchFamily="2" charset="2"/>
                  </a:rPr>
                  <a:t>μ</a:t>
                </a:r>
                <a:r>
                  <a:rPr lang="en-US" baseline="30000" dirty="0" smtClean="0">
                    <a:solidFill>
                      <a:srgbClr val="C00000"/>
                    </a:solidFill>
                    <a:latin typeface="Times New Roman" pitchFamily="18" charset="0"/>
                    <a:sym typeface="Wingdings" pitchFamily="2" charset="2"/>
                  </a:rPr>
                  <a:t>+</a:t>
                </a:r>
                <a:r>
                  <a:rPr lang="el-GR" dirty="0" smtClean="0">
                    <a:solidFill>
                      <a:srgbClr val="C00000"/>
                    </a:solidFill>
                    <a:latin typeface="Times New Roman" pitchFamily="18" charset="0"/>
                    <a:sym typeface="Wingdings" pitchFamily="2" charset="2"/>
                  </a:rPr>
                  <a:t>μ</a:t>
                </a:r>
                <a:r>
                  <a:rPr lang="en-US" baseline="30000" dirty="0" smtClean="0">
                    <a:solidFill>
                      <a:srgbClr val="C00000"/>
                    </a:solidFill>
                    <a:latin typeface="Times New Roman" pitchFamily="18" charset="0"/>
                    <a:sym typeface="Wingdings" pitchFamily="2" charset="2"/>
                  </a:rPr>
                  <a:t>-  </a:t>
                </a:r>
                <a:r>
                  <a:rPr lang="en-US" dirty="0" smtClean="0">
                    <a:solidFill>
                      <a:srgbClr val="C00000"/>
                    </a:solidFill>
                    <a:latin typeface="Times New Roman" pitchFamily="18" charset="0"/>
                    <a:sym typeface="Wingdings" pitchFamily="2" charset="2"/>
                  </a:rPr>
                  <a:t>Higgs “Penguin”</a:t>
                </a:r>
                <a:endParaRPr lang="en-US" dirty="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642419" y="3650673"/>
                <a:ext cx="596490" cy="20366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smtClean="0"/>
                  <a:t>Z</a:t>
                </a:r>
                <a:r>
                  <a:rPr lang="en-US" sz="1000" b="1" baseline="30000" dirty="0" smtClean="0"/>
                  <a:t>0</a:t>
                </a:r>
                <a:r>
                  <a:rPr lang="en-US" sz="1000" b="1" dirty="0" smtClean="0"/>
                  <a:t>,H</a:t>
                </a:r>
                <a:r>
                  <a:rPr lang="en-US" sz="1000" b="1" baseline="30000" dirty="0" smtClean="0"/>
                  <a:t>0</a:t>
                </a:r>
                <a:endParaRPr lang="en-US" sz="1000" b="1" baseline="30000" dirty="0"/>
              </a:p>
            </p:txBody>
          </p:sp>
        </p:grpSp>
        <p:grpSp>
          <p:nvGrpSpPr>
            <p:cNvPr id="24" name="Group 103"/>
            <p:cNvGrpSpPr>
              <a:grpSpLocks/>
            </p:cNvGrpSpPr>
            <p:nvPr/>
          </p:nvGrpSpPr>
          <p:grpSpPr bwMode="auto">
            <a:xfrm>
              <a:off x="3810000" y="4114800"/>
              <a:ext cx="1836737" cy="1039812"/>
              <a:chOff x="4411" y="1440"/>
              <a:chExt cx="1349" cy="751"/>
            </a:xfrm>
          </p:grpSpPr>
          <p:pic>
            <p:nvPicPr>
              <p:cNvPr id="25" name="Picture 58" descr="MCj02397330000[1]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11" y="1440"/>
                <a:ext cx="1022" cy="545"/>
              </a:xfrm>
              <a:prstGeom prst="rect">
                <a:avLst/>
              </a:prstGeom>
              <a:noFill/>
            </p:spPr>
          </p:pic>
          <p:sp>
            <p:nvSpPr>
              <p:cNvPr id="26" name="Freeform 59"/>
              <p:cNvSpPr>
                <a:spLocks/>
              </p:cNvSpPr>
              <p:nvPr/>
            </p:nvSpPr>
            <p:spPr bwMode="auto">
              <a:xfrm>
                <a:off x="5006" y="1739"/>
                <a:ext cx="279" cy="102"/>
              </a:xfrm>
              <a:custGeom>
                <a:avLst/>
                <a:gdLst/>
                <a:ahLst/>
                <a:cxnLst>
                  <a:cxn ang="0">
                    <a:pos x="0" y="155"/>
                  </a:cxn>
                  <a:cxn ang="0">
                    <a:pos x="55" y="60"/>
                  </a:cxn>
                  <a:cxn ang="0">
                    <a:pos x="79" y="68"/>
                  </a:cxn>
                  <a:cxn ang="0">
                    <a:pos x="103" y="84"/>
                  </a:cxn>
                  <a:cxn ang="0">
                    <a:pos x="118" y="28"/>
                  </a:cxn>
                  <a:cxn ang="0">
                    <a:pos x="142" y="13"/>
                  </a:cxn>
                  <a:cxn ang="0">
                    <a:pos x="205" y="20"/>
                  </a:cxn>
                  <a:cxn ang="0">
                    <a:pos x="213" y="44"/>
                  </a:cxn>
                  <a:cxn ang="0">
                    <a:pos x="237" y="52"/>
                  </a:cxn>
                  <a:cxn ang="0">
                    <a:pos x="260" y="36"/>
                  </a:cxn>
                  <a:cxn ang="0">
                    <a:pos x="276" y="5"/>
                  </a:cxn>
                  <a:cxn ang="0">
                    <a:pos x="324" y="13"/>
                  </a:cxn>
                  <a:cxn ang="0">
                    <a:pos x="426" y="84"/>
                  </a:cxn>
                  <a:cxn ang="0">
                    <a:pos x="442" y="131"/>
                  </a:cxn>
                  <a:cxn ang="0">
                    <a:pos x="458" y="147"/>
                  </a:cxn>
                </a:cxnLst>
                <a:rect l="0" t="0" r="r" b="b"/>
                <a:pathLst>
                  <a:path w="459" h="165">
                    <a:moveTo>
                      <a:pt x="0" y="155"/>
                    </a:moveTo>
                    <a:cubicBezTo>
                      <a:pt x="26" y="117"/>
                      <a:pt x="16" y="87"/>
                      <a:pt x="55" y="60"/>
                    </a:cubicBezTo>
                    <a:cubicBezTo>
                      <a:pt x="63" y="63"/>
                      <a:pt x="71" y="64"/>
                      <a:pt x="79" y="68"/>
                    </a:cubicBezTo>
                    <a:cubicBezTo>
                      <a:pt x="88" y="72"/>
                      <a:pt x="94" y="86"/>
                      <a:pt x="103" y="84"/>
                    </a:cubicBezTo>
                    <a:cubicBezTo>
                      <a:pt x="114" y="81"/>
                      <a:pt x="108" y="43"/>
                      <a:pt x="118" y="28"/>
                    </a:cubicBezTo>
                    <a:cubicBezTo>
                      <a:pt x="123" y="20"/>
                      <a:pt x="134" y="18"/>
                      <a:pt x="142" y="13"/>
                    </a:cubicBezTo>
                    <a:cubicBezTo>
                      <a:pt x="163" y="15"/>
                      <a:pt x="186" y="12"/>
                      <a:pt x="205" y="20"/>
                    </a:cubicBezTo>
                    <a:cubicBezTo>
                      <a:pt x="213" y="23"/>
                      <a:pt x="207" y="38"/>
                      <a:pt x="213" y="44"/>
                    </a:cubicBezTo>
                    <a:cubicBezTo>
                      <a:pt x="219" y="50"/>
                      <a:pt x="229" y="49"/>
                      <a:pt x="237" y="52"/>
                    </a:cubicBezTo>
                    <a:cubicBezTo>
                      <a:pt x="245" y="47"/>
                      <a:pt x="254" y="43"/>
                      <a:pt x="260" y="36"/>
                    </a:cubicBezTo>
                    <a:cubicBezTo>
                      <a:pt x="267" y="27"/>
                      <a:pt x="265" y="9"/>
                      <a:pt x="276" y="5"/>
                    </a:cubicBezTo>
                    <a:cubicBezTo>
                      <a:pt x="291" y="0"/>
                      <a:pt x="308" y="10"/>
                      <a:pt x="324" y="13"/>
                    </a:cubicBezTo>
                    <a:cubicBezTo>
                      <a:pt x="347" y="85"/>
                      <a:pt x="340" y="73"/>
                      <a:pt x="426" y="84"/>
                    </a:cubicBezTo>
                    <a:cubicBezTo>
                      <a:pt x="431" y="100"/>
                      <a:pt x="433" y="117"/>
                      <a:pt x="442" y="131"/>
                    </a:cubicBezTo>
                    <a:cubicBezTo>
                      <a:pt x="459" y="157"/>
                      <a:pt x="458" y="165"/>
                      <a:pt x="458" y="147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60"/>
              <p:cNvSpPr>
                <a:spLocks/>
              </p:cNvSpPr>
              <p:nvPr/>
            </p:nvSpPr>
            <p:spPr bwMode="auto">
              <a:xfrm>
                <a:off x="5283" y="1932"/>
                <a:ext cx="345" cy="180"/>
              </a:xfrm>
              <a:custGeom>
                <a:avLst/>
                <a:gdLst/>
                <a:ahLst/>
                <a:cxnLst>
                  <a:cxn ang="0">
                    <a:pos x="568" y="0"/>
                  </a:cxn>
                  <a:cxn ang="0">
                    <a:pos x="362" y="16"/>
                  </a:cxn>
                  <a:cxn ang="0">
                    <a:pos x="86" y="87"/>
                  </a:cxn>
                  <a:cxn ang="0">
                    <a:pos x="0" y="166"/>
                  </a:cxn>
                  <a:cxn ang="0">
                    <a:pos x="220" y="253"/>
                  </a:cxn>
                  <a:cxn ang="0">
                    <a:pos x="489" y="292"/>
                  </a:cxn>
                  <a:cxn ang="0">
                    <a:pos x="560" y="284"/>
                  </a:cxn>
                </a:cxnLst>
                <a:rect l="0" t="0" r="r" b="b"/>
                <a:pathLst>
                  <a:path w="568" h="292">
                    <a:moveTo>
                      <a:pt x="568" y="0"/>
                    </a:moveTo>
                    <a:cubicBezTo>
                      <a:pt x="550" y="1"/>
                      <a:pt x="387" y="13"/>
                      <a:pt x="362" y="16"/>
                    </a:cubicBezTo>
                    <a:cubicBezTo>
                      <a:pt x="269" y="29"/>
                      <a:pt x="177" y="64"/>
                      <a:pt x="86" y="87"/>
                    </a:cubicBezTo>
                    <a:cubicBezTo>
                      <a:pt x="40" y="119"/>
                      <a:pt x="31" y="116"/>
                      <a:pt x="0" y="166"/>
                    </a:cubicBezTo>
                    <a:cubicBezTo>
                      <a:pt x="46" y="240"/>
                      <a:pt x="142" y="246"/>
                      <a:pt x="220" y="253"/>
                    </a:cubicBezTo>
                    <a:cubicBezTo>
                      <a:pt x="313" y="261"/>
                      <a:pt x="399" y="270"/>
                      <a:pt x="489" y="292"/>
                    </a:cubicBezTo>
                    <a:cubicBezTo>
                      <a:pt x="526" y="268"/>
                      <a:pt x="513" y="284"/>
                      <a:pt x="560" y="284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64"/>
              <p:cNvSpPr>
                <a:spLocks/>
              </p:cNvSpPr>
              <p:nvPr/>
            </p:nvSpPr>
            <p:spPr bwMode="auto">
              <a:xfrm>
                <a:off x="4671" y="1841"/>
                <a:ext cx="182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8" y="19"/>
                  </a:cxn>
                </a:cxnLst>
                <a:rect l="0" t="0" r="r" b="b"/>
                <a:pathLst>
                  <a:path w="298" h="34">
                    <a:moveTo>
                      <a:pt x="0" y="0"/>
                    </a:moveTo>
                    <a:cubicBezTo>
                      <a:pt x="95" y="34"/>
                      <a:pt x="198" y="19"/>
                      <a:pt x="298" y="19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65"/>
              <p:cNvSpPr>
                <a:spLocks/>
              </p:cNvSpPr>
              <p:nvPr/>
            </p:nvSpPr>
            <p:spPr bwMode="auto">
              <a:xfrm>
                <a:off x="4937" y="1826"/>
                <a:ext cx="407" cy="27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32" y="35"/>
                  </a:cxn>
                  <a:cxn ang="0">
                    <a:pos x="669" y="44"/>
                  </a:cxn>
                </a:cxnLst>
                <a:rect l="0" t="0" r="r" b="b"/>
                <a:pathLst>
                  <a:path w="669" h="44">
                    <a:moveTo>
                      <a:pt x="0" y="44"/>
                    </a:moveTo>
                    <a:cubicBezTo>
                      <a:pt x="106" y="0"/>
                      <a:pt x="19" y="28"/>
                      <a:pt x="232" y="35"/>
                    </a:cubicBezTo>
                    <a:cubicBezTo>
                      <a:pt x="378" y="39"/>
                      <a:pt x="669" y="44"/>
                      <a:pt x="669" y="44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66"/>
              <p:cNvSpPr>
                <a:spLocks/>
              </p:cNvSpPr>
              <p:nvPr/>
            </p:nvSpPr>
            <p:spPr bwMode="auto">
              <a:xfrm>
                <a:off x="5418" y="1864"/>
                <a:ext cx="192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6" y="18"/>
                  </a:cxn>
                </a:cxnLst>
                <a:rect l="0" t="0" r="r" b="b"/>
                <a:pathLst>
                  <a:path w="316" h="18">
                    <a:moveTo>
                      <a:pt x="0" y="0"/>
                    </a:moveTo>
                    <a:cubicBezTo>
                      <a:pt x="95" y="4"/>
                      <a:pt x="216" y="18"/>
                      <a:pt x="316" y="18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Freeform 67"/>
              <p:cNvSpPr>
                <a:spLocks/>
              </p:cNvSpPr>
              <p:nvPr/>
            </p:nvSpPr>
            <p:spPr bwMode="auto">
              <a:xfrm>
                <a:off x="5136" y="1979"/>
                <a:ext cx="157" cy="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6" y="28"/>
                  </a:cxn>
                  <a:cxn ang="0">
                    <a:pos x="62" y="65"/>
                  </a:cxn>
                  <a:cxn ang="0">
                    <a:pos x="118" y="47"/>
                  </a:cxn>
                  <a:cxn ang="0">
                    <a:pos x="90" y="38"/>
                  </a:cxn>
                  <a:cxn ang="0">
                    <a:pos x="62" y="56"/>
                  </a:cxn>
                  <a:cxn ang="0">
                    <a:pos x="53" y="84"/>
                  </a:cxn>
                  <a:cxn ang="0">
                    <a:pos x="137" y="140"/>
                  </a:cxn>
                  <a:cxn ang="0">
                    <a:pos x="220" y="65"/>
                  </a:cxn>
                  <a:cxn ang="0">
                    <a:pos x="257" y="75"/>
                  </a:cxn>
                </a:cxnLst>
                <a:rect l="0" t="0" r="r" b="b"/>
                <a:pathLst>
                  <a:path w="257" h="140">
                    <a:moveTo>
                      <a:pt x="16" y="0"/>
                    </a:moveTo>
                    <a:cubicBezTo>
                      <a:pt x="13" y="9"/>
                      <a:pt x="0" y="20"/>
                      <a:pt x="6" y="28"/>
                    </a:cubicBezTo>
                    <a:cubicBezTo>
                      <a:pt x="19" y="46"/>
                      <a:pt x="62" y="65"/>
                      <a:pt x="62" y="65"/>
                    </a:cubicBezTo>
                    <a:cubicBezTo>
                      <a:pt x="81" y="59"/>
                      <a:pt x="104" y="61"/>
                      <a:pt x="118" y="47"/>
                    </a:cubicBezTo>
                    <a:cubicBezTo>
                      <a:pt x="125" y="40"/>
                      <a:pt x="100" y="36"/>
                      <a:pt x="90" y="38"/>
                    </a:cubicBezTo>
                    <a:cubicBezTo>
                      <a:pt x="79" y="40"/>
                      <a:pt x="71" y="50"/>
                      <a:pt x="62" y="56"/>
                    </a:cubicBezTo>
                    <a:cubicBezTo>
                      <a:pt x="59" y="65"/>
                      <a:pt x="50" y="75"/>
                      <a:pt x="53" y="84"/>
                    </a:cubicBezTo>
                    <a:cubicBezTo>
                      <a:pt x="63" y="113"/>
                      <a:pt x="112" y="131"/>
                      <a:pt x="137" y="140"/>
                    </a:cubicBezTo>
                    <a:cubicBezTo>
                      <a:pt x="183" y="108"/>
                      <a:pt x="166" y="93"/>
                      <a:pt x="220" y="65"/>
                    </a:cubicBezTo>
                    <a:cubicBezTo>
                      <a:pt x="251" y="76"/>
                      <a:pt x="238" y="75"/>
                      <a:pt x="257" y="75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68"/>
              <p:cNvSpPr>
                <a:spLocks/>
              </p:cNvSpPr>
              <p:nvPr/>
            </p:nvSpPr>
            <p:spPr bwMode="auto">
              <a:xfrm>
                <a:off x="5090" y="1847"/>
                <a:ext cx="34" cy="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28"/>
                  </a:cxn>
                  <a:cxn ang="0">
                    <a:pos x="56" y="74"/>
                  </a:cxn>
                </a:cxnLst>
                <a:rect l="0" t="0" r="r" b="b"/>
                <a:pathLst>
                  <a:path w="56" h="74">
                    <a:moveTo>
                      <a:pt x="0" y="0"/>
                    </a:moveTo>
                    <a:cubicBezTo>
                      <a:pt x="6" y="9"/>
                      <a:pt x="9" y="21"/>
                      <a:pt x="18" y="28"/>
                    </a:cubicBezTo>
                    <a:cubicBezTo>
                      <a:pt x="46" y="51"/>
                      <a:pt x="56" y="17"/>
                      <a:pt x="56" y="74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69"/>
              <p:cNvSpPr>
                <a:spLocks/>
              </p:cNvSpPr>
              <p:nvPr/>
            </p:nvSpPr>
            <p:spPr bwMode="auto">
              <a:xfrm>
                <a:off x="4671" y="1962"/>
                <a:ext cx="955" cy="2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4" y="9"/>
                  </a:cxn>
                  <a:cxn ang="0">
                    <a:pos x="372" y="46"/>
                  </a:cxn>
                  <a:cxn ang="0">
                    <a:pos x="539" y="102"/>
                  </a:cxn>
                  <a:cxn ang="0">
                    <a:pos x="623" y="148"/>
                  </a:cxn>
                  <a:cxn ang="0">
                    <a:pos x="706" y="204"/>
                  </a:cxn>
                  <a:cxn ang="0">
                    <a:pos x="902" y="260"/>
                  </a:cxn>
                  <a:cxn ang="0">
                    <a:pos x="1171" y="334"/>
                  </a:cxn>
                  <a:cxn ang="0">
                    <a:pos x="1403" y="343"/>
                  </a:cxn>
                  <a:cxn ang="0">
                    <a:pos x="1524" y="371"/>
                  </a:cxn>
                  <a:cxn ang="0">
                    <a:pos x="1570" y="353"/>
                  </a:cxn>
                </a:cxnLst>
                <a:rect l="0" t="0" r="r" b="b"/>
                <a:pathLst>
                  <a:path w="1570" h="371">
                    <a:moveTo>
                      <a:pt x="0" y="0"/>
                    </a:moveTo>
                    <a:cubicBezTo>
                      <a:pt x="71" y="3"/>
                      <a:pt x="143" y="4"/>
                      <a:pt x="214" y="9"/>
                    </a:cubicBezTo>
                    <a:cubicBezTo>
                      <a:pt x="265" y="13"/>
                      <a:pt x="321" y="38"/>
                      <a:pt x="372" y="46"/>
                    </a:cubicBezTo>
                    <a:cubicBezTo>
                      <a:pt x="423" y="81"/>
                      <a:pt x="487" y="73"/>
                      <a:pt x="539" y="102"/>
                    </a:cubicBezTo>
                    <a:cubicBezTo>
                      <a:pt x="630" y="153"/>
                      <a:pt x="562" y="128"/>
                      <a:pt x="623" y="148"/>
                    </a:cubicBezTo>
                    <a:cubicBezTo>
                      <a:pt x="651" y="166"/>
                      <a:pt x="674" y="196"/>
                      <a:pt x="706" y="204"/>
                    </a:cubicBezTo>
                    <a:cubicBezTo>
                      <a:pt x="772" y="220"/>
                      <a:pt x="837" y="240"/>
                      <a:pt x="902" y="260"/>
                    </a:cubicBezTo>
                    <a:cubicBezTo>
                      <a:pt x="988" y="286"/>
                      <a:pt x="1080" y="328"/>
                      <a:pt x="1171" y="334"/>
                    </a:cubicBezTo>
                    <a:cubicBezTo>
                      <a:pt x="1248" y="339"/>
                      <a:pt x="1326" y="340"/>
                      <a:pt x="1403" y="343"/>
                    </a:cubicBezTo>
                    <a:cubicBezTo>
                      <a:pt x="1445" y="350"/>
                      <a:pt x="1483" y="361"/>
                      <a:pt x="1524" y="371"/>
                    </a:cubicBezTo>
                    <a:cubicBezTo>
                      <a:pt x="1564" y="352"/>
                      <a:pt x="1547" y="353"/>
                      <a:pt x="1570" y="35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Text Box 98"/>
              <p:cNvSpPr txBox="1">
                <a:spLocks noChangeArrowheads="1"/>
              </p:cNvSpPr>
              <p:nvPr/>
            </p:nvSpPr>
            <p:spPr bwMode="auto">
              <a:xfrm>
                <a:off x="4493" y="1725"/>
                <a:ext cx="1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2000" dirty="0"/>
                  <a:t>b</a:t>
                </a:r>
              </a:p>
            </p:txBody>
          </p:sp>
          <p:sp>
            <p:nvSpPr>
              <p:cNvPr id="35" name="Text Box 99"/>
              <p:cNvSpPr txBox="1">
                <a:spLocks noChangeArrowheads="1"/>
              </p:cNvSpPr>
              <p:nvPr/>
            </p:nvSpPr>
            <p:spPr bwMode="auto">
              <a:xfrm>
                <a:off x="5582" y="1718"/>
                <a:ext cx="17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2000"/>
                  <a:t>s</a:t>
                </a: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1143000" y="5486400"/>
            <a:ext cx="8001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600" dirty="0" smtClean="0">
                <a:solidFill>
                  <a:srgbClr val="0066FF"/>
                </a:solidFill>
              </a:rPr>
              <a:t>LHCb will pursue the program and </a:t>
            </a:r>
            <a:r>
              <a:rPr lang="en-US" sz="1600" dirty="0" smtClean="0">
                <a:solidFill>
                  <a:srgbClr val="C00000"/>
                </a:solidFill>
              </a:rPr>
              <a:t>improve precision of CKM </a:t>
            </a:r>
            <a:r>
              <a:rPr lang="en-US" sz="1600" dirty="0" smtClean="0">
                <a:solidFill>
                  <a:srgbClr val="0066FF"/>
                </a:solidFill>
              </a:rPr>
              <a:t>angles. Several 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 measurements from tree decays</a:t>
            </a:r>
            <a:r>
              <a:rPr lang="en-US" sz="1600" dirty="0" smtClean="0">
                <a:solidFill>
                  <a:srgbClr val="0066FF"/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only </a:t>
            </a:r>
            <a:r>
              <a:rPr lang="en-US" sz="1600" dirty="0" smtClean="0">
                <a:solidFill>
                  <a:srgbClr val="C00000"/>
                </a:solidFill>
              </a:rPr>
              <a:t>may reveal inconsistencies </a:t>
            </a:r>
            <a:r>
              <a:rPr lang="en-US" sz="1600" dirty="0" smtClean="0">
                <a:solidFill>
                  <a:srgbClr val="0066FF"/>
                </a:solidFill>
              </a:rPr>
              <a:t>in the CKM picture.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21169" y="914400"/>
            <a:ext cx="5838092" cy="5715000"/>
          </a:xfrm>
        </p:spPr>
        <p:txBody>
          <a:bodyPr/>
          <a:lstStyle/>
          <a:p>
            <a:pPr>
              <a:lnSpc>
                <a:spcPct val="0"/>
              </a:lnSpc>
            </a:pP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Ø"/>
            </a:pP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</p:txBody>
      </p:sp>
      <p:sp>
        <p:nvSpPr>
          <p:cNvPr id="811012" name="Text Box 4"/>
          <p:cNvSpPr txBox="1">
            <a:spLocks noChangeArrowheads="1"/>
          </p:cNvSpPr>
          <p:nvPr/>
        </p:nvSpPr>
        <p:spPr bwMode="auto">
          <a:xfrm>
            <a:off x="5064369" y="2362200"/>
            <a:ext cx="393895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ym typeface="Symbol" pitchFamily="18" charset="2"/>
              </a:rPr>
              <a:t>      </a:t>
            </a:r>
            <a:r>
              <a:rPr lang="en-US" sz="2400" dirty="0">
                <a:solidFill>
                  <a:schemeClr val="accent2"/>
                </a:solidFill>
                <a:sym typeface="Symbol" pitchFamily="18" charset="2"/>
              </a:rPr>
              <a:t>  </a:t>
            </a:r>
            <a:endParaRPr lang="en-US" baseline="30000" dirty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811013" name="AutoShape 5"/>
          <p:cNvSpPr>
            <a:spLocks noChangeArrowheads="1"/>
          </p:cNvSpPr>
          <p:nvPr/>
        </p:nvSpPr>
        <p:spPr bwMode="auto">
          <a:xfrm>
            <a:off x="2590800" y="1676400"/>
            <a:ext cx="4853354" cy="4267200"/>
          </a:xfrm>
          <a:prstGeom prst="verticalScroll">
            <a:avLst>
              <a:gd name="adj" fmla="val 12500"/>
            </a:avLst>
          </a:prstGeom>
          <a:gradFill flip="none" rotWithShape="1">
            <a:gsLst>
              <a:gs pos="0">
                <a:srgbClr val="CCFFCC">
                  <a:shade val="30000"/>
                  <a:satMod val="115000"/>
                </a:srgbClr>
              </a:gs>
              <a:gs pos="50000">
                <a:srgbClr val="CCFFCC">
                  <a:shade val="67500"/>
                  <a:satMod val="115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b="1" dirty="0" smtClean="0"/>
              <a:t> </a:t>
            </a:r>
            <a:r>
              <a:rPr lang="en-US" sz="3200" b="1" dirty="0" smtClean="0"/>
              <a:t>Introduction</a:t>
            </a:r>
            <a:endParaRPr lang="en-US" sz="32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2D596-4CAC-41C5-99E4-4B6A7A9E06E3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467600" cy="83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 Physics as an indirect probe for New Physics</a:t>
            </a:r>
            <a:endParaRPr lang="en-US" sz="2800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1447800" y="914400"/>
            <a:ext cx="7543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1800" b="1" i="1" dirty="0"/>
              <a:t>SM cannot be the ultimate theory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660033"/>
              </a:buClr>
            </a:pPr>
            <a:r>
              <a:rPr lang="en-GB" sz="1800" dirty="0">
                <a:solidFill>
                  <a:srgbClr val="0066FF"/>
                </a:solidFill>
              </a:rPr>
              <a:t>must be a </a:t>
            </a:r>
            <a:r>
              <a:rPr lang="en-GB" sz="1800" i="1" dirty="0">
                <a:solidFill>
                  <a:srgbClr val="C00000"/>
                </a:solidFill>
              </a:rPr>
              <a:t>low-energy effective theory </a:t>
            </a:r>
            <a:r>
              <a:rPr lang="en-GB" sz="1800" dirty="0">
                <a:solidFill>
                  <a:srgbClr val="0066FF"/>
                </a:solidFill>
              </a:rPr>
              <a:t>of a more fundamental </a:t>
            </a:r>
            <a:r>
              <a:rPr lang="en-GB" sz="1800" dirty="0" smtClean="0">
                <a:solidFill>
                  <a:srgbClr val="0066FF"/>
                </a:solidFill>
              </a:rPr>
              <a:t>theory (able to describe </a:t>
            </a:r>
            <a:r>
              <a:rPr lang="en-GB" sz="1800" dirty="0" smtClean="0">
                <a:solidFill>
                  <a:srgbClr val="C00000"/>
                </a:solidFill>
              </a:rPr>
              <a:t>dark matter </a:t>
            </a:r>
            <a:r>
              <a:rPr lang="en-GB" sz="1800" dirty="0" smtClean="0">
                <a:solidFill>
                  <a:srgbClr val="0066FF"/>
                </a:solidFill>
              </a:rPr>
              <a:t>and </a:t>
            </a:r>
            <a:r>
              <a:rPr lang="en-GB" sz="1800" dirty="0" smtClean="0">
                <a:solidFill>
                  <a:srgbClr val="C00000"/>
                </a:solidFill>
              </a:rPr>
              <a:t>matter-antimatter</a:t>
            </a:r>
            <a:r>
              <a:rPr lang="en-GB" sz="1800" dirty="0" smtClean="0">
                <a:solidFill>
                  <a:srgbClr val="0066FF"/>
                </a:solidFill>
              </a:rPr>
              <a:t> asymmetry in the Universe) </a:t>
            </a:r>
            <a:r>
              <a:rPr lang="en-GB" sz="1800" dirty="0">
                <a:solidFill>
                  <a:srgbClr val="0066FF"/>
                </a:solidFill>
              </a:rPr>
              <a:t>at a higher energy </a:t>
            </a:r>
            <a:r>
              <a:rPr lang="en-GB" sz="1800" dirty="0" smtClean="0">
                <a:solidFill>
                  <a:srgbClr val="0066FF"/>
                </a:solidFill>
              </a:rPr>
              <a:t>scale</a:t>
            </a:r>
            <a:r>
              <a:rPr lang="en-GB" sz="1800" dirty="0" smtClean="0">
                <a:solidFill>
                  <a:srgbClr val="0066FF"/>
                </a:solidFill>
                <a:sym typeface="Symbol" pitchFamily="18" charset="2"/>
              </a:rPr>
              <a:t>. It may very well be</a:t>
            </a:r>
            <a:r>
              <a:rPr lang="en-GB" sz="1800" dirty="0" smtClean="0">
                <a:solidFill>
                  <a:srgbClr val="0066FF"/>
                </a:solidFill>
              </a:rPr>
              <a:t> </a:t>
            </a:r>
            <a:r>
              <a:rPr lang="en-GB" sz="1800" dirty="0">
                <a:solidFill>
                  <a:srgbClr val="0066FF"/>
                </a:solidFill>
              </a:rPr>
              <a:t>in the </a:t>
            </a:r>
            <a:r>
              <a:rPr lang="en-GB" sz="1800" dirty="0" err="1">
                <a:solidFill>
                  <a:srgbClr val="C00000"/>
                </a:solidFill>
              </a:rPr>
              <a:t>TeV</a:t>
            </a:r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800" dirty="0" smtClean="0">
                <a:solidFill>
                  <a:srgbClr val="C00000"/>
                </a:solidFill>
              </a:rPr>
              <a:t>region </a:t>
            </a:r>
            <a:r>
              <a:rPr lang="en-GB" sz="1800" dirty="0" smtClean="0">
                <a:solidFill>
                  <a:srgbClr val="0066FF"/>
                </a:solidFill>
              </a:rPr>
              <a:t>if it has to deal with the </a:t>
            </a:r>
            <a:r>
              <a:rPr lang="en-GB" sz="1800" i="1" dirty="0" smtClean="0">
                <a:solidFill>
                  <a:srgbClr val="C00000"/>
                </a:solidFill>
              </a:rPr>
              <a:t>“hierarchy problem” </a:t>
            </a:r>
            <a:r>
              <a:rPr lang="en-GB" sz="1800" dirty="0">
                <a:solidFill>
                  <a:srgbClr val="0066FF"/>
                </a:solidFill>
              </a:rPr>
              <a:t>(accessible at LHC </a:t>
            </a:r>
            <a:r>
              <a:rPr lang="en-GB" sz="1800" dirty="0" smtClean="0">
                <a:solidFill>
                  <a:srgbClr val="0066FF"/>
                </a:solidFill>
              </a:rPr>
              <a:t>!)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660033"/>
              </a:buClr>
              <a:buNone/>
            </a:pPr>
            <a:endParaRPr lang="en-GB" sz="1800" dirty="0">
              <a:solidFill>
                <a:srgbClr val="0070C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1800" b="1" i="1" dirty="0"/>
              <a:t>How can New Physics (NP) be discovered and studied ?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</a:pPr>
            <a:r>
              <a:rPr lang="en-GB" sz="1800" dirty="0">
                <a:solidFill>
                  <a:srgbClr val="0066FF"/>
                </a:solidFill>
              </a:rPr>
              <a:t>NP models introduce new particles, dynamics and/or symmetries at </a:t>
            </a:r>
            <a:r>
              <a:rPr lang="en-GB" sz="1800" dirty="0" smtClean="0">
                <a:solidFill>
                  <a:srgbClr val="0066FF"/>
                </a:solidFill>
              </a:rPr>
              <a:t>a higher energy </a:t>
            </a:r>
            <a:r>
              <a:rPr lang="en-GB" sz="1800" dirty="0">
                <a:solidFill>
                  <a:srgbClr val="0066FF"/>
                </a:solidFill>
              </a:rPr>
              <a:t>scale. These new particles could</a:t>
            </a:r>
          </a:p>
          <a:p>
            <a:pPr marL="1143000" lvl="2">
              <a:lnSpc>
                <a:spcPct val="90000"/>
              </a:lnSpc>
              <a:buClr>
                <a:schemeClr val="accent1"/>
              </a:buClr>
            </a:pP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be produced and observed </a:t>
            </a:r>
            <a:r>
              <a:rPr lang="en-GB" sz="1800" i="1" dirty="0">
                <a:solidFill>
                  <a:srgbClr val="C00000"/>
                </a:solidFill>
              </a:rPr>
              <a:t>as real particles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at energy frontier machines (</a:t>
            </a:r>
            <a:r>
              <a:rPr lang="en-GB" sz="1800" dirty="0" err="1">
                <a:solidFill>
                  <a:schemeClr val="accent1">
                    <a:lumMod val="75000"/>
                  </a:schemeClr>
                </a:solidFill>
              </a:rPr>
              <a:t>e.g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 LHC)</a:t>
            </a:r>
          </a:p>
          <a:p>
            <a:pPr marL="1143000" lvl="2">
              <a:lnSpc>
                <a:spcPct val="90000"/>
              </a:lnSpc>
              <a:buClr>
                <a:schemeClr val="accent1"/>
              </a:buClr>
            </a:pPr>
            <a:r>
              <a:rPr lang="en-GB" sz="1800" u="sng" dirty="0" smtClean="0">
                <a:solidFill>
                  <a:schemeClr val="accent1">
                    <a:lumMod val="75000"/>
                  </a:schemeClr>
                </a:solidFill>
              </a:rPr>
              <a:t>appear </a:t>
            </a:r>
            <a:r>
              <a:rPr lang="en-GB" sz="1800" i="1" u="sng" dirty="0">
                <a:solidFill>
                  <a:srgbClr val="C00000"/>
                </a:solidFill>
              </a:rPr>
              <a:t>as virtual particles </a:t>
            </a:r>
            <a:r>
              <a:rPr lang="en-GB" sz="1800" u="sng" dirty="0" smtClean="0">
                <a:solidFill>
                  <a:schemeClr val="accent1">
                    <a:lumMod val="75000"/>
                  </a:schemeClr>
                </a:solidFill>
              </a:rPr>
              <a:t>(in </a:t>
            </a:r>
            <a:r>
              <a:rPr lang="en-GB" sz="1800" u="sng" dirty="0">
                <a:solidFill>
                  <a:schemeClr val="accent1">
                    <a:lumMod val="75000"/>
                  </a:schemeClr>
                </a:solidFill>
              </a:rPr>
              <a:t>loop processes), leading to observable deviations from the pure SM expectations in flavour physics and  CP </a:t>
            </a:r>
            <a:r>
              <a:rPr lang="en-GB" sz="1800" u="sng" dirty="0" smtClean="0">
                <a:solidFill>
                  <a:schemeClr val="accent1">
                    <a:lumMod val="75000"/>
                  </a:schemeClr>
                </a:solidFill>
              </a:rPr>
              <a:t>violation</a:t>
            </a:r>
            <a:r>
              <a:rPr lang="en-GB" sz="2000" u="sng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GB" sz="2000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Group 15"/>
          <p:cNvGrpSpPr/>
          <p:nvPr/>
        </p:nvGrpSpPr>
        <p:grpSpPr>
          <a:xfrm>
            <a:off x="1752600" y="4572000"/>
            <a:ext cx="7086600" cy="1981200"/>
            <a:chOff x="2057400" y="4648200"/>
            <a:chExt cx="7086600" cy="20955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29200" y="5334000"/>
              <a:ext cx="3914775" cy="1409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5" name="Group 11"/>
            <p:cNvGrpSpPr/>
            <p:nvPr/>
          </p:nvGrpSpPr>
          <p:grpSpPr>
            <a:xfrm>
              <a:off x="2286000" y="4876800"/>
              <a:ext cx="2286000" cy="1523999"/>
              <a:chOff x="2133600" y="4876800"/>
              <a:chExt cx="2438400" cy="1833563"/>
            </a:xfrm>
          </p:grpSpPr>
          <p:pic>
            <p:nvPicPr>
              <p:cNvPr id="8" name="Picture 38" descr="bs_sCt_bb_HA_mumu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33600" y="4953000"/>
                <a:ext cx="2438400" cy="1757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/>
              <p:nvPr/>
            </p:nvSpPr>
            <p:spPr>
              <a:xfrm>
                <a:off x="3124200" y="4876800"/>
                <a:ext cx="685800" cy="228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971800" y="6477000"/>
                <a:ext cx="762000" cy="2286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209800" y="5638800"/>
                <a:ext cx="381000" cy="30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?</a:t>
                </a:r>
                <a:endParaRPr lang="en-US" sz="2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2057400" y="6324600"/>
              <a:ext cx="2771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</a:rPr>
                <a:t>B</a:t>
              </a:r>
              <a:r>
                <a:rPr lang="en-US" baseline="-25000" dirty="0" smtClean="0">
                  <a:solidFill>
                    <a:srgbClr val="C00000"/>
                  </a:solidFill>
                  <a:latin typeface="Times New Roman" pitchFamily="18" charset="0"/>
                </a:rPr>
                <a:t>s</a:t>
              </a:r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</a:rPr>
                <a:t> </a:t>
              </a:r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sym typeface="Wingdings" pitchFamily="2" charset="2"/>
                </a:rPr>
                <a:t> </a:t>
              </a:r>
              <a:r>
                <a:rPr lang="el-GR" dirty="0" smtClean="0">
                  <a:solidFill>
                    <a:srgbClr val="C00000"/>
                  </a:solidFill>
                  <a:latin typeface="Times New Roman" pitchFamily="18" charset="0"/>
                  <a:sym typeface="Wingdings" pitchFamily="2" charset="2"/>
                </a:rPr>
                <a:t>μ</a:t>
              </a:r>
              <a:r>
                <a:rPr lang="en-US" baseline="30000" dirty="0" smtClean="0">
                  <a:solidFill>
                    <a:srgbClr val="C00000"/>
                  </a:solidFill>
                  <a:latin typeface="Times New Roman" pitchFamily="18" charset="0"/>
                  <a:sym typeface="Wingdings" pitchFamily="2" charset="2"/>
                </a:rPr>
                <a:t>+</a:t>
              </a:r>
              <a:r>
                <a:rPr lang="el-GR" dirty="0" smtClean="0">
                  <a:solidFill>
                    <a:srgbClr val="C00000"/>
                  </a:solidFill>
                  <a:latin typeface="Times New Roman" pitchFamily="18" charset="0"/>
                  <a:sym typeface="Wingdings" pitchFamily="2" charset="2"/>
                </a:rPr>
                <a:t>μ</a:t>
              </a:r>
              <a:r>
                <a:rPr lang="en-US" baseline="30000" dirty="0" smtClean="0">
                  <a:solidFill>
                    <a:srgbClr val="C00000"/>
                  </a:solidFill>
                  <a:latin typeface="Times New Roman" pitchFamily="18" charset="0"/>
                  <a:sym typeface="Wingdings" pitchFamily="2" charset="2"/>
                </a:rPr>
                <a:t>-  </a:t>
              </a:r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sym typeface="Wingdings" pitchFamily="2" charset="2"/>
                </a:rPr>
                <a:t>Higgs “Penguin”</a:t>
              </a:r>
              <a:endParaRPr lang="en-US" dirty="0">
                <a:solidFill>
                  <a:srgbClr val="C00000"/>
                </a:solidFill>
                <a:latin typeface="Times New Roman" pitchFamily="18" charset="0"/>
              </a:endParaRPr>
            </a:p>
          </p:txBody>
        </p:sp>
        <p:grpSp>
          <p:nvGrpSpPr>
            <p:cNvPr id="6" name="Group 17"/>
            <p:cNvGrpSpPr/>
            <p:nvPr/>
          </p:nvGrpSpPr>
          <p:grpSpPr>
            <a:xfrm>
              <a:off x="5410200" y="4648200"/>
              <a:ext cx="3733800" cy="762000"/>
              <a:chOff x="5410200" y="4648200"/>
              <a:chExt cx="3733800" cy="762000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153150" y="4648200"/>
                <a:ext cx="299085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5410200" y="4724400"/>
                <a:ext cx="2971800" cy="30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315200" y="4953000"/>
                <a:ext cx="1828800" cy="381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F2AE4-0CD0-4A79-8434-83161B67E6F2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524000" y="1143000"/>
            <a:ext cx="48710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0" dirty="0">
                <a:solidFill>
                  <a:srgbClr val="0066FF"/>
                </a:solidFill>
              </a:rPr>
              <a:t>Using the </a:t>
            </a:r>
            <a:r>
              <a:rPr lang="en-GB" b="0" dirty="0" err="1">
                <a:solidFill>
                  <a:srgbClr val="0066FF"/>
                </a:solidFill>
              </a:rPr>
              <a:t>Wolfenstein</a:t>
            </a:r>
            <a:r>
              <a:rPr lang="en-GB" b="0" dirty="0">
                <a:solidFill>
                  <a:srgbClr val="0066FF"/>
                </a:solidFill>
              </a:rPr>
              <a:t> parameterisation </a:t>
            </a:r>
            <a:r>
              <a:rPr lang="en-GB" b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en-GB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/>
              </a:rPr>
              <a:t></a:t>
            </a:r>
            <a:r>
              <a:rPr lang="en-GB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b="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GB" b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/>
              </a:rPr>
              <a:t></a:t>
            </a:r>
            <a:r>
              <a:rPr lang="en-GB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/>
              </a:rPr>
              <a:t></a:t>
            </a:r>
            <a:r>
              <a:rPr lang="en-GB" b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GB" b="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703385" y="533400"/>
            <a:ext cx="7772400" cy="6096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endParaRPr lang="en-US" sz="4400" i="1" dirty="0">
              <a:latin typeface="Times New Roman" pitchFamily="18" charset="0"/>
            </a:endParaRPr>
          </a:p>
        </p:txBody>
      </p:sp>
      <p:sp>
        <p:nvSpPr>
          <p:cNvPr id="6" name="Rectangle 48"/>
          <p:cNvSpPr txBox="1">
            <a:spLocks noChangeArrowheads="1"/>
          </p:cNvSpPr>
          <p:nvPr/>
        </p:nvSpPr>
        <p:spPr>
          <a:xfrm>
            <a:off x="1447800" y="76200"/>
            <a:ext cx="749808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CKM picture of CP violation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1600200" y="1752600"/>
            <a:ext cx="6973163" cy="1295400"/>
            <a:chOff x="1295400" y="1219200"/>
            <a:chExt cx="6973163" cy="1295400"/>
          </a:xfrm>
        </p:grpSpPr>
        <p:sp>
          <p:nvSpPr>
            <p:cNvPr id="12" name="Text Box 35"/>
            <p:cNvSpPr txBox="1">
              <a:spLocks noChangeArrowheads="1"/>
            </p:cNvSpPr>
            <p:nvPr/>
          </p:nvSpPr>
          <p:spPr bwMode="auto">
            <a:xfrm>
              <a:off x="1295400" y="1752600"/>
              <a:ext cx="5597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chemeClr val="tx2"/>
                  </a:solidFill>
                  <a:latin typeface="Britannic Bold" pitchFamily="34" charset="0"/>
                </a:rPr>
                <a:t>V</a:t>
              </a:r>
              <a:r>
                <a:rPr lang="en-GB" b="0" dirty="0">
                  <a:solidFill>
                    <a:schemeClr val="tx2"/>
                  </a:solidFill>
                  <a:latin typeface="Britannic Bold" pitchFamily="34" charset="0"/>
                </a:rPr>
                <a:t> = </a:t>
              </a:r>
            </a:p>
          </p:txBody>
        </p:sp>
        <p:sp>
          <p:nvSpPr>
            <p:cNvPr id="13" name="Text Box 36"/>
            <p:cNvSpPr txBox="1">
              <a:spLocks noChangeArrowheads="1"/>
            </p:cNvSpPr>
            <p:nvPr/>
          </p:nvSpPr>
          <p:spPr bwMode="auto">
            <a:xfrm>
              <a:off x="1981200" y="1346537"/>
              <a:ext cx="52578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2000" b="0" i="1" dirty="0" smtClean="0"/>
                <a:t>1-</a:t>
              </a:r>
              <a:r>
                <a:rPr lang="en-GB" sz="2000" b="0" i="1" dirty="0" smtClean="0">
                  <a:sym typeface="Symbol" pitchFamily="18" charset="2"/>
                </a:rPr>
                <a:t></a:t>
              </a:r>
              <a:r>
                <a:rPr lang="en-GB" sz="2000" b="0" i="1" baseline="30000" dirty="0" smtClean="0">
                  <a:sym typeface="Symbol" pitchFamily="18" charset="2"/>
                </a:rPr>
                <a:t>2</a:t>
              </a:r>
              <a:r>
                <a:rPr lang="en-GB" sz="2000" i="1" dirty="0" smtClean="0">
                  <a:sym typeface="Symbol" pitchFamily="18" charset="2"/>
                </a:rPr>
                <a:t>/2- </a:t>
              </a:r>
              <a:r>
                <a:rPr lang="en-GB" sz="2000" i="1" baseline="30000" dirty="0" smtClean="0">
                  <a:sym typeface="Symbol" pitchFamily="18" charset="2"/>
                </a:rPr>
                <a:t>4</a:t>
              </a:r>
              <a:r>
                <a:rPr lang="en-GB" sz="2000" i="1" dirty="0" smtClean="0">
                  <a:sym typeface="Symbol" pitchFamily="18" charset="2"/>
                </a:rPr>
                <a:t>/8                 </a:t>
              </a:r>
              <a:r>
                <a:rPr lang="en-GB" sz="2000" b="0" i="1" dirty="0" smtClean="0">
                  <a:sym typeface="Symbol" pitchFamily="18" charset="2"/>
                </a:rPr>
                <a:t></a:t>
              </a:r>
              <a:r>
                <a:rPr lang="en-GB" sz="2000" b="0" dirty="0" smtClean="0"/>
                <a:t>                      </a:t>
              </a:r>
              <a:r>
                <a:rPr lang="en-GB" sz="2000" b="0" dirty="0"/>
                <a:t>A</a:t>
              </a:r>
              <a:r>
                <a:rPr lang="en-GB" sz="2000" b="0" i="1" dirty="0">
                  <a:sym typeface="Symbol" pitchFamily="18" charset="2"/>
                </a:rPr>
                <a:t></a:t>
              </a:r>
              <a:r>
                <a:rPr lang="en-GB" sz="2000" b="0" i="1" baseline="30000" dirty="0">
                  <a:sym typeface="Symbol" pitchFamily="18" charset="2"/>
                </a:rPr>
                <a:t>3</a:t>
              </a:r>
              <a:r>
                <a:rPr lang="en-GB" sz="2000" b="0" i="1" dirty="0">
                  <a:sym typeface="Symbol" pitchFamily="18" charset="2"/>
                </a:rPr>
                <a:t>(-</a:t>
              </a:r>
              <a:r>
                <a:rPr lang="en-GB" sz="2000" b="1" i="1" dirty="0" err="1">
                  <a:solidFill>
                    <a:srgbClr val="FF0000"/>
                  </a:solidFill>
                  <a:sym typeface="Symbol" pitchFamily="18" charset="2"/>
                </a:rPr>
                <a:t>i</a:t>
              </a:r>
              <a:r>
                <a:rPr lang="en-GB" sz="2000" b="1" i="1" dirty="0">
                  <a:solidFill>
                    <a:srgbClr val="FF0000"/>
                  </a:solidFill>
                  <a:sym typeface="Symbol" pitchFamily="18" charset="2"/>
                </a:rPr>
                <a:t></a:t>
              </a:r>
              <a:r>
                <a:rPr lang="en-GB" sz="2000" b="0" i="1" dirty="0">
                  <a:sym typeface="Symbol" pitchFamily="18" charset="2"/>
                </a:rPr>
                <a:t>)</a:t>
              </a:r>
              <a:endParaRPr lang="en-GB" sz="2000" b="0" i="1" dirty="0"/>
            </a:p>
            <a:p>
              <a:r>
                <a:rPr lang="en-GB" sz="2000" b="0" i="1" dirty="0"/>
                <a:t>   -</a:t>
              </a:r>
              <a:r>
                <a:rPr lang="en-GB" sz="2000" b="0" i="1" dirty="0">
                  <a:sym typeface="Symbol" pitchFamily="18" charset="2"/>
                </a:rPr>
                <a:t>              </a:t>
              </a:r>
              <a:r>
                <a:rPr lang="en-GB" sz="2000" b="0" i="1" dirty="0" smtClean="0">
                  <a:sym typeface="Symbol" pitchFamily="18" charset="2"/>
                </a:rPr>
                <a:t>   </a:t>
              </a:r>
              <a:r>
                <a:rPr lang="en-GB" sz="2000" b="0" i="1" dirty="0" smtClean="0"/>
                <a:t>1-</a:t>
              </a:r>
              <a:r>
                <a:rPr lang="en-GB" sz="2000" b="0" i="1" dirty="0" smtClean="0">
                  <a:sym typeface="Symbol" pitchFamily="18" charset="2"/>
                </a:rPr>
                <a:t></a:t>
              </a:r>
              <a:r>
                <a:rPr lang="en-GB" sz="2000" b="0" i="1" baseline="30000" dirty="0" smtClean="0">
                  <a:sym typeface="Symbol" pitchFamily="18" charset="2"/>
                </a:rPr>
                <a:t>2</a:t>
              </a:r>
              <a:r>
                <a:rPr lang="en-GB" sz="2000" b="0" i="1" dirty="0" smtClean="0">
                  <a:sym typeface="Symbol" pitchFamily="18" charset="2"/>
                </a:rPr>
                <a:t>/2 -</a:t>
              </a:r>
              <a:r>
                <a:rPr lang="en-GB" sz="2000" i="1" dirty="0" smtClean="0">
                  <a:sym typeface="Symbol" pitchFamily="18" charset="2"/>
                </a:rPr>
                <a:t></a:t>
              </a:r>
              <a:r>
                <a:rPr lang="en-GB" sz="2000" i="1" baseline="30000" dirty="0" smtClean="0">
                  <a:sym typeface="Symbol" pitchFamily="18" charset="2"/>
                </a:rPr>
                <a:t>4</a:t>
              </a:r>
              <a:r>
                <a:rPr lang="en-GB" sz="2000" i="1" dirty="0" smtClean="0">
                  <a:sym typeface="Symbol" pitchFamily="18" charset="2"/>
                </a:rPr>
                <a:t>/8(1+4A</a:t>
              </a:r>
              <a:r>
                <a:rPr lang="en-GB" sz="2000" i="1" baseline="30000" dirty="0" smtClean="0">
                  <a:sym typeface="Symbol" pitchFamily="18" charset="2"/>
                </a:rPr>
                <a:t>2</a:t>
              </a:r>
              <a:r>
                <a:rPr lang="en-GB" sz="2000" i="1" dirty="0" smtClean="0">
                  <a:sym typeface="Symbol" pitchFamily="18" charset="2"/>
                </a:rPr>
                <a:t>) </a:t>
              </a:r>
              <a:r>
                <a:rPr lang="en-GB" sz="2000" b="0" i="1" dirty="0" smtClean="0">
                  <a:sym typeface="Symbol" pitchFamily="18" charset="2"/>
                </a:rPr>
                <a:t>           </a:t>
              </a:r>
              <a:r>
                <a:rPr lang="en-GB" sz="2000" b="0" dirty="0" smtClean="0"/>
                <a:t>A</a:t>
              </a:r>
              <a:r>
                <a:rPr lang="en-GB" sz="2000" b="0" i="1" dirty="0">
                  <a:sym typeface="Symbol" pitchFamily="18" charset="2"/>
                </a:rPr>
                <a:t></a:t>
              </a:r>
              <a:r>
                <a:rPr lang="en-GB" sz="2000" b="0" i="1" baseline="30000" dirty="0" smtClean="0">
                  <a:sym typeface="Symbol" pitchFamily="18" charset="2"/>
                </a:rPr>
                <a:t>2</a:t>
              </a:r>
              <a:endParaRPr lang="en-GB" sz="2000" b="0" dirty="0"/>
            </a:p>
            <a:p>
              <a:r>
                <a:rPr lang="en-GB" sz="2000" b="0" dirty="0" smtClean="0"/>
                <a:t>A</a:t>
              </a:r>
              <a:r>
                <a:rPr lang="en-GB" sz="2000" b="0" i="1" dirty="0" smtClean="0">
                  <a:sym typeface="Symbol" pitchFamily="18" charset="2"/>
                </a:rPr>
                <a:t></a:t>
              </a:r>
              <a:r>
                <a:rPr lang="en-GB" sz="2000" b="0" i="1" baseline="30000" dirty="0">
                  <a:sym typeface="Symbol" pitchFamily="18" charset="2"/>
                </a:rPr>
                <a:t>3</a:t>
              </a:r>
              <a:r>
                <a:rPr lang="en-GB" sz="2000" b="0" i="1" dirty="0">
                  <a:sym typeface="Symbol" pitchFamily="18" charset="2"/>
                </a:rPr>
                <a:t>(1--</a:t>
              </a:r>
              <a:r>
                <a:rPr lang="en-GB" sz="2000" b="1" i="1" dirty="0">
                  <a:solidFill>
                    <a:srgbClr val="FF0000"/>
                  </a:solidFill>
                  <a:sym typeface="Symbol" pitchFamily="18" charset="2"/>
                </a:rPr>
                <a:t>i</a:t>
              </a:r>
              <a:r>
                <a:rPr lang="en-GB" sz="2000" b="0" i="1" dirty="0">
                  <a:sym typeface="Symbol" pitchFamily="18" charset="2"/>
                </a:rPr>
                <a:t>)  </a:t>
              </a:r>
              <a:r>
                <a:rPr lang="en-GB" sz="2000" b="0" i="1" dirty="0" smtClean="0">
                  <a:sym typeface="Symbol" pitchFamily="18" charset="2"/>
                </a:rPr>
                <a:t>   </a:t>
              </a:r>
              <a:r>
                <a:rPr lang="en-GB" sz="2000" b="0" i="1" dirty="0">
                  <a:sym typeface="Symbol" pitchFamily="18" charset="2"/>
                </a:rPr>
                <a:t>-</a:t>
              </a:r>
              <a:r>
                <a:rPr lang="en-GB" sz="2000" b="0" dirty="0"/>
                <a:t>A</a:t>
              </a:r>
              <a:r>
                <a:rPr lang="en-GB" sz="2000" b="0" i="1" dirty="0">
                  <a:sym typeface="Symbol" pitchFamily="18" charset="2"/>
                </a:rPr>
                <a:t></a:t>
              </a:r>
              <a:r>
                <a:rPr lang="en-GB" sz="2000" b="0" i="1" baseline="30000" dirty="0" smtClean="0">
                  <a:sym typeface="Symbol" pitchFamily="18" charset="2"/>
                </a:rPr>
                <a:t>2</a:t>
              </a:r>
              <a:r>
                <a:rPr lang="en-GB" sz="2000" b="0" i="1" dirty="0" smtClean="0">
                  <a:sym typeface="Symbol" pitchFamily="18" charset="2"/>
                </a:rPr>
                <a:t>+</a:t>
              </a:r>
              <a:r>
                <a:rPr lang="en-GB" sz="2000" dirty="0" smtClean="0"/>
                <a:t>A</a:t>
              </a:r>
              <a:r>
                <a:rPr lang="en-GB" sz="2000" i="1" dirty="0" smtClean="0">
                  <a:sym typeface="Symbol" pitchFamily="18" charset="2"/>
                </a:rPr>
                <a:t></a:t>
              </a:r>
              <a:r>
                <a:rPr lang="en-GB" sz="2000" i="1" baseline="30000" dirty="0" smtClean="0">
                  <a:sym typeface="Symbol" pitchFamily="18" charset="2"/>
                </a:rPr>
                <a:t>4</a:t>
              </a:r>
              <a:r>
                <a:rPr lang="en-GB" sz="2000" i="1" dirty="0" smtClean="0">
                  <a:sym typeface="Symbol" pitchFamily="18" charset="2"/>
                </a:rPr>
                <a:t>/2(1-2(+</a:t>
              </a:r>
              <a:r>
                <a:rPr lang="en-GB" sz="2000" b="1" i="1" dirty="0" err="1" smtClean="0">
                  <a:solidFill>
                    <a:srgbClr val="FF0000"/>
                  </a:solidFill>
                  <a:sym typeface="Symbol" pitchFamily="18" charset="2"/>
                </a:rPr>
                <a:t>i</a:t>
              </a:r>
              <a:r>
                <a:rPr lang="en-GB" sz="2000" b="1" i="1" dirty="0" smtClean="0">
                  <a:solidFill>
                    <a:srgbClr val="FF0000"/>
                  </a:solidFill>
                  <a:sym typeface="Symbol" pitchFamily="18" charset="2"/>
                </a:rPr>
                <a:t></a:t>
              </a:r>
              <a:r>
                <a:rPr lang="en-GB" sz="2000" i="1" dirty="0" smtClean="0">
                  <a:sym typeface="Symbol" pitchFamily="18" charset="2"/>
                </a:rPr>
                <a:t>))    </a:t>
              </a:r>
              <a:r>
                <a:rPr lang="en-GB" sz="2000" b="0" i="1" dirty="0" smtClean="0">
                  <a:sym typeface="Symbol" pitchFamily="18" charset="2"/>
                </a:rPr>
                <a:t>1+A</a:t>
              </a:r>
              <a:r>
                <a:rPr lang="en-GB" sz="2000" b="0" i="1" baseline="30000" dirty="0" smtClean="0">
                  <a:sym typeface="Symbol" pitchFamily="18" charset="2"/>
                </a:rPr>
                <a:t>2</a:t>
              </a:r>
              <a:r>
                <a:rPr lang="en-GB" sz="2000" i="1" dirty="0" smtClean="0">
                  <a:sym typeface="Symbol" pitchFamily="18" charset="2"/>
                </a:rPr>
                <a:t></a:t>
              </a:r>
              <a:r>
                <a:rPr lang="en-GB" sz="2000" i="1" baseline="30000" dirty="0" smtClean="0">
                  <a:sym typeface="Symbol" pitchFamily="18" charset="2"/>
                </a:rPr>
                <a:t>4</a:t>
              </a:r>
              <a:r>
                <a:rPr lang="en-GB" sz="2000" i="1" dirty="0" smtClean="0">
                  <a:sym typeface="Symbol" pitchFamily="18" charset="2"/>
                </a:rPr>
                <a:t>/2</a:t>
              </a:r>
              <a:endParaRPr lang="en-GB" sz="2000" b="0" i="1" dirty="0">
                <a:sym typeface="Symbol" pitchFamily="18" charset="2"/>
              </a:endParaRPr>
            </a:p>
          </p:txBody>
        </p:sp>
        <p:sp>
          <p:nvSpPr>
            <p:cNvPr id="14" name="AutoShape 37"/>
            <p:cNvSpPr>
              <a:spLocks noChangeArrowheads="1"/>
            </p:cNvSpPr>
            <p:nvPr/>
          </p:nvSpPr>
          <p:spPr bwMode="auto">
            <a:xfrm>
              <a:off x="1981200" y="1219200"/>
              <a:ext cx="5181600" cy="1295400"/>
            </a:xfrm>
            <a:prstGeom prst="bracketPair">
              <a:avLst>
                <a:gd name="adj" fmla="val 16667"/>
              </a:avLst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Text Box 35"/>
            <p:cNvSpPr txBox="1">
              <a:spLocks noChangeArrowheads="1"/>
            </p:cNvSpPr>
            <p:nvPr/>
          </p:nvSpPr>
          <p:spPr bwMode="auto">
            <a:xfrm>
              <a:off x="7391400" y="1676400"/>
              <a:ext cx="87716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chemeClr val="tx2"/>
                  </a:solidFill>
                  <a:latin typeface="Britannic Bold" pitchFamily="34" charset="0"/>
                </a:rPr>
                <a:t>+ O(</a:t>
              </a:r>
              <a:r>
                <a:rPr lang="en-GB" i="1" dirty="0" smtClean="0">
                  <a:sym typeface="Symbol" pitchFamily="18" charset="2"/>
                </a:rPr>
                <a:t></a:t>
              </a:r>
              <a:r>
                <a:rPr lang="en-GB" i="1" baseline="30000" dirty="0" smtClean="0">
                  <a:sym typeface="Symbol" pitchFamily="18" charset="2"/>
                </a:rPr>
                <a:t>5</a:t>
              </a:r>
              <a:r>
                <a:rPr lang="en-GB" i="1" dirty="0" smtClean="0">
                  <a:sym typeface="Symbol" pitchFamily="18" charset="2"/>
                </a:rPr>
                <a:t>)</a:t>
              </a:r>
              <a:endParaRPr lang="en-GB" b="0" dirty="0">
                <a:solidFill>
                  <a:schemeClr val="tx2"/>
                </a:solidFill>
                <a:latin typeface="Britannic Bold" pitchFamily="34" charset="0"/>
              </a:endParaRPr>
            </a:p>
          </p:txBody>
        </p:sp>
      </p:grp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295400" y="3886200"/>
            <a:ext cx="2971800" cy="1569660"/>
          </a:xfrm>
          <a:prstGeom prst="rect">
            <a:avLst/>
          </a:prstGeom>
          <a:gradFill flip="none" rotWithShape="1">
            <a:gsLst>
              <a:gs pos="0">
                <a:srgbClr val="CCFFFF">
                  <a:shade val="30000"/>
                  <a:satMod val="115000"/>
                </a:srgbClr>
              </a:gs>
              <a:gs pos="50000">
                <a:srgbClr val="CCFFFF">
                  <a:shade val="67500"/>
                  <a:satMod val="115000"/>
                </a:srgbClr>
              </a:gs>
              <a:gs pos="100000">
                <a:srgbClr val="CCFFFF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3200" b="0" dirty="0" err="1">
                <a:solidFill>
                  <a:schemeClr val="tx2"/>
                </a:solidFill>
              </a:rPr>
              <a:t>arg</a:t>
            </a:r>
            <a:r>
              <a:rPr lang="en-GB" sz="3200" b="0" dirty="0">
                <a:solidFill>
                  <a:schemeClr val="tx2"/>
                </a:solidFill>
              </a:rPr>
              <a:t> </a:t>
            </a:r>
            <a:r>
              <a:rPr lang="en-GB" sz="3200" b="0" i="1" dirty="0" err="1">
                <a:solidFill>
                  <a:schemeClr val="tx2"/>
                </a:solidFill>
              </a:rPr>
              <a:t>V</a:t>
            </a:r>
            <a:r>
              <a:rPr lang="en-GB" sz="3200" b="0" baseline="-25000" dirty="0" err="1">
                <a:solidFill>
                  <a:schemeClr val="tx2"/>
                </a:solidFill>
              </a:rPr>
              <a:t>td</a:t>
            </a:r>
            <a:r>
              <a:rPr lang="en-GB" sz="3200" b="0" dirty="0">
                <a:solidFill>
                  <a:schemeClr val="tx2"/>
                </a:solidFill>
              </a:rPr>
              <a:t> = </a:t>
            </a:r>
            <a:r>
              <a:rPr lang="en-GB" sz="3200" b="0" dirty="0" smtClean="0">
                <a:solidFill>
                  <a:schemeClr val="tx2"/>
                </a:solidFill>
              </a:rPr>
              <a:t>-</a:t>
            </a:r>
            <a:r>
              <a:rPr lang="en-GB" sz="3200" dirty="0">
                <a:solidFill>
                  <a:schemeClr val="tx2"/>
                </a:solidFill>
                <a:sym typeface="Symbol"/>
              </a:rPr>
              <a:t></a:t>
            </a:r>
            <a:endParaRPr lang="en-GB" sz="3200" b="0" dirty="0">
              <a:solidFill>
                <a:schemeClr val="tx2"/>
              </a:solidFill>
            </a:endParaRPr>
          </a:p>
          <a:p>
            <a:r>
              <a:rPr lang="en-GB" sz="3200" b="0" dirty="0" err="1">
                <a:solidFill>
                  <a:schemeClr val="tx2"/>
                </a:solidFill>
              </a:rPr>
              <a:t>arg</a:t>
            </a:r>
            <a:r>
              <a:rPr lang="en-GB" sz="3200" b="0" dirty="0">
                <a:solidFill>
                  <a:schemeClr val="tx2"/>
                </a:solidFill>
              </a:rPr>
              <a:t> </a:t>
            </a:r>
            <a:r>
              <a:rPr lang="en-GB" sz="3200" b="0" i="1" dirty="0">
                <a:solidFill>
                  <a:schemeClr val="tx2"/>
                </a:solidFill>
              </a:rPr>
              <a:t>V</a:t>
            </a:r>
            <a:r>
              <a:rPr lang="en-GB" sz="3200" b="0" baseline="-25000" dirty="0">
                <a:solidFill>
                  <a:schemeClr val="tx2"/>
                </a:solidFill>
              </a:rPr>
              <a:t>ub</a:t>
            </a:r>
            <a:r>
              <a:rPr lang="en-GB" sz="3200" b="0" dirty="0">
                <a:solidFill>
                  <a:schemeClr val="tx2"/>
                </a:solidFill>
              </a:rPr>
              <a:t> = </a:t>
            </a:r>
            <a:r>
              <a:rPr lang="en-GB" sz="3200" b="0" dirty="0" smtClean="0">
                <a:solidFill>
                  <a:schemeClr val="tx2"/>
                </a:solidFill>
              </a:rPr>
              <a:t>-</a:t>
            </a:r>
            <a:r>
              <a:rPr lang="en-GB" sz="3200" b="0" dirty="0" smtClean="0">
                <a:solidFill>
                  <a:schemeClr val="tx2"/>
                </a:solidFill>
                <a:sym typeface="Symbol"/>
              </a:rPr>
              <a:t></a:t>
            </a:r>
            <a:endParaRPr lang="en-GB" sz="3200" b="0" dirty="0">
              <a:solidFill>
                <a:schemeClr val="tx2"/>
              </a:solidFill>
            </a:endParaRPr>
          </a:p>
          <a:p>
            <a:r>
              <a:rPr lang="en-GB" sz="3200" b="0" dirty="0" err="1">
                <a:solidFill>
                  <a:schemeClr val="tx2"/>
                </a:solidFill>
              </a:rPr>
              <a:t>arg</a:t>
            </a:r>
            <a:r>
              <a:rPr lang="en-GB" sz="3200" b="0" dirty="0">
                <a:solidFill>
                  <a:schemeClr val="tx2"/>
                </a:solidFill>
              </a:rPr>
              <a:t> </a:t>
            </a:r>
            <a:r>
              <a:rPr lang="en-GB" sz="3200" b="0" i="1" dirty="0" err="1">
                <a:solidFill>
                  <a:schemeClr val="tx2"/>
                </a:solidFill>
              </a:rPr>
              <a:t>V</a:t>
            </a:r>
            <a:r>
              <a:rPr lang="en-GB" sz="3200" b="0" baseline="-25000" dirty="0" err="1">
                <a:solidFill>
                  <a:schemeClr val="tx2"/>
                </a:solidFill>
              </a:rPr>
              <a:t>ts</a:t>
            </a:r>
            <a:r>
              <a:rPr lang="en-GB" sz="3200" b="0" dirty="0">
                <a:solidFill>
                  <a:schemeClr val="tx2"/>
                </a:solidFill>
              </a:rPr>
              <a:t> = </a:t>
            </a:r>
            <a:r>
              <a:rPr lang="en-GB" sz="3200" dirty="0" smtClean="0">
                <a:solidFill>
                  <a:schemeClr val="tx2"/>
                </a:solidFill>
              </a:rPr>
              <a:t>-</a:t>
            </a:r>
            <a:r>
              <a:rPr lang="en-GB" sz="3200" dirty="0" smtClean="0">
                <a:solidFill>
                  <a:schemeClr val="tx2"/>
                </a:solidFill>
                <a:sym typeface="Symbol"/>
              </a:rPr>
              <a:t></a:t>
            </a:r>
            <a:r>
              <a:rPr lang="en-GB" sz="3200" baseline="-25000" dirty="0" smtClean="0">
                <a:solidFill>
                  <a:schemeClr val="tx2"/>
                </a:solidFill>
                <a:sym typeface="Symbol"/>
              </a:rPr>
              <a:t>s</a:t>
            </a:r>
            <a:r>
              <a:rPr lang="en-GB" sz="3200" dirty="0" smtClean="0">
                <a:solidFill>
                  <a:schemeClr val="tx2"/>
                </a:solidFill>
                <a:sym typeface="Symbol"/>
              </a:rPr>
              <a:t>/2</a:t>
            </a:r>
            <a:r>
              <a:rPr lang="en-GB" sz="3200" b="0" dirty="0" smtClean="0">
                <a:solidFill>
                  <a:schemeClr val="tx2"/>
                </a:solidFill>
              </a:rPr>
              <a:t>+</a:t>
            </a:r>
            <a:r>
              <a:rPr lang="en-GB" sz="3200" b="0" dirty="0" smtClean="0">
                <a:solidFill>
                  <a:schemeClr val="tx2"/>
                </a:solidFill>
                <a:sym typeface="Symbol"/>
              </a:rPr>
              <a:t></a:t>
            </a:r>
            <a:endParaRPr lang="en-GB" sz="3200" b="0" dirty="0">
              <a:solidFill>
                <a:schemeClr val="tx2"/>
              </a:solidFill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4419600" y="3657600"/>
          <a:ext cx="4306887" cy="908050"/>
        </p:xfrm>
        <a:graphic>
          <a:graphicData uri="http://schemas.openxmlformats.org/presentationml/2006/ole">
            <p:oleObj spid="_x0000_s2050" name="Equation" r:id="rId4" imgW="2108160" imgH="444240" progId="Equation.3">
              <p:embed/>
            </p:oleObj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5334000" y="4648200"/>
          <a:ext cx="2827338" cy="923925"/>
        </p:xfrm>
        <a:graphic>
          <a:graphicData uri="http://schemas.openxmlformats.org/presentationml/2006/ole">
            <p:oleObj spid="_x0000_s2051" name="Equation" r:id="rId5" imgW="1282680" imgH="419040" progId="Equation.3">
              <p:embed/>
            </p:oleObj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5416550" y="5624513"/>
          <a:ext cx="2678113" cy="546100"/>
        </p:xfrm>
        <a:graphic>
          <a:graphicData uri="http://schemas.openxmlformats.org/presentationml/2006/ole">
            <p:oleObj spid="_x0000_s2052" name="Equation" r:id="rId6" imgW="1180800" imgH="241200" progId="Equation.3">
              <p:embed/>
            </p:oleObj>
          </a:graphicData>
        </a:graphic>
      </p:graphicFrame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ACE3-86BA-47D4-89B3-E34294CE23D2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/>
          <p:nvPr/>
        </p:nvGrpSpPr>
        <p:grpSpPr>
          <a:xfrm>
            <a:off x="1066800" y="914400"/>
            <a:ext cx="4267200" cy="1371600"/>
            <a:chOff x="228600" y="1219200"/>
            <a:chExt cx="7010400" cy="1609725"/>
          </a:xfrm>
        </p:grpSpPr>
        <p:grpSp>
          <p:nvGrpSpPr>
            <p:cNvPr id="4" name="Group 25"/>
            <p:cNvGrpSpPr/>
            <p:nvPr/>
          </p:nvGrpSpPr>
          <p:grpSpPr>
            <a:xfrm>
              <a:off x="228600" y="1371600"/>
              <a:ext cx="3276601" cy="1295400"/>
              <a:chOff x="5486400" y="676275"/>
              <a:chExt cx="3276601" cy="1295400"/>
            </a:xfrm>
          </p:grpSpPr>
          <p:pic>
            <p:nvPicPr>
              <p:cNvPr id="289795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lum bright="-20000" contrast="40000"/>
              </a:blip>
              <a:srcRect/>
              <a:stretch>
                <a:fillRect/>
              </a:stretch>
            </p:blipFill>
            <p:spPr bwMode="auto">
              <a:xfrm>
                <a:off x="5562601" y="676275"/>
                <a:ext cx="3200400" cy="1295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5486400" y="1133476"/>
                <a:ext cx="609601" cy="345407"/>
              </a:xfrm>
              <a:prstGeom prst="rect">
                <a:avLst/>
              </a:prstGeom>
              <a:solidFill>
                <a:srgbClr val="FF5B5B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i="1" dirty="0" smtClean="0"/>
                  <a:t>B</a:t>
                </a:r>
                <a:r>
                  <a:rPr lang="en-US" sz="1100" i="1" baseline="-25000" dirty="0" smtClean="0"/>
                  <a:t>s</a:t>
                </a:r>
                <a:r>
                  <a:rPr lang="en-US" sz="1100" i="1" baseline="30000" dirty="0" smtClean="0"/>
                  <a:t>0</a:t>
                </a:r>
                <a:endParaRPr lang="en-US" sz="1100" i="1" baseline="30000" dirty="0"/>
              </a:p>
            </p:txBody>
          </p:sp>
        </p:grpSp>
        <p:grpSp>
          <p:nvGrpSpPr>
            <p:cNvPr id="5" name="Group 26"/>
            <p:cNvGrpSpPr/>
            <p:nvPr/>
          </p:nvGrpSpPr>
          <p:grpSpPr>
            <a:xfrm>
              <a:off x="3581400" y="1219200"/>
              <a:ext cx="3657600" cy="1609725"/>
              <a:chOff x="5105400" y="1895475"/>
              <a:chExt cx="3657600" cy="1609725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6019800" y="2962275"/>
                <a:ext cx="533400" cy="3048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629400" y="2200275"/>
                <a:ext cx="533400" cy="3048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89798" name="Picture 6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lum bright="-20000" contrast="40000"/>
              </a:blip>
              <a:srcRect/>
              <a:stretch>
                <a:fillRect/>
              </a:stretch>
            </p:blipFill>
            <p:spPr bwMode="auto">
              <a:xfrm>
                <a:off x="5260206" y="1895475"/>
                <a:ext cx="3502794" cy="1609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5105400" y="2581274"/>
                <a:ext cx="609601" cy="345407"/>
              </a:xfrm>
              <a:prstGeom prst="rect">
                <a:avLst/>
              </a:prstGeom>
              <a:solidFill>
                <a:srgbClr val="FF5B5B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i="1" dirty="0" smtClean="0"/>
                  <a:t>B</a:t>
                </a:r>
                <a:r>
                  <a:rPr lang="en-US" sz="1100" i="1" baseline="-25000" dirty="0" smtClean="0"/>
                  <a:t>s</a:t>
                </a:r>
                <a:r>
                  <a:rPr lang="en-US" sz="1100" i="1" baseline="30000" dirty="0" smtClean="0"/>
                  <a:t>0</a:t>
                </a:r>
                <a:endParaRPr lang="en-US" sz="1100" i="1" baseline="30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010400" y="2505075"/>
                <a:ext cx="609601" cy="345407"/>
              </a:xfrm>
              <a:prstGeom prst="rect">
                <a:avLst/>
              </a:prstGeom>
              <a:solidFill>
                <a:srgbClr val="FF5B5B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100" i="1" dirty="0" smtClean="0"/>
                  <a:t>B</a:t>
                </a:r>
                <a:r>
                  <a:rPr lang="en-US" sz="1100" i="1" baseline="-25000" dirty="0" smtClean="0"/>
                  <a:t>s</a:t>
                </a:r>
                <a:r>
                  <a:rPr lang="en-US" sz="1100" i="1" baseline="30000" dirty="0" smtClean="0"/>
                  <a:t>0</a:t>
                </a:r>
                <a:endParaRPr lang="en-US" sz="1100" i="1" baseline="30000" dirty="0"/>
              </a:p>
            </p:txBody>
          </p:sp>
          <p:sp>
            <p:nvSpPr>
              <p:cNvPr id="24" name="Line 103"/>
              <p:cNvSpPr>
                <a:spLocks noChangeShapeType="1"/>
              </p:cNvSpPr>
              <p:nvPr/>
            </p:nvSpPr>
            <p:spPr bwMode="auto">
              <a:xfrm>
                <a:off x="7086600" y="2581275"/>
                <a:ext cx="2286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8" name="Content Placeholder 137"/>
          <p:cNvSpPr txBox="1">
            <a:spLocks/>
          </p:cNvSpPr>
          <p:nvPr/>
        </p:nvSpPr>
        <p:spPr>
          <a:xfrm>
            <a:off x="914400" y="2286000"/>
            <a:ext cx="8305800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Lifetime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istributions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events with a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(B</a:t>
            </a:r>
            <a:r>
              <a:rPr kumimoji="0" lang="en-US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) </a:t>
            </a:r>
            <a:r>
              <a:rPr lang="en-US" dirty="0" smtClean="0">
                <a:solidFill>
                  <a:srgbClr val="0070C0"/>
                </a:solidFill>
              </a:rPr>
              <a:t>at production show </a:t>
            </a:r>
            <a:r>
              <a:rPr lang="en-US" dirty="0" smtClean="0">
                <a:solidFill>
                  <a:srgbClr val="C00000"/>
                </a:solidFill>
              </a:rPr>
              <a:t>oscillation pattern </a:t>
            </a:r>
            <a:r>
              <a:rPr lang="en-US" dirty="0" smtClean="0">
                <a:solidFill>
                  <a:srgbClr val="0070C0"/>
                </a:solidFill>
              </a:rPr>
              <a:t>due to mixing.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 smtClean="0">
                <a:solidFill>
                  <a:srgbClr val="C00000"/>
                </a:solidFill>
              </a:rPr>
              <a:t>frequency</a:t>
            </a:r>
            <a:r>
              <a:rPr lang="en-US" dirty="0" smtClean="0">
                <a:solidFill>
                  <a:srgbClr val="0070C0"/>
                </a:solidFill>
              </a:rPr>
              <a:t> of these oscillations is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m</a:t>
            </a:r>
            <a:r>
              <a:rPr lang="en-US" baseline="-25000" dirty="0" smtClean="0">
                <a:solidFill>
                  <a:srgbClr val="C00000"/>
                </a:solidFill>
                <a:sym typeface="Symbol"/>
              </a:rPr>
              <a:t>s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while the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amplitude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of the oscillation is proportional to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sin</a:t>
            </a:r>
            <a:r>
              <a:rPr lang="en-US" baseline="-25000" dirty="0" smtClean="0">
                <a:solidFill>
                  <a:srgbClr val="C00000"/>
                </a:solidFill>
                <a:sym typeface="Symbol"/>
              </a:rPr>
              <a:t>s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due to the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phase in the mixing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box diagram.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70C0"/>
                </a:solidFill>
                <a:sym typeface="Symbol"/>
              </a:rPr>
              <a:t>If we take the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asymmetry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of the two distributions (</a:t>
            </a:r>
            <a:r>
              <a:rPr lang="en-US" dirty="0" smtClean="0">
                <a:solidFill>
                  <a:srgbClr val="C00000"/>
                </a:solidFill>
              </a:rPr>
              <a:t>A</a:t>
            </a:r>
            <a:r>
              <a:rPr lang="en-US" baseline="-25000" dirty="0" smtClean="0">
                <a:solidFill>
                  <a:srgbClr val="C00000"/>
                </a:solidFill>
              </a:rPr>
              <a:t>CP</a:t>
            </a:r>
            <a:r>
              <a:rPr lang="en-US" dirty="0" smtClean="0">
                <a:solidFill>
                  <a:srgbClr val="0070C0"/>
                </a:solidFill>
              </a:rPr>
              <a:t>) </a:t>
            </a:r>
            <a:r>
              <a:rPr lang="en-US" dirty="0" smtClean="0">
                <a:solidFill>
                  <a:srgbClr val="C00000"/>
                </a:solidFill>
              </a:rPr>
              <a:t>many factors cancel out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C00000"/>
                </a:solidFill>
              </a:rPr>
              <a:t>     </a:t>
            </a:r>
            <a:r>
              <a:rPr lang="en-US" dirty="0" smtClean="0">
                <a:solidFill>
                  <a:srgbClr val="0070C0"/>
                </a:solidFill>
              </a:rPr>
              <a:t>and we are left with: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kumimoji="0" lang="en-US" b="0" i="0" u="none" strike="noStrike" kern="1200" cap="none" spc="0" normalizeH="0" baseline="-2500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dirty="0" smtClean="0">
              <a:solidFill>
                <a:srgbClr val="0070C0"/>
              </a:solidFill>
              <a:sym typeface="Symbol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dirty="0" smtClean="0">
              <a:solidFill>
                <a:srgbClr val="0070C0"/>
              </a:solidFill>
              <a:sym typeface="Symbol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dirty="0" smtClean="0">
              <a:solidFill>
                <a:srgbClr val="0070C0"/>
              </a:solidFill>
              <a:sym typeface="Symbol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70C0"/>
                </a:solidFill>
                <a:sym typeface="Symbol"/>
              </a:rPr>
              <a:t>If we consider the final state </a:t>
            </a:r>
            <a:r>
              <a:rPr lang="en-US" dirty="0" err="1" smtClean="0">
                <a:solidFill>
                  <a:srgbClr val="C00000"/>
                </a:solidFill>
                <a:sym typeface="Symbol"/>
              </a:rPr>
              <a:t>B</a:t>
            </a:r>
            <a:r>
              <a:rPr lang="en-US" baseline="-25000" dirty="0" err="1" smtClean="0">
                <a:solidFill>
                  <a:srgbClr val="C00000"/>
                </a:solidFill>
                <a:sym typeface="Symbol"/>
              </a:rPr>
              <a:t>s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D</a:t>
            </a:r>
            <a:r>
              <a:rPr lang="en-US" baseline="-25000" dirty="0" err="1" smtClean="0">
                <a:solidFill>
                  <a:srgbClr val="C00000"/>
                </a:solidFill>
                <a:sym typeface="Wingdings" pitchFamily="2" charset="2"/>
              </a:rPr>
              <a:t>s</a:t>
            </a:r>
            <a:r>
              <a:rPr lang="en-US" baseline="30000" dirty="0" err="1" smtClean="0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en-US" dirty="0" err="1" smtClean="0">
                <a:solidFill>
                  <a:srgbClr val="C00000"/>
                </a:solidFill>
                <a:sym typeface="Wingdings" pitchFamily="2" charset="2"/>
              </a:rPr>
              <a:t>K</a:t>
            </a:r>
            <a:r>
              <a:rPr lang="en-US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then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      the amplitude is proportional to 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sin(</a:t>
            </a:r>
            <a:r>
              <a:rPr lang="en-US" baseline="-25000" dirty="0" smtClean="0">
                <a:solidFill>
                  <a:srgbClr val="C00000"/>
                </a:solidFill>
                <a:sym typeface="Symbol"/>
              </a:rPr>
              <a:t>s</a:t>
            </a:r>
            <a:r>
              <a:rPr lang="en-US" dirty="0" smtClean="0">
                <a:solidFill>
                  <a:srgbClr val="C00000"/>
                </a:solidFill>
                <a:sym typeface="Symbol"/>
              </a:rPr>
              <a:t>-).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6" name="Group 39"/>
          <p:cNvGrpSpPr/>
          <p:nvPr/>
        </p:nvGrpSpPr>
        <p:grpSpPr>
          <a:xfrm>
            <a:off x="3657600" y="3886200"/>
            <a:ext cx="4191000" cy="1219200"/>
            <a:chOff x="838200" y="4419600"/>
            <a:chExt cx="4191000" cy="1219200"/>
          </a:xfrm>
        </p:grpSpPr>
        <p:sp>
          <p:nvSpPr>
            <p:cNvPr id="20" name="Rectangle 19"/>
            <p:cNvSpPr/>
            <p:nvPr/>
          </p:nvSpPr>
          <p:spPr>
            <a:xfrm>
              <a:off x="838200" y="4419600"/>
              <a:ext cx="4191000" cy="1219200"/>
            </a:xfrm>
            <a:prstGeom prst="rect">
              <a:avLst/>
            </a:prstGeom>
            <a:solidFill>
              <a:schemeClr val="bg1"/>
            </a:solidFill>
            <a:ln w="952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1841" name="Picture 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5400" y="4419600"/>
              <a:ext cx="3267075" cy="62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184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66800" y="5029200"/>
              <a:ext cx="3962400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" name="Group 36"/>
          <p:cNvGrpSpPr/>
          <p:nvPr/>
        </p:nvGrpSpPr>
        <p:grpSpPr>
          <a:xfrm>
            <a:off x="5791200" y="762001"/>
            <a:ext cx="3352800" cy="1523999"/>
            <a:chOff x="6019800" y="3200400"/>
            <a:chExt cx="2843727" cy="2819400"/>
          </a:xfrm>
        </p:grpSpPr>
        <p:pic>
          <p:nvPicPr>
            <p:cNvPr id="3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19800" y="3200400"/>
              <a:ext cx="2791924" cy="2601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37" name="Text Box 102"/>
            <p:cNvSpPr txBox="1">
              <a:spLocks noChangeArrowheads="1"/>
            </p:cNvSpPr>
            <p:nvPr/>
          </p:nvSpPr>
          <p:spPr bwMode="auto">
            <a:xfrm>
              <a:off x="7326351" y="3344317"/>
              <a:ext cx="1208049" cy="5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  <a:latin typeface="+mj-lt"/>
                </a:rPr>
                <a:t>Tagged B</a:t>
              </a:r>
              <a:r>
                <a:rPr lang="en-US" sz="1800" baseline="-25000" dirty="0">
                  <a:solidFill>
                    <a:srgbClr val="FF0000"/>
                  </a:solidFill>
                  <a:latin typeface="+mj-lt"/>
                </a:rPr>
                <a:t>s</a:t>
              </a:r>
            </a:p>
            <a:p>
              <a:r>
                <a:rPr lang="en-US" sz="1800" dirty="0" smtClean="0">
                  <a:solidFill>
                    <a:srgbClr val="0070C0"/>
                  </a:solidFill>
                  <a:latin typeface="+mj-lt"/>
                </a:rPr>
                <a:t>Tagged B</a:t>
              </a:r>
              <a:r>
                <a:rPr lang="en-US" sz="1800" baseline="-25000" dirty="0" smtClean="0">
                  <a:solidFill>
                    <a:srgbClr val="0070C0"/>
                  </a:solidFill>
                  <a:latin typeface="+mj-lt"/>
                </a:rPr>
                <a:t>s</a:t>
              </a:r>
              <a:endParaRPr lang="en-US" sz="1800" baseline="-25000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32" name="Text Box 102"/>
            <p:cNvSpPr txBox="1">
              <a:spLocks noChangeArrowheads="1"/>
            </p:cNvSpPr>
            <p:nvPr/>
          </p:nvSpPr>
          <p:spPr bwMode="auto">
            <a:xfrm>
              <a:off x="7149790" y="5700867"/>
              <a:ext cx="1713737" cy="318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latin typeface="+mj-lt"/>
                </a:rPr>
                <a:t>Proper time (</a:t>
              </a:r>
              <a:r>
                <a:rPr lang="en-US" sz="1800" dirty="0" err="1" smtClean="0">
                  <a:latin typeface="+mj-lt"/>
                </a:rPr>
                <a:t>ps</a:t>
              </a:r>
              <a:r>
                <a:rPr lang="en-US" sz="1800" dirty="0" smtClean="0">
                  <a:latin typeface="+mj-lt"/>
                </a:rPr>
                <a:t>)</a:t>
              </a:r>
              <a:endParaRPr lang="en-US" sz="1800" baseline="-25000" dirty="0">
                <a:latin typeface="+mj-lt"/>
              </a:endParaRPr>
            </a:p>
          </p:txBody>
        </p:sp>
      </p:grpSp>
      <p:sp>
        <p:nvSpPr>
          <p:cNvPr id="37" name="Rectangle 48"/>
          <p:cNvSpPr txBox="1">
            <a:spLocks noChangeArrowheads="1"/>
          </p:cNvSpPr>
          <p:nvPr/>
        </p:nvSpPr>
        <p:spPr>
          <a:xfrm>
            <a:off x="1447800" y="0"/>
            <a:ext cx="7391400" cy="8382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How do we measure these phases?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181600" y="2362200"/>
            <a:ext cx="152400" cy="1588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001000" y="912812"/>
            <a:ext cx="228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F8E8-B86B-4516-A840-1EB7E45A801D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Frederic Teubert</a:t>
            </a:r>
            <a:endParaRPr lang="en-US" dirty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3600" y="5181600"/>
            <a:ext cx="2362200" cy="130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5" name="Group 34"/>
          <p:cNvGrpSpPr/>
          <p:nvPr/>
        </p:nvGrpSpPr>
        <p:grpSpPr>
          <a:xfrm>
            <a:off x="6858000" y="5819001"/>
            <a:ext cx="381000" cy="459879"/>
            <a:chOff x="6858000" y="5819001"/>
            <a:chExt cx="381000" cy="459879"/>
          </a:xfrm>
        </p:grpSpPr>
        <p:sp>
          <p:nvSpPr>
            <p:cNvPr id="33" name="Oval 32"/>
            <p:cNvSpPr/>
            <p:nvPr/>
          </p:nvSpPr>
          <p:spPr>
            <a:xfrm>
              <a:off x="6934200" y="6126480"/>
              <a:ext cx="304800" cy="152400"/>
            </a:xfrm>
            <a:prstGeom prst="ellipse">
              <a:avLst/>
            </a:prstGeom>
            <a:solidFill>
              <a:srgbClr val="3891A7">
                <a:alpha val="2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858000" y="5819001"/>
              <a:ext cx="3686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V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ub</a:t>
              </a:r>
              <a:endParaRPr lang="en-US" sz="1200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Freeform 35"/>
          <p:cNvSpPr/>
          <p:nvPr/>
        </p:nvSpPr>
        <p:spPr>
          <a:xfrm>
            <a:off x="4703852" y="5851133"/>
            <a:ext cx="1686674" cy="424665"/>
          </a:xfrm>
          <a:custGeom>
            <a:avLst/>
            <a:gdLst>
              <a:gd name="connsiteX0" fmla="*/ 94179 w 1686674"/>
              <a:gd name="connsiteY0" fmla="*/ 179797 h 424665"/>
              <a:gd name="connsiteX1" fmla="*/ 196921 w 1686674"/>
              <a:gd name="connsiteY1" fmla="*/ 405829 h 424665"/>
              <a:gd name="connsiteX2" fmla="*/ 1275708 w 1686674"/>
              <a:gd name="connsiteY2" fmla="*/ 66782 h 424665"/>
              <a:gd name="connsiteX3" fmla="*/ 1686674 w 1686674"/>
              <a:gd name="connsiteY3" fmla="*/ 5137 h 42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6674" h="424665">
                <a:moveTo>
                  <a:pt x="94179" y="179797"/>
                </a:moveTo>
                <a:cubicBezTo>
                  <a:pt x="47089" y="302231"/>
                  <a:pt x="0" y="424665"/>
                  <a:pt x="196921" y="405829"/>
                </a:cubicBezTo>
                <a:cubicBezTo>
                  <a:pt x="393842" y="386993"/>
                  <a:pt x="1027416" y="133564"/>
                  <a:pt x="1275708" y="66782"/>
                </a:cubicBezTo>
                <a:cubicBezTo>
                  <a:pt x="1524000" y="0"/>
                  <a:pt x="1605337" y="2568"/>
                  <a:pt x="1686674" y="5137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48"/>
          <p:cNvSpPr txBox="1">
            <a:spLocks noChangeArrowheads="1"/>
          </p:cNvSpPr>
          <p:nvPr/>
        </p:nvSpPr>
        <p:spPr>
          <a:xfrm>
            <a:off x="1447800" y="0"/>
            <a:ext cx="7391400" cy="8382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Time-independent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methods to measure 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Symbol"/>
              </a:rPr>
              <a:t>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1066800" y="762000"/>
            <a:ext cx="7924800" cy="4953000"/>
            <a:chOff x="1066800" y="990600"/>
            <a:chExt cx="7924800" cy="4953000"/>
          </a:xfrm>
        </p:grpSpPr>
        <p:sp>
          <p:nvSpPr>
            <p:cNvPr id="115" name="Rectangle 114"/>
            <p:cNvSpPr/>
            <p:nvPr/>
          </p:nvSpPr>
          <p:spPr>
            <a:xfrm>
              <a:off x="5105400" y="1752600"/>
              <a:ext cx="914400" cy="228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00200" y="990600"/>
              <a:ext cx="23759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ym typeface="Symbol"/>
                </a:rPr>
                <a:t></a:t>
              </a:r>
              <a:r>
                <a:rPr lang="en-US" sz="2000" b="1" dirty="0" smtClean="0"/>
                <a:t> from B</a:t>
              </a:r>
              <a:r>
                <a:rPr lang="en-US" sz="2000" b="1" baseline="30000" dirty="0" smtClean="0">
                  <a:sym typeface="Symbol"/>
                </a:rPr>
                <a:t></a:t>
              </a:r>
              <a:r>
                <a:rPr lang="en-US" sz="2000" b="1" dirty="0" smtClean="0"/>
                <a:t> </a:t>
              </a:r>
              <a:r>
                <a:rPr lang="en-US" sz="2000" b="1" dirty="0" smtClean="0">
                  <a:sym typeface="Wingdings" pitchFamily="2" charset="2"/>
                </a:rPr>
                <a:t> D K</a:t>
              </a:r>
              <a:r>
                <a:rPr lang="en-US" sz="2000" b="1" baseline="30000" dirty="0" smtClean="0">
                  <a:sym typeface="Symbol"/>
                </a:rPr>
                <a:t></a:t>
              </a:r>
              <a:r>
                <a:rPr lang="en-US" sz="2000" b="1" dirty="0" smtClean="0">
                  <a:sym typeface="Wingdings" pitchFamily="2" charset="2"/>
                </a:rPr>
                <a:t> :</a:t>
              </a:r>
              <a:endParaRPr lang="en-US" sz="2000" b="1" dirty="0"/>
            </a:p>
          </p:txBody>
        </p:sp>
        <p:grpSp>
          <p:nvGrpSpPr>
            <p:cNvPr id="3" name="Group 7"/>
            <p:cNvGrpSpPr/>
            <p:nvPr/>
          </p:nvGrpSpPr>
          <p:grpSpPr>
            <a:xfrm>
              <a:off x="1600200" y="1524000"/>
              <a:ext cx="6934200" cy="4419600"/>
              <a:chOff x="1143000" y="1981200"/>
              <a:chExt cx="8001000" cy="4419600"/>
            </a:xfrm>
          </p:grpSpPr>
          <p:pic>
            <p:nvPicPr>
              <p:cNvPr id="40998" name="Picture 3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43000" y="1981200"/>
                <a:ext cx="8001000" cy="426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7" name="Rectangle 6"/>
              <p:cNvSpPr/>
              <p:nvPr/>
            </p:nvSpPr>
            <p:spPr>
              <a:xfrm>
                <a:off x="1295400" y="3200400"/>
                <a:ext cx="7467600" cy="3200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4" name="Group 13"/>
            <p:cNvGrpSpPr/>
            <p:nvPr/>
          </p:nvGrpSpPr>
          <p:grpSpPr>
            <a:xfrm>
              <a:off x="1066800" y="2662297"/>
              <a:ext cx="7924800" cy="2062103"/>
              <a:chOff x="1066800" y="2662297"/>
              <a:chExt cx="7924800" cy="2062103"/>
            </a:xfrm>
          </p:grpSpPr>
          <p:grpSp>
            <p:nvGrpSpPr>
              <p:cNvPr id="5" name="Group 11"/>
              <p:cNvGrpSpPr/>
              <p:nvPr/>
            </p:nvGrpSpPr>
            <p:grpSpPr>
              <a:xfrm>
                <a:off x="1066800" y="2662297"/>
                <a:ext cx="7924800" cy="2062103"/>
                <a:chOff x="1066800" y="2662297"/>
                <a:chExt cx="7924800" cy="2062103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1066800" y="2662297"/>
                  <a:ext cx="7924800" cy="20621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/>
                  <a:r>
                    <a:rPr lang="en-US" sz="1600" dirty="0" smtClean="0"/>
                    <a:t>First proposal by </a:t>
                  </a:r>
                  <a:r>
                    <a:rPr lang="en-US" sz="1600" dirty="0" err="1" smtClean="0"/>
                    <a:t>Gronau</a:t>
                  </a:r>
                  <a:r>
                    <a:rPr lang="en-US" sz="1600" dirty="0" smtClean="0"/>
                    <a:t>, London and Wyler (GLW, 1991) using D decays to CP </a:t>
                  </a:r>
                  <a:r>
                    <a:rPr lang="en-US" sz="1600" dirty="0" err="1" smtClean="0"/>
                    <a:t>eigenstates</a:t>
                  </a:r>
                  <a:r>
                    <a:rPr lang="en-US" sz="1600" dirty="0" smtClean="0"/>
                    <a:t>. </a:t>
                  </a:r>
                </a:p>
                <a:p>
                  <a:pPr marL="342900" indent="-342900"/>
                  <a:r>
                    <a:rPr lang="en-US" sz="1600" dirty="0" smtClean="0"/>
                    <a:t>Later expanded by Atwood, </a:t>
                  </a:r>
                  <a:r>
                    <a:rPr lang="en-US" sz="1600" dirty="0" err="1" smtClean="0"/>
                    <a:t>Dunietz</a:t>
                  </a:r>
                  <a:r>
                    <a:rPr lang="en-US" sz="1600" dirty="0" smtClean="0"/>
                    <a:t> and Sony, (ADS, 1997) to include </a:t>
                  </a:r>
                  <a:r>
                    <a:rPr lang="en-US" sz="1600" dirty="0" err="1" smtClean="0"/>
                    <a:t>flavour</a:t>
                  </a:r>
                  <a:r>
                    <a:rPr lang="en-US" sz="1600" dirty="0" smtClean="0"/>
                    <a:t> specific final </a:t>
                  </a:r>
                </a:p>
                <a:p>
                  <a:pPr marL="342900" indent="-342900"/>
                  <a:r>
                    <a:rPr lang="en-US" sz="1600" dirty="0" smtClean="0"/>
                    <a:t>states and </a:t>
                  </a:r>
                  <a:r>
                    <a:rPr lang="en-US" sz="1600" dirty="0" err="1" smtClean="0"/>
                    <a:t>Giri</a:t>
                  </a:r>
                  <a:r>
                    <a:rPr lang="en-US" sz="1600" dirty="0" smtClean="0"/>
                    <a:t>, Grossman, </a:t>
                  </a:r>
                  <a:r>
                    <a:rPr lang="en-US" sz="1600" dirty="0" err="1" smtClean="0"/>
                    <a:t>Soffer</a:t>
                  </a:r>
                  <a:r>
                    <a:rPr lang="en-US" sz="1600" dirty="0" smtClean="0"/>
                    <a:t>, </a:t>
                  </a:r>
                  <a:r>
                    <a:rPr lang="en-US" sz="1600" dirty="0" err="1" smtClean="0"/>
                    <a:t>Zupan</a:t>
                  </a:r>
                  <a:r>
                    <a:rPr lang="en-US" sz="1600" dirty="0" smtClean="0"/>
                    <a:t> and Bondar (2003) to include </a:t>
                  </a:r>
                  <a:r>
                    <a:rPr lang="en-US" sz="1600" dirty="0" err="1" smtClean="0"/>
                    <a:t>Dalitz</a:t>
                  </a:r>
                  <a:r>
                    <a:rPr lang="en-US" sz="1600" dirty="0" smtClean="0"/>
                    <a:t> analysis</a:t>
                  </a:r>
                  <a:r>
                    <a:rPr lang="en-US" sz="1600" dirty="0" smtClean="0">
                      <a:sym typeface="Symbol"/>
                    </a:rPr>
                    <a:t>:	</a:t>
                  </a:r>
                </a:p>
                <a:p>
                  <a:pPr marL="342900" indent="-342900"/>
                  <a:r>
                    <a:rPr lang="en-US" sz="1600" dirty="0" smtClean="0">
                      <a:solidFill>
                        <a:srgbClr val="0066FF"/>
                      </a:solidFill>
                    </a:rPr>
                    <a:t>Measure the relative rates of B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</a:rPr>
                    <a:t>+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DK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+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 and B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-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DK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-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 with neutrals D’s observed in finals </a:t>
                  </a:r>
                </a:p>
                <a:p>
                  <a:pPr marL="342900" indent="-342900"/>
                  <a:r>
                    <a:rPr lang="en-US" sz="16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states such as: K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Symbol"/>
                    </a:rPr>
                    <a:t>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Symbol"/>
                    </a:rPr>
                    <a:t>  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Symbol"/>
                    </a:rPr>
                    <a:t> 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, K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Symbol"/>
                    </a:rPr>
                    <a:t>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Symbol"/>
                    </a:rPr>
                    <a:t> 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Symbol"/>
                    </a:rPr>
                    <a:t>+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Symbol"/>
                    </a:rPr>
                    <a:t>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Symbol"/>
                    </a:rPr>
                    <a:t>-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, K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+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K</a:t>
                  </a:r>
                  <a:r>
                    <a:rPr lang="en-US" sz="1600" baseline="300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-</a:t>
                  </a:r>
                  <a:r>
                    <a:rPr lang="en-US" sz="1600" dirty="0" smtClean="0">
                      <a:solidFill>
                        <a:srgbClr val="0066FF"/>
                      </a:solidFill>
                      <a:sym typeface="Wingdings" pitchFamily="2" charset="2"/>
                    </a:rPr>
                    <a:t>.</a:t>
                  </a:r>
                </a:p>
                <a:p>
                  <a:pPr marL="342900" indent="-342900"/>
                  <a:endParaRPr lang="en-US" sz="1600" dirty="0" smtClean="0">
                    <a:solidFill>
                      <a:srgbClr val="0070C0"/>
                    </a:solidFill>
                    <a:sym typeface="Wingdings" pitchFamily="2" charset="2"/>
                  </a:endParaRPr>
                </a:p>
                <a:p>
                  <a:pPr marL="342900" indent="-342900"/>
                  <a:endParaRPr lang="en-US" sz="1600" dirty="0" smtClean="0">
                    <a:solidFill>
                      <a:schemeClr val="tx2">
                        <a:lumMod val="75000"/>
                      </a:schemeClr>
                    </a:solidFill>
                    <a:sym typeface="Wingdings" pitchFamily="2" charset="2"/>
                  </a:endParaRPr>
                </a:p>
                <a:p>
                  <a:pPr marL="342900" indent="-342900"/>
                  <a:r>
                    <a:rPr lang="en-US" sz="1600" dirty="0" smtClean="0">
                      <a:solidFill>
                        <a:srgbClr val="0070C0"/>
                      </a:solidFill>
                      <a:sym typeface="Wingdings" pitchFamily="2" charset="2"/>
                    </a:rPr>
                    <a:t>		 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 flipH="1" flipV="1">
                  <a:off x="3200400" y="3516868"/>
                  <a:ext cx="2696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342900" indent="-342900"/>
                  <a:r>
                    <a:rPr lang="en-US" baseline="30000" dirty="0" smtClean="0">
                      <a:solidFill>
                        <a:srgbClr val="0070C0"/>
                      </a:solidFill>
                      <a:sym typeface="Symbol"/>
                    </a:rPr>
                    <a:t></a:t>
                  </a:r>
                  <a:endParaRPr lang="en-US" dirty="0"/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 flipH="1" flipV="1">
                <a:off x="2625974" y="3516868"/>
                <a:ext cx="269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/>
                <a:r>
                  <a:rPr lang="en-US" baseline="30000" dirty="0" smtClean="0">
                    <a:solidFill>
                      <a:srgbClr val="0070C0"/>
                    </a:solidFill>
                    <a:sym typeface="Symbol"/>
                  </a:rPr>
                  <a:t></a:t>
                </a:r>
                <a:endParaRPr lang="en-US" dirty="0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8610600" y="5181600"/>
              <a:ext cx="228600" cy="158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8001000" y="5484812"/>
              <a:ext cx="228600" cy="1588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EED35-4C27-40E5-AC7B-43705D84BDCE}" type="datetime2">
              <a:rPr lang="en-US" smtClean="0"/>
              <a:pPr/>
              <a:t>Tuesday, January 05, 2010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029200" y="1216521"/>
            <a:ext cx="381000" cy="459879"/>
            <a:chOff x="6858000" y="5819001"/>
            <a:chExt cx="381000" cy="459879"/>
          </a:xfrm>
        </p:grpSpPr>
        <p:sp>
          <p:nvSpPr>
            <p:cNvPr id="22" name="Oval 21"/>
            <p:cNvSpPr/>
            <p:nvPr/>
          </p:nvSpPr>
          <p:spPr>
            <a:xfrm>
              <a:off x="6934200" y="6126480"/>
              <a:ext cx="304800" cy="152400"/>
            </a:xfrm>
            <a:prstGeom prst="ellipse">
              <a:avLst/>
            </a:prstGeom>
            <a:solidFill>
              <a:srgbClr val="3891A7">
                <a:alpha val="2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58000" y="5819001"/>
              <a:ext cx="3686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V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ub</a:t>
              </a:r>
              <a:endParaRPr lang="en-US" sz="1200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Group 12"/>
          <p:cNvGrpSpPr/>
          <p:nvPr/>
        </p:nvGrpSpPr>
        <p:grpSpPr>
          <a:xfrm>
            <a:off x="1219200" y="4114800"/>
            <a:ext cx="7772400" cy="2393950"/>
            <a:chOff x="1066800" y="1143000"/>
            <a:chExt cx="7772400" cy="2393950"/>
          </a:xfrm>
        </p:grpSpPr>
        <p:pic>
          <p:nvPicPr>
            <p:cNvPr id="26" name="Picture 4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8030" y="1143000"/>
              <a:ext cx="7731170" cy="2393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" name="TextBox 27"/>
            <p:cNvSpPr txBox="1"/>
            <p:nvPr/>
          </p:nvSpPr>
          <p:spPr>
            <a:xfrm>
              <a:off x="1066800" y="1219200"/>
              <a:ext cx="7620000" cy="861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Dunietz</a:t>
              </a:r>
              <a:r>
                <a:rPr lang="en-GB" dirty="0" smtClean="0"/>
                <a:t> variant (1998) of </a:t>
              </a:r>
              <a:r>
                <a:rPr lang="en-GB" dirty="0" err="1" smtClean="0"/>
                <a:t>Gronau</a:t>
              </a:r>
              <a:r>
                <a:rPr lang="en-GB" dirty="0" smtClean="0"/>
                <a:t>-Wyler method:</a:t>
              </a:r>
            </a:p>
            <a:p>
              <a:r>
                <a:rPr lang="en-GB" sz="1600" dirty="0" smtClean="0">
                  <a:solidFill>
                    <a:srgbClr val="0066FF"/>
                  </a:solidFill>
                </a:rPr>
                <a:t>Two colour suppressed diagrams with</a:t>
              </a:r>
              <a:r>
                <a:rPr lang="en-GB" sz="1600" dirty="0" smtClean="0">
                  <a:solidFill>
                    <a:srgbClr val="0066FF"/>
                  </a:solidFill>
                  <a:sym typeface="Symbol"/>
                </a:rPr>
                <a:t>A</a:t>
              </a:r>
              <a:r>
                <a:rPr lang="en-GB" sz="1600" baseline="-25000" dirty="0" smtClean="0">
                  <a:solidFill>
                    <a:srgbClr val="0066FF"/>
                  </a:solidFill>
                  <a:sym typeface="Symbol"/>
                </a:rPr>
                <a:t>2</a:t>
              </a:r>
              <a:r>
                <a:rPr lang="en-GB" sz="1600" dirty="0" smtClean="0">
                  <a:solidFill>
                    <a:srgbClr val="0066FF"/>
                  </a:solidFill>
                  <a:sym typeface="Symbol"/>
                </a:rPr>
                <a:t>/A</a:t>
              </a:r>
              <a:r>
                <a:rPr lang="en-GB" sz="1600" baseline="-25000" dirty="0" smtClean="0">
                  <a:solidFill>
                    <a:srgbClr val="0066FF"/>
                  </a:solidFill>
                  <a:sym typeface="Symbol"/>
                </a:rPr>
                <a:t>1</a:t>
              </a:r>
              <a:r>
                <a:rPr lang="en-GB" sz="1600" dirty="0" smtClean="0">
                  <a:solidFill>
                    <a:srgbClr val="0066FF"/>
                  </a:solidFill>
                  <a:sym typeface="Symbol"/>
                </a:rPr>
                <a:t>0.4 interfering via D</a:t>
              </a:r>
              <a:r>
                <a:rPr lang="en-GB" sz="1600" baseline="30000" dirty="0" smtClean="0">
                  <a:solidFill>
                    <a:srgbClr val="0066FF"/>
                  </a:solidFill>
                  <a:sym typeface="Symbol"/>
                </a:rPr>
                <a:t>0</a:t>
              </a:r>
              <a:r>
                <a:rPr lang="en-GB" sz="1600" dirty="0" smtClean="0">
                  <a:solidFill>
                    <a:srgbClr val="0066FF"/>
                  </a:solidFill>
                  <a:sym typeface="Symbol"/>
                </a:rPr>
                <a:t> mixing</a:t>
              </a:r>
            </a:p>
            <a:p>
              <a:endParaRPr lang="en-GB" sz="1600" dirty="0" smtClean="0">
                <a:solidFill>
                  <a:srgbClr val="00206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495800" y="1905000"/>
              <a:ext cx="40386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600200" y="3790890"/>
            <a:ext cx="601980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  <a:sym typeface="Symbol"/>
              </a:rPr>
              <a:t></a:t>
            </a:r>
            <a:r>
              <a:rPr lang="en-US" sz="2000" b="1" dirty="0" smtClean="0">
                <a:solidFill>
                  <a:schemeClr val="tx1"/>
                </a:solidFill>
              </a:rPr>
              <a:t> from B</a:t>
            </a:r>
            <a:r>
              <a:rPr lang="en-US" sz="2000" b="1" baseline="30000" dirty="0" smtClean="0">
                <a:solidFill>
                  <a:schemeClr val="tx1"/>
                </a:solidFill>
                <a:sym typeface="Symbol"/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sym typeface="Wingdings" pitchFamily="2" charset="2"/>
              </a:rPr>
              <a:t> D K</a:t>
            </a:r>
            <a:r>
              <a:rPr lang="en-US" sz="2000" b="1" baseline="30000" dirty="0" smtClean="0">
                <a:solidFill>
                  <a:schemeClr val="tx1"/>
                </a:solidFill>
                <a:sym typeface="Symbol"/>
              </a:rPr>
              <a:t>*</a:t>
            </a:r>
            <a:r>
              <a:rPr lang="en-US" sz="2000" b="1" dirty="0" smtClean="0">
                <a:solidFill>
                  <a:schemeClr val="tx1"/>
                </a:solidFill>
                <a:sym typeface="Wingdings" pitchFamily="2" charset="2"/>
              </a:rPr>
              <a:t> :</a:t>
            </a:r>
            <a:endParaRPr lang="en-US" sz="2000" b="1" dirty="0">
              <a:solidFill>
                <a:schemeClr val="tx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743200" y="5486400"/>
            <a:ext cx="381000" cy="381002"/>
            <a:chOff x="6858000" y="5895646"/>
            <a:chExt cx="381000" cy="383234"/>
          </a:xfrm>
        </p:grpSpPr>
        <p:sp>
          <p:nvSpPr>
            <p:cNvPr id="33" name="Oval 32"/>
            <p:cNvSpPr/>
            <p:nvPr/>
          </p:nvSpPr>
          <p:spPr>
            <a:xfrm>
              <a:off x="6934200" y="6126480"/>
              <a:ext cx="304800" cy="152400"/>
            </a:xfrm>
            <a:prstGeom prst="ellipse">
              <a:avLst/>
            </a:prstGeom>
            <a:solidFill>
              <a:srgbClr val="3891A7">
                <a:alpha val="2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858000" y="5895646"/>
              <a:ext cx="3686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V</a:t>
              </a:r>
              <a:r>
                <a:rPr lang="en-US" sz="1200" baseline="-25000" dirty="0" smtClean="0">
                  <a:solidFill>
                    <a:srgbClr val="FF0000"/>
                  </a:solidFill>
                </a:rPr>
                <a:t>ub</a:t>
              </a:r>
              <a:endParaRPr lang="en-US" sz="1200" baseline="-250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5364</TotalTime>
  <Words>3571</Words>
  <Application>Microsoft Office PowerPoint</Application>
  <PresentationFormat>On-screen Show (4:3)</PresentationFormat>
  <Paragraphs>681</Paragraphs>
  <Slides>40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Solstice</vt:lpstr>
      <vt:lpstr>Equation</vt:lpstr>
      <vt:lpstr>The LHCb experiment: looking for New Physics in B decays </vt:lpstr>
      <vt:lpstr>Outline</vt:lpstr>
      <vt:lpstr>Slide 3</vt:lpstr>
      <vt:lpstr>Wyler and the LHCb physics program</vt:lpstr>
      <vt:lpstr>Slide 5</vt:lpstr>
      <vt:lpstr>B Physics as an indirect probe for New Physics</vt:lpstr>
      <vt:lpstr>Slide 7</vt:lpstr>
      <vt:lpstr>Slide 8</vt:lpstr>
      <vt:lpstr>Slide 9</vt:lpstr>
      <vt:lpstr>Slide 10</vt:lpstr>
      <vt:lpstr>g measurement</vt:lpstr>
      <vt:lpstr>Slide 12</vt:lpstr>
      <vt:lpstr>Slide 13</vt:lpstr>
      <vt:lpstr>Slide 14</vt:lpstr>
      <vt:lpstr>Three interesting examples of rare decays</vt:lpstr>
      <vt:lpstr>Search strategies for NP at LHCb</vt:lpstr>
      <vt:lpstr>So... what do we need to fulfil this program?</vt:lpstr>
      <vt:lpstr>Slide 18</vt:lpstr>
      <vt:lpstr>Slide 19</vt:lpstr>
      <vt:lpstr>Slide 20</vt:lpstr>
      <vt:lpstr>Detector requirements</vt:lpstr>
      <vt:lpstr>Detector requirements II</vt:lpstr>
      <vt:lpstr>The LHCb detector</vt:lpstr>
      <vt:lpstr>Slide 24</vt:lpstr>
      <vt:lpstr>Extracting physics from (very) first data</vt:lpstr>
      <vt:lpstr>Exploiting minimum bias data</vt:lpstr>
      <vt:lpstr>Exploiting first muon trigger data</vt:lpstr>
      <vt:lpstr>Exploiting ~0.5 fb-1 of data with full trigger</vt:lpstr>
      <vt:lpstr>Search for the very rare decay Bs μ+μ- </vt:lpstr>
      <vt:lpstr>Slide 30</vt:lpstr>
      <vt:lpstr>Exploiting ~0.5 fb-1 of data with full trigger</vt:lpstr>
      <vt:lpstr>Measurement of Bs mixing phase (s)</vt:lpstr>
      <vt:lpstr>Slide 33</vt:lpstr>
      <vt:lpstr>Slide 34</vt:lpstr>
      <vt:lpstr>Exploiting ~0.5 fb-1 of data with full trigger</vt:lpstr>
      <vt:lpstr> at tree level from BDK</vt:lpstr>
      <vt:lpstr> at tree level from BDK</vt:lpstr>
      <vt:lpstr> at tree level from BDK</vt:lpstr>
      <vt:lpstr>Slide 39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Frederic Teubert</cp:lastModifiedBy>
  <cp:revision>947</cp:revision>
  <dcterms:created xsi:type="dcterms:W3CDTF">2006-08-16T00:00:00Z</dcterms:created>
  <dcterms:modified xsi:type="dcterms:W3CDTF">2010-01-05T16:09:12Z</dcterms:modified>
</cp:coreProperties>
</file>