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9C24"/>
    <a:srgbClr val="0033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4E7386-0CB5-4B5C-ACBC-D18A9FAD79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4777A24-F7C5-4F67-8341-D8373DB060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F7BF3A1-DC60-4084-A383-F7E71356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74D7-E1B2-4752-8843-813C1F280C44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B152CA-EBCF-46F6-9F58-4EDE36389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6CF63C3-7E33-42AC-9374-C80A0AB8F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FBF55-0F43-4119-9938-0D4C32A90E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9300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ED49BE-D0F4-45BF-B206-1E83EFB71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2E292FA-39A3-46E0-990A-E4B1431C96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D21BE59-C213-4FF9-9AA7-A7F839F6B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74D7-E1B2-4752-8843-813C1F280C44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2EFED8C-10E7-4021-A144-3E2BDF3BC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ED280B-126C-422A-ADEB-665895590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FBF55-0F43-4119-9938-0D4C32A90E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3488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4CAF3B3-2BFD-4165-99CF-CBFBC0437C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0D89262-266A-47D5-B6DB-AD76F6FE85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D1D7BE6-EBEC-4DDF-B088-6A6690EFF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74D7-E1B2-4752-8843-813C1F280C44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ABEAE6-6EEC-4DE0-8C7F-FE587AB4B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5937C4F-1E60-4679-8EE9-0063D898A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FBF55-0F43-4119-9938-0D4C32A90E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284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1E6DDD-48FE-4FA4-B55F-7AA453F0A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DF72E01-94CC-4B82-81E9-9C3FDC526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109007-85EF-452A-A722-51B7C5345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74D7-E1B2-4752-8843-813C1F280C44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B6C853C-80A7-4789-91D1-59C28BE14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F7D5710-66C4-4969-A8BE-013CFBAE4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FBF55-0F43-4119-9938-0D4C32A90E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7003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FE5692-203D-4F6E-B971-72433D42B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0BE9FB3-89B4-451E-9326-28CC22B504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9D631D-A2B0-43F8-8F2B-EEFB5C63F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74D7-E1B2-4752-8843-813C1F280C44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E44784-4B27-4CDD-A977-9B2372A48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CFE6C44-F6BB-479A-8417-C669E79AD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FBF55-0F43-4119-9938-0D4C32A90E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0839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297DD5-09BA-497A-A48F-354639504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A8FA0D-C7B9-43CE-812C-378F99619A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A3C1A94-D119-44C2-AF6A-EE0B53C71E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724FDCF-3982-4C70-B5F9-6E6830D19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74D7-E1B2-4752-8843-813C1F280C44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E40C08E-D573-49D1-A77B-323DB6E94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374D1BD-6E8A-45C7-8E06-C584B244D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FBF55-0F43-4119-9938-0D4C32A90E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7573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D83176-88D9-4074-9CFF-949FC3C17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AF2A531-F61B-420D-9062-111083DDA3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6C61224-7980-4F7C-8D91-E461E46F8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16BFBF9-6F86-4ED2-B476-2F95BD42E3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9A597A2-DA9C-4FC4-9A7C-959C4FFC18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5A00FE6-B63A-4BF2-BA0D-DF4D6415D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74D7-E1B2-4752-8843-813C1F280C44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FC51E53-4AC2-47B9-8BDA-25FF17B02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1186348-5713-4D12-B52D-41C0FF408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FBF55-0F43-4119-9938-0D4C32A90E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631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135B2A-5515-4423-8A51-1F7F0C366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3765CB8-405D-469A-BF24-24D4600A8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74D7-E1B2-4752-8843-813C1F280C44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259BFD0-4F2C-4A78-84A2-BE54DE474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9AB3286-88F4-4505-8685-1FB6D0909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FBF55-0F43-4119-9938-0D4C32A90E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3001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3A2D4FB-162E-4396-9DFB-17B958A7B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74D7-E1B2-4752-8843-813C1F280C44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91434E9-FE88-46D6-92CB-01DC3F9B7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038FE08-04B3-4394-878A-07C2DF5CD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FBF55-0F43-4119-9938-0D4C32A90E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180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D821D0-FA4C-4152-89A3-E59C26F79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22A1A7-C1FF-4CAE-ACA5-7BEDCE704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8152DD9-4BEA-4398-859A-8FF3196E70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8DE5064-15F9-4FC1-BFB1-75AFEB1E8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74D7-E1B2-4752-8843-813C1F280C44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B28B15C-75AA-42B9-B4DE-A73FB665D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F9B3FFD-7EEB-41C5-BBB7-60E3071CB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FBF55-0F43-4119-9938-0D4C32A90E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788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BA124B-5E9B-43BC-9C5F-9EB19A1DA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D0B6653-2B24-4EBB-A513-C1743FC878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BDBCA94-8B0C-4CF2-9EBE-E58F35D283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F817908-BC56-4178-AA50-226C3093C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74D7-E1B2-4752-8843-813C1F280C44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9C1A038-C102-4BC0-8408-834E754F6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D752E03-D9D5-4A4F-A3AC-F94852E5B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FBF55-0F43-4119-9938-0D4C32A90E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6343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751FC25-05F1-4BFA-A642-6C0BE01CC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30B6FCD-3573-411A-9471-C6FC64D64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74079E8-8ED7-4637-88CE-FC9FAD9700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074D7-E1B2-4752-8843-813C1F280C44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CF0966-1D62-44D4-8EB8-47D53C6929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B583620-D786-4F03-85ED-6E1DF81EC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FBF55-0F43-4119-9938-0D4C32A90E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6663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559AE206-7EBA-4D33-8BC9-9D8158553F0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6437D937-A7F1-4011-92B4-328E5BE1B16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8567" y="620481"/>
            <a:ext cx="2243800" cy="2243796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B672F332-AF08-46C6-94F0-77684310D7B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5001" y="2466605"/>
            <a:ext cx="962395" cy="962395"/>
          </a:xfrm>
          <a:prstGeom prst="ellipse">
            <a:avLst/>
          </a:prstGeom>
          <a:solidFill>
            <a:srgbClr val="A0A6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34244EF8-D73A-40E1-BE73-D46E6B4B04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5830" y="2327990"/>
            <a:ext cx="293695" cy="293695"/>
          </a:xfrm>
          <a:prstGeom prst="ellipse">
            <a:avLst/>
          </a:prstGeom>
          <a:solidFill>
            <a:srgbClr val="EEFD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magine 6" descr="Immagine che contiene cielo, acqua&#10;&#10;Descrizione generata con affidabilità elevata">
            <a:extLst>
              <a:ext uri="{FF2B5EF4-FFF2-40B4-BE49-F238E27FC236}">
                <a16:creationId xmlns:a16="http://schemas.microsoft.com/office/drawing/2014/main" id="{74D61EE2-EEDA-490D-AB14-1FFB41255A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60" b="2"/>
          <a:stretch/>
        </p:blipFill>
        <p:spPr>
          <a:xfrm>
            <a:off x="6325138" y="166987"/>
            <a:ext cx="5699887" cy="4059235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E8E38ED-369A-44C2-B635-0BED0E48A6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00392" y="4525347"/>
            <a:ext cx="0" cy="173736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>
            <a:extLst>
              <a:ext uri="{FF2B5EF4-FFF2-40B4-BE49-F238E27FC236}">
                <a16:creationId xmlns:a16="http://schemas.microsoft.com/office/drawing/2014/main" id="{9D8E7B9F-4FC1-4998-9C0E-F60F3014D4BE}"/>
              </a:ext>
            </a:extLst>
          </p:cNvPr>
          <p:cNvSpPr/>
          <p:nvPr/>
        </p:nvSpPr>
        <p:spPr>
          <a:xfrm>
            <a:off x="7521935" y="4412975"/>
            <a:ext cx="625503" cy="19639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itolo 8">
            <a:extLst>
              <a:ext uri="{FF2B5EF4-FFF2-40B4-BE49-F238E27FC236}">
                <a16:creationId xmlns:a16="http://schemas.microsoft.com/office/drawing/2014/main" id="{E53FDB74-9734-444C-A9A9-E7EBB251CC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873" y="5683345"/>
            <a:ext cx="10453311" cy="845355"/>
          </a:xfrm>
        </p:spPr>
        <p:txBody>
          <a:bodyPr>
            <a:normAutofit fontScale="90000"/>
          </a:bodyPr>
          <a:lstStyle/>
          <a:p>
            <a:pPr algn="l"/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r>
              <a:rPr lang="it-IT" dirty="0">
                <a:solidFill>
                  <a:srgbClr val="002060"/>
                </a:solidFill>
              </a:rPr>
              <a:t>From </a:t>
            </a:r>
            <a:r>
              <a:rPr lang="it-IT" dirty="0" err="1">
                <a:solidFill>
                  <a:srgbClr val="002060"/>
                </a:solidFill>
              </a:rPr>
              <a:t>Physics</a:t>
            </a:r>
            <a:r>
              <a:rPr lang="it-IT" dirty="0">
                <a:solidFill>
                  <a:srgbClr val="002060"/>
                </a:solidFill>
              </a:rPr>
              <a:t> to Data Science</a:t>
            </a:r>
            <a:br>
              <a:rPr lang="it-IT" sz="5400" dirty="0"/>
            </a:br>
            <a:br>
              <a:rPr lang="it-IT" sz="5400" dirty="0"/>
            </a:br>
            <a:r>
              <a:rPr lang="it-IT" sz="2200" dirty="0">
                <a:solidFill>
                  <a:schemeClr val="accent1">
                    <a:lumMod val="75000"/>
                  </a:schemeClr>
                </a:solidFill>
              </a:rPr>
              <a:t>Sebastiana Rita </a:t>
            </a:r>
            <a:r>
              <a:rPr lang="it-IT" sz="2200" dirty="0" err="1">
                <a:solidFill>
                  <a:schemeClr val="accent1">
                    <a:lumMod val="75000"/>
                  </a:schemeClr>
                </a:solidFill>
              </a:rPr>
              <a:t>Gianì</a:t>
            </a:r>
            <a:br>
              <a:rPr lang="it-IT" sz="2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it-IT" sz="2200" dirty="0">
                <a:solidFill>
                  <a:schemeClr val="accent1">
                    <a:lumMod val="75000"/>
                  </a:schemeClr>
                </a:solidFill>
              </a:rPr>
              <a:t>Data </a:t>
            </a:r>
            <a:r>
              <a:rPr lang="it-IT" sz="2200" dirty="0" err="1">
                <a:solidFill>
                  <a:schemeClr val="accent1">
                    <a:lumMod val="75000"/>
                  </a:schemeClr>
                </a:solidFill>
              </a:rPr>
              <a:t>Scientist</a:t>
            </a:r>
            <a:r>
              <a:rPr lang="it-IT" sz="2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2200" dirty="0" err="1">
                <a:solidFill>
                  <a:schemeClr val="accent1">
                    <a:lumMod val="75000"/>
                  </a:schemeClr>
                </a:solidFill>
              </a:rPr>
              <a:t>at</a:t>
            </a:r>
            <a:r>
              <a:rPr lang="it-IT" sz="2200" dirty="0">
                <a:solidFill>
                  <a:schemeClr val="accent1">
                    <a:lumMod val="75000"/>
                  </a:schemeClr>
                </a:solidFill>
              </a:rPr>
              <a:t> BTData – BTO Group</a:t>
            </a:r>
          </a:p>
        </p:txBody>
      </p:sp>
    </p:spTree>
    <p:extLst>
      <p:ext uri="{BB962C8B-B14F-4D97-AF65-F5344CB8AC3E}">
        <p14:creationId xmlns:p14="http://schemas.microsoft.com/office/powerpoint/2010/main" val="2035071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5581EEB5-66CE-4036-95A3-C49871C5DD05}"/>
              </a:ext>
            </a:extLst>
          </p:cNvPr>
          <p:cNvSpPr/>
          <p:nvPr/>
        </p:nvSpPr>
        <p:spPr>
          <a:xfrm>
            <a:off x="356068" y="214887"/>
            <a:ext cx="87402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800" b="1" dirty="0">
                <a:solidFill>
                  <a:srgbClr val="002060"/>
                </a:solidFill>
                <a:latin typeface="Bradley Hand ITC" panose="03070402050302030203" pitchFamily="66" charset="0"/>
              </a:rPr>
              <a:t>Career in </a:t>
            </a:r>
            <a:r>
              <a:rPr lang="it-IT" sz="4800" b="1" dirty="0" err="1">
                <a:solidFill>
                  <a:srgbClr val="002060"/>
                </a:solidFill>
                <a:latin typeface="Bradley Hand ITC" panose="03070402050302030203" pitchFamily="66" charset="0"/>
              </a:rPr>
              <a:t>Physics</a:t>
            </a:r>
            <a:endParaRPr lang="it-IT" sz="4800" b="1" dirty="0">
              <a:latin typeface="Bradley Hand ITC" panose="03070402050302030203" pitchFamily="66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9FAD2A1-5CDD-45C0-9D6F-F887AACB86DB}"/>
              </a:ext>
            </a:extLst>
          </p:cNvPr>
          <p:cNvSpPr txBox="1"/>
          <p:nvPr/>
        </p:nvSpPr>
        <p:spPr>
          <a:xfrm>
            <a:off x="532738" y="1410890"/>
            <a:ext cx="69096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2012 : Master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Degree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Physics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,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University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Catania </a:t>
            </a:r>
          </a:p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endParaRPr lang="it-IT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2012 – 2013: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University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Catania – INFN</a:t>
            </a:r>
          </a:p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endParaRPr lang="it-IT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2013 – 2017:  CERN – EPFL ,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PhD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student</a:t>
            </a:r>
            <a:endParaRPr lang="it-IT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endParaRPr lang="it-IT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2017: 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PhD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Physics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, EPFL, Lausanne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7C56334-137E-4B7D-9C43-EC8F3040EE83}"/>
              </a:ext>
            </a:extLst>
          </p:cNvPr>
          <p:cNvSpPr txBox="1"/>
          <p:nvPr/>
        </p:nvSpPr>
        <p:spPr>
          <a:xfrm>
            <a:off x="532738" y="3641933"/>
            <a:ext cx="57090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My work </a:t>
            </a:r>
            <a:r>
              <a:rPr lang="it-IT" sz="2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at</a:t>
            </a:r>
            <a:r>
              <a:rPr lang="it-IT" sz="2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CERN:</a:t>
            </a:r>
          </a:p>
          <a:p>
            <a:endParaRPr lang="it-IT" sz="2800" dirty="0">
              <a:solidFill>
                <a:srgbClr val="0070C0"/>
              </a:solidFill>
              <a:latin typeface="+mj-lt"/>
            </a:endParaRPr>
          </a:p>
          <a:p>
            <a:endParaRPr lang="it-IT" sz="2800" dirty="0">
              <a:solidFill>
                <a:srgbClr val="002060"/>
              </a:solidFill>
            </a:endParaRPr>
          </a:p>
        </p:txBody>
      </p:sp>
      <p:pic>
        <p:nvPicPr>
          <p:cNvPr id="7" name="Immagine 6" descr="Immagine che contiene interni, parete&#10;&#10;Descrizione generata con affidabilità molto elevata">
            <a:extLst>
              <a:ext uri="{FF2B5EF4-FFF2-40B4-BE49-F238E27FC236}">
                <a16:creationId xmlns:a16="http://schemas.microsoft.com/office/drawing/2014/main" id="{60A26C5F-0881-4A80-B386-371A75E553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38" y="4222923"/>
            <a:ext cx="4309607" cy="2459736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CC64262D-31C8-44AF-BBF6-532005A2755D}"/>
              </a:ext>
            </a:extLst>
          </p:cNvPr>
          <p:cNvSpPr txBox="1"/>
          <p:nvPr/>
        </p:nvSpPr>
        <p:spPr>
          <a:xfrm>
            <a:off x="5168349" y="4426763"/>
            <a:ext cx="67824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mainly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worked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DATA ANALYSIS  (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Charmless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B –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decays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but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also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endParaRPr lang="it-IT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   DETECTOR R&amp;D</a:t>
            </a:r>
          </a:p>
          <a:p>
            <a:pPr marL="285744" indent="-285744">
              <a:buFontTx/>
              <a:buChar char="-"/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TRIGGER</a:t>
            </a:r>
          </a:p>
          <a:p>
            <a:pPr marL="285744" indent="-285744">
              <a:buFontTx/>
              <a:buChar char="-"/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OUTREACH ACTVITIES </a:t>
            </a:r>
          </a:p>
        </p:txBody>
      </p:sp>
      <p:pic>
        <p:nvPicPr>
          <p:cNvPr id="10" name="Immagine 9" descr="Immagine che contiene oggetto&#10;&#10;Descrizione generata con affidabilità elevata">
            <a:extLst>
              <a:ext uri="{FF2B5EF4-FFF2-40B4-BE49-F238E27FC236}">
                <a16:creationId xmlns:a16="http://schemas.microsoft.com/office/drawing/2014/main" id="{D02D6F79-AD8B-495C-A6F3-4580EF85DD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660" y="1248347"/>
            <a:ext cx="731520" cy="73152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B058C466-4722-4C0B-BF5A-2FEC6C4B45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372" y="1906433"/>
            <a:ext cx="887896" cy="492505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70C65868-DE0C-4C00-A911-03EF5EADC8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285" y="2465879"/>
            <a:ext cx="556591" cy="554117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0F04A240-4A77-4F94-AFF8-11BD20D055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643" y="2465879"/>
            <a:ext cx="1290959" cy="617588"/>
          </a:xfrm>
          <a:prstGeom prst="rect">
            <a:avLst/>
          </a:prstGeom>
        </p:spPr>
      </p:pic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1407BF3D-1579-45FC-AB6A-8185E9AF4ABC}"/>
              </a:ext>
            </a:extLst>
          </p:cNvPr>
          <p:cNvCxnSpPr/>
          <p:nvPr/>
        </p:nvCxnSpPr>
        <p:spPr>
          <a:xfrm>
            <a:off x="503242" y="1036051"/>
            <a:ext cx="5268295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842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8E55E06B-D877-4ECC-9177-3875E6D0D75B}"/>
              </a:ext>
            </a:extLst>
          </p:cNvPr>
          <p:cNvSpPr/>
          <p:nvPr/>
        </p:nvSpPr>
        <p:spPr>
          <a:xfrm>
            <a:off x="356068" y="214887"/>
            <a:ext cx="87402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800" b="1" dirty="0" err="1">
                <a:solidFill>
                  <a:srgbClr val="002060"/>
                </a:solidFill>
                <a:latin typeface="Bradley Hand ITC" panose="03070402050302030203" pitchFamily="66" charset="0"/>
              </a:rPr>
              <a:t>Move</a:t>
            </a:r>
            <a:r>
              <a:rPr lang="it-IT" sz="4800" b="1" dirty="0">
                <a:solidFill>
                  <a:srgbClr val="002060"/>
                </a:solidFill>
                <a:latin typeface="Bradley Hand ITC" panose="03070402050302030203" pitchFamily="66" charset="0"/>
              </a:rPr>
              <a:t>-out </a:t>
            </a:r>
            <a:r>
              <a:rPr lang="it-IT" sz="4800" dirty="0">
                <a:solidFill>
                  <a:srgbClr val="002060"/>
                </a:solidFill>
              </a:rPr>
              <a:t> </a:t>
            </a:r>
            <a:r>
              <a:rPr lang="it-IT" sz="4800" b="1" dirty="0" err="1">
                <a:solidFill>
                  <a:srgbClr val="002060"/>
                </a:solidFill>
                <a:latin typeface="Bradley Hand ITC" panose="03070402050302030203" pitchFamily="66" charset="0"/>
              </a:rPr>
              <a:t>process</a:t>
            </a:r>
            <a:endParaRPr lang="it-IT" sz="4800" b="1" dirty="0">
              <a:solidFill>
                <a:srgbClr val="00206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6A7D624-8206-4A24-8E20-CF754D1A4BD8}"/>
              </a:ext>
            </a:extLst>
          </p:cNvPr>
          <p:cNvSpPr txBox="1"/>
          <p:nvPr/>
        </p:nvSpPr>
        <p:spPr>
          <a:xfrm>
            <a:off x="356067" y="1308173"/>
            <a:ext cx="1102845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The idea </a:t>
            </a:r>
            <a:r>
              <a:rPr lang="it-IT" sz="2400" b="1" i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came</a:t>
            </a:r>
            <a:r>
              <a:rPr lang="it-IT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up </a:t>
            </a:r>
            <a:r>
              <a:rPr lang="it-IT" sz="2400" b="1" i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during</a:t>
            </a:r>
            <a:r>
              <a:rPr lang="it-IT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the last </a:t>
            </a:r>
            <a:r>
              <a:rPr lang="it-IT" sz="2400" b="1" i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period</a:t>
            </a:r>
            <a:r>
              <a:rPr lang="it-IT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of </a:t>
            </a:r>
            <a:r>
              <a:rPr lang="it-IT" sz="2400" b="1" i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my</a:t>
            </a:r>
            <a:r>
              <a:rPr lang="it-IT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it-IT" sz="2400" b="1" i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PhD</a:t>
            </a:r>
            <a:r>
              <a:rPr lang="it-IT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…</a:t>
            </a:r>
          </a:p>
          <a:p>
            <a:pPr>
              <a:buSzPct val="135000"/>
            </a:pPr>
            <a:endParaRPr lang="it-IT" dirty="0">
              <a:solidFill>
                <a:schemeClr val="bg2">
                  <a:lumMod val="25000"/>
                </a:schemeClr>
              </a:solidFill>
            </a:endParaRPr>
          </a:p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Attending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courses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seminars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on career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change</a:t>
            </a:r>
            <a:endParaRPr lang="it-IT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Attending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dedicated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job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fairs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networking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events</a:t>
            </a:r>
            <a:endParaRPr lang="it-IT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Talking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with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former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colleagues</a:t>
            </a:r>
            <a:endParaRPr lang="it-IT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SzPct val="135000"/>
            </a:pPr>
            <a:endParaRPr lang="it-IT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it-IT" dirty="0"/>
          </a:p>
          <a:p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After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some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research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reflection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Data science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field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appeared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the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most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attractive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 me for a career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change</a:t>
            </a:r>
            <a:r>
              <a:rPr lang="it-IT" dirty="0"/>
              <a:t>. </a:t>
            </a:r>
          </a:p>
          <a:p>
            <a:endParaRPr lang="it-IT" dirty="0"/>
          </a:p>
          <a:p>
            <a:pPr marL="285744" indent="-285744">
              <a:buFontTx/>
              <a:buChar char="-"/>
            </a:pPr>
            <a:endParaRPr lang="it-IT" sz="2400" i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2400" b="1" i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But</a:t>
            </a:r>
            <a:r>
              <a:rPr lang="it-IT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it-IT" sz="2400" b="1" i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not</a:t>
            </a:r>
            <a:r>
              <a:rPr lang="it-IT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an </a:t>
            </a:r>
            <a:r>
              <a:rPr lang="it-IT" sz="2400" b="1" i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already</a:t>
            </a:r>
            <a:r>
              <a:rPr lang="it-IT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it-IT" sz="2400" b="1" i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taken</a:t>
            </a:r>
            <a:r>
              <a:rPr lang="it-IT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it-IT" sz="2400" b="1" i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decision</a:t>
            </a:r>
            <a:r>
              <a:rPr lang="it-IT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…</a:t>
            </a:r>
          </a:p>
          <a:p>
            <a:pPr>
              <a:buSzPct val="135000"/>
            </a:pPr>
            <a:endParaRPr lang="it-IT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Still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applied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for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PostDoc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position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87AF636C-B6D8-4239-BB60-0F81455BC40A}"/>
              </a:ext>
            </a:extLst>
          </p:cNvPr>
          <p:cNvSpPr/>
          <p:nvPr/>
        </p:nvSpPr>
        <p:spPr>
          <a:xfrm>
            <a:off x="280945" y="5514231"/>
            <a:ext cx="114710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when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ended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up with 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offers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for a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very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interesting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position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as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PostDoc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</a:t>
            </a:r>
          </a:p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interesting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challenging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job in a new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field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it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was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 hard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decision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 make…</a:t>
            </a:r>
          </a:p>
        </p:txBody>
      </p:sp>
      <p:pic>
        <p:nvPicPr>
          <p:cNvPr id="18" name="Immagine 17" descr="Immagine che contiene lavagna, persona, donna, testo&#10;&#10;Descrizione generata con affidabilità molto elevata">
            <a:extLst>
              <a:ext uri="{FF2B5EF4-FFF2-40B4-BE49-F238E27FC236}">
                <a16:creationId xmlns:a16="http://schemas.microsoft.com/office/drawing/2014/main" id="{8EFF36D5-300C-4678-BD5F-173547614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013" y="5114925"/>
            <a:ext cx="3165987" cy="1743075"/>
          </a:xfrm>
          <a:prstGeom prst="rect">
            <a:avLst/>
          </a:prstGeom>
        </p:spPr>
      </p:pic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CBF22116-12B1-4CD9-B3D7-C914C81A3773}"/>
              </a:ext>
            </a:extLst>
          </p:cNvPr>
          <p:cNvCxnSpPr/>
          <p:nvPr/>
        </p:nvCxnSpPr>
        <p:spPr>
          <a:xfrm>
            <a:off x="503242" y="1036051"/>
            <a:ext cx="5268295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8BE0F660-96DB-480E-B05E-15C055E3FEEA}"/>
              </a:ext>
            </a:extLst>
          </p:cNvPr>
          <p:cNvGrpSpPr/>
          <p:nvPr/>
        </p:nvGrpSpPr>
        <p:grpSpPr>
          <a:xfrm>
            <a:off x="6735098" y="377287"/>
            <a:ext cx="2930013" cy="2630864"/>
            <a:chOff x="6735097" y="377287"/>
            <a:chExt cx="2930013" cy="2630864"/>
          </a:xfrm>
        </p:grpSpPr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A93E7A22-9259-4559-8F4D-F70EFBE70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5097" y="477999"/>
              <a:ext cx="2930013" cy="2530152"/>
            </a:xfrm>
            <a:prstGeom prst="rect">
              <a:avLst/>
            </a:prstGeom>
          </p:spPr>
        </p:pic>
        <p:sp>
          <p:nvSpPr>
            <p:cNvPr id="24" name="Rettangolo 23">
              <a:extLst>
                <a:ext uri="{FF2B5EF4-FFF2-40B4-BE49-F238E27FC236}">
                  <a16:creationId xmlns:a16="http://schemas.microsoft.com/office/drawing/2014/main" id="{4934A987-6756-4395-879B-D8ED34119FAD}"/>
                </a:ext>
              </a:extLst>
            </p:cNvPr>
            <p:cNvSpPr/>
            <p:nvPr/>
          </p:nvSpPr>
          <p:spPr>
            <a:xfrm>
              <a:off x="7089058" y="550606"/>
              <a:ext cx="570271" cy="8945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Rettangolo 24">
              <a:extLst>
                <a:ext uri="{FF2B5EF4-FFF2-40B4-BE49-F238E27FC236}">
                  <a16:creationId xmlns:a16="http://schemas.microsoft.com/office/drawing/2014/main" id="{55D9A277-A042-4BAC-AD69-A563C6C30732}"/>
                </a:ext>
              </a:extLst>
            </p:cNvPr>
            <p:cNvSpPr/>
            <p:nvPr/>
          </p:nvSpPr>
          <p:spPr>
            <a:xfrm>
              <a:off x="7663630" y="377287"/>
              <a:ext cx="570271" cy="8945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459556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3307EB7-4233-43B9-9D86-970A8E3179EB}"/>
              </a:ext>
            </a:extLst>
          </p:cNvPr>
          <p:cNvSpPr/>
          <p:nvPr/>
        </p:nvSpPr>
        <p:spPr>
          <a:xfrm>
            <a:off x="400430" y="237082"/>
            <a:ext cx="87402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800" b="1" dirty="0" err="1">
                <a:solidFill>
                  <a:srgbClr val="002060"/>
                </a:solidFill>
                <a:latin typeface="Bradley Hand ITC" panose="03070402050302030203" pitchFamily="66" charset="0"/>
              </a:rPr>
              <a:t>What</a:t>
            </a:r>
            <a:r>
              <a:rPr lang="it-IT" sz="4800" b="1" dirty="0">
                <a:solidFill>
                  <a:srgbClr val="002060"/>
                </a:solidFill>
                <a:latin typeface="Bradley Hand ITC" panose="03070402050302030203" pitchFamily="66" charset="0"/>
              </a:rPr>
              <a:t> </a:t>
            </a:r>
            <a:r>
              <a:rPr lang="it-IT" sz="4800" b="1" dirty="0" err="1">
                <a:solidFill>
                  <a:srgbClr val="002060"/>
                </a:solidFill>
                <a:latin typeface="Bradley Hand ITC" panose="03070402050302030203" pitchFamily="66" charset="0"/>
              </a:rPr>
              <a:t>now</a:t>
            </a:r>
            <a:r>
              <a:rPr lang="it-IT" sz="4800" b="1" dirty="0">
                <a:solidFill>
                  <a:srgbClr val="002060"/>
                </a:solidFill>
                <a:latin typeface="Bradley Hand ITC" panose="03070402050302030203" pitchFamily="66" charset="0"/>
              </a:rPr>
              <a:t> ?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5B0B9F6-66DA-4391-AF94-8AA03893F497}"/>
              </a:ext>
            </a:extLst>
          </p:cNvPr>
          <p:cNvSpPr/>
          <p:nvPr/>
        </p:nvSpPr>
        <p:spPr>
          <a:xfrm>
            <a:off x="356067" y="1405703"/>
            <a:ext cx="589052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December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2017 –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current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: Data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Scientist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at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it-IT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BTData – BTO group</a:t>
            </a:r>
          </a:p>
          <a:p>
            <a:pPr>
              <a:buSzPct val="135000"/>
            </a:pPr>
            <a:endParaRPr lang="it-IT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Working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on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several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projects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(for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customers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internal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E39F5D0-4879-4486-B89E-F41D7191DE89}"/>
              </a:ext>
            </a:extLst>
          </p:cNvPr>
          <p:cNvSpPr/>
          <p:nvPr/>
        </p:nvSpPr>
        <p:spPr>
          <a:xfrm>
            <a:off x="6831880" y="2343727"/>
            <a:ext cx="46463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u="sng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PROJECTS I HAVE WORKED SO FAR…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2B39C49-6AD3-44E7-80BE-1B860DDB1F6A}"/>
              </a:ext>
            </a:extLst>
          </p:cNvPr>
          <p:cNvSpPr txBox="1"/>
          <p:nvPr/>
        </p:nvSpPr>
        <p:spPr>
          <a:xfrm>
            <a:off x="6464375" y="2949501"/>
            <a:ext cx="53813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Sentiment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analysis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on social media and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dedicated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blog</a:t>
            </a:r>
          </a:p>
          <a:p>
            <a:pPr>
              <a:buSzPct val="135000"/>
            </a:pP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on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specific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topics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/brand </a:t>
            </a:r>
          </a:p>
          <a:p>
            <a:pPr>
              <a:buSzPct val="135000"/>
            </a:pPr>
            <a:endParaRPr lang="it-IT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Design and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development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computer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vision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pipeline</a:t>
            </a:r>
          </a:p>
          <a:p>
            <a:pPr>
              <a:buSzPct val="135000"/>
            </a:pP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for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recognition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system</a:t>
            </a:r>
          </a:p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endParaRPr lang="it-IT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Predictive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Manteinance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analysis</a:t>
            </a:r>
            <a:endParaRPr lang="it-IT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endParaRPr lang="it-IT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44" indent="-285744">
              <a:buSzPct val="135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Predictive modeling for detecting Out-of-Stock</a:t>
            </a:r>
          </a:p>
          <a:p>
            <a:pPr>
              <a:buSzPct val="135000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(retailing industry)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C72FF268-56B7-4E5E-AA74-0B6F9008CF95}"/>
              </a:ext>
            </a:extLst>
          </p:cNvPr>
          <p:cNvSpPr/>
          <p:nvPr/>
        </p:nvSpPr>
        <p:spPr>
          <a:xfrm>
            <a:off x="678783" y="5933119"/>
            <a:ext cx="11471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 science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many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things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I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learned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most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them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during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my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period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at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CERN. Of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course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this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not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enough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! </a:t>
            </a:r>
          </a:p>
          <a:p>
            <a:pPr algn="ctr"/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 the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other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hand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the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main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skills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you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get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doing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research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are the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ability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learn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new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things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and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challenge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yourself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aren’t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they</a:t>
            </a:r>
            <a:r>
              <a:rPr lang="it-I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560DC173-4D55-42C6-B809-5CAD36E2BAB4}"/>
              </a:ext>
            </a:extLst>
          </p:cNvPr>
          <p:cNvSpPr/>
          <p:nvPr/>
        </p:nvSpPr>
        <p:spPr>
          <a:xfrm>
            <a:off x="6414326" y="2209691"/>
            <a:ext cx="5381383" cy="3242607"/>
          </a:xfrm>
          <a:prstGeom prst="rect">
            <a:avLst/>
          </a:prstGeom>
          <a:noFill/>
          <a:ln cap="rnd">
            <a:gradFill flip="none" rotWithShape="1">
              <a:gsLst>
                <a:gs pos="0">
                  <a:schemeClr val="accent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0A891F88-B9AF-4091-95D3-31F862A0CBEB}"/>
              </a:ext>
            </a:extLst>
          </p:cNvPr>
          <p:cNvCxnSpPr/>
          <p:nvPr/>
        </p:nvCxnSpPr>
        <p:spPr>
          <a:xfrm>
            <a:off x="503242" y="1036051"/>
            <a:ext cx="5268295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magine 14" descr="Immagine che contiene testo&#10;&#10;Descrizione generata con affidabilità molto elevata">
            <a:extLst>
              <a:ext uri="{FF2B5EF4-FFF2-40B4-BE49-F238E27FC236}">
                <a16:creationId xmlns:a16="http://schemas.microsoft.com/office/drawing/2014/main" id="{BB300C2E-4208-4E49-B593-C24B845EC1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94" y="2549182"/>
            <a:ext cx="5787823" cy="310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6109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</TotalTime>
  <Words>289</Words>
  <Application>Microsoft Office PowerPoint</Application>
  <PresentationFormat>Widescreen</PresentationFormat>
  <Paragraphs>48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Bradley Hand ITC</vt:lpstr>
      <vt:lpstr>Calibri</vt:lpstr>
      <vt:lpstr>Calibri Light</vt:lpstr>
      <vt:lpstr>Tema di Office</vt:lpstr>
      <vt:lpstr>       From Physics to Data Science  Sebastiana Rita Gianì Data Scientist at BTData – BTO Group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Physics to Data Science</dc:title>
  <dc:creator>BTData</dc:creator>
  <cp:lastModifiedBy>BTData</cp:lastModifiedBy>
  <cp:revision>28</cp:revision>
  <dcterms:created xsi:type="dcterms:W3CDTF">2018-09-18T09:02:09Z</dcterms:created>
  <dcterms:modified xsi:type="dcterms:W3CDTF">2018-09-18T14:36:08Z</dcterms:modified>
</cp:coreProperties>
</file>