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41"/>
    <p:restoredTop sz="94653"/>
  </p:normalViewPr>
  <p:slideViewPr>
    <p:cSldViewPr snapToGrid="0" snapToObjects="1">
      <p:cViewPr>
        <p:scale>
          <a:sx n="88" d="100"/>
          <a:sy n="88" d="100"/>
        </p:scale>
        <p:origin x="536" y="9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B4173-3D49-914B-90AF-A40697BC8840}" type="datetimeFigureOut">
              <a:rPr lang="en-US" smtClean="0"/>
              <a:t>7/10/18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C4C16-F2CA-3840-95B2-167A758A74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9431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B4173-3D49-914B-90AF-A40697BC8840}" type="datetimeFigureOut">
              <a:rPr lang="en-US" smtClean="0"/>
              <a:t>7/10/18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C4C16-F2CA-3840-95B2-167A758A74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717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B4173-3D49-914B-90AF-A40697BC8840}" type="datetimeFigureOut">
              <a:rPr lang="en-US" smtClean="0"/>
              <a:t>7/10/18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C4C16-F2CA-3840-95B2-167A758A74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6388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B4173-3D49-914B-90AF-A40697BC8840}" type="datetimeFigureOut">
              <a:rPr lang="en-US" smtClean="0"/>
              <a:t>7/10/18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C4C16-F2CA-3840-95B2-167A758A74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760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B4173-3D49-914B-90AF-A40697BC8840}" type="datetimeFigureOut">
              <a:rPr lang="en-US" smtClean="0"/>
              <a:t>7/10/18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C4C16-F2CA-3840-95B2-167A758A74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00997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B4173-3D49-914B-90AF-A40697BC8840}" type="datetimeFigureOut">
              <a:rPr lang="en-US" smtClean="0"/>
              <a:t>7/10/18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C4C16-F2CA-3840-95B2-167A758A74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601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B4173-3D49-914B-90AF-A40697BC8840}" type="datetimeFigureOut">
              <a:rPr lang="en-US" smtClean="0"/>
              <a:t>7/10/18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C4C16-F2CA-3840-95B2-167A758A74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9905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B4173-3D49-914B-90AF-A40697BC8840}" type="datetimeFigureOut">
              <a:rPr lang="en-US" smtClean="0"/>
              <a:t>7/10/18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C4C16-F2CA-3840-95B2-167A758A74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447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B4173-3D49-914B-90AF-A40697BC8840}" type="datetimeFigureOut">
              <a:rPr lang="en-US" smtClean="0"/>
              <a:t>7/10/18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C4C16-F2CA-3840-95B2-167A758A74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323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B4173-3D49-914B-90AF-A40697BC8840}" type="datetimeFigureOut">
              <a:rPr lang="en-US" smtClean="0"/>
              <a:t>7/10/18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C4C16-F2CA-3840-95B2-167A758A74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3683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B4173-3D49-914B-90AF-A40697BC8840}" type="datetimeFigureOut">
              <a:rPr lang="en-US" smtClean="0"/>
              <a:t>7/10/18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C4C16-F2CA-3840-95B2-167A758A74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46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0B4173-3D49-914B-90AF-A40697BC8840}" type="datetimeFigureOut">
              <a:rPr lang="en-US" smtClean="0"/>
              <a:t>7/10/18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EC4C16-F2CA-3840-95B2-167A758A74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6263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400159/contributions/956888/attachments/801326/1098202/lmc_220.pdf" TargetMode="External"/><Relationship Id="rId4" Type="http://schemas.openxmlformats.org/officeDocument/2006/relationships/hyperlink" Target="https://hackmd.web.cern.ch/s/Sy4F9l2zm" TargetMode="External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A screenshot of a cell phone&#10;&#10;Description generated with very high confidence">
            <a:extLst>
              <a:ext uri="{FF2B5EF4-FFF2-40B4-BE49-F238E27FC236}">
                <a16:creationId xmlns="" xmlns:a16="http://schemas.microsoft.com/office/drawing/2014/main" id="{72500295-E7C3-4784-9A50-4F70F3FC8D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9894" y="1376767"/>
            <a:ext cx="7089913" cy="4256957"/>
          </a:xfrm>
          <a:prstGeom prst="rect">
            <a:avLst/>
          </a:prstGeom>
        </p:spPr>
      </p:pic>
      <p:sp>
        <p:nvSpPr>
          <p:cNvPr id="11" name="Rounded Rectangle 10"/>
          <p:cNvSpPr/>
          <p:nvPr/>
        </p:nvSpPr>
        <p:spPr>
          <a:xfrm>
            <a:off x="10568758" y="2890273"/>
            <a:ext cx="1113183" cy="576469"/>
          </a:xfrm>
          <a:prstGeom prst="roundRect">
            <a:avLst/>
          </a:prstGeom>
          <a:solidFill>
            <a:srgbClr val="0000FF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smtClean="0"/>
              <a:t>BBQ</a:t>
            </a:r>
            <a:endParaRPr lang="en-US" b="1"/>
          </a:p>
        </p:txBody>
      </p:sp>
      <p:sp>
        <p:nvSpPr>
          <p:cNvPr id="12" name="Rounded Rectangle 11"/>
          <p:cNvSpPr/>
          <p:nvPr/>
        </p:nvSpPr>
        <p:spPr>
          <a:xfrm>
            <a:off x="10555351" y="4060165"/>
            <a:ext cx="1113183" cy="585809"/>
          </a:xfrm>
          <a:prstGeom prst="roundRect">
            <a:avLst/>
          </a:prstGeom>
          <a:solidFill>
            <a:srgbClr val="008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/>
              <a:t>ObsBox</a:t>
            </a:r>
            <a:endParaRPr lang="en-US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625648" y="181615"/>
            <a:ext cx="106261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Switch ON/OFF the active filters of the 8 arc dipoles converters</a:t>
            </a:r>
            <a:endParaRPr lang="en-US" sz="3200" dirty="0"/>
          </a:p>
        </p:txBody>
      </p:sp>
      <p:sp>
        <p:nvSpPr>
          <p:cNvPr id="15" name="Rectangle 14"/>
          <p:cNvSpPr/>
          <p:nvPr/>
        </p:nvSpPr>
        <p:spPr>
          <a:xfrm>
            <a:off x="138052" y="1236362"/>
            <a:ext cx="5051603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0" i="0" dirty="0" smtClean="0">
                <a:solidFill>
                  <a:srgbClr val="333333"/>
                </a:solidFill>
                <a:effectLst/>
                <a:latin typeface="-apple-system" charset="0"/>
              </a:rPr>
              <a:t>MOTIVATION:</a:t>
            </a:r>
          </a:p>
          <a:p>
            <a:r>
              <a:rPr lang="en-US" sz="2000" b="0" i="0" dirty="0" smtClean="0">
                <a:solidFill>
                  <a:srgbClr val="333333"/>
                </a:solidFill>
                <a:effectLst/>
                <a:latin typeface="-apple-system" charset="0"/>
              </a:rPr>
              <a:t>In </a:t>
            </a:r>
            <a:r>
              <a:rPr lang="en-US" sz="2000" b="1" i="0" dirty="0" smtClean="0">
                <a:solidFill>
                  <a:srgbClr val="333333"/>
                </a:solidFill>
                <a:effectLst/>
                <a:latin typeface="-apple-system" charset="0"/>
              </a:rPr>
              <a:t>preparation</a:t>
            </a:r>
            <a:r>
              <a:rPr lang="en-US" sz="2000" b="0" i="0" dirty="0" smtClean="0">
                <a:solidFill>
                  <a:srgbClr val="333333"/>
                </a:solidFill>
                <a:effectLst/>
                <a:latin typeface="-apple-system" charset="0"/>
              </a:rPr>
              <a:t> for the MD#3 proposal </a:t>
            </a:r>
            <a:r>
              <a:rPr lang="en-US" sz="2000" b="0" i="0" dirty="0" smtClean="0">
                <a:solidFill>
                  <a:srgbClr val="333333"/>
                </a:solidFill>
                <a:effectLst/>
                <a:latin typeface="-apple-system" charset="0"/>
              </a:rPr>
              <a:t>to detect </a:t>
            </a:r>
            <a:r>
              <a:rPr lang="en-US" sz="2000" b="0" i="0" dirty="0" smtClean="0">
                <a:solidFill>
                  <a:srgbClr val="333333"/>
                </a:solidFill>
                <a:effectLst/>
                <a:latin typeface="-apple-system" charset="0"/>
              </a:rPr>
              <a:t>the source of the “50 Hz harmonic” observed on the beam spectra (action of the </a:t>
            </a:r>
            <a:r>
              <a:rPr lang="en-US" sz="2000" b="0" i="0" u="none" strike="noStrike" dirty="0" smtClean="0">
                <a:solidFill>
                  <a:srgbClr val="337AB7"/>
                </a:solidFill>
                <a:effectLst/>
                <a:latin typeface="-apple-system" charset="0"/>
                <a:hlinkClick r:id="rId3"/>
              </a:rPr>
              <a:t>220th LMC</a:t>
            </a:r>
            <a:r>
              <a:rPr lang="en-US" sz="2000" b="0" i="0" u="none" strike="noStrike" dirty="0" smtClean="0">
                <a:solidFill>
                  <a:srgbClr val="337AB7"/>
                </a:solidFill>
                <a:effectLst/>
                <a:latin typeface="-apple-system" charset="0"/>
              </a:rPr>
              <a:t>). </a:t>
            </a:r>
            <a:r>
              <a:rPr lang="en-US" sz="2000" b="0" i="0" u="none" strike="noStrike" dirty="0" smtClean="0">
                <a:effectLst/>
                <a:latin typeface="-apple-system" charset="0"/>
              </a:rPr>
              <a:t>See </a:t>
            </a:r>
            <a:r>
              <a:rPr lang="en-US" sz="2000" dirty="0" smtClean="0">
                <a:latin typeface="-apple-system" charset="0"/>
              </a:rPr>
              <a:t>also </a:t>
            </a:r>
            <a:r>
              <a:rPr lang="en-US" sz="2000" dirty="0" smtClean="0">
                <a:latin typeface="-apple-system" charset="0"/>
                <a:hlinkClick r:id="rId4"/>
              </a:rPr>
              <a:t>https</a:t>
            </a:r>
            <a:r>
              <a:rPr lang="en-US" sz="2000" dirty="0">
                <a:latin typeface="-apple-system" charset="0"/>
                <a:hlinkClick r:id="rId4"/>
              </a:rPr>
              <a:t>://</a:t>
            </a:r>
            <a:r>
              <a:rPr lang="en-US" sz="2000" dirty="0" smtClean="0">
                <a:latin typeface="-apple-system" charset="0"/>
                <a:hlinkClick r:id="rId4"/>
              </a:rPr>
              <a:t>hackmd.web.cern.ch/s/Sy4F9l2zm</a:t>
            </a:r>
            <a:r>
              <a:rPr lang="en-US" sz="2000" dirty="0" smtClean="0">
                <a:latin typeface="-apple-system" charset="0"/>
              </a:rPr>
              <a:t>. </a:t>
            </a:r>
            <a:endParaRPr lang="en-US" sz="2000" b="0" i="0" u="none" strike="noStrike" dirty="0" smtClean="0">
              <a:effectLst/>
              <a:latin typeface="-apple-system" charset="0"/>
            </a:endParaRPr>
          </a:p>
          <a:p>
            <a:endParaRPr lang="en-US" sz="2000" dirty="0" smtClean="0"/>
          </a:p>
          <a:p>
            <a:r>
              <a:rPr lang="en-US" sz="2400" b="1" u="sng" dirty="0" smtClean="0">
                <a:solidFill>
                  <a:srgbClr val="FF0000"/>
                </a:solidFill>
                <a:latin typeface="-apple-system" charset="0"/>
              </a:rPr>
              <a:t>QUESTIONS to </a:t>
            </a:r>
            <a:r>
              <a:rPr lang="en-US" sz="2400" b="1" u="sng" dirty="0" err="1" smtClean="0">
                <a:solidFill>
                  <a:srgbClr val="FF0000"/>
                </a:solidFill>
                <a:latin typeface="-apple-system" charset="0"/>
              </a:rPr>
              <a:t>rMPP</a:t>
            </a:r>
            <a:r>
              <a:rPr lang="en-US" sz="2400" b="1" u="sng" dirty="0" smtClean="0">
                <a:solidFill>
                  <a:srgbClr val="FF0000"/>
                </a:solidFill>
                <a:latin typeface="-apple-system" charset="0"/>
              </a:rPr>
              <a:t>:</a:t>
            </a:r>
          </a:p>
          <a:p>
            <a:endParaRPr lang="en-US" sz="2400" dirty="0" smtClean="0">
              <a:solidFill>
                <a:srgbClr val="FF0000"/>
              </a:solidFill>
              <a:latin typeface="-apple-system" charset="0"/>
            </a:endParaRPr>
          </a:p>
          <a:p>
            <a:r>
              <a:rPr lang="en-US" sz="2000" dirty="0" smtClean="0">
                <a:latin typeface="-apple-system" charset="0"/>
              </a:rPr>
              <a:t>1. </a:t>
            </a:r>
            <a:r>
              <a:rPr lang="en-US" sz="2000" dirty="0" smtClean="0">
                <a:latin typeface="-apple-system" charset="0"/>
              </a:rPr>
              <a:t>Can </a:t>
            </a:r>
            <a:r>
              <a:rPr lang="en-US" sz="2000" dirty="0" smtClean="0">
                <a:latin typeface="-apple-system" charset="0"/>
              </a:rPr>
              <a:t>we </a:t>
            </a:r>
            <a:r>
              <a:rPr lang="en-US" sz="2000" dirty="0"/>
              <a:t>s</a:t>
            </a:r>
            <a:r>
              <a:rPr lang="en-US" sz="2000" dirty="0" smtClean="0"/>
              <a:t>witch </a:t>
            </a:r>
            <a:r>
              <a:rPr lang="en-US" sz="2000" dirty="0" smtClean="0"/>
              <a:t>ON/OFF the </a:t>
            </a:r>
            <a:r>
              <a:rPr lang="en-US" sz="2000" dirty="0" smtClean="0"/>
              <a:t>filters </a:t>
            </a:r>
            <a:r>
              <a:rPr lang="en-US" sz="2000" dirty="0" smtClean="0"/>
              <a:t>with </a:t>
            </a:r>
            <a:r>
              <a:rPr lang="en-US" sz="2000" dirty="0" smtClean="0"/>
              <a:t>PILOT at injection (possibly during a PHYSICS FILL)? </a:t>
            </a:r>
            <a:r>
              <a:rPr lang="en-US" sz="2000" b="1" dirty="0" smtClean="0"/>
              <a:t>BUT</a:t>
            </a:r>
            <a:r>
              <a:rPr lang="en-US" sz="2000" dirty="0" smtClean="0"/>
              <a:t> with PILOT not enough signal the 50 </a:t>
            </a:r>
            <a:r>
              <a:rPr lang="en-US" sz="2000" dirty="0" smtClean="0"/>
              <a:t>Hz harmonics </a:t>
            </a:r>
            <a:r>
              <a:rPr lang="en-US" sz="2000" dirty="0" smtClean="0"/>
              <a:t>NOT visible</a:t>
            </a:r>
            <a:r>
              <a:rPr lang="mr-IN" sz="2000" dirty="0" smtClean="0"/>
              <a:t>…</a:t>
            </a:r>
            <a:endParaRPr lang="en-US" sz="2000" dirty="0" smtClean="0"/>
          </a:p>
          <a:p>
            <a:endParaRPr lang="en-US" sz="2000" dirty="0"/>
          </a:p>
          <a:p>
            <a:r>
              <a:rPr lang="en-US" sz="2000" dirty="0" smtClean="0"/>
              <a:t>2. After </a:t>
            </a:r>
            <a:r>
              <a:rPr lang="en-US" sz="2000" dirty="0" smtClean="0"/>
              <a:t>this </a:t>
            </a:r>
            <a:r>
              <a:rPr lang="en-US" sz="2000" dirty="0" smtClean="0"/>
              <a:t>test, </a:t>
            </a:r>
            <a:r>
              <a:rPr lang="en-US" sz="2000" b="1" dirty="0" smtClean="0"/>
              <a:t>could </a:t>
            </a:r>
            <a:r>
              <a:rPr lang="en-US" sz="2000" b="1" dirty="0" smtClean="0"/>
              <a:t>we aim for an </a:t>
            </a:r>
            <a:r>
              <a:rPr lang="en-US" sz="2000" b="1" dirty="0" err="1" smtClean="0"/>
              <a:t>EoF</a:t>
            </a:r>
            <a:r>
              <a:rPr lang="en-US" sz="2000" b="1" dirty="0" smtClean="0"/>
              <a:t> test</a:t>
            </a:r>
            <a:r>
              <a:rPr lang="en-US" sz="2000" dirty="0" smtClean="0"/>
              <a:t>? What </a:t>
            </a:r>
            <a:r>
              <a:rPr lang="en-US" sz="2000" dirty="0" smtClean="0"/>
              <a:t>are the different steps/tests suggested?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8819311" y="5633724"/>
            <a:ext cx="2849223" cy="292905"/>
          </a:xfrm>
          <a:prstGeom prst="roundRect">
            <a:avLst/>
          </a:prstGeom>
          <a:solidFill>
            <a:schemeClr val="accent1"/>
          </a:solidFill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Courtesy of S. </a:t>
            </a:r>
            <a:r>
              <a:rPr lang="en-US" b="1" dirty="0" err="1"/>
              <a:t>Kostoglou</a:t>
            </a:r>
            <a:endParaRPr lang="en-US" b="1" dirty="0"/>
          </a:p>
        </p:txBody>
      </p:sp>
      <p:sp>
        <p:nvSpPr>
          <p:cNvPr id="2" name="Down Arrow Callout 1"/>
          <p:cNvSpPr/>
          <p:nvPr/>
        </p:nvSpPr>
        <p:spPr>
          <a:xfrm>
            <a:off x="5847290" y="874834"/>
            <a:ext cx="993913" cy="723057"/>
          </a:xfrm>
          <a:prstGeom prst="downArrowCallout">
            <a:avLst>
              <a:gd name="adj1" fmla="val 3285"/>
              <a:gd name="adj2" fmla="val 10310"/>
              <a:gd name="adj3" fmla="val 12865"/>
              <a:gd name="adj4" fmla="val 4070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3 kHz</a:t>
            </a:r>
            <a:endParaRPr lang="en-US" b="1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6659216" y="5439508"/>
            <a:ext cx="496957" cy="0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6311345" y="5605926"/>
            <a:ext cx="1207055" cy="52864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latin typeface="Symbol" charset="2"/>
                <a:ea typeface="Symbol" charset="2"/>
                <a:cs typeface="Symbol" charset="2"/>
              </a:rPr>
              <a:t>D</a:t>
            </a:r>
            <a:r>
              <a:rPr lang="en-US" b="1" dirty="0" err="1" smtClean="0"/>
              <a:t>f</a:t>
            </a:r>
            <a:r>
              <a:rPr lang="en-US" b="1" dirty="0" smtClean="0"/>
              <a:t>=50 Hz</a:t>
            </a:r>
            <a:endParaRPr lang="en-US" b="1" dirty="0" smtClean="0">
              <a:latin typeface="Symbol" charset="2"/>
              <a:ea typeface="Symbol" charset="2"/>
              <a:cs typeface="Symbol" charset="2"/>
            </a:endParaRPr>
          </a:p>
          <a:p>
            <a:pPr algn="ctr"/>
            <a:r>
              <a:rPr lang="en-US" b="1" dirty="0" smtClean="0">
                <a:latin typeface="Symbol" charset="2"/>
                <a:ea typeface="Symbol" charset="2"/>
                <a:cs typeface="Symbol" charset="2"/>
              </a:rPr>
              <a:t>D</a:t>
            </a:r>
            <a:r>
              <a:rPr lang="en-US" b="1" dirty="0" smtClean="0"/>
              <a:t>Q=4.4e-3</a:t>
            </a:r>
            <a:endParaRPr lang="en-US" b="1" dirty="0"/>
          </a:p>
        </p:txBody>
      </p:sp>
      <p:sp>
        <p:nvSpPr>
          <p:cNvPr id="18" name="Down Arrow Callout 17"/>
          <p:cNvSpPr/>
          <p:nvPr/>
        </p:nvSpPr>
        <p:spPr>
          <a:xfrm>
            <a:off x="9574845" y="875922"/>
            <a:ext cx="993913" cy="723057"/>
          </a:xfrm>
          <a:prstGeom prst="downArrowCallout">
            <a:avLst>
              <a:gd name="adj1" fmla="val 3285"/>
              <a:gd name="adj2" fmla="val 10310"/>
              <a:gd name="adj3" fmla="val 12865"/>
              <a:gd name="adj4" fmla="val 4070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3.5 kHz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9772915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7830" y="397567"/>
            <a:ext cx="9701557" cy="573273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493209" y="6263229"/>
            <a:ext cx="7585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http://</a:t>
            </a:r>
            <a:r>
              <a:rPr lang="en-US" dirty="0" err="1" smtClean="0"/>
              <a:t>te-epc-lpc.web.cern.ch</a:t>
            </a:r>
            <a:r>
              <a:rPr lang="en-US" dirty="0" smtClean="0"/>
              <a:t>/</a:t>
            </a:r>
            <a:r>
              <a:rPr lang="en-US" dirty="0" err="1" smtClean="0"/>
              <a:t>te-epc-lpc</a:t>
            </a:r>
            <a:r>
              <a:rPr lang="en-US" dirty="0" smtClean="0"/>
              <a:t>/converters/lhc13ka-190v/</a:t>
            </a:r>
            <a:r>
              <a:rPr lang="en-US" dirty="0" err="1" smtClean="0"/>
              <a:t>general.stm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15649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56</Words>
  <Application>Microsoft Macintosh PowerPoint</Application>
  <PresentationFormat>Widescreen</PresentationFormat>
  <Paragraphs>17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-apple-system</vt:lpstr>
      <vt:lpstr>Calibri</vt:lpstr>
      <vt:lpstr>Calibri Light</vt:lpstr>
      <vt:lpstr>Mangal</vt:lpstr>
      <vt:lpstr>Symbol</vt:lpstr>
      <vt:lpstr>Arial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15.0030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8</cp:revision>
  <dcterms:created xsi:type="dcterms:W3CDTF">2018-07-09T21:25:51Z</dcterms:created>
  <dcterms:modified xsi:type="dcterms:W3CDTF">2018-07-10T06:19:56Z</dcterms:modified>
</cp:coreProperties>
</file>