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9" r:id="rId2"/>
    <p:sldId id="307" r:id="rId3"/>
    <p:sldId id="304" r:id="rId4"/>
    <p:sldId id="306" r:id="rId5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CC"/>
    <a:srgbClr val="FFFFCC"/>
    <a:srgbClr val="969696"/>
    <a:srgbClr val="808080"/>
    <a:srgbClr val="0068A6"/>
    <a:srgbClr val="98C8E8"/>
    <a:srgbClr val="1067EA"/>
    <a:srgbClr val="139B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0" autoAdjust="0"/>
    <p:restoredTop sz="94608" autoAdjust="0"/>
  </p:normalViewPr>
  <p:slideViewPr>
    <p:cSldViewPr>
      <p:cViewPr varScale="1">
        <p:scale>
          <a:sx n="82" d="100"/>
          <a:sy n="82" d="100"/>
        </p:scale>
        <p:origin x="-1002" y="-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11/07/2018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Slide 2: Title of the Presentation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</a:rPr>
              <a:t>Before you start</a:t>
            </a:r>
            <a:r>
              <a:rPr lang="en-GB" altLang="it-IT">
                <a:latin typeface="Times New Roman" pitchFamily="18" charset="0"/>
              </a:rPr>
              <a:t> editing the slides of your talk change to the </a:t>
            </a:r>
            <a:r>
              <a:rPr lang="en-GB" altLang="it-IT" b="1">
                <a:latin typeface="Times New Roman" pitchFamily="18" charset="0"/>
              </a:rPr>
              <a:t>Master Slide view</a:t>
            </a:r>
            <a:r>
              <a:rPr lang="en-GB" altLang="it-IT">
                <a:latin typeface="Times New Roman" pitchFamily="18" charset="0"/>
              </a:rPr>
              <a:t>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Microsoft Office :Menu: </a:t>
            </a:r>
            <a:r>
              <a:rPr lang="en-US" altLang="it-IT" i="1">
                <a:latin typeface="Times New Roman" pitchFamily="18" charset="0"/>
              </a:rPr>
              <a:t>View</a:t>
            </a:r>
            <a:r>
              <a:rPr lang="en-US" altLang="it-IT">
                <a:latin typeface="Times New Roman" pitchFamily="18" charset="0"/>
              </a:rPr>
              <a:t> &gt; </a:t>
            </a:r>
            <a:r>
              <a:rPr lang="en-US" altLang="it-IT" i="1">
                <a:latin typeface="Times New Roman" pitchFamily="18" charset="0"/>
              </a:rPr>
              <a:t>Slide Master;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itchFamily="18" charset="0"/>
              </a:rPr>
              <a:t>Macintosh – </a:t>
            </a:r>
            <a:r>
              <a:rPr lang="en-US" altLang="it-IT" i="1">
                <a:latin typeface="Times New Roman" pitchFamily="18" charset="0"/>
              </a:rPr>
              <a:t>View &gt; Master &gt; Slide Master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Edit the following items: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itchFamily="18" charset="0"/>
              <a:buAutoNum type="arabicPeriod"/>
            </a:pPr>
            <a:r>
              <a:rPr lang="de-DE" altLang="it-IT" b="1">
                <a:latin typeface="Times New Roman" pitchFamily="18" charset="0"/>
                <a:sym typeface="Wingdings" pitchFamily="2" charset="2"/>
              </a:rPr>
              <a:t>O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n the Slide Master (first master slide) – lower area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a) On the left Delete the text and write the title of the event/Conference, Location 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b) On the right delete the text and write the name and surname of the speaker and the date (day, month , year)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Close Master View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itchFamily="18" charset="0"/>
              <a:sym typeface="Wingdings" pitchFamily="2" charset="2"/>
            </a:endParaRP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itchFamily="18" charset="0"/>
                <a:sym typeface="Wingdings" pitchFamily="2" charset="2"/>
              </a:rPr>
              <a:t>To start adding slides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insert a new slide and 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select a Layout: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 marL="209457" indent="-209457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  <a:endParaRPr lang="en-GB" altLang="it-IT">
              <a:latin typeface="Times New Roman" pitchFamily="18" charset="0"/>
            </a:endParaRPr>
          </a:p>
          <a:p>
            <a:pPr marL="209457" indent="-209457"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Calibri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D64B4C-0BC1-48F7-8A81-A1F89A3B337B}" type="slidenum">
              <a:rPr lang="it-IT" altLang="it-IT"/>
              <a:pPr/>
              <a:t>1</a:t>
            </a:fld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it-IT" sz="1000" b="1">
                <a:latin typeface="Times New Roman" pitchFamily="18" charset="0"/>
              </a:rPr>
              <a:t>Slide 3 – (..) : Content of the presentation</a:t>
            </a:r>
          </a:p>
          <a:p>
            <a:endParaRPr lang="en-GB" altLang="it-IT" sz="1000">
              <a:latin typeface="Times New Roman" pitchFamily="18" charset="0"/>
            </a:endParaRPr>
          </a:p>
          <a:p>
            <a:r>
              <a:rPr lang="en-GB" altLang="it-IT" sz="1000">
                <a:latin typeface="Times New Roman" pitchFamily="18" charset="0"/>
              </a:rPr>
              <a:t>Insert a new slide: Home &gt; </a:t>
            </a:r>
            <a:r>
              <a:rPr lang="en-GB" altLang="en-US" sz="1000">
                <a:latin typeface="Times New Roman" pitchFamily="18" charset="0"/>
              </a:rPr>
              <a:t>“</a:t>
            </a:r>
            <a:r>
              <a:rPr lang="en-GB" altLang="it-IT" sz="1000">
                <a:latin typeface="Times New Roman" pitchFamily="18" charset="0"/>
              </a:rPr>
              <a:t>New Slide</a:t>
            </a:r>
            <a:r>
              <a:rPr lang="en-GB" altLang="en-US" sz="1000">
                <a:latin typeface="Times New Roman" pitchFamily="18" charset="0"/>
              </a:rPr>
              <a:t>”</a:t>
            </a:r>
            <a:r>
              <a:rPr lang="en-GB" altLang="it-IT" sz="1000">
                <a:latin typeface="Times New Roman" pitchFamily="18" charset="0"/>
              </a:rPr>
              <a:t> and choose a</a:t>
            </a:r>
            <a:r>
              <a:rPr lang="en-GB" altLang="it-IT" sz="1000" b="1">
                <a:latin typeface="Times New Roman" pitchFamily="18" charset="0"/>
              </a:rPr>
              <a:t>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slide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 b="1">
                <a:latin typeface="Times New Roman" pitchFamily="18" charset="0"/>
              </a:rPr>
              <a:t>If you want Copy &amp; paste </a:t>
            </a:r>
            <a:r>
              <a:rPr lang="en-GB" altLang="it-IT">
                <a:latin typeface="Times New Roman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2. Position the mouse pointer on the box frame: Copy!</a:t>
            </a:r>
            <a:r>
              <a:rPr lang="de-DE" altLang="it-IT">
                <a:latin typeface="Times New Roman" pitchFamily="18" charset="0"/>
              </a:rPr>
              <a:t> </a:t>
            </a:r>
            <a:br>
              <a:rPr lang="de-DE" altLang="it-IT">
                <a:latin typeface="Times New Roman" pitchFamily="18" charset="0"/>
              </a:rPr>
            </a:br>
            <a:r>
              <a:rPr lang="de-DE" altLang="it-IT">
                <a:latin typeface="Times New Roman" pitchFamily="18" charset="0"/>
              </a:rPr>
              <a:t>3. </a:t>
            </a:r>
            <a:r>
              <a:rPr lang="en-GB" altLang="it-IT">
                <a:latin typeface="Times New Roman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How you intend to use the elements is your choice.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1020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/>
            </a:pPr>
            <a:fld id="{4C47F184-35C2-4F56-9E92-25C93779172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+mn-cs"/>
              </a:rPr>
              <a:pPr marL="0" marR="0" lvl="0" indent="0" algn="r" defTabSz="41020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10205" algn="l"/>
                  <a:tab pos="821864" algn="l"/>
                  <a:tab pos="1233523" algn="l"/>
                  <a:tab pos="1645183" algn="l"/>
                  <a:tab pos="2056842" algn="l"/>
                  <a:tab pos="2468501" algn="l"/>
                  <a:tab pos="2880160" algn="l"/>
                  <a:tab pos="3291820" algn="l"/>
                  <a:tab pos="3703478" algn="l"/>
                  <a:tab pos="4115138" algn="l"/>
                  <a:tab pos="4526797" algn="l"/>
                  <a:tab pos="4938457" algn="l"/>
                  <a:tab pos="5350115" algn="l"/>
                  <a:tab pos="5761775" algn="l"/>
                  <a:tab pos="6173434" algn="l"/>
                  <a:tab pos="6585093" algn="l"/>
                  <a:tab pos="6996752" algn="l"/>
                  <a:tab pos="7408412" algn="l"/>
                  <a:tab pos="7820071" algn="l"/>
                  <a:tab pos="8231730" algn="l"/>
                </a:tabLst>
                <a:defRPr/>
              </a:pPr>
              <a:t>2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60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it-IT" sz="1000" b="1">
                <a:latin typeface="Times New Roman" pitchFamily="18" charset="0"/>
              </a:rPr>
              <a:t>Slide 3 – (..) : Content of the presentation</a:t>
            </a:r>
          </a:p>
          <a:p>
            <a:endParaRPr lang="en-GB" altLang="it-IT" sz="1000">
              <a:latin typeface="Times New Roman" pitchFamily="18" charset="0"/>
            </a:endParaRPr>
          </a:p>
          <a:p>
            <a:r>
              <a:rPr lang="en-GB" altLang="it-IT" sz="1000">
                <a:latin typeface="Times New Roman" pitchFamily="18" charset="0"/>
              </a:rPr>
              <a:t>Insert a new slide: Home &gt; </a:t>
            </a:r>
            <a:r>
              <a:rPr lang="en-GB" altLang="en-US" sz="1000">
                <a:latin typeface="Times New Roman" pitchFamily="18" charset="0"/>
              </a:rPr>
              <a:t>“</a:t>
            </a:r>
            <a:r>
              <a:rPr lang="en-GB" altLang="it-IT" sz="1000">
                <a:latin typeface="Times New Roman" pitchFamily="18" charset="0"/>
              </a:rPr>
              <a:t>New Slide</a:t>
            </a:r>
            <a:r>
              <a:rPr lang="en-GB" altLang="en-US" sz="1000">
                <a:latin typeface="Times New Roman" pitchFamily="18" charset="0"/>
              </a:rPr>
              <a:t>”</a:t>
            </a:r>
            <a:r>
              <a:rPr lang="en-GB" altLang="it-IT" sz="1000">
                <a:latin typeface="Times New Roman" pitchFamily="18" charset="0"/>
              </a:rPr>
              <a:t> and choose a</a:t>
            </a:r>
            <a:r>
              <a:rPr lang="en-GB" altLang="it-IT" sz="1000" b="1">
                <a:latin typeface="Times New Roman" pitchFamily="18" charset="0"/>
              </a:rPr>
              <a:t>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slide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 b="1">
                <a:latin typeface="Times New Roman" pitchFamily="18" charset="0"/>
              </a:rPr>
              <a:t>If you want Copy &amp; paste </a:t>
            </a:r>
            <a:r>
              <a:rPr lang="en-GB" altLang="it-IT">
                <a:latin typeface="Times New Roman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2. Position the mouse pointer on the box frame: Copy!</a:t>
            </a:r>
            <a:r>
              <a:rPr lang="de-DE" altLang="it-IT">
                <a:latin typeface="Times New Roman" pitchFamily="18" charset="0"/>
              </a:rPr>
              <a:t> </a:t>
            </a:r>
            <a:br>
              <a:rPr lang="de-DE" altLang="it-IT">
                <a:latin typeface="Times New Roman" pitchFamily="18" charset="0"/>
              </a:rPr>
            </a:br>
            <a:r>
              <a:rPr lang="de-DE" altLang="it-IT">
                <a:latin typeface="Times New Roman" pitchFamily="18" charset="0"/>
              </a:rPr>
              <a:t>3. </a:t>
            </a:r>
            <a:r>
              <a:rPr lang="en-GB" altLang="it-IT">
                <a:latin typeface="Times New Roman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How you intend to use the elements is your choice.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1020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/>
            </a:pPr>
            <a:fld id="{4C47F184-35C2-4F56-9E92-25C93779172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+mn-cs"/>
              </a:rPr>
              <a:pPr marL="0" marR="0" lvl="0" indent="0" algn="r" defTabSz="41020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10205" algn="l"/>
                  <a:tab pos="821864" algn="l"/>
                  <a:tab pos="1233523" algn="l"/>
                  <a:tab pos="1645183" algn="l"/>
                  <a:tab pos="2056842" algn="l"/>
                  <a:tab pos="2468501" algn="l"/>
                  <a:tab pos="2880160" algn="l"/>
                  <a:tab pos="3291820" algn="l"/>
                  <a:tab pos="3703478" algn="l"/>
                  <a:tab pos="4115138" algn="l"/>
                  <a:tab pos="4526797" algn="l"/>
                  <a:tab pos="4938457" algn="l"/>
                  <a:tab pos="5350115" algn="l"/>
                  <a:tab pos="5761775" algn="l"/>
                  <a:tab pos="6173434" algn="l"/>
                  <a:tab pos="6585093" algn="l"/>
                  <a:tab pos="6996752" algn="l"/>
                  <a:tab pos="7408412" algn="l"/>
                  <a:tab pos="7820071" algn="l"/>
                  <a:tab pos="8231730" algn="l"/>
                </a:tabLst>
                <a:defRPr/>
              </a:pPr>
              <a:t>3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605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it-IT" sz="1000" b="1">
                <a:latin typeface="Times New Roman" pitchFamily="18" charset="0"/>
              </a:rPr>
              <a:t>Slide 3 – (..) : Content of the presentation</a:t>
            </a:r>
          </a:p>
          <a:p>
            <a:endParaRPr lang="en-GB" altLang="it-IT" sz="1000">
              <a:latin typeface="Times New Roman" pitchFamily="18" charset="0"/>
            </a:endParaRPr>
          </a:p>
          <a:p>
            <a:r>
              <a:rPr lang="en-GB" altLang="it-IT" sz="1000">
                <a:latin typeface="Times New Roman" pitchFamily="18" charset="0"/>
              </a:rPr>
              <a:t>Insert a new slide: Home &gt; </a:t>
            </a:r>
            <a:r>
              <a:rPr lang="en-GB" altLang="en-US" sz="1000">
                <a:latin typeface="Times New Roman" pitchFamily="18" charset="0"/>
              </a:rPr>
              <a:t>“</a:t>
            </a:r>
            <a:r>
              <a:rPr lang="en-GB" altLang="it-IT" sz="1000">
                <a:latin typeface="Times New Roman" pitchFamily="18" charset="0"/>
              </a:rPr>
              <a:t>New Slide</a:t>
            </a:r>
            <a:r>
              <a:rPr lang="en-GB" altLang="en-US" sz="1000">
                <a:latin typeface="Times New Roman" pitchFamily="18" charset="0"/>
              </a:rPr>
              <a:t>”</a:t>
            </a:r>
            <a:r>
              <a:rPr lang="en-GB" altLang="it-IT" sz="1000">
                <a:latin typeface="Times New Roman" pitchFamily="18" charset="0"/>
              </a:rPr>
              <a:t> and choose a</a:t>
            </a:r>
            <a:r>
              <a:rPr lang="en-GB" altLang="it-IT" sz="1000" b="1">
                <a:latin typeface="Times New Roman" pitchFamily="18" charset="0"/>
              </a:rPr>
              <a:t> </a:t>
            </a:r>
            <a:r>
              <a:rPr lang="en-GB" altLang="it-IT">
                <a:latin typeface="Times New Roman" pitchFamily="18" charset="0"/>
                <a:sym typeface="Wingdings" pitchFamily="2" charset="2"/>
              </a:rPr>
              <a:t>slide</a:t>
            </a:r>
            <a:r>
              <a:rPr lang="en-GB" altLang="it-IT" b="1">
                <a:latin typeface="Times New Roman" pitchFamily="18" charset="0"/>
                <a:sym typeface="Wingdings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r>
              <a:rPr lang="en-GB" altLang="it-IT">
                <a:latin typeface="Times New Roman" pitchFamily="18" charset="0"/>
                <a:sym typeface="Wingdings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•"/>
            </a:pPr>
            <a:endParaRPr lang="en-GB" altLang="it-IT">
              <a:latin typeface="Times New Roman" pitchFamily="18" charset="0"/>
              <a:sym typeface="Wingdings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 b="1">
                <a:latin typeface="Times New Roman" pitchFamily="18" charset="0"/>
              </a:rPr>
              <a:t>If you want Copy &amp; paste </a:t>
            </a:r>
            <a:r>
              <a:rPr lang="en-GB" altLang="it-IT">
                <a:latin typeface="Times New Roman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2. Position the mouse pointer on the box frame: Copy!</a:t>
            </a:r>
            <a:r>
              <a:rPr lang="de-DE" altLang="it-IT">
                <a:latin typeface="Times New Roman" pitchFamily="18" charset="0"/>
              </a:rPr>
              <a:t> </a:t>
            </a:r>
            <a:br>
              <a:rPr lang="de-DE" altLang="it-IT">
                <a:latin typeface="Times New Roman" pitchFamily="18" charset="0"/>
              </a:rPr>
            </a:br>
            <a:r>
              <a:rPr lang="de-DE" altLang="it-IT">
                <a:latin typeface="Times New Roman" pitchFamily="18" charset="0"/>
              </a:rPr>
              <a:t>3. </a:t>
            </a:r>
            <a:r>
              <a:rPr lang="en-GB" altLang="it-IT">
                <a:latin typeface="Times New Roman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r>
              <a:rPr lang="en-GB" altLang="it-IT">
                <a:latin typeface="Times New Roman" pitchFamily="18" charset="0"/>
              </a:rPr>
              <a:t>How you intend to use the elements is your choice. </a:t>
            </a:r>
            <a:br>
              <a:rPr lang="en-GB" altLang="it-IT">
                <a:latin typeface="Times New Roman" pitchFamily="18" charset="0"/>
              </a:rPr>
            </a:br>
            <a:r>
              <a:rPr lang="en-GB" altLang="it-IT">
                <a:latin typeface="Times New Roman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</a:pPr>
            <a:endParaRPr lang="en-GB" altLang="it-IT">
              <a:latin typeface="Times New Roman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41020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/>
            </a:pPr>
            <a:fld id="{4C47F184-35C2-4F56-9E92-25C93779172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ＭＳ Ｐゴシック" pitchFamily="34" charset="-128"/>
                <a:cs typeface="+mn-cs"/>
              </a:rPr>
              <a:pPr marL="0" marR="0" lvl="0" indent="0" algn="r" defTabSz="41020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10205" algn="l"/>
                  <a:tab pos="821864" algn="l"/>
                  <a:tab pos="1233523" algn="l"/>
                  <a:tab pos="1645183" algn="l"/>
                  <a:tab pos="2056842" algn="l"/>
                  <a:tab pos="2468501" algn="l"/>
                  <a:tab pos="2880160" algn="l"/>
                  <a:tab pos="3291820" algn="l"/>
                  <a:tab pos="3703478" algn="l"/>
                  <a:tab pos="4115138" algn="l"/>
                  <a:tab pos="4526797" algn="l"/>
                  <a:tab pos="4938457" algn="l"/>
                  <a:tab pos="5350115" algn="l"/>
                  <a:tab pos="5761775" algn="l"/>
                  <a:tab pos="6173434" algn="l"/>
                  <a:tab pos="6585093" algn="l"/>
                  <a:tab pos="6996752" algn="l"/>
                  <a:tab pos="7408412" algn="l"/>
                  <a:tab pos="7820071" algn="l"/>
                  <a:tab pos="8231730" algn="l"/>
                </a:tabLst>
                <a:defRPr/>
              </a:pPr>
              <a:t>4</a:t>
            </a:fld>
            <a:endParaRPr kumimoji="0" lang="it-IT" alt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460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8AF2BFE-6F27-4C32-809E-9B828EA0D9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18207"/>
            <a:ext cx="10080625" cy="67232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76816" y="7275561"/>
            <a:ext cx="357759" cy="284114"/>
          </a:xfrm>
        </p:spPr>
        <p:txBody>
          <a:bodyPr/>
          <a:lstStyle>
            <a:lvl1pPr>
              <a:defRPr/>
            </a:lvl1pPr>
          </a:lstStyle>
          <a:p>
            <a:fld id="{9FF39CA2-04EB-4CA6-BF9F-780F92DB7FFC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504825" y="1115541"/>
            <a:ext cx="4680520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2123653"/>
            <a:ext cx="9072563" cy="46295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xfrm>
            <a:off x="9577388" y="7275549"/>
            <a:ext cx="356169" cy="323454"/>
          </a:xfrm>
        </p:spPr>
        <p:txBody>
          <a:bodyPr/>
          <a:lstStyle>
            <a:lvl1pPr>
              <a:defRPr/>
            </a:lvl1pPr>
          </a:lstStyle>
          <a:p>
            <a:fld id="{167DC35B-E6E0-4D7C-B999-CED2FF058FE0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1760" y="1025482"/>
            <a:ext cx="4968552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 baseline="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9586453" y="7246068"/>
            <a:ext cx="351298" cy="226448"/>
          </a:xfrm>
        </p:spPr>
        <p:txBody>
          <a:bodyPr/>
          <a:lstStyle>
            <a:lvl1pPr>
              <a:defRPr/>
            </a:lvl1pPr>
          </a:lstStyle>
          <a:p>
            <a:fld id="{442B96F1-D620-40E8-BE95-BB2705D39180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title" hasCustomPrompt="1"/>
          </p:nvPr>
        </p:nvSpPr>
        <p:spPr>
          <a:xfrm>
            <a:off x="143768" y="1403573"/>
            <a:ext cx="4896544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xfrm>
            <a:off x="9576816" y="7267687"/>
            <a:ext cx="364885" cy="184558"/>
          </a:xfrm>
        </p:spPr>
        <p:txBody>
          <a:bodyPr/>
          <a:lstStyle>
            <a:lvl1pPr>
              <a:defRPr/>
            </a:lvl1pPr>
          </a:lstStyle>
          <a:p>
            <a:fld id="{F4037E8D-8322-4BFF-B18C-DC699601F20E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1115541"/>
            <a:ext cx="9072563" cy="720080"/>
          </a:xfrm>
          <a:prstGeom prst="rect">
            <a:avLst/>
          </a:prstGeom>
        </p:spPr>
        <p:txBody>
          <a:bodyPr lIns="360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Fare clic per modificare 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201085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201085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77388" y="7267687"/>
            <a:ext cx="364314" cy="291988"/>
          </a:xfrm>
        </p:spPr>
        <p:txBody>
          <a:bodyPr/>
          <a:lstStyle>
            <a:lvl1pPr>
              <a:defRPr/>
            </a:lvl1pPr>
          </a:lstStyle>
          <a:p>
            <a:fld id="{1B83238F-673A-4F65-A6BD-DED2895A3C8A}" type="slidenum">
              <a:rPr lang="it-IT" altLang="it-IT"/>
              <a:pPr/>
              <a:t>‹#›</a:t>
            </a:fld>
            <a:endParaRPr lang="it-IT" alt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0" y="3104837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921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kumimoji="0" lang="it-IT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Thank</a:t>
            </a:r>
            <a:r>
              <a:rPr kumimoji="0" lang="it-IT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it-IT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you</a:t>
            </a:r>
            <a:r>
              <a:rPr kumimoji="0" lang="it-IT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!</a:t>
            </a:r>
          </a:p>
          <a:p>
            <a:pPr marL="0" marR="0" lvl="0" indent="0" algn="ctr" defTabSz="449216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endParaRPr kumimoji="0" lang="it-IT" sz="3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4294EE50-87B3-414B-AD9E-518CEF385733}" type="slidenum">
              <a:rPr kumimoji="0" lang="it-IT" alt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‹#›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0" y="3987477"/>
            <a:ext cx="10080625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186688061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574444"/>
            <a:ext cx="10080625" cy="44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xmlns="" id="{870AA46E-AA69-4471-994D-0EED57F7BB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16272" y="846130"/>
            <a:ext cx="4896544" cy="720081"/>
          </a:xfrm>
          <a:prstGeom prst="rect">
            <a:avLst/>
          </a:prstGeom>
        </p:spPr>
        <p:txBody>
          <a:bodyPr lIns="360000" anchor="ctr"/>
          <a:lstStyle>
            <a:lvl1pPr algn="l">
              <a:defRPr sz="4800">
                <a:solidFill>
                  <a:srgbClr val="C00000"/>
                </a:solidFill>
              </a:defRPr>
            </a:lvl1pPr>
          </a:lstStyle>
          <a:p>
            <a:r>
              <a:rPr lang="it-IT" dirty="0"/>
              <a:t>CompactLight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xmlns="" id="{94DD16B2-F0E6-4F4B-AE2F-9E446496A167}"/>
              </a:ext>
            </a:extLst>
          </p:cNvPr>
          <p:cNvSpPr txBox="1">
            <a:spLocks/>
          </p:cNvSpPr>
          <p:nvPr userDrawn="1"/>
        </p:nvSpPr>
        <p:spPr>
          <a:xfrm>
            <a:off x="0" y="5920440"/>
            <a:ext cx="10080625" cy="955742"/>
          </a:xfrm>
          <a:prstGeom prst="rect">
            <a:avLst/>
          </a:prstGeom>
        </p:spPr>
        <p:txBody>
          <a:bodyPr anchor="ctr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1</a:t>
            </a:r>
            <a:r>
              <a:rPr kumimoji="0" lang="it-IT" altLang="it-IT" sz="3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st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Midterm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Review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Meeting  | 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Triest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, 19-20 </a:t>
            </a:r>
            <a:r>
              <a:rPr kumimoji="0" lang="it-IT" altLang="it-IT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June</a:t>
            </a: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2018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445105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A2CF1396-EB46-41F4-8D0E-DADC37D76D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576605"/>
            <a:ext cx="10080625" cy="4406464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xmlns="" id="{59814AD3-27F0-4450-92E2-2B3E5DAC2ABD}"/>
              </a:ext>
            </a:extLst>
          </p:cNvPr>
          <p:cNvSpPr txBox="1">
            <a:spLocks/>
          </p:cNvSpPr>
          <p:nvPr userDrawn="1"/>
        </p:nvSpPr>
        <p:spPr>
          <a:xfrm>
            <a:off x="0" y="5947174"/>
            <a:ext cx="10080625" cy="955742"/>
          </a:xfrm>
          <a:prstGeom prst="rect">
            <a:avLst/>
          </a:prstGeom>
        </p:spPr>
        <p:txBody>
          <a:bodyPr anchor="ctr" anchorCtr="0"/>
          <a:lstStyle>
            <a:lvl1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 baseline="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ct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it-IT" altLang="it-IT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www.compactlight.eu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BA08F9FE-362E-4BED-82E1-C3E130D27904}"/>
              </a:ext>
            </a:extLst>
          </p:cNvPr>
          <p:cNvSpPr txBox="1"/>
          <p:nvPr userDrawn="1"/>
        </p:nvSpPr>
        <p:spPr>
          <a:xfrm>
            <a:off x="3411160" y="656758"/>
            <a:ext cx="32583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476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Thank</a:t>
            </a: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</a:t>
            </a:r>
            <a:r>
              <a:rPr kumimoji="0" lang="de-DE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you</a:t>
            </a:r>
            <a:r>
              <a:rPr kumimoji="0" lang="de-DE" sz="4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328438608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500140" y="40273"/>
            <a:ext cx="1147261" cy="76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606116" y="7267686"/>
            <a:ext cx="335585" cy="27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7636" y="7069603"/>
            <a:ext cx="9357171" cy="49007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it-IT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1st </a:t>
            </a: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Vidyo Meeting – Task 7.1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, 12 July2018 </a:t>
            </a:r>
            <a:r>
              <a:rPr kumimoji="0" lang="en-GB" alt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</a:t>
            </a:r>
            <a:r>
              <a:rPr lang="it-IT" altLang="en-US" sz="2400" b="0" smtClean="0">
                <a:solidFill>
                  <a:srgbClr val="C00000"/>
                </a:solidFill>
              </a:rPr>
              <a:t>XLS</a:t>
            </a:r>
            <a:r>
              <a:rPr lang="it-IT" altLang="en-US" sz="1100" smtClean="0">
                <a:solidFill>
                  <a:srgbClr val="000000"/>
                </a:solidFill>
              </a:rPr>
              <a:t>  </a:t>
            </a:r>
            <a:r>
              <a:rPr lang="it-IT" altLang="en-US" sz="1100" dirty="0">
                <a:solidFill>
                  <a:srgbClr val="000000"/>
                </a:solidFill>
              </a:rPr>
              <a:t>		</a:t>
            </a:r>
            <a:r>
              <a:rPr lang="it-IT" altLang="en-US" sz="1100">
                <a:solidFill>
                  <a:srgbClr val="000000"/>
                </a:solidFill>
              </a:rPr>
              <a:t>	</a:t>
            </a:r>
            <a:r>
              <a:rPr lang="it-IT" altLang="en-US" sz="1100" smtClean="0">
                <a:solidFill>
                  <a:srgbClr val="000000"/>
                </a:solidFill>
              </a:rPr>
              <a:t>                                                           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RR</a:t>
            </a:r>
            <a:endParaRPr lang="it-IT" altLang="it-IT" sz="1100" dirty="0">
              <a:solidFill>
                <a:srgbClr val="000000"/>
              </a:solidFill>
            </a:endParaRPr>
          </a:p>
          <a:p>
            <a:pPr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2"/>
          <a:srcRect t="9742" b="15394"/>
          <a:stretch/>
        </p:blipFill>
        <p:spPr>
          <a:xfrm>
            <a:off x="7567245" y="0"/>
            <a:ext cx="2396514" cy="792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31B8D01-C65D-4459-B4A0-BBCB88C4BA93}"/>
              </a:ext>
            </a:extLst>
          </p:cNvPr>
          <p:cNvSpPr txBox="1"/>
          <p:nvPr userDrawn="1"/>
        </p:nvSpPr>
        <p:spPr>
          <a:xfrm>
            <a:off x="1729636" y="159747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chemeClr val="tx1"/>
                </a:solidFill>
              </a:rPr>
              <a:t>Funded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by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the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r>
              <a:rPr lang="de-DE" sz="14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xmlns="" id="{9F27FFD8-7C1E-4BEE-B592-E8F488EBF176}"/>
              </a:ext>
            </a:extLst>
          </p:cNvPr>
          <p:cNvCxnSpPr/>
          <p:nvPr userDrawn="1"/>
        </p:nvCxnSpPr>
        <p:spPr bwMode="auto">
          <a:xfrm>
            <a:off x="-1" y="709366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xmlns="" id="{BA2F4849-746D-4F42-A92A-3918AEB2F2E2}"/>
              </a:ext>
            </a:extLst>
          </p:cNvPr>
          <p:cNvCxnSpPr/>
          <p:nvPr userDrawn="1"/>
        </p:nvCxnSpPr>
        <p:spPr bwMode="auto">
          <a:xfrm>
            <a:off x="0" y="836017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70" r:id="rId2"/>
    <p:sldLayoutId id="2147484272" r:id="rId3"/>
    <p:sldLayoutId id="2147484271" r:id="rId4"/>
    <p:sldLayoutId id="2147484273" r:id="rId5"/>
    <p:sldLayoutId id="2147484274" r:id="rId6"/>
    <p:sldLayoutId id="2147484290" r:id="rId7"/>
    <p:sldLayoutId id="2147484291" r:id="rId8"/>
    <p:sldLayoutId id="2147484292" r:id="rId9"/>
  </p:sldLayoutIdLst>
  <p:transition spd="med">
    <p:fade/>
  </p:transition>
  <p:hf hdr="0" ftr="0" dt="0"/>
  <p:txStyles>
    <p:titleStyle>
      <a:lvl1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785953" y="7246823"/>
            <a:ext cx="2127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F2C943B-6175-466B-A451-6C3EC116EA02}" type="slidenum">
              <a:rPr lang="it-IT" altLang="it-IT" sz="1300" smtClean="0"/>
              <a:pPr/>
              <a:t>1</a:t>
            </a:fld>
            <a:endParaRPr lang="it-IT" altLang="it-IT" sz="13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713F6996-591D-4920-A62B-0A6FDEC25F07}"/>
              </a:ext>
            </a:extLst>
          </p:cNvPr>
          <p:cNvSpPr txBox="1"/>
          <p:nvPr/>
        </p:nvSpPr>
        <p:spPr>
          <a:xfrm>
            <a:off x="575816" y="1907629"/>
            <a:ext cx="886244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it-IT" altLang="it-IT" sz="2800" kern="0" smtClean="0">
                <a:solidFill>
                  <a:srgbClr val="000000"/>
                </a:solidFill>
                <a:latin typeface="Arial"/>
              </a:rPr>
              <a:t>1</a:t>
            </a:r>
            <a:r>
              <a:rPr lang="it-IT" altLang="it-IT" sz="2800" kern="0" baseline="30000" smtClean="0">
                <a:solidFill>
                  <a:srgbClr val="000000"/>
                </a:solidFill>
                <a:latin typeface="Arial"/>
              </a:rPr>
              <a:t>st</a:t>
            </a:r>
            <a:r>
              <a:rPr lang="it-IT" altLang="it-IT" sz="2800" kern="0" smtClean="0">
                <a:solidFill>
                  <a:srgbClr val="000000"/>
                </a:solidFill>
                <a:latin typeface="Arial"/>
              </a:rPr>
              <a:t> Vidyo Meeting  |  </a:t>
            </a:r>
            <a:r>
              <a:rPr lang="it-IT" altLang="it-IT" sz="2800" kern="0" smtClean="0">
                <a:solidFill>
                  <a:prstClr val="black"/>
                </a:solidFill>
                <a:latin typeface="Arial"/>
              </a:rPr>
              <a:t>12 July 2018</a:t>
            </a:r>
          </a:p>
          <a:p>
            <a:pPr>
              <a:spcAft>
                <a:spcPts val="600"/>
              </a:spcAft>
            </a:pPr>
            <a:endParaRPr lang="it-IT" sz="2800" kern="0" smtClea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it-IT" sz="2800" kern="0" smtClea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it-IT" sz="2800" kern="0" smtClea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it-IT" altLang="it-IT" sz="4000" kern="0" smtClean="0">
                <a:solidFill>
                  <a:srgbClr val="C00000"/>
                </a:solidFill>
                <a:latin typeface="Arial"/>
              </a:rPr>
              <a:t>Introduction - Task7.1</a:t>
            </a:r>
            <a:endParaRPr lang="it-IT" sz="4000" kern="0" smtClean="0">
              <a:solidFill>
                <a:srgbClr val="C00000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en-US" sz="3200" smtClean="0">
                <a:solidFill>
                  <a:schemeClr val="tx1"/>
                </a:solidFill>
              </a:rPr>
              <a:t>Global integration of CompactLight for new RIs</a:t>
            </a:r>
            <a:endParaRPr lang="it-IT" altLang="it-IT" sz="3200" kern="0" smtClean="0">
              <a:solidFill>
                <a:schemeClr val="tx1"/>
              </a:solidFill>
              <a:latin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xfrm>
            <a:off x="647824" y="1403573"/>
            <a:ext cx="8928992" cy="52565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000" u="sng" dirty="0">
                <a:solidFill>
                  <a:srgbClr val="C00000"/>
                </a:solidFill>
              </a:rPr>
              <a:t>Task 7.1: </a:t>
            </a:r>
            <a:r>
              <a:rPr lang="en-US" sz="2000" u="sng" dirty="0">
                <a:solidFill>
                  <a:srgbClr val="C00000"/>
                </a:solidFill>
              </a:rPr>
              <a:t>Global integration of </a:t>
            </a:r>
            <a:r>
              <a:rPr lang="en-US" sz="2000" u="sng">
                <a:solidFill>
                  <a:srgbClr val="C00000"/>
                </a:solidFill>
              </a:rPr>
              <a:t>CompactLight </a:t>
            </a:r>
            <a:r>
              <a:rPr lang="en-US" sz="2000" u="sng" smtClean="0">
                <a:solidFill>
                  <a:srgbClr val="C00000"/>
                </a:solidFill>
              </a:rPr>
              <a:t> for </a:t>
            </a:r>
            <a:r>
              <a:rPr lang="en-US" sz="2000" u="sng" dirty="0">
                <a:solidFill>
                  <a:srgbClr val="C00000"/>
                </a:solidFill>
              </a:rPr>
              <a:t>new RIs</a:t>
            </a:r>
          </a:p>
          <a:p>
            <a:pPr marL="0" indent="-34200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1800" smtClean="0">
                <a:solidFill>
                  <a:schemeClr val="tx1"/>
                </a:solidFill>
              </a:rPr>
              <a:t>Use of CompactLight for construction and upgrade of large facilities: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Collect user demands (near and mid-term future) 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Review technical </a:t>
            </a:r>
            <a:r>
              <a:rPr lang="en-GB" sz="1800" dirty="0">
                <a:solidFill>
                  <a:schemeClr val="tx1"/>
                </a:solidFill>
              </a:rPr>
              <a:t>and </a:t>
            </a:r>
            <a:r>
              <a:rPr lang="en-GB" sz="1800">
                <a:solidFill>
                  <a:schemeClr val="tx1"/>
                </a:solidFill>
              </a:rPr>
              <a:t>financial </a:t>
            </a:r>
            <a:r>
              <a:rPr lang="en-GB" sz="1800" smtClean="0">
                <a:solidFill>
                  <a:schemeClr val="tx1"/>
                </a:solidFill>
              </a:rPr>
              <a:t>aspects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24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How </a:t>
            </a:r>
            <a:r>
              <a:rPr lang="en-GB" sz="1800" dirty="0">
                <a:solidFill>
                  <a:schemeClr val="tx1"/>
                </a:solidFill>
              </a:rPr>
              <a:t>to use XLS to satisfy needs, provide feasible </a:t>
            </a:r>
            <a:r>
              <a:rPr lang="en-GB" sz="1800">
                <a:solidFill>
                  <a:schemeClr val="tx1"/>
                </a:solidFill>
              </a:rPr>
              <a:t>upgrade </a:t>
            </a:r>
            <a:r>
              <a:rPr lang="en-GB" sz="1800" smtClean="0">
                <a:solidFill>
                  <a:schemeClr val="tx1"/>
                </a:solidFill>
              </a:rPr>
              <a:t>paths ...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altLang="it-IT" sz="2000" u="sng" smtClean="0">
                <a:solidFill>
                  <a:srgbClr val="C00000"/>
                </a:solidFill>
              </a:rPr>
              <a:t>Task 7.2: Services to be provided</a:t>
            </a:r>
          </a:p>
          <a:p>
            <a:pPr marL="0" indent="0" algn="just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altLang="it-IT" sz="1800" smtClean="0">
                <a:solidFill>
                  <a:schemeClr val="tx1"/>
                </a:solidFill>
              </a:rPr>
              <a:t>Complementary aspects of XLS technologies: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altLang="it-IT" sz="1800" smtClean="0">
                <a:solidFill>
                  <a:schemeClr val="tx1"/>
                </a:solidFill>
              </a:rPr>
              <a:t>Application for smaller photon sources and particle accelerators (low cost)</a:t>
            </a:r>
          </a:p>
          <a:p>
            <a:pPr marL="720000" indent="-342000" algn="just" eaLnBrk="1" hangingPunct="1">
              <a:spcBef>
                <a:spcPct val="0"/>
              </a:spcBef>
              <a:spcAft>
                <a:spcPts val="2400"/>
              </a:spcAft>
              <a:buFont typeface="Arial" pitchFamily="34" charset="0"/>
              <a:buChar char="•"/>
            </a:pPr>
            <a:r>
              <a:rPr lang="en-GB" altLang="it-IT" sz="1800" smtClean="0">
                <a:solidFill>
                  <a:schemeClr val="tx1"/>
                </a:solidFill>
              </a:rPr>
              <a:t>Operational exploitation of very high gradients</a:t>
            </a:r>
          </a:p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000" u="sng" smtClean="0">
                <a:solidFill>
                  <a:srgbClr val="C00000"/>
                </a:solidFill>
              </a:rPr>
              <a:t>Task 7.3: Preliminary estimation of costs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Cost analyses (selected cases)</a:t>
            </a:r>
          </a:p>
          <a:p>
            <a:pPr marL="720000" indent="-342000" eaLnBrk="1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Comparison of costs for using conventional and CompactLight technologies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776460" y="7269461"/>
            <a:ext cx="2889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C7F656A2-01A9-4803-A6CD-5BFF4171444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2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986161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xfrm>
            <a:off x="431801" y="1547588"/>
            <a:ext cx="9217024" cy="44454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ct val="0"/>
              </a:spcBef>
              <a:spcAft>
                <a:spcPts val="2400"/>
              </a:spcAft>
              <a:buNone/>
            </a:pPr>
            <a:r>
              <a:rPr lang="en-GB" u="sng" smtClean="0">
                <a:solidFill>
                  <a:srgbClr val="C00000"/>
                </a:solidFill>
              </a:rPr>
              <a:t>First </a:t>
            </a:r>
            <a:r>
              <a:rPr lang="en-GB" u="sng" dirty="0">
                <a:solidFill>
                  <a:srgbClr val="C00000"/>
                </a:solidFill>
              </a:rPr>
              <a:t>Activities in Task </a:t>
            </a:r>
            <a:r>
              <a:rPr lang="en-GB" u="sng">
                <a:solidFill>
                  <a:srgbClr val="C00000"/>
                </a:solidFill>
              </a:rPr>
              <a:t>7.1</a:t>
            </a:r>
            <a:r>
              <a:rPr lang="en-GB" u="sng" smtClean="0">
                <a:solidFill>
                  <a:srgbClr val="C00000"/>
                </a:solidFill>
              </a:rPr>
              <a:t>:</a:t>
            </a:r>
            <a:endParaRPr lang="en-GB" u="sng" dirty="0">
              <a:solidFill>
                <a:srgbClr val="C00000"/>
              </a:solidFill>
            </a:endParaRPr>
          </a:p>
          <a:p>
            <a:pPr marL="288000" indent="-288000" eaLnBrk="1" hangingPunct="1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en-GB" sz="1800" dirty="0">
                <a:solidFill>
                  <a:schemeClr val="tx1"/>
                </a:solidFill>
              </a:rPr>
              <a:t>Gather user demands on FEL and accelerator upgrades in the near &amp; mid-term future</a:t>
            </a:r>
          </a:p>
          <a:p>
            <a:pPr marL="288000" indent="-288000" eaLnBrk="1" hangingPunct="1">
              <a:spcBef>
                <a:spcPct val="0"/>
              </a:spcBef>
              <a:spcAft>
                <a:spcPts val="2400"/>
              </a:spcAft>
              <a:buNone/>
            </a:pPr>
            <a:r>
              <a:rPr lang="en-GB" sz="1800" dirty="0">
                <a:solidFill>
                  <a:schemeClr val="tx1"/>
                </a:solidFill>
              </a:rPr>
              <a:t>2. Examine photon characteristics, electron beam parameters, funding, infrastructure etc. of existing and desired facilities</a:t>
            </a:r>
          </a:p>
          <a:p>
            <a:pPr marL="1260000" lvl="1" indent="-288000" eaLnBrk="1" hangingPunct="1">
              <a:spcBef>
                <a:spcPts val="12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Survey (questionnaires, meetings, interviews)</a:t>
            </a:r>
          </a:p>
          <a:p>
            <a:pPr marL="1260000" lvl="1" indent="-288000" eaLnBrk="1" hangingPunct="1">
              <a:spcAft>
                <a:spcPts val="1200"/>
              </a:spcAft>
            </a:pPr>
            <a:r>
              <a:rPr lang="en-GB" sz="1800" dirty="0">
                <a:solidFill>
                  <a:schemeClr val="tx1"/>
                </a:solidFill>
              </a:rPr>
              <a:t>Review of literature, </a:t>
            </a:r>
            <a:r>
              <a:rPr lang="en-GB" sz="1800">
                <a:solidFill>
                  <a:schemeClr val="tx1"/>
                </a:solidFill>
              </a:rPr>
              <a:t>conference </a:t>
            </a:r>
            <a:r>
              <a:rPr lang="en-GB" sz="1800" smtClean="0">
                <a:solidFill>
                  <a:schemeClr val="tx1"/>
                </a:solidFill>
              </a:rPr>
              <a:t>proceedings, databases, websites ...</a:t>
            </a:r>
            <a:endParaRPr lang="en-GB" sz="1800" dirty="0">
              <a:solidFill>
                <a:schemeClr val="tx1"/>
              </a:solidFill>
            </a:endParaRPr>
          </a:p>
          <a:p>
            <a:pPr marL="270000" indent="-468000"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270000" indent="-468000"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270000" indent="-468000"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 algn="just" eaLnBrk="1" hangingPunct="1">
              <a:spcBef>
                <a:spcPct val="0"/>
              </a:spcBef>
              <a:spcAft>
                <a:spcPts val="0"/>
              </a:spcAft>
              <a:buNone/>
            </a:pPr>
            <a:endParaRPr lang="en-GB" altLang="it-IT" sz="2000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791700" y="7246823"/>
            <a:ext cx="2889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C7F656A2-01A9-4803-A6CD-5BFF4171444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3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575816" y="3751571"/>
            <a:ext cx="648072" cy="432048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1609" y="3031142"/>
            <a:ext cx="2520280" cy="864096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800">
                <a:solidFill>
                  <a:schemeClr val="tx1"/>
                </a:solidFill>
              </a:rPr>
              <a:t>Joint activity with WP2</a:t>
            </a:r>
          </a:p>
          <a:p>
            <a:pPr algn="ctr">
              <a:spcAft>
                <a:spcPts val="0"/>
              </a:spcAft>
            </a:pPr>
            <a:r>
              <a:rPr lang="en-US" sz="1800" b="1">
                <a:solidFill>
                  <a:schemeClr val="tx1"/>
                </a:solidFill>
              </a:rPr>
              <a:t>→</a:t>
            </a:r>
            <a:r>
              <a:rPr lang="en-US" sz="1800">
                <a:solidFill>
                  <a:schemeClr val="tx1"/>
                </a:solidFill>
              </a:rPr>
              <a:t>   D2.1 (m12)</a:t>
            </a:r>
            <a:r>
              <a:rPr lang="en-US" sz="1800">
                <a:solidFill>
                  <a:srgbClr val="C00000"/>
                </a:solidFill>
              </a:rPr>
              <a:t> </a:t>
            </a:r>
            <a:endParaRPr lang="de-DE" sz="180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48024" y="5540196"/>
            <a:ext cx="5112568" cy="12772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0000" indent="-468000" eaLnBrk="1" hangingPunct="1">
              <a:spcAft>
                <a:spcPts val="600"/>
              </a:spcAft>
            </a:pPr>
            <a:r>
              <a:rPr lang="en-GB" sz="1800" u="sng" dirty="0">
                <a:solidFill>
                  <a:schemeClr val="tx1"/>
                </a:solidFill>
              </a:rPr>
              <a:t>Task 7.1 – Activity 3:</a:t>
            </a:r>
          </a:p>
          <a:p>
            <a:pPr eaLnBrk="1" hangingPunct="1">
              <a:spcAft>
                <a:spcPts val="2400"/>
              </a:spcAft>
            </a:pPr>
            <a:r>
              <a:rPr lang="en-GB" sz="1800" dirty="0">
                <a:solidFill>
                  <a:schemeClr val="tx1"/>
                </a:solidFill>
              </a:rPr>
              <a:t>Examine how </a:t>
            </a:r>
            <a:r>
              <a:rPr lang="en-GB" sz="1800" dirty="0">
                <a:solidFill>
                  <a:srgbClr val="C00000"/>
                </a:solidFill>
              </a:rPr>
              <a:t>XLS</a:t>
            </a:r>
            <a:r>
              <a:rPr lang="en-GB" sz="1800" dirty="0">
                <a:solidFill>
                  <a:schemeClr val="tx1"/>
                </a:solidFill>
              </a:rPr>
              <a:t> can be used to satisfy needs, provide feasible upgrade paths and enhance productivity and lifetime of existing RIs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5816" y="4676100"/>
            <a:ext cx="2592288" cy="72327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GB" sz="1800" u="sng" dirty="0">
                <a:solidFill>
                  <a:schemeClr val="tx1"/>
                </a:solidFill>
              </a:rPr>
              <a:t>Task 7.2: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Services to be provided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64448" y="4604092"/>
            <a:ext cx="3456384" cy="723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GB" sz="1800" u="sng" dirty="0">
                <a:solidFill>
                  <a:schemeClr val="tx1"/>
                </a:solidFill>
              </a:rPr>
              <a:t>Task 7.3:</a:t>
            </a:r>
          </a:p>
          <a:p>
            <a:pPr eaLnBrk="1" hangingPunct="1"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</a:rPr>
              <a:t>Preliminary estimation of costs 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4464248" y="4362360"/>
            <a:ext cx="72008" cy="108012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608264" y="4362360"/>
            <a:ext cx="1512168" cy="64807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3240112" y="4362360"/>
            <a:ext cx="1080120" cy="64807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9367047" y="2959134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C00000"/>
                </a:solidFill>
              </a:rPr>
              <a:t>!</a:t>
            </a:r>
            <a:endParaRPr lang="de-DE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98616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xfrm>
            <a:off x="647824" y="1115541"/>
            <a:ext cx="8928992" cy="57606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000" u="sng" dirty="0">
                <a:solidFill>
                  <a:srgbClr val="C00000"/>
                </a:solidFill>
              </a:rPr>
              <a:t>Task 7.1</a:t>
            </a:r>
            <a:r>
              <a:rPr lang="en-GB" sz="2000" u="sng">
                <a:solidFill>
                  <a:srgbClr val="C00000"/>
                </a:solidFill>
              </a:rPr>
              <a:t>: </a:t>
            </a:r>
            <a:r>
              <a:rPr lang="en-US" sz="2000" u="sng" smtClean="0">
                <a:solidFill>
                  <a:srgbClr val="C00000"/>
                </a:solidFill>
              </a:rPr>
              <a:t>Activities carried out and planned</a:t>
            </a:r>
            <a:endParaRPr lang="en-US" sz="2000" u="sng" dirty="0">
              <a:solidFill>
                <a:srgbClr val="C00000"/>
              </a:solidFill>
            </a:endParaRPr>
          </a:p>
          <a:p>
            <a:pPr marL="0" indent="-216000" eaLnBrk="1" hangingPunct="1">
              <a:spcBef>
                <a:spcPct val="0"/>
              </a:spcBef>
              <a:spcAft>
                <a:spcPts val="1800"/>
              </a:spcAft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Collect user demands (near and mid-term future) </a:t>
            </a:r>
          </a:p>
          <a:p>
            <a:pPr marL="720000" lvl="1" indent="-342900" eaLnBrk="1" hangingPunct="1">
              <a:spcBef>
                <a:spcPct val="0"/>
              </a:spcBef>
              <a:spcAft>
                <a:spcPts val="600"/>
              </a:spcAft>
              <a:buAutoNum type="arabicParenBoth"/>
            </a:pPr>
            <a:r>
              <a:rPr lang="en-GB" sz="1800" smtClean="0">
                <a:solidFill>
                  <a:srgbClr val="0070C0"/>
                </a:solidFill>
              </a:rPr>
              <a:t>Scientific Users </a:t>
            </a:r>
            <a:r>
              <a:rPr lang="en-GB" sz="1800" smtClean="0">
                <a:solidFill>
                  <a:srgbClr val="C00000"/>
                </a:solidFill>
              </a:rPr>
              <a:t>(WP2)</a:t>
            </a:r>
            <a:r>
              <a:rPr lang="en-GB" sz="1800" smtClean="0">
                <a:solidFill>
                  <a:schemeClr val="tx1"/>
                </a:solidFill>
              </a:rPr>
              <a:t>: Light characteristics needed by experiments</a:t>
            </a:r>
          </a:p>
          <a:p>
            <a:pPr marL="1080000" lvl="2" indent="-342900" eaLnBrk="1" hangingPunct="1">
              <a:spcBef>
                <a:spcPct val="0"/>
              </a:spcBef>
              <a:spcAft>
                <a:spcPts val="300"/>
              </a:spcAft>
            </a:pPr>
            <a:r>
              <a:rPr lang="en-GB" sz="1800" i="0" smtClean="0">
                <a:solidFill>
                  <a:schemeClr val="tx1"/>
                </a:solidFill>
              </a:rPr>
              <a:t>Discussion with UK users (done)</a:t>
            </a:r>
          </a:p>
          <a:p>
            <a:pPr marL="1080000" lvl="2" indent="-342900" eaLnBrk="1" hangingPunct="1">
              <a:spcBef>
                <a:spcPct val="0"/>
              </a:spcBef>
              <a:spcAft>
                <a:spcPts val="300"/>
              </a:spcAft>
            </a:pPr>
            <a:r>
              <a:rPr lang="en-GB" sz="1800" i="0" smtClean="0">
                <a:solidFill>
                  <a:schemeClr val="tx1"/>
                </a:solidFill>
              </a:rPr>
              <a:t>Participation in FEL conferences: </a:t>
            </a:r>
            <a:r>
              <a:rPr lang="en-GB" sz="1800" i="0" smtClean="0"/>
              <a:t>Attosecond and FEL Science 2018, </a:t>
            </a:r>
            <a:r>
              <a:rPr lang="de-DE" sz="1800" i="0" smtClean="0"/>
              <a:t>Science@FELs 2018 (done)</a:t>
            </a:r>
          </a:p>
          <a:p>
            <a:pPr marL="1080000" lvl="2" indent="-342900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1800" i="0" smtClean="0">
                <a:solidFill>
                  <a:schemeClr val="tx1"/>
                </a:solidFill>
              </a:rPr>
              <a:t>User  Workshop at CERN 27/28 September 2018 (planned)</a:t>
            </a:r>
            <a:endParaRPr lang="en-GB" sz="1800" i="0" smtClean="0">
              <a:solidFill>
                <a:schemeClr val="tx1"/>
              </a:solidFill>
            </a:endParaRPr>
          </a:p>
          <a:p>
            <a:pPr marL="720000" lvl="1" indent="-342900" eaLnBrk="1" hangingPunct="1">
              <a:spcBef>
                <a:spcPct val="0"/>
              </a:spcBef>
              <a:spcAft>
                <a:spcPts val="600"/>
              </a:spcAft>
              <a:buAutoNum type="arabicParenBoth"/>
            </a:pPr>
            <a:r>
              <a:rPr lang="en-GB" sz="1800" smtClean="0">
                <a:solidFill>
                  <a:srgbClr val="0070C0"/>
                </a:solidFill>
              </a:rPr>
              <a:t>Institutions operating large facilities</a:t>
            </a:r>
            <a:r>
              <a:rPr lang="en-GB" sz="1800" smtClean="0">
                <a:solidFill>
                  <a:schemeClr val="tx1"/>
                </a:solidFill>
              </a:rPr>
              <a:t>: Needs / plans  for FEL construction, upgrades</a:t>
            </a:r>
          </a:p>
          <a:p>
            <a:pPr marL="1080000" lvl="1" indent="-342900" eaLnBrk="1" hangingPunct="1">
              <a:spcBef>
                <a:spcPct val="0"/>
              </a:spcBef>
              <a:spcAft>
                <a:spcPts val="600"/>
              </a:spcAft>
              <a:buFont typeface="Symbol" pitchFamily="18" charset="2"/>
              <a:buChar char="-"/>
            </a:pPr>
            <a:r>
              <a:rPr lang="en-GB" sz="1800" smtClean="0">
                <a:solidFill>
                  <a:schemeClr val="tx1"/>
                </a:solidFill>
              </a:rPr>
              <a:t>Survey (exact form to be discussed, start after summer holiday period)</a:t>
            </a:r>
          </a:p>
          <a:p>
            <a:pPr marL="1080000" lvl="1" indent="-342900" eaLnBrk="1" hangingPunct="1">
              <a:spcBef>
                <a:spcPct val="0"/>
              </a:spcBef>
              <a:spcAft>
                <a:spcPts val="1800"/>
              </a:spcAft>
              <a:buFont typeface="Symbol" pitchFamily="18" charset="2"/>
              <a:buChar char="-"/>
            </a:pPr>
            <a:r>
              <a:rPr lang="en-GB" sz="1800" smtClean="0">
                <a:solidFill>
                  <a:schemeClr val="tx1"/>
                </a:solidFill>
              </a:rPr>
              <a:t>If money available: workshop with selected facility / country representatives</a:t>
            </a:r>
            <a:endParaRPr lang="en-GB" sz="1800" dirty="0">
              <a:solidFill>
                <a:schemeClr val="tx1"/>
              </a:solidFill>
            </a:endParaRPr>
          </a:p>
          <a:p>
            <a:pPr marL="0" indent="-216000" eaLnBrk="1" hangingPunct="1">
              <a:spcBef>
                <a:spcPct val="0"/>
              </a:spcBef>
              <a:buFont typeface="Arial" pitchFamily="34" charset="0"/>
              <a:buChar char="•"/>
            </a:pPr>
            <a:r>
              <a:rPr lang="en-GB" sz="1800" smtClean="0">
                <a:solidFill>
                  <a:schemeClr val="tx1"/>
                </a:solidFill>
              </a:rPr>
              <a:t>Review technical </a:t>
            </a:r>
            <a:r>
              <a:rPr lang="en-GB" sz="1800" dirty="0">
                <a:solidFill>
                  <a:schemeClr val="tx1"/>
                </a:solidFill>
              </a:rPr>
              <a:t>and financial aspects</a:t>
            </a:r>
            <a:r>
              <a:rPr lang="en-GB" sz="1800">
                <a:solidFill>
                  <a:schemeClr val="tx1"/>
                </a:solidFill>
              </a:rPr>
              <a:t>: </a:t>
            </a:r>
            <a:endParaRPr lang="en-GB" sz="1800" smtClean="0">
              <a:solidFill>
                <a:schemeClr val="tx1"/>
              </a:solidFill>
            </a:endParaRPr>
          </a:p>
          <a:p>
            <a:pPr marL="720000" lvl="1" indent="-342900" eaLnBrk="1" hangingPunct="1">
              <a:spcBef>
                <a:spcPct val="0"/>
              </a:spcBef>
              <a:spcAft>
                <a:spcPts val="300"/>
              </a:spcAft>
              <a:buFont typeface="+mj-lt"/>
              <a:buAutoNum type="arabicParenBoth"/>
            </a:pPr>
            <a:r>
              <a:rPr lang="en-GB" sz="1800" smtClean="0">
                <a:solidFill>
                  <a:schemeClr val="tx1"/>
                </a:solidFill>
              </a:rPr>
              <a:t>Photon </a:t>
            </a:r>
            <a:r>
              <a:rPr lang="en-GB" sz="1800" dirty="0">
                <a:solidFill>
                  <a:schemeClr val="tx1"/>
                </a:solidFill>
              </a:rPr>
              <a:t>characteristics, electron </a:t>
            </a:r>
            <a:r>
              <a:rPr lang="en-GB" sz="1800">
                <a:solidFill>
                  <a:schemeClr val="tx1"/>
                </a:solidFill>
              </a:rPr>
              <a:t>beam </a:t>
            </a:r>
            <a:r>
              <a:rPr lang="en-GB" sz="1800" smtClean="0">
                <a:solidFill>
                  <a:schemeClr val="tx1"/>
                </a:solidFill>
              </a:rPr>
              <a:t>parameters </a:t>
            </a:r>
            <a:r>
              <a:rPr lang="en-GB" sz="1800" smtClean="0">
                <a:solidFill>
                  <a:srgbClr val="C00000"/>
                </a:solidFill>
              </a:rPr>
              <a:t>(WP2)</a:t>
            </a:r>
            <a:endParaRPr lang="en-GB" sz="1800">
              <a:solidFill>
                <a:srgbClr val="C00000"/>
              </a:solidFill>
            </a:endParaRPr>
          </a:p>
          <a:p>
            <a:pPr marL="720000" lvl="1" indent="-342900" eaLnBrk="1" hangingPunct="1">
              <a:spcBef>
                <a:spcPct val="0"/>
              </a:spcBef>
              <a:spcAft>
                <a:spcPts val="300"/>
              </a:spcAft>
              <a:buFont typeface="+mj-lt"/>
              <a:buAutoNum type="arabicParenBoth"/>
            </a:pPr>
            <a:r>
              <a:rPr lang="en-GB" sz="1800" smtClean="0">
                <a:solidFill>
                  <a:schemeClr val="tx1"/>
                </a:solidFill>
              </a:rPr>
              <a:t>Beamlines, experimental techniques (to be done, web-based)</a:t>
            </a:r>
          </a:p>
          <a:p>
            <a:pPr marL="720000" lvl="1" indent="-342900" eaLnBrk="1" hangingPunct="1">
              <a:spcBef>
                <a:spcPct val="0"/>
              </a:spcBef>
              <a:spcAft>
                <a:spcPts val="600"/>
              </a:spcAft>
              <a:buFont typeface="+mj-lt"/>
              <a:buAutoNum type="arabicParenBoth"/>
            </a:pPr>
            <a:r>
              <a:rPr lang="en-GB" sz="1800" smtClean="0">
                <a:solidFill>
                  <a:schemeClr val="tx1"/>
                </a:solidFill>
              </a:rPr>
              <a:t>Construction and operation cost (to be done, RI databases: MERIL?)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9776460" y="7269461"/>
            <a:ext cx="288925" cy="2301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fld id="{C7F656A2-01A9-4803-A6CD-5BFF4171444F}" type="slidenum">
              <a:rPr kumimoji="0" lang="it-IT" altLang="it-IT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  <a:defRPr/>
              </a:pPr>
              <a:t>4</a:t>
            </a:fld>
            <a:endParaRPr kumimoji="0" lang="it-IT" altLang="it-IT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986161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703</Words>
  <Application>Microsoft Office PowerPoint</Application>
  <PresentationFormat>Custom</PresentationFormat>
  <Paragraphs>117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CompactLight_Template Slides ENG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regina.rochow</cp:lastModifiedBy>
  <cp:revision>223</cp:revision>
  <cp:lastPrinted>2015-12-09T13:35:49Z</cp:lastPrinted>
  <dcterms:created xsi:type="dcterms:W3CDTF">2015-12-09T11:23:36Z</dcterms:created>
  <dcterms:modified xsi:type="dcterms:W3CDTF">2018-07-11T14:02:01Z</dcterms:modified>
</cp:coreProperties>
</file>