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4" r:id="rId3"/>
    <p:sldId id="340" r:id="rId4"/>
    <p:sldId id="344" r:id="rId5"/>
    <p:sldId id="327" r:id="rId6"/>
    <p:sldId id="338" r:id="rId7"/>
    <p:sldId id="330" r:id="rId8"/>
    <p:sldId id="322" r:id="rId9"/>
    <p:sldId id="337" r:id="rId10"/>
    <p:sldId id="334" r:id="rId11"/>
    <p:sldId id="335" r:id="rId12"/>
    <p:sldId id="336" r:id="rId13"/>
    <p:sldId id="339" r:id="rId14"/>
    <p:sldId id="306" r:id="rId15"/>
    <p:sldId id="291" r:id="rId16"/>
    <p:sldId id="308" r:id="rId17"/>
    <p:sldId id="309" r:id="rId18"/>
    <p:sldId id="341" r:id="rId19"/>
    <p:sldId id="342" r:id="rId20"/>
    <p:sldId id="343" r:id="rId21"/>
    <p:sldId id="331" r:id="rId22"/>
    <p:sldId id="332" r:id="rId23"/>
    <p:sldId id="33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7E76F"/>
    <a:srgbClr val="FFCC66"/>
    <a:srgbClr val="000000"/>
    <a:srgbClr val="FF6600"/>
    <a:srgbClr val="FFFF93"/>
    <a:srgbClr val="FFFF66"/>
    <a:srgbClr val="CCFF99"/>
    <a:srgbClr val="FAFE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0" autoAdjust="0"/>
    <p:restoredTop sz="86410" autoAdjust="0"/>
  </p:normalViewPr>
  <p:slideViewPr>
    <p:cSldViewPr showGuides="1">
      <p:cViewPr varScale="1">
        <p:scale>
          <a:sx n="110" d="100"/>
          <a:sy n="110" d="100"/>
        </p:scale>
        <p:origin x="-243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57B67-0261-4A7C-8349-C2645770E795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B1C82-269A-4367-A90E-29ECDE37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26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8A617-6FC3-48D4-943A-A74E02439B6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8397F-D3AF-465D-A325-411609862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40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8397F-D3AF-465D-A325-4116098620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77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00800"/>
            <a:ext cx="2133600" cy="365125"/>
          </a:xfrm>
        </p:spPr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48640"/>
            <a:ext cx="9144000" cy="0"/>
          </a:xfrm>
          <a:prstGeom prst="line">
            <a:avLst/>
          </a:prstGeom>
          <a:ln w="76200">
            <a:solidFill>
              <a:srgbClr val="0000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76200" y="6477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Vitaliy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Goryashko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352800" y="6477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Lecture 1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4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B37BFAF-7F82-4180-9644-56E6AD62E54D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1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E306E1F-799D-4ECB-90BC-A2CCFC7B85BE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66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E9EC67-9199-4EE6-8559-453A61C56477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33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5B970AB-F34F-405D-8119-72DB2C27B7C0}" type="datetime1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4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13EA3B-0B55-4140-B1EA-6DA3F0EE2C1D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11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A2BD96-73DF-46F2-9709-C1995EC1E97B}" type="datetime1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60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A1EC2-F9A6-4150-B6EF-D3DDFAA328E7}" type="datetime1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56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254E26-E085-46EB-891B-1F07AC4C28D6}" type="datetime1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89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9443A5-E38A-4663-9E89-3506F49519FB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49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C1660F-E0E6-4D2D-95B0-987CCA5C4516}" type="datetime1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9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48640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0">
                <a:srgbClr val="FF3300">
                  <a:alpha val="16863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09DB-304C-4164-A853-E8AB5877E23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48640"/>
            <a:ext cx="914400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76200" y="64770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Vitaliy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Goryashko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12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746250" y="4519180"/>
            <a:ext cx="5721350" cy="52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395" tIns="45698" rIns="91395" bIns="45698" anchor="ctr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801688"/>
            <a:r>
              <a:rPr lang="en-US" sz="2800" b="1" dirty="0" err="1" smtClean="0">
                <a:solidFill>
                  <a:schemeClr val="tx2"/>
                </a:solidFill>
                <a:latin typeface="Times New Roman" pitchFamily="18" charset="0"/>
              </a:rPr>
              <a:t>Vitaliy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latin typeface="Times New Roman" pitchFamily="18" charset="0"/>
              </a:rPr>
              <a:t>Goryashko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275" y="76200"/>
            <a:ext cx="1787525" cy="178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 descr="FREIA"/>
          <p:cNvPicPr>
            <a:picLocks noGrp="1"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16694"/>
            <a:ext cx="2471738" cy="119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420812" y="6236494"/>
            <a:ext cx="6503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95" tIns="45698" rIns="91395" bIns="45698" anchor="ctr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defTabSz="801688"/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</a:rPr>
              <a:t>2018, Uppsala</a:t>
            </a:r>
            <a:endParaRPr lang="ru-RU" sz="2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57080" y="2438400"/>
            <a:ext cx="780112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600" cap="small" dirty="0" smtClean="0"/>
              <a:t>Notes from </a:t>
            </a:r>
            <a:r>
              <a:rPr lang="en-GB" sz="3600" cap="small" dirty="0" err="1" smtClean="0"/>
              <a:t>Science@Fels</a:t>
            </a:r>
            <a:r>
              <a:rPr lang="en-GB" sz="3600" cap="small" dirty="0" smtClean="0"/>
              <a:t> and Attosecond FEL Conferences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4194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9"/>
          <a:stretch/>
        </p:blipFill>
        <p:spPr bwMode="auto">
          <a:xfrm>
            <a:off x="0" y="609600"/>
            <a:ext cx="6832419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22384"/>
            <a:ext cx="732925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Chemistry (courtesy </a:t>
            </a:r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sz="3200" smtClean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Schoenlein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SLAC) 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3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600"/>
            <a:ext cx="6028247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093" y="22384"/>
            <a:ext cx="873450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Complex materials (courtesy of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Schoenlein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SLAC) </a:t>
            </a:r>
          </a:p>
        </p:txBody>
      </p:sp>
    </p:spTree>
    <p:extLst>
      <p:ext uri="{BB962C8B-B14F-4D97-AF65-F5344CB8AC3E}">
        <p14:creationId xmlns:p14="http://schemas.microsoft.com/office/powerpoint/2010/main" val="15611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9" y="609600"/>
            <a:ext cx="7413323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22384"/>
            <a:ext cx="773525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Life Sciences (courtesy of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Schoenlein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SLAC) </a:t>
            </a:r>
          </a:p>
        </p:txBody>
      </p:sp>
    </p:spTree>
    <p:extLst>
      <p:ext uri="{BB962C8B-B14F-4D97-AF65-F5344CB8AC3E}">
        <p14:creationId xmlns:p14="http://schemas.microsoft.com/office/powerpoint/2010/main" val="28600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1981200"/>
            <a:ext cx="838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Single molecule coherent imaging was of the main killer application motivating LCLS and European XFEL.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Neither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LCLS </a:t>
            </a:r>
            <a:r>
              <a:rPr 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nor European XFEL managed to realized this longstanding dream in structural biology. </a:t>
            </a: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851" y="4566523"/>
            <a:ext cx="8866697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Single-shot imaging does not look the direction to go for us.</a:t>
            </a:r>
            <a:endParaRPr lang="en-GB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0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" y="609600"/>
            <a:ext cx="8661559" cy="73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5" y="1346359"/>
            <a:ext cx="8618220" cy="50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53" y="1854042"/>
            <a:ext cx="5726906" cy="87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43200"/>
            <a:ext cx="7194430" cy="290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62154" y="5715000"/>
            <a:ext cx="6486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Longstanding dream of biologists! Still not feasible even with the European XFEL.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9" y="3765160"/>
            <a:ext cx="34861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52600" y="15079"/>
            <a:ext cx="550285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Towards single-molecule imaging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10350" y="1855411"/>
            <a:ext cx="236220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 of </a:t>
            </a:r>
            <a:r>
              <a:rPr lang="en-US" i="1" dirty="0" err="1" smtClean="0"/>
              <a:t>Saldin</a:t>
            </a:r>
            <a:r>
              <a:rPr lang="en-US" i="1" dirty="0" smtClean="0"/>
              <a:t>, Nobel Symposium 2015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106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43000" y="15079"/>
            <a:ext cx="674723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Towards single-molecule imaging: cont’d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2" y="609599"/>
            <a:ext cx="9119558" cy="591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29400" y="28588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 of </a:t>
            </a:r>
            <a:r>
              <a:rPr lang="en-US" i="1" dirty="0" err="1" smtClean="0"/>
              <a:t>Saldin</a:t>
            </a:r>
            <a:r>
              <a:rPr lang="en-US" i="1" dirty="0" smtClean="0"/>
              <a:t>, Nobel Symposium 2015</a:t>
            </a:r>
            <a:endParaRPr lang="en-GB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4876800"/>
            <a:ext cx="236220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 of </a:t>
            </a:r>
            <a:r>
              <a:rPr lang="en-US" i="1" dirty="0" err="1" smtClean="0"/>
              <a:t>Saldin</a:t>
            </a:r>
            <a:r>
              <a:rPr lang="en-US" i="1" dirty="0" smtClean="0"/>
              <a:t>, Nobel Symposium 2015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16428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1" y="647504"/>
            <a:ext cx="6796277" cy="3772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5271"/>
            <a:ext cx="8153400" cy="2483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10350" y="914400"/>
            <a:ext cx="236220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 of </a:t>
            </a:r>
            <a:r>
              <a:rPr lang="en-US" i="1" dirty="0" err="1" smtClean="0"/>
              <a:t>Saldin</a:t>
            </a:r>
            <a:r>
              <a:rPr lang="en-US" i="1" dirty="0" smtClean="0"/>
              <a:t>, Nobel Symposium 2015</a:t>
            </a:r>
            <a:endParaRPr lang="en-GB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608842" y="15079"/>
            <a:ext cx="593495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 for molecule imaging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9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09600"/>
            <a:ext cx="7594600" cy="39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0" y="1371600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transport takes around </a:t>
            </a:r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km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GB" sz="2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6200" y="4648200"/>
            <a:ext cx="8991600" cy="1295400"/>
            <a:chOff x="76200" y="4800600"/>
            <a:chExt cx="8991600" cy="1295400"/>
          </a:xfrm>
        </p:grpSpPr>
        <p:grpSp>
          <p:nvGrpSpPr>
            <p:cNvPr id="5" name="Group 4"/>
            <p:cNvGrpSpPr/>
            <p:nvPr/>
          </p:nvGrpSpPr>
          <p:grpSpPr>
            <a:xfrm>
              <a:off x="76200" y="4800600"/>
              <a:ext cx="8991600" cy="1190761"/>
              <a:chOff x="76200" y="4981439"/>
              <a:chExt cx="8991600" cy="1190761"/>
            </a:xfrm>
          </p:grpSpPr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4981439"/>
                <a:ext cx="8991600" cy="11907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Oval 3"/>
              <p:cNvSpPr/>
              <p:nvPr/>
            </p:nvSpPr>
            <p:spPr>
              <a:xfrm>
                <a:off x="1828800" y="6019800"/>
                <a:ext cx="228600" cy="1524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924049" y="5603557"/>
              <a:ext cx="7143751" cy="49244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26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30 000 shots are needed for pattern reconstruction.</a:t>
              </a:r>
              <a:endParaRPr lang="en-GB" sz="26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52400" y="5943600"/>
            <a:ext cx="8866697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Single-shot imaging does not look the direction to go for us.</a:t>
            </a:r>
            <a:endParaRPr lang="en-GB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15079"/>
            <a:ext cx="834523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/>
              <a:t>Single-shot imaging of molecules remains a dream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1" y="2743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Courtesy of </a:t>
            </a:r>
            <a:r>
              <a:rPr lang="en-US" i="1" dirty="0" err="1" smtClean="0"/>
              <a:t>Saldin</a:t>
            </a:r>
            <a:r>
              <a:rPr lang="en-US" i="1" dirty="0" smtClean="0"/>
              <a:t>, Nobel Symposium 2015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9776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68912" y="22384"/>
            <a:ext cx="675588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LCLS template for beam time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599"/>
            <a:ext cx="8839200" cy="584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8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732407"/>
              </p:ext>
            </p:extLst>
          </p:nvPr>
        </p:nvGraphicFramePr>
        <p:xfrm>
          <a:off x="76200" y="609600"/>
          <a:ext cx="9047480" cy="61341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9348"/>
                <a:gridCol w="2058235"/>
                <a:gridCol w="1744182"/>
                <a:gridCol w="1940624"/>
                <a:gridCol w="2685091"/>
              </a:tblGrid>
              <a:tr h="1191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Name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Organization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Discipline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Field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Anders Nilsson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Stockholm University, Sweden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Chemistry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Catalysis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Stefano Bonetti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Stockholm University, Sweden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Condensed matter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Magnetism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Andrea Cavalleri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Max Plank Institute, Germany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Condensed matter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Non-equilibrium and strongly correlated materials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Jan-Erik Rubensson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Uppsala University, Sweden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Atomic, molecular and optical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Attosecond and nonlinear dynamics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Linda Young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Argonne Lab, USA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Atomic, molecular and optical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Pump-probe experiments, attosecond dynamics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Justin Wark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University of Oxford, UK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Plasma and  material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Solid Density Plasmas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Sam Vinko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University of Oxford, UK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Plasma and  material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Matter in extreme conditions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4764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Jerry Hastings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Stanford, USA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Condense mater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Inelastic X-ray scattering by phonons, plasmons, liquids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Robin Santra (theory)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DESY, Germany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Atomic, molecular and optical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Multiphoton ionization and high-intensity phenomena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Thomas Moller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University of Berlin, Germany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Material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Nanopartickles and nanoclusters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Nina Rohringer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DESY, Germany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Atomic, molecular and optical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Nonlinear X-Ray spectroscopy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  <a:tr h="3573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Steve Johnson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ETH Zurich, Switzerland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Condense mater physics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Non-equilibrium and strongly correlated materials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369" marR="42369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7525" y="22384"/>
            <a:ext cx="725942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user committee for </a:t>
            </a:r>
            <a:r>
              <a:rPr 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CompactLight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68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37565" y="22384"/>
            <a:ext cx="149643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Contents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685800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Key requirements from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Potential killer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apps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Peak brightness of FELs and a quasi-gap in the lasing spectrum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Average brightness of FELs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State-of-the-art of short pulse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Science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drivers for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LCLS-II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Longstanding dream of single molecule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LCLS template for beam time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Proposed user committee for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CompactLight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Some thoughts on Strength and Weakness of </a:t>
            </a: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CompactLight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Regarding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comment on short bunches from an X-band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gun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66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898"/>
              </p:ext>
            </p:extLst>
          </p:nvPr>
        </p:nvGraphicFramePr>
        <p:xfrm>
          <a:off x="76200" y="685800"/>
          <a:ext cx="8991600" cy="5638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7973"/>
                <a:gridCol w="1000224"/>
                <a:gridCol w="5713403"/>
              </a:tblGrid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Characteristic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+1/0/-1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Notes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89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Peak Brightness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Hard to make a transformational leap in brightness</a:t>
                      </a:r>
                      <a:endParaRPr lang="en-GB" sz="18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requires seeding and long tapered undulator</a:t>
                      </a:r>
                      <a:endParaRPr lang="en-GB" sz="18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needs a high bunch charge but then wake fields are of concern in CLIC structures</a:t>
                      </a:r>
                      <a:endParaRPr lang="en-GB" sz="180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needs a tight photon focus leading to a long X-ray line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Average brightness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Cannot compete with superconducting (SC) linacs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Compactness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Need to work out a compact X-ray collimation line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6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Ultra high photon energy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Science case for gamma-rays is not convincing.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Stability 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Poor compared to SC linacs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6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Short pulses ( &lt; 1 fs)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High gradient X-band gun will allow shorter bunches </a:t>
                      </a:r>
                      <a:endParaRPr lang="en-GB" sz="1800" dirty="0">
                        <a:effectLst/>
                      </a:endParaRPr>
                    </a:p>
                    <a:p>
                      <a:pPr marL="285750" marR="0" indent="-2857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effectLst/>
                        </a:rPr>
                        <a:t>X-band gun is advantageous for ultra-low emittance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Polarization control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?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60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Coherence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+1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new FEL schemes</a:t>
                      </a:r>
                      <a:r>
                        <a:rPr lang="en-US" sz="1800" baseline="0" dirty="0" smtClean="0">
                          <a:effectLst/>
                        </a:rPr>
                        <a:t> with improved coherence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" y="22384"/>
            <a:ext cx="887890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thoughts on Strength and Weakness of </a:t>
            </a:r>
            <a:r>
              <a:rPr 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Comp.L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8800" y="996315"/>
            <a:ext cx="548986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Regarding the comment on short bunches from an X-band gun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6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38800"/>
            <a:ext cx="9067800" cy="61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2590800"/>
            <a:ext cx="6781801" cy="290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79884" y="2768249"/>
            <a:ext cx="2087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maximum peak brightness is 10 times larger at X-band than at S-band.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6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23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6728"/>
            <a:ext cx="6324600" cy="624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0595" y="22384"/>
            <a:ext cx="5853205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Measurements of SLAC X-band gun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0400" y="12954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measured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400 fs, 100 </a:t>
            </a:r>
            <a:r>
              <a:rPr lang="en-US" sz="2400" dirty="0" err="1" smtClean="0">
                <a:solidFill>
                  <a:srgbClr val="FF0000"/>
                </a:solidFill>
              </a:rPr>
              <a:t>pC</a:t>
            </a:r>
            <a:r>
              <a:rPr lang="en-US" sz="2400" dirty="0" smtClean="0">
                <a:solidFill>
                  <a:srgbClr val="FF0000"/>
                </a:solidFill>
              </a:rPr>
              <a:t> bunches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24601" y="1981200"/>
            <a:ext cx="60959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77001" y="3169384"/>
            <a:ext cx="25907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Having short bunches </a:t>
            </a:r>
            <a:r>
              <a:rPr lang="en-US" sz="2000" dirty="0">
                <a:solidFill>
                  <a:srgbClr val="0000FF"/>
                </a:solidFill>
              </a:rPr>
              <a:t>right </a:t>
            </a:r>
            <a:r>
              <a:rPr lang="en-US" sz="2000" dirty="0" smtClean="0">
                <a:solidFill>
                  <a:srgbClr val="0000FF"/>
                </a:solidFill>
              </a:rPr>
              <a:t>from </a:t>
            </a:r>
            <a:r>
              <a:rPr lang="en-US" sz="2000" dirty="0">
                <a:solidFill>
                  <a:srgbClr val="0000FF"/>
                </a:solidFill>
              </a:rPr>
              <a:t>the </a:t>
            </a:r>
            <a:r>
              <a:rPr lang="en-US" sz="2000" dirty="0" smtClean="0">
                <a:solidFill>
                  <a:srgbClr val="0000FF"/>
                </a:solidFill>
              </a:rPr>
              <a:t>gun might reduce the number of required bunch compressors.</a:t>
            </a:r>
          </a:p>
        </p:txBody>
      </p:sp>
    </p:spTree>
    <p:extLst>
      <p:ext uri="{BB962C8B-B14F-4D97-AF65-F5344CB8AC3E}">
        <p14:creationId xmlns:p14="http://schemas.microsoft.com/office/powerpoint/2010/main" val="386930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04341" y="0"/>
            <a:ext cx="501124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Key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requirements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users*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716340"/>
            <a:ext cx="8802666" cy="5632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Coherence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Polarization control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Sub-fs and fs pulses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Microfocus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Multiple colors independently tunable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Synchronization with pump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Phase control between FEL harmonics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rep.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science applications are very diverse and it is not possible </a:t>
            </a:r>
            <a:b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fulfill all the requirements simultaneously. We need to identify </a:t>
            </a:r>
            <a:b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killer apps  (not single molecule imaging!) and proceed with them.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*Collecting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quantitative requirements will take time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45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964616" y="0"/>
            <a:ext cx="328378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Potential killer apps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685800"/>
            <a:ext cx="608333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Materials far from equilibrium such as  </a:t>
            </a:r>
            <a:b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light-induced superconductivity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Nonlinear X-ray optics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Multidimensional attosecond spectroscopy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Surface chemistry and pathways for catalysis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Matter under extreme conditions 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486400" y="6135469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Weckert</a:t>
            </a:r>
            <a:r>
              <a:rPr lang="en-US" dirty="0" smtClean="0"/>
              <a:t>. </a:t>
            </a:r>
            <a:r>
              <a:rPr lang="en-US" dirty="0"/>
              <a:t>"The potential of future light </a:t>
            </a:r>
            <a:r>
              <a:rPr lang="en-US" dirty="0" smtClean="0"/>
              <a:t>sources."</a:t>
            </a:r>
            <a:r>
              <a:rPr lang="en-US" dirty="0"/>
              <a:t> </a:t>
            </a:r>
            <a:r>
              <a:rPr lang="en-US" i="1" dirty="0" err="1" smtClean="0"/>
              <a:t>IUCrJ</a:t>
            </a:r>
            <a:r>
              <a:rPr lang="en-US" dirty="0" smtClean="0"/>
              <a:t> 2.2 (2015).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0"/>
            <a:ext cx="5139786" cy="6172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609600"/>
            <a:ext cx="3352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region ~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2-10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is quite well covered: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LCLS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SACLA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PAL-XFEL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EXFEL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90800" y="838200"/>
            <a:ext cx="685800" cy="5282089"/>
          </a:xfrm>
          <a:prstGeom prst="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86400" y="3429000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region ~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0.2-2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has a window of opportunities at the moment but around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FLASH-2 (?)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LCLS-II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22384"/>
            <a:ext cx="387849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Peak Brightness of FELs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80" y="685799"/>
            <a:ext cx="6698220" cy="48006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62200" y="22384"/>
            <a:ext cx="442909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Average Brightness of FELs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5569803"/>
            <a:ext cx="76495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LCLC-II is an excellent source for spectroscopy and imaging which usually require a high photon flux. 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11229" y="0"/>
            <a:ext cx="688977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State-of-the-art of short pulse generation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9965" y="6172200"/>
            <a:ext cx="624027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LUSIA = </a:t>
            </a: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ttosecond </a:t>
            </a: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ngle-cycle </a:t>
            </a: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ndulator Light. </a:t>
            </a:r>
            <a:endParaRPr lang="en-GB" sz="24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1"/>
            <a:ext cx="8153400" cy="557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9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8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749278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04461" y="22384"/>
            <a:ext cx="551073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Ultrafast physics of VUV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vs X-rays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6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9DB-304C-4164-A853-E8AB5877E230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33600" y="3149025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Science drivers for LCLS-II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364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25217</TotalTime>
  <Words>801</Words>
  <Application>Microsoft Office PowerPoint</Application>
  <PresentationFormat>On-screen Show (4:3)</PresentationFormat>
  <Paragraphs>202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Vitaliy Goryashko</dc:creator>
  <cp:lastModifiedBy>sysadm</cp:lastModifiedBy>
  <cp:revision>532</cp:revision>
  <dcterms:created xsi:type="dcterms:W3CDTF">2014-07-13T14:16:47Z</dcterms:created>
  <dcterms:modified xsi:type="dcterms:W3CDTF">2018-07-11T18:02:51Z</dcterms:modified>
</cp:coreProperties>
</file>