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79" r:id="rId2"/>
    <p:sldId id="307" r:id="rId3"/>
    <p:sldId id="309" r:id="rId4"/>
    <p:sldId id="310" r:id="rId5"/>
  </p:sldIdLst>
  <p:sldSz cx="10080625" cy="7559675"/>
  <p:notesSz cx="9926638" cy="6797675"/>
  <p:defaultTextStyle>
    <a:defPPr>
      <a:defRPr lang="en-US"/>
    </a:defPPr>
    <a:lvl1pPr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1pPr>
    <a:lvl2pPr marL="741363" indent="-28416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2pPr>
    <a:lvl3pPr marL="11414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3pPr>
    <a:lvl4pPr marL="15986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4pPr>
    <a:lvl5pPr marL="20558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FFCC"/>
    <a:srgbClr val="FFFFCC"/>
    <a:srgbClr val="969696"/>
    <a:srgbClr val="808080"/>
    <a:srgbClr val="0068A6"/>
    <a:srgbClr val="98C8E8"/>
    <a:srgbClr val="1067EA"/>
    <a:srgbClr val="139BF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80" autoAdjust="0"/>
    <p:restoredTop sz="94608" autoAdjust="0"/>
  </p:normalViewPr>
  <p:slideViewPr>
    <p:cSldViewPr>
      <p:cViewPr varScale="1">
        <p:scale>
          <a:sx n="82" d="100"/>
          <a:sy n="82" d="100"/>
        </p:scale>
        <p:origin x="-1002" y="-96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3" d="100"/>
          <a:sy n="103" d="100"/>
        </p:scale>
        <p:origin x="2274" y="12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80" cy="339741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 defTabSz="411617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1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21410" y="0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2BC0B9A-6933-4F3F-8E52-2AA9BF11D1B0}" type="datetimeFigureOut">
              <a:rPr lang="it-IT" altLang="it-IT"/>
              <a:pPr>
                <a:defRPr/>
              </a:pPr>
              <a:t>11/07/2018</a:t>
            </a:fld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21410" y="6456507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100"/>
            </a:lvl1pPr>
          </a:lstStyle>
          <a:p>
            <a:fld id="{6AE28C17-E6F0-4057-8387-BD26770D1F5D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2"/>
          </p:nvPr>
        </p:nvSpPr>
        <p:spPr>
          <a:xfrm>
            <a:off x="1" y="6456507"/>
            <a:ext cx="4302280" cy="341168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0" y="0"/>
            <a:ext cx="9926638" cy="67976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262313" y="517525"/>
            <a:ext cx="3395662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991928" y="3228967"/>
            <a:ext cx="7938362" cy="3057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0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5618462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0" y="6457934"/>
            <a:ext cx="4306702" cy="33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5618462" y="6457934"/>
            <a:ext cx="4303754" cy="338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SzPct val="10000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FC308DA7-30D7-4D01-B43B-62A66D37BBD3}" type="slidenum">
              <a:rPr lang="it-IT" altLang="it-IT"/>
              <a:pPr/>
              <a:t>‹#›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5pPr>
    <a:lvl6pPr marL="2285763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>
                <a:latin typeface="Times New Roman" pitchFamily="18" charset="0"/>
              </a:rPr>
              <a:t>Slide 2: Title of the Presentation</a:t>
            </a: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 b="1">
              <a:latin typeface="Times New Roman" pitchFamily="18" charset="0"/>
            </a:endParaRP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>
                <a:latin typeface="Times New Roman" pitchFamily="18" charset="0"/>
              </a:rPr>
              <a:t>Before you start</a:t>
            </a:r>
            <a:r>
              <a:rPr lang="en-GB" altLang="it-IT">
                <a:latin typeface="Times New Roman" pitchFamily="18" charset="0"/>
              </a:rPr>
              <a:t> editing the slides of your talk change to the </a:t>
            </a:r>
            <a:r>
              <a:rPr lang="en-GB" altLang="it-IT" b="1">
                <a:latin typeface="Times New Roman" pitchFamily="18" charset="0"/>
              </a:rPr>
              <a:t>Master Slide view</a:t>
            </a:r>
            <a:r>
              <a:rPr lang="en-GB" altLang="it-IT">
                <a:latin typeface="Times New Roman" pitchFamily="18" charset="0"/>
              </a:rPr>
              <a:t>:</a:t>
            </a: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altLang="it-IT">
                <a:latin typeface="Times New Roman" pitchFamily="18" charset="0"/>
              </a:rPr>
              <a:t>Microsoft Office :Menu: </a:t>
            </a:r>
            <a:r>
              <a:rPr lang="en-US" altLang="it-IT" i="1">
                <a:latin typeface="Times New Roman" pitchFamily="18" charset="0"/>
              </a:rPr>
              <a:t>View</a:t>
            </a:r>
            <a:r>
              <a:rPr lang="en-US" altLang="it-IT">
                <a:latin typeface="Times New Roman" pitchFamily="18" charset="0"/>
              </a:rPr>
              <a:t> &gt; </a:t>
            </a:r>
            <a:r>
              <a:rPr lang="en-US" altLang="it-IT" i="1">
                <a:latin typeface="Times New Roman" pitchFamily="18" charset="0"/>
              </a:rPr>
              <a:t>Slide Master;</a:t>
            </a: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altLang="it-IT">
                <a:latin typeface="Times New Roman" pitchFamily="18" charset="0"/>
              </a:rPr>
              <a:t>Macintosh – </a:t>
            </a:r>
            <a:r>
              <a:rPr lang="en-US" altLang="it-IT" i="1">
                <a:latin typeface="Times New Roman" pitchFamily="18" charset="0"/>
              </a:rPr>
              <a:t>View &gt; Master &gt; Slide Master</a:t>
            </a: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>
              <a:latin typeface="Times New Roman" pitchFamily="18" charset="0"/>
              <a:sym typeface="Wingdings" pitchFamily="2" charset="2"/>
            </a:endParaRP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>
                <a:latin typeface="Times New Roman" pitchFamily="18" charset="0"/>
                <a:sym typeface="Wingdings" pitchFamily="2" charset="2"/>
              </a:rPr>
              <a:t>Edit the following items:</a:t>
            </a: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Times New Roman" pitchFamily="18" charset="0"/>
              <a:buAutoNum type="arabicPeriod"/>
            </a:pPr>
            <a:r>
              <a:rPr lang="de-DE" altLang="it-IT" b="1">
                <a:latin typeface="Times New Roman" pitchFamily="18" charset="0"/>
                <a:sym typeface="Wingdings" pitchFamily="2" charset="2"/>
              </a:rPr>
              <a:t>O</a:t>
            </a:r>
            <a:r>
              <a:rPr lang="en-GB" altLang="it-IT" b="1">
                <a:latin typeface="Times New Roman" pitchFamily="18" charset="0"/>
                <a:sym typeface="Wingdings" pitchFamily="2" charset="2"/>
              </a:rPr>
              <a:t>n the Slide Master (first master slide) – lower area</a:t>
            </a: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a) On the left Delete the text and write the title of the event/Conference, Location </a:t>
            </a: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b) On the right delete the text and write the name and surname of the speaker and the date (day, month , year)</a:t>
            </a: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 b="1">
              <a:latin typeface="Times New Roman" pitchFamily="18" charset="0"/>
              <a:sym typeface="Wingdings" pitchFamily="2" charset="2"/>
            </a:endParaRP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>
                <a:latin typeface="Times New Roman" pitchFamily="18" charset="0"/>
                <a:sym typeface="Wingdings" pitchFamily="2" charset="2"/>
              </a:rPr>
              <a:t>Close Master View</a:t>
            </a: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 b="1">
              <a:latin typeface="Times New Roman" pitchFamily="18" charset="0"/>
              <a:sym typeface="Wingdings" pitchFamily="2" charset="2"/>
            </a:endParaRP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>
                <a:latin typeface="Times New Roman" pitchFamily="18" charset="0"/>
                <a:sym typeface="Wingdings" pitchFamily="2" charset="2"/>
              </a:rPr>
              <a:t>To start adding slides </a:t>
            </a:r>
            <a:r>
              <a:rPr lang="en-GB" altLang="it-IT">
                <a:latin typeface="Times New Roman" pitchFamily="18" charset="0"/>
                <a:sym typeface="Wingdings" pitchFamily="2" charset="2"/>
              </a:rPr>
              <a:t>insert a new slide and </a:t>
            </a:r>
            <a:r>
              <a:rPr lang="en-GB" altLang="it-IT" b="1">
                <a:latin typeface="Times New Roman" pitchFamily="18" charset="0"/>
                <a:sym typeface="Wingdings" pitchFamily="2" charset="2"/>
              </a:rPr>
              <a:t>select a Layout:</a:t>
            </a: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For Title &amp; Subtitle</a:t>
            </a: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For text with bullet points</a:t>
            </a: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For Text</a:t>
            </a: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For Picture, graphs, visuals</a:t>
            </a: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Two columns </a:t>
            </a: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Blank</a:t>
            </a:r>
            <a:endParaRPr lang="en-GB" altLang="it-IT">
              <a:latin typeface="Times New Roman" pitchFamily="18" charset="0"/>
            </a:endParaRPr>
          </a:p>
          <a:p>
            <a:pPr marL="209457" indent="-209457">
              <a:spcBef>
                <a:spcPct val="0"/>
              </a:spcBef>
              <a:spcAft>
                <a:spcPct val="20000"/>
              </a:spcAft>
            </a:pPr>
            <a:endParaRPr lang="en-GB" altLang="it-IT" b="1">
              <a:latin typeface="Calibri" pitchFamily="34" charset="0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FD64B4C-0BC1-48F7-8A81-A1F89A3B337B}" type="slidenum">
              <a:rPr lang="it-IT" altLang="it-IT"/>
              <a:pPr/>
              <a:t>1</a:t>
            </a:fld>
            <a:endParaRPr lang="it-IT" alt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altLang="it-IT" sz="1000" b="1">
                <a:latin typeface="Times New Roman" pitchFamily="18" charset="0"/>
              </a:rPr>
              <a:t>Slide 3 – (..) : Content of the presentation</a:t>
            </a:r>
          </a:p>
          <a:p>
            <a:endParaRPr lang="en-GB" altLang="it-IT" sz="1000">
              <a:latin typeface="Times New Roman" pitchFamily="18" charset="0"/>
            </a:endParaRPr>
          </a:p>
          <a:p>
            <a:r>
              <a:rPr lang="en-GB" altLang="it-IT" sz="1000">
                <a:latin typeface="Times New Roman" pitchFamily="18" charset="0"/>
              </a:rPr>
              <a:t>Insert a new slide: Home &gt; </a:t>
            </a:r>
            <a:r>
              <a:rPr lang="en-GB" altLang="en-US" sz="1000">
                <a:latin typeface="Times New Roman" pitchFamily="18" charset="0"/>
              </a:rPr>
              <a:t>“</a:t>
            </a:r>
            <a:r>
              <a:rPr lang="en-GB" altLang="it-IT" sz="1000">
                <a:latin typeface="Times New Roman" pitchFamily="18" charset="0"/>
              </a:rPr>
              <a:t>New Slide</a:t>
            </a:r>
            <a:r>
              <a:rPr lang="en-GB" altLang="en-US" sz="1000">
                <a:latin typeface="Times New Roman" pitchFamily="18" charset="0"/>
              </a:rPr>
              <a:t>”</a:t>
            </a:r>
            <a:r>
              <a:rPr lang="en-GB" altLang="it-IT" sz="1000">
                <a:latin typeface="Times New Roman" pitchFamily="18" charset="0"/>
              </a:rPr>
              <a:t> and choose a</a:t>
            </a:r>
            <a:r>
              <a:rPr lang="en-GB" altLang="it-IT" sz="1000" b="1">
                <a:latin typeface="Times New Roman" pitchFamily="18" charset="0"/>
              </a:rPr>
              <a:t> </a:t>
            </a:r>
            <a:r>
              <a:rPr lang="en-GB" altLang="it-IT">
                <a:latin typeface="Times New Roman" pitchFamily="18" charset="0"/>
                <a:sym typeface="Wingdings" pitchFamily="2" charset="2"/>
              </a:rPr>
              <a:t>slide</a:t>
            </a:r>
            <a:r>
              <a:rPr lang="en-GB" altLang="it-IT" b="1">
                <a:latin typeface="Times New Roman" pitchFamily="18" charset="0"/>
                <a:sym typeface="Wingdings" pitchFamily="2" charset="2"/>
              </a:rPr>
              <a:t> Layout: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For Title &amp; Subtitle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For text with bullet points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For Text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For Picture, graphs, visuals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Two columns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Blank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endParaRPr lang="en-GB" altLang="it-IT">
              <a:latin typeface="Times New Roman" pitchFamily="18" charset="0"/>
              <a:sym typeface="Wingdings" pitchFamily="2" charset="2"/>
            </a:endParaRP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itchFamily="2" charset="2"/>
              <a:buNone/>
            </a:pPr>
            <a:r>
              <a:rPr lang="en-GB" altLang="it-IT" b="1">
                <a:latin typeface="Times New Roman" pitchFamily="18" charset="0"/>
              </a:rPr>
              <a:t>If you want Copy &amp; paste </a:t>
            </a:r>
            <a:r>
              <a:rPr lang="en-GB" altLang="it-IT">
                <a:latin typeface="Times New Roman" pitchFamily="18" charset="0"/>
              </a:rPr>
              <a:t>an element from the Clip Board to the particular slide: </a:t>
            </a:r>
            <a:br>
              <a:rPr lang="en-GB" altLang="it-IT">
                <a:latin typeface="Times New Roman" pitchFamily="18" charset="0"/>
              </a:rPr>
            </a:br>
            <a:r>
              <a:rPr lang="en-GB" altLang="it-IT">
                <a:latin typeface="Times New Roman" pitchFamily="18" charset="0"/>
              </a:rPr>
              <a:t>1. Click on a box to mark it.</a:t>
            </a: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itchFamily="2" charset="2"/>
              <a:buNone/>
            </a:pPr>
            <a:r>
              <a:rPr lang="en-GB" altLang="it-IT">
                <a:latin typeface="Times New Roman" pitchFamily="18" charset="0"/>
              </a:rPr>
              <a:t>2. Position the mouse pointer on the box frame: Copy!</a:t>
            </a:r>
            <a:r>
              <a:rPr lang="de-DE" altLang="it-IT">
                <a:latin typeface="Times New Roman" pitchFamily="18" charset="0"/>
              </a:rPr>
              <a:t> </a:t>
            </a:r>
            <a:br>
              <a:rPr lang="de-DE" altLang="it-IT">
                <a:latin typeface="Times New Roman" pitchFamily="18" charset="0"/>
              </a:rPr>
            </a:br>
            <a:r>
              <a:rPr lang="de-DE" altLang="it-IT">
                <a:latin typeface="Times New Roman" pitchFamily="18" charset="0"/>
              </a:rPr>
              <a:t>3. </a:t>
            </a:r>
            <a:r>
              <a:rPr lang="en-GB" altLang="it-IT">
                <a:latin typeface="Times New Roman" pitchFamily="18" charset="0"/>
              </a:rPr>
              <a:t>Click on the particular slide: Paste!</a:t>
            </a: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itchFamily="2" charset="2"/>
              <a:buNone/>
            </a:pPr>
            <a:endParaRPr lang="en-GB" altLang="it-IT">
              <a:latin typeface="Times New Roman" pitchFamily="18" charset="0"/>
            </a:endParaRP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itchFamily="2" charset="2"/>
              <a:buNone/>
            </a:pPr>
            <a:r>
              <a:rPr lang="en-GB" altLang="it-IT">
                <a:latin typeface="Times New Roman" pitchFamily="18" charset="0"/>
              </a:rPr>
              <a:t>How you intend to use the elements is your choice. </a:t>
            </a:r>
            <a:br>
              <a:rPr lang="en-GB" altLang="it-IT">
                <a:latin typeface="Times New Roman" pitchFamily="18" charset="0"/>
              </a:rPr>
            </a:br>
            <a:r>
              <a:rPr lang="en-GB" altLang="it-IT">
                <a:latin typeface="Times New Roman" pitchFamily="18" charset="0"/>
              </a:rPr>
              <a:t>You can combine the text block style with the background colour in different manner.</a:t>
            </a: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itchFamily="2" charset="2"/>
              <a:buNone/>
            </a:pPr>
            <a:endParaRPr lang="en-GB" altLang="it-IT">
              <a:latin typeface="Times New Roman" pitchFamily="18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r" defTabSz="41020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/>
            </a:pPr>
            <a:fld id="{4C47F184-35C2-4F56-9E92-25C93779172F}" type="slidenum">
              <a:rPr kumimoji="0" lang="it-IT" altLang="it-IT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34" charset="-128"/>
                <a:cs typeface="+mn-cs"/>
              </a:rPr>
              <a:pPr marL="0" marR="0" lvl="0" indent="0" algn="r" defTabSz="41020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10205" algn="l"/>
                  <a:tab pos="821864" algn="l"/>
                  <a:tab pos="1233523" algn="l"/>
                  <a:tab pos="1645183" algn="l"/>
                  <a:tab pos="2056842" algn="l"/>
                  <a:tab pos="2468501" algn="l"/>
                  <a:tab pos="2880160" algn="l"/>
                  <a:tab pos="3291820" algn="l"/>
                  <a:tab pos="3703478" algn="l"/>
                  <a:tab pos="4115138" algn="l"/>
                  <a:tab pos="4526797" algn="l"/>
                  <a:tab pos="4938457" algn="l"/>
                  <a:tab pos="5350115" algn="l"/>
                  <a:tab pos="5761775" algn="l"/>
                  <a:tab pos="6173434" algn="l"/>
                  <a:tab pos="6585093" algn="l"/>
                  <a:tab pos="6996752" algn="l"/>
                  <a:tab pos="7408412" algn="l"/>
                  <a:tab pos="7820071" algn="l"/>
                  <a:tab pos="8231730" algn="l"/>
                </a:tabLst>
                <a:defRPr/>
              </a:pPr>
              <a:t>2</a:t>
            </a:fld>
            <a:endParaRPr kumimoji="0" lang="it-IT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4605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 descr="PPT-schermata 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80625" cy="755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E8AF2BFE-6F27-4C32-809E-9B828EA0D9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418207"/>
            <a:ext cx="10080625" cy="6723261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 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19832" y="2483693"/>
            <a:ext cx="8569325" cy="1620837"/>
          </a:xfrm>
          <a:prstGeom prst="rect">
            <a:avLst/>
          </a:prstGeom>
        </p:spPr>
        <p:txBody>
          <a:bodyPr anchor="ctr" anchorCtr="0"/>
          <a:lstStyle>
            <a:lvl1pPr>
              <a:defRPr sz="3600" baseline="0">
                <a:latin typeface="+mj-lt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576816" y="7275561"/>
            <a:ext cx="357759" cy="284114"/>
          </a:xfrm>
        </p:spPr>
        <p:txBody>
          <a:bodyPr/>
          <a:lstStyle>
            <a:lvl1pPr>
              <a:defRPr/>
            </a:lvl1pPr>
          </a:lstStyle>
          <a:p>
            <a:fld id="{9FF39CA2-04EB-4CA6-BF9F-780F92DB7FFC}" type="slidenum">
              <a:rPr lang="it-IT" altLang="it-IT"/>
              <a:pPr/>
              <a:t>‹#›</a:t>
            </a:fld>
            <a:endParaRPr lang="it-IT" altLang="it-IT" dirty="0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/>
          <p:cNvSpPr>
            <a:spLocks noGrp="1"/>
          </p:cNvSpPr>
          <p:nvPr>
            <p:ph type="title" hasCustomPrompt="1"/>
          </p:nvPr>
        </p:nvSpPr>
        <p:spPr>
          <a:xfrm>
            <a:off x="504825" y="1115541"/>
            <a:ext cx="4680520" cy="720081"/>
          </a:xfrm>
          <a:prstGeom prst="rect">
            <a:avLst/>
          </a:prstGeom>
        </p:spPr>
        <p:txBody>
          <a:bodyPr lIns="360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/>
              <a:t>Fare clic per modificare lo</a:t>
            </a:r>
            <a:endParaRPr lang="it-IT" dirty="0"/>
          </a:p>
        </p:txBody>
      </p:sp>
      <p:sp>
        <p:nvSpPr>
          <p:cNvPr id="5" name="Segnaposto contenuto 2"/>
          <p:cNvSpPr>
            <a:spLocks noGrp="1"/>
          </p:cNvSpPr>
          <p:nvPr>
            <p:ph idx="1"/>
          </p:nvPr>
        </p:nvSpPr>
        <p:spPr>
          <a:xfrm>
            <a:off x="504825" y="2123653"/>
            <a:ext cx="9072563" cy="462957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 sz="2400"/>
            </a:lvl1pPr>
            <a:lvl2pPr marL="4572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400"/>
            </a:lvl2pPr>
            <a:lvl3pPr marL="9144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numero diapositiva 2"/>
          <p:cNvSpPr>
            <a:spLocks noGrp="1"/>
          </p:cNvSpPr>
          <p:nvPr>
            <p:ph type="sldNum" idx="10"/>
          </p:nvPr>
        </p:nvSpPr>
        <p:spPr>
          <a:xfrm>
            <a:off x="9577388" y="7275549"/>
            <a:ext cx="356169" cy="323454"/>
          </a:xfrm>
        </p:spPr>
        <p:txBody>
          <a:bodyPr/>
          <a:lstStyle>
            <a:lvl1pPr>
              <a:defRPr/>
            </a:lvl1pPr>
          </a:lstStyle>
          <a:p>
            <a:fld id="{167DC35B-E6E0-4D7C-B999-CED2FF058FE0}" type="slidenum">
              <a:rPr lang="it-IT" altLang="it-IT"/>
              <a:pPr/>
              <a:t>‹#›</a:t>
            </a:fld>
            <a:endParaRPr lang="it-IT" altLang="it-IT" dirty="0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or Text with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71760" y="1025482"/>
            <a:ext cx="4968552" cy="720081"/>
          </a:xfrm>
          <a:prstGeom prst="rect">
            <a:avLst/>
          </a:prstGeom>
        </p:spPr>
        <p:txBody>
          <a:bodyPr lIns="360000" anchor="ctr"/>
          <a:lstStyle>
            <a:lvl1pPr algn="l">
              <a:defRPr sz="2800" baseline="0">
                <a:solidFill>
                  <a:srgbClr val="C00000"/>
                </a:solidFill>
              </a:defRPr>
            </a:lvl1pPr>
          </a:lstStyle>
          <a:p>
            <a:r>
              <a:rPr lang="it-IT"/>
              <a:t>Fare clic per modificare 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04825" y="1763713"/>
            <a:ext cx="9072563" cy="4989512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 sz="2400" b="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200"/>
            </a:lvl2pPr>
            <a:lvl3pPr marL="12001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  <a:defRPr sz="2000" i="1" baseline="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9586453" y="7246068"/>
            <a:ext cx="351298" cy="226448"/>
          </a:xfrm>
        </p:spPr>
        <p:txBody>
          <a:bodyPr/>
          <a:lstStyle>
            <a:lvl1pPr>
              <a:defRPr/>
            </a:lvl1pPr>
          </a:lstStyle>
          <a:p>
            <a:fld id="{442B96F1-D620-40E8-BE95-BB2705D39180}" type="slidenum">
              <a:rPr lang="it-IT" altLang="it-IT"/>
              <a:pPr/>
              <a:t>‹#›</a:t>
            </a:fld>
            <a:endParaRPr lang="it-IT" altLang="it-IT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 Pictures, graphs, visuals..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/>
          <p:cNvSpPr>
            <a:spLocks noGrp="1"/>
          </p:cNvSpPr>
          <p:nvPr>
            <p:ph type="title" hasCustomPrompt="1"/>
          </p:nvPr>
        </p:nvSpPr>
        <p:spPr>
          <a:xfrm>
            <a:off x="143768" y="1403573"/>
            <a:ext cx="4896544" cy="720081"/>
          </a:xfrm>
          <a:prstGeom prst="rect">
            <a:avLst/>
          </a:prstGeom>
        </p:spPr>
        <p:txBody>
          <a:bodyPr lIns="360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/>
              <a:t>Fare clic per modificare lo</a:t>
            </a:r>
            <a:endParaRPr lang="it-IT" dirty="0"/>
          </a:p>
        </p:txBody>
      </p:sp>
      <p:sp>
        <p:nvSpPr>
          <p:cNvPr id="4" name="Segnaposto numero diapositiva 2"/>
          <p:cNvSpPr>
            <a:spLocks noGrp="1"/>
          </p:cNvSpPr>
          <p:nvPr>
            <p:ph type="sldNum" idx="10"/>
          </p:nvPr>
        </p:nvSpPr>
        <p:spPr>
          <a:xfrm>
            <a:off x="9576816" y="7267687"/>
            <a:ext cx="364885" cy="184558"/>
          </a:xfrm>
        </p:spPr>
        <p:txBody>
          <a:bodyPr/>
          <a:lstStyle>
            <a:lvl1pPr>
              <a:defRPr/>
            </a:lvl1pPr>
          </a:lstStyle>
          <a:p>
            <a:fld id="{F4037E8D-8322-4BFF-B18C-DC699601F20E}" type="slidenum">
              <a:rPr lang="it-IT" altLang="it-IT"/>
              <a:pPr/>
              <a:t>‹#›</a:t>
            </a:fld>
            <a:endParaRPr lang="it-IT" altLang="it-IT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For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1115541"/>
            <a:ext cx="9072563" cy="720080"/>
          </a:xfrm>
          <a:prstGeom prst="rect">
            <a:avLst/>
          </a:prstGeom>
        </p:spPr>
        <p:txBody>
          <a:bodyPr lIns="360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/>
              <a:t>Fare clic per modificare 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504825" y="2010853"/>
            <a:ext cx="4459288" cy="4989512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anose="05000000000000000000" pitchFamily="2" charset="2"/>
              <a:buChar char="ü"/>
              <a:defRPr sz="2000"/>
            </a:lvl1pPr>
            <a:lvl2pPr marL="742950" indent="-285750">
              <a:buFont typeface="Arial" panose="020B0604020202020204" pitchFamily="34" charset="0"/>
              <a:buChar char="•"/>
              <a:defRPr sz="1800"/>
            </a:lvl2pPr>
            <a:lvl3pPr marL="1200150" indent="-285750"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116513" y="2010853"/>
            <a:ext cx="4460875" cy="498951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>
              <a:buFont typeface="Wingdings" panose="05000000000000000000" pitchFamily="2" charset="2"/>
              <a:buChar char="ü"/>
              <a:defRPr sz="2000"/>
            </a:lvl1pPr>
            <a:lvl2pPr marL="742950" indent="-285750">
              <a:buFont typeface="Arial" panose="020B0604020202020204" pitchFamily="34" charset="0"/>
              <a:buChar char="•"/>
              <a:defRPr sz="1800"/>
            </a:lvl2pPr>
            <a:lvl3pPr marL="1200150" indent="-285750"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577388" y="7267687"/>
            <a:ext cx="364314" cy="291988"/>
          </a:xfrm>
        </p:spPr>
        <p:txBody>
          <a:bodyPr/>
          <a:lstStyle>
            <a:lvl1pPr>
              <a:defRPr/>
            </a:lvl1pPr>
          </a:lstStyle>
          <a:p>
            <a:fld id="{1B83238F-673A-4F65-A6BD-DED2895A3C8A}" type="slidenum">
              <a:rPr lang="it-IT" altLang="it-IT"/>
              <a:pPr/>
              <a:t>‹#›</a:t>
            </a:fld>
            <a:endParaRPr lang="it-IT" altLang="it-IT" dirty="0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osing: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0" y="3104837"/>
            <a:ext cx="10080625" cy="792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 lIns="89991" tIns="76672" rIns="89991" bIns="4499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ctr" defTabSz="449216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/>
            </a:pPr>
            <a:r>
              <a:rPr kumimoji="0" lang="it-IT" sz="4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Thank</a:t>
            </a:r>
            <a:r>
              <a:rPr kumimoji="0" lang="it-IT" sz="4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</a:t>
            </a:r>
            <a:r>
              <a:rPr kumimoji="0" lang="it-IT" sz="4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you</a:t>
            </a:r>
            <a:r>
              <a:rPr kumimoji="0" lang="it-IT" sz="4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!</a:t>
            </a:r>
          </a:p>
          <a:p>
            <a:pPr marL="0" marR="0" lvl="0" indent="0" algn="ctr" defTabSz="449216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/>
            </a:pPr>
            <a:endParaRPr kumimoji="0" lang="it-IT" sz="3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832" y="7246053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pPr marL="0" marR="0" lvl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fld id="{4294EE50-87B3-414B-AD9E-518CEF385733}" type="slidenum">
              <a:rPr kumimoji="0" lang="it-IT" altLang="it-IT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pPr marL="0" marR="0" lvl="0" indent="0" algn="l" defTabSz="44767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6088" algn="l"/>
                  <a:tab pos="895350" algn="l"/>
                  <a:tab pos="1344613" algn="l"/>
                  <a:tab pos="1793875" algn="l"/>
                  <a:tab pos="2243138" algn="l"/>
                  <a:tab pos="2692400" algn="l"/>
                  <a:tab pos="3141663" algn="l"/>
                  <a:tab pos="3590925" algn="l"/>
                  <a:tab pos="4040188" algn="l"/>
                  <a:tab pos="4489450" algn="l"/>
                  <a:tab pos="4938713" algn="l"/>
                  <a:tab pos="5387975" algn="l"/>
                  <a:tab pos="5837238" algn="l"/>
                  <a:tab pos="6286500" algn="l"/>
                  <a:tab pos="6735763" algn="l"/>
                  <a:tab pos="7185025" algn="l"/>
                  <a:tab pos="7634288" algn="l"/>
                  <a:tab pos="8083550" algn="l"/>
                  <a:tab pos="8532813" algn="l"/>
                  <a:tab pos="8982075" algn="l"/>
                </a:tabLst>
                <a:defRPr/>
              </a:pPr>
              <a:t>‹#›</a:t>
            </a:fld>
            <a:endParaRPr kumimoji="0" lang="it-IT" altLang="it-IT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cxnSp>
        <p:nvCxnSpPr>
          <p:cNvPr id="5" name="Straight Connector 4"/>
          <p:cNvCxnSpPr/>
          <p:nvPr userDrawn="1"/>
        </p:nvCxnSpPr>
        <p:spPr bwMode="auto">
          <a:xfrm>
            <a:off x="0" y="3987477"/>
            <a:ext cx="10080625" cy="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xmlns="" val="1866880613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574444"/>
            <a:ext cx="10080625" cy="440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olo 1">
            <a:extLst>
              <a:ext uri="{FF2B5EF4-FFF2-40B4-BE49-F238E27FC236}">
                <a16:creationId xmlns:a16="http://schemas.microsoft.com/office/drawing/2014/main" xmlns="" id="{870AA46E-AA69-4471-994D-0EED57F7BB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216272" y="846130"/>
            <a:ext cx="4896544" cy="720081"/>
          </a:xfrm>
          <a:prstGeom prst="rect">
            <a:avLst/>
          </a:prstGeom>
        </p:spPr>
        <p:txBody>
          <a:bodyPr lIns="360000" anchor="ctr"/>
          <a:lstStyle>
            <a:lvl1pPr algn="l">
              <a:defRPr sz="4800">
                <a:solidFill>
                  <a:srgbClr val="C00000"/>
                </a:solidFill>
              </a:defRPr>
            </a:lvl1pPr>
          </a:lstStyle>
          <a:p>
            <a:r>
              <a:rPr lang="it-IT" dirty="0"/>
              <a:t>CompactLight</a:t>
            </a:r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xmlns="" id="{94DD16B2-F0E6-4F4B-AE2F-9E446496A167}"/>
              </a:ext>
            </a:extLst>
          </p:cNvPr>
          <p:cNvSpPr txBox="1">
            <a:spLocks/>
          </p:cNvSpPr>
          <p:nvPr userDrawn="1"/>
        </p:nvSpPr>
        <p:spPr>
          <a:xfrm>
            <a:off x="0" y="5920440"/>
            <a:ext cx="10080625" cy="955742"/>
          </a:xfrm>
          <a:prstGeom prst="rect">
            <a:avLst/>
          </a:prstGeom>
        </p:spPr>
        <p:txBody>
          <a:bodyPr anchor="ctr" anchorCtr="0"/>
          <a:lstStyle>
            <a:lvl1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aseline="0">
                <a:solidFill>
                  <a:srgbClr val="000000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2pPr>
            <a:lvl3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3pPr>
            <a:lvl4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4pPr>
            <a:lvl5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5pPr>
            <a:lvl6pPr marL="2514340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492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8645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5797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ctr" defTabSz="447675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it-IT" altLang="it-IT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1</a:t>
            </a:r>
            <a:r>
              <a:rPr kumimoji="0" lang="it-IT" altLang="it-IT" sz="32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st</a:t>
            </a:r>
            <a:r>
              <a:rPr kumimoji="0" lang="it-IT" altLang="it-IT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 </a:t>
            </a:r>
            <a:r>
              <a:rPr kumimoji="0" lang="it-IT" altLang="it-IT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Midterm</a:t>
            </a:r>
            <a:r>
              <a:rPr kumimoji="0" lang="it-IT" altLang="it-IT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 </a:t>
            </a:r>
            <a:r>
              <a:rPr kumimoji="0" lang="it-IT" altLang="it-IT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Review</a:t>
            </a:r>
            <a:r>
              <a:rPr kumimoji="0" lang="it-IT" altLang="it-IT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 Meeting  |  </a:t>
            </a:r>
            <a:r>
              <a:rPr kumimoji="0" lang="it-IT" altLang="it-IT" sz="3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Triest</a:t>
            </a:r>
            <a:r>
              <a:rPr kumimoji="0" lang="it-IT" altLang="it-IT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, 19-20 </a:t>
            </a:r>
            <a:r>
              <a:rPr kumimoji="0" lang="it-IT" altLang="it-IT" sz="3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June</a:t>
            </a:r>
            <a:r>
              <a:rPr kumimoji="0" lang="it-IT" altLang="it-IT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 2018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4451053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xmlns="" id="{A2CF1396-EB46-41F4-8D0E-DADC37D76D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576605"/>
            <a:ext cx="10080625" cy="4406464"/>
          </a:xfrm>
          <a:prstGeom prst="rect">
            <a:avLst/>
          </a:prstGeom>
        </p:spPr>
      </p:pic>
      <p:sp>
        <p:nvSpPr>
          <p:cNvPr id="4" name="Titolo 1">
            <a:extLst>
              <a:ext uri="{FF2B5EF4-FFF2-40B4-BE49-F238E27FC236}">
                <a16:creationId xmlns:a16="http://schemas.microsoft.com/office/drawing/2014/main" xmlns="" id="{59814AD3-27F0-4450-92E2-2B3E5DAC2ABD}"/>
              </a:ext>
            </a:extLst>
          </p:cNvPr>
          <p:cNvSpPr txBox="1">
            <a:spLocks/>
          </p:cNvSpPr>
          <p:nvPr userDrawn="1"/>
        </p:nvSpPr>
        <p:spPr>
          <a:xfrm>
            <a:off x="0" y="5947174"/>
            <a:ext cx="10080625" cy="955742"/>
          </a:xfrm>
          <a:prstGeom prst="rect">
            <a:avLst/>
          </a:prstGeom>
        </p:spPr>
        <p:txBody>
          <a:bodyPr anchor="ctr" anchorCtr="0"/>
          <a:lstStyle>
            <a:lvl1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aseline="0">
                <a:solidFill>
                  <a:srgbClr val="000000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2pPr>
            <a:lvl3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3pPr>
            <a:lvl4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4pPr>
            <a:lvl5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5pPr>
            <a:lvl6pPr marL="2514340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492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8645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5797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ctr" defTabSz="447675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it-IT" altLang="it-IT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www.compactlight.eu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pitchFamily="34" charset="-128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xmlns="" id="{BA08F9FE-362E-4BED-82E1-C3E130D27904}"/>
              </a:ext>
            </a:extLst>
          </p:cNvPr>
          <p:cNvSpPr txBox="1"/>
          <p:nvPr userDrawn="1"/>
        </p:nvSpPr>
        <p:spPr>
          <a:xfrm>
            <a:off x="3411160" y="656758"/>
            <a:ext cx="32583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476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Thank</a:t>
            </a:r>
            <a:r>
              <a:rPr kumimoji="0" lang="de-DE" sz="4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kumimoji="0" lang="de-DE" sz="4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you</a:t>
            </a:r>
            <a:r>
              <a:rPr kumimoji="0" lang="de-DE" sz="4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xmlns="" val="3284386086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-1" y="7130732"/>
            <a:ext cx="10080617" cy="397042"/>
          </a:xfrm>
          <a:prstGeom prst="rect">
            <a:avLst/>
          </a:prstGeom>
          <a:solidFill>
            <a:srgbClr val="FFFFCC"/>
          </a:solidFill>
        </p:spPr>
        <p:txBody>
          <a:bodyPr wrap="square" lIns="360000" rtlCol="0">
            <a:noAutofit/>
          </a:bodyPr>
          <a:lstStyle/>
          <a:p>
            <a:endParaRPr lang="de-DE"/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 bwMode="auto">
          <a:xfrm>
            <a:off x="500140" y="40273"/>
            <a:ext cx="1147261" cy="765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606116" y="7267686"/>
            <a:ext cx="335585" cy="273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47636" y="7069603"/>
            <a:ext cx="9357171" cy="49007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it-IT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1st </a:t>
            </a:r>
            <a:r>
              <a:rPr kumimoji="0" lang="en-US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Vidyo Meeting – Task 7.1</a:t>
            </a: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, 12 July2018 </a:t>
            </a:r>
            <a:r>
              <a:rPr kumimoji="0" lang="en-GB" altLang="it-IT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</a:t>
            </a: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                    </a:t>
            </a:r>
            <a:r>
              <a:rPr lang="it-IT" altLang="en-US" sz="2400" b="0">
                <a:solidFill>
                  <a:srgbClr val="C00000"/>
                </a:solidFill>
              </a:rPr>
              <a:t>XLS</a:t>
            </a:r>
            <a:r>
              <a:rPr lang="it-IT" altLang="en-US" sz="1100">
                <a:solidFill>
                  <a:srgbClr val="000000"/>
                </a:solidFill>
              </a:rPr>
              <a:t>  </a:t>
            </a:r>
            <a:r>
              <a:rPr lang="it-IT" altLang="en-US" sz="1100" dirty="0">
                <a:solidFill>
                  <a:srgbClr val="000000"/>
                </a:solidFill>
              </a:rPr>
              <a:t>		</a:t>
            </a:r>
            <a:r>
              <a:rPr lang="it-IT" altLang="en-US" sz="1100">
                <a:solidFill>
                  <a:srgbClr val="000000"/>
                </a:solidFill>
              </a:rPr>
              <a:t>	                                                           </a:t>
            </a: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RR</a:t>
            </a:r>
            <a:endParaRPr lang="it-IT" altLang="it-IT" sz="1100" dirty="0">
              <a:solidFill>
                <a:srgbClr val="000000"/>
              </a:solidFill>
            </a:endParaRPr>
          </a:p>
          <a:p>
            <a:pPr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12"/>
          <a:srcRect t="9742" b="15394"/>
          <a:stretch/>
        </p:blipFill>
        <p:spPr>
          <a:xfrm>
            <a:off x="7567245" y="0"/>
            <a:ext cx="2396514" cy="792000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xmlns="" id="{E31B8D01-C65D-4459-B4A0-BBCB88C4BA93}"/>
              </a:ext>
            </a:extLst>
          </p:cNvPr>
          <p:cNvSpPr txBox="1"/>
          <p:nvPr userDrawn="1"/>
        </p:nvSpPr>
        <p:spPr>
          <a:xfrm>
            <a:off x="1729636" y="159747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tx1"/>
                </a:solidFill>
              </a:rPr>
              <a:t>Funded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by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the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</a:p>
          <a:p>
            <a:r>
              <a:rPr lang="de-DE" sz="1400" dirty="0">
                <a:solidFill>
                  <a:schemeClr val="tx1"/>
                </a:solidFill>
              </a:rPr>
              <a:t>European Union</a:t>
            </a:r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xmlns="" id="{9F27FFD8-7C1E-4BEE-B592-E8F488EBF176}"/>
              </a:ext>
            </a:extLst>
          </p:cNvPr>
          <p:cNvCxnSpPr/>
          <p:nvPr userDrawn="1"/>
        </p:nvCxnSpPr>
        <p:spPr bwMode="auto">
          <a:xfrm>
            <a:off x="-1" y="7093661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xmlns="" id="{BA2F4849-746D-4F42-A92A-3918AEB2F2E2}"/>
              </a:ext>
            </a:extLst>
          </p:cNvPr>
          <p:cNvCxnSpPr/>
          <p:nvPr userDrawn="1"/>
        </p:nvCxnSpPr>
        <p:spPr bwMode="auto">
          <a:xfrm>
            <a:off x="0" y="836017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9" r:id="rId1"/>
    <p:sldLayoutId id="2147484270" r:id="rId2"/>
    <p:sldLayoutId id="2147484272" r:id="rId3"/>
    <p:sldLayoutId id="2147484271" r:id="rId4"/>
    <p:sldLayoutId id="2147484273" r:id="rId5"/>
    <p:sldLayoutId id="2147484274" r:id="rId6"/>
    <p:sldLayoutId id="2147484290" r:id="rId7"/>
    <p:sldLayoutId id="2147484291" r:id="rId8"/>
    <p:sldLayoutId id="2147484292" r:id="rId9"/>
  </p:sldLayoutIdLst>
  <p:transition spd="med">
    <p:fade/>
  </p:transition>
  <p:hf hdr="0" ftr="0" dt="0"/>
  <p:txStyles>
    <p:titleStyle>
      <a:lvl1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514340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971492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428645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885797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1313" indent="-341313" algn="l" defTabSz="447675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1pPr>
      <a:lvl2pPr marL="741363" indent="-284163" algn="l" defTabSz="447675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1414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986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20558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514340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492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645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5797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2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7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785953" y="7246823"/>
            <a:ext cx="212725" cy="23018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3F2C943B-6175-466B-A451-6C3EC116EA02}" type="slidenum">
              <a:rPr lang="it-IT" altLang="it-IT" sz="1300" smtClean="0"/>
              <a:pPr/>
              <a:t>1</a:t>
            </a:fld>
            <a:endParaRPr lang="it-IT" altLang="it-IT" sz="130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xmlns="" id="{713F6996-591D-4920-A62B-0A6FDEC25F07}"/>
              </a:ext>
            </a:extLst>
          </p:cNvPr>
          <p:cNvSpPr txBox="1"/>
          <p:nvPr/>
        </p:nvSpPr>
        <p:spPr>
          <a:xfrm>
            <a:off x="575816" y="1907629"/>
            <a:ext cx="8862440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it-IT" altLang="it-IT" sz="2800" kern="0">
                <a:solidFill>
                  <a:srgbClr val="000000"/>
                </a:solidFill>
                <a:latin typeface="Arial"/>
              </a:rPr>
              <a:t>1</a:t>
            </a:r>
            <a:r>
              <a:rPr lang="it-IT" altLang="it-IT" sz="2800" kern="0" baseline="30000">
                <a:solidFill>
                  <a:srgbClr val="000000"/>
                </a:solidFill>
                <a:latin typeface="Arial"/>
              </a:rPr>
              <a:t>st</a:t>
            </a:r>
            <a:r>
              <a:rPr lang="it-IT" altLang="it-IT" sz="2800" kern="0">
                <a:solidFill>
                  <a:srgbClr val="000000"/>
                </a:solidFill>
                <a:latin typeface="Arial"/>
              </a:rPr>
              <a:t> Vidyo Meeting  |  </a:t>
            </a:r>
            <a:r>
              <a:rPr lang="it-IT" altLang="it-IT" sz="2800" kern="0">
                <a:solidFill>
                  <a:prstClr val="black"/>
                </a:solidFill>
                <a:latin typeface="Arial"/>
              </a:rPr>
              <a:t>12 July 2018</a:t>
            </a:r>
          </a:p>
          <a:p>
            <a:pPr>
              <a:spcAft>
                <a:spcPts val="600"/>
              </a:spcAft>
            </a:pPr>
            <a:endParaRPr lang="it-IT" sz="2800" kern="0">
              <a:solidFill>
                <a:srgbClr val="C00000"/>
              </a:solidFill>
              <a:latin typeface="Arial"/>
            </a:endParaRPr>
          </a:p>
          <a:p>
            <a:pPr>
              <a:spcAft>
                <a:spcPts val="600"/>
              </a:spcAft>
            </a:pPr>
            <a:endParaRPr lang="it-IT" sz="2800" kern="0">
              <a:solidFill>
                <a:srgbClr val="C00000"/>
              </a:solidFill>
              <a:latin typeface="Arial"/>
            </a:endParaRPr>
          </a:p>
          <a:p>
            <a:pPr>
              <a:spcAft>
                <a:spcPts val="600"/>
              </a:spcAft>
            </a:pPr>
            <a:endParaRPr lang="it-IT" sz="2800" kern="0">
              <a:solidFill>
                <a:srgbClr val="C00000"/>
              </a:solidFill>
              <a:latin typeface="Arial"/>
            </a:endParaRPr>
          </a:p>
          <a:p>
            <a:pPr>
              <a:spcAft>
                <a:spcPts val="600"/>
              </a:spcAft>
            </a:pPr>
            <a:r>
              <a:rPr lang="it-IT" altLang="it-IT" sz="4000" kern="0">
                <a:solidFill>
                  <a:srgbClr val="C00000"/>
                </a:solidFill>
                <a:latin typeface="Arial"/>
              </a:rPr>
              <a:t>User Meeting</a:t>
            </a:r>
            <a:endParaRPr lang="it-IT" sz="4000" kern="0">
              <a:solidFill>
                <a:srgbClr val="C00000"/>
              </a:solidFill>
              <a:latin typeface="Arial"/>
            </a:endParaRPr>
          </a:p>
          <a:p>
            <a:pPr>
              <a:spcAft>
                <a:spcPts val="600"/>
              </a:spcAft>
            </a:pPr>
            <a:r>
              <a:rPr lang="en-US" sz="3200">
                <a:solidFill>
                  <a:schemeClr val="tx1"/>
                </a:solidFill>
              </a:rPr>
              <a:t>CERN 27/28 September 2018</a:t>
            </a:r>
            <a:endParaRPr lang="it-IT" altLang="it-IT" sz="3200" kern="0">
              <a:solidFill>
                <a:schemeClr val="tx1"/>
              </a:solidFill>
              <a:latin typeface="Arial"/>
            </a:endParaRP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 bwMode="auto">
          <a:xfrm>
            <a:off x="647824" y="1187549"/>
            <a:ext cx="8928992" cy="561662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 eaLnBrk="1" hangingPunct="1">
              <a:spcBef>
                <a:spcPct val="0"/>
              </a:spcBef>
              <a:spcAft>
                <a:spcPts val="2400"/>
              </a:spcAft>
              <a:buNone/>
            </a:pPr>
            <a:r>
              <a:rPr lang="en-US" sz="2000" u="sng">
                <a:solidFill>
                  <a:srgbClr val="C00000"/>
                </a:solidFill>
              </a:rPr>
              <a:t>CompactLight User Meeting at CERN</a:t>
            </a:r>
            <a:endParaRPr lang="en-US" sz="2000" u="sng" dirty="0">
              <a:solidFill>
                <a:srgbClr val="C00000"/>
              </a:solidFill>
            </a:endParaRPr>
          </a:p>
          <a:p>
            <a:pPr marL="0" indent="-342000" eaLnBrk="1" hangingPunct="1">
              <a:spcBef>
                <a:spcPct val="0"/>
              </a:spcBef>
              <a:spcAft>
                <a:spcPts val="1200"/>
              </a:spcAft>
              <a:buNone/>
            </a:pPr>
            <a:r>
              <a:rPr lang="en-GB" sz="1800" b="1">
                <a:solidFill>
                  <a:schemeClr val="tx1"/>
                </a:solidFill>
              </a:rPr>
              <a:t>Current State</a:t>
            </a:r>
            <a:r>
              <a:rPr lang="en-GB" sz="1800">
                <a:solidFill>
                  <a:schemeClr val="tx1"/>
                </a:solidFill>
              </a:rPr>
              <a:t>:</a:t>
            </a:r>
          </a:p>
          <a:p>
            <a:pPr marL="720000" indent="-342000" eaLnBrk="1" hangingPunct="1">
              <a:spcBef>
                <a:spcPct val="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GB" sz="1800">
                <a:solidFill>
                  <a:schemeClr val="tx1"/>
                </a:solidFill>
              </a:rPr>
              <a:t>Place: CERN (room for 40 people booked by Andrea)</a:t>
            </a:r>
          </a:p>
          <a:p>
            <a:pPr marL="720000" indent="-342000" eaLnBrk="1" hangingPunct="1">
              <a:spcBef>
                <a:spcPct val="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GB" sz="1800">
                <a:solidFill>
                  <a:schemeClr val="tx1"/>
                </a:solidFill>
              </a:rPr>
              <a:t>Date: 27/28 September 2018 (room: 12:30 on 27/09 – 14:00 on 28/09)</a:t>
            </a:r>
          </a:p>
          <a:p>
            <a:pPr marL="720000" indent="-342000" eaLnBrk="1" hangingPunct="1">
              <a:spcBef>
                <a:spcPct val="0"/>
              </a:spcBef>
              <a:spcAft>
                <a:spcPts val="2400"/>
              </a:spcAft>
              <a:buFont typeface="Arial" pitchFamily="34" charset="0"/>
              <a:buChar char="•"/>
            </a:pPr>
            <a:r>
              <a:rPr lang="en-GB" sz="1800">
                <a:solidFill>
                  <a:schemeClr val="tx1"/>
                </a:solidFill>
              </a:rPr>
              <a:t>Purpose: Gather user needs in terms of photon beam characteristics required for experiments</a:t>
            </a:r>
          </a:p>
          <a:p>
            <a:pPr marL="0" indent="0" algn="just" eaLnBrk="1" hangingPunct="1">
              <a:spcBef>
                <a:spcPct val="0"/>
              </a:spcBef>
              <a:spcAft>
                <a:spcPts val="1200"/>
              </a:spcAft>
              <a:buNone/>
            </a:pPr>
            <a:r>
              <a:rPr lang="en-GB" altLang="it-IT" sz="1800" b="1">
                <a:solidFill>
                  <a:schemeClr val="tx1"/>
                </a:solidFill>
              </a:rPr>
              <a:t>To decide / prepare</a:t>
            </a:r>
            <a:r>
              <a:rPr lang="en-GB" altLang="it-IT" sz="1800">
                <a:solidFill>
                  <a:schemeClr val="tx1"/>
                </a:solidFill>
              </a:rPr>
              <a:t>:</a:t>
            </a:r>
          </a:p>
          <a:p>
            <a:pPr marL="720000" indent="-342000" algn="just" eaLnBrk="1" hangingPunct="1">
              <a:spcBef>
                <a:spcPct val="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GB" altLang="it-IT" sz="1800">
                <a:solidFill>
                  <a:schemeClr val="tx1"/>
                </a:solidFill>
              </a:rPr>
              <a:t>Desired number and type of participating users</a:t>
            </a:r>
          </a:p>
          <a:p>
            <a:pPr marL="720000" indent="-342000" algn="just" eaLnBrk="1" hangingPunct="1">
              <a:spcBef>
                <a:spcPct val="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GB" altLang="it-IT" sz="1800">
                <a:solidFill>
                  <a:schemeClr val="tx1"/>
                </a:solidFill>
              </a:rPr>
              <a:t>Available funding for external participants, type of support, number of external participants that can be supported</a:t>
            </a:r>
          </a:p>
          <a:p>
            <a:pPr marL="720000" indent="-342000" algn="just" eaLnBrk="1" hangingPunct="1">
              <a:spcBef>
                <a:spcPct val="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GB" altLang="it-IT" sz="1800">
                <a:solidFill>
                  <a:schemeClr val="tx1"/>
                </a:solidFill>
              </a:rPr>
              <a:t>Who will participate from CompactLight?</a:t>
            </a:r>
          </a:p>
          <a:p>
            <a:pPr marL="720000" indent="-342000" algn="just" eaLnBrk="1" hangingPunct="1">
              <a:spcBef>
                <a:spcPct val="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GB" altLang="it-IT" sz="1800">
                <a:solidFill>
                  <a:schemeClr val="tx1"/>
                </a:solidFill>
              </a:rPr>
              <a:t>How shall the meeting be held?</a:t>
            </a:r>
          </a:p>
          <a:p>
            <a:pPr marL="720000" indent="-342000" algn="just" eaLnBrk="1" hangingPunct="1">
              <a:spcBef>
                <a:spcPct val="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GB" altLang="it-IT" sz="1800">
                <a:solidFill>
                  <a:schemeClr val="tx1"/>
                </a:solidFill>
              </a:rPr>
              <a:t>Type of user contributions desired</a:t>
            </a:r>
          </a:p>
          <a:p>
            <a:pPr marL="720000" indent="-342000" algn="just" eaLnBrk="1" hangingPunct="1">
              <a:spcBef>
                <a:spcPct val="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GB" altLang="it-IT" sz="1800">
                <a:solidFill>
                  <a:schemeClr val="tx1"/>
                </a:solidFill>
              </a:rPr>
              <a:t>Select and contact users (also a substitute)</a:t>
            </a:r>
          </a:p>
          <a:p>
            <a:pPr marL="720000" indent="-342000" algn="just" eaLnBrk="1" hangingPunct="1">
              <a:spcBef>
                <a:spcPct val="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GB" altLang="it-IT" sz="1800">
                <a:solidFill>
                  <a:schemeClr val="tx1"/>
                </a:solidFill>
              </a:rPr>
              <a:t>Who will present, moderate etc. From CompactLight?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9776460" y="7269461"/>
            <a:ext cx="288925" cy="23018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fld id="{C7F656A2-01A9-4803-A6CD-5BFF4171444F}" type="slidenum">
              <a:rPr kumimoji="0" lang="it-IT" altLang="it-IT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pPr marL="0" marR="0" lvl="0" indent="0" algn="l" defTabSz="44767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6088" algn="l"/>
                  <a:tab pos="895350" algn="l"/>
                  <a:tab pos="1344613" algn="l"/>
                  <a:tab pos="1793875" algn="l"/>
                  <a:tab pos="2243138" algn="l"/>
                  <a:tab pos="2692400" algn="l"/>
                  <a:tab pos="3141663" algn="l"/>
                  <a:tab pos="3590925" algn="l"/>
                  <a:tab pos="4040188" algn="l"/>
                  <a:tab pos="4489450" algn="l"/>
                  <a:tab pos="4938713" algn="l"/>
                  <a:tab pos="5387975" algn="l"/>
                  <a:tab pos="5837238" algn="l"/>
                  <a:tab pos="6286500" algn="l"/>
                  <a:tab pos="6735763" algn="l"/>
                  <a:tab pos="7185025" algn="l"/>
                  <a:tab pos="7634288" algn="l"/>
                  <a:tab pos="8083550" algn="l"/>
                  <a:tab pos="8532813" algn="l"/>
                  <a:tab pos="8982075" algn="l"/>
                </a:tabLst>
                <a:defRPr/>
              </a:pPr>
              <a:t>2</a:t>
            </a:fld>
            <a:endParaRPr kumimoji="0" lang="it-IT" altLang="it-IT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7986161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0C83AE5A-2801-4067-9FBC-669E95025CC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B96F1-D620-40E8-BE95-BB2705D39180}" type="slidenum">
              <a:rPr lang="it-IT" altLang="it-IT" smtClean="0"/>
              <a:pPr/>
              <a:t>3</a:t>
            </a:fld>
            <a:endParaRPr lang="it-IT" altLang="it-IT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5776" y="1015267"/>
          <a:ext cx="9649072" cy="5846052"/>
        </p:xfrm>
        <a:graphic>
          <a:graphicData uri="http://schemas.openxmlformats.org/drawingml/2006/table">
            <a:tbl>
              <a:tblPr/>
              <a:tblGrid>
                <a:gridCol w="964909"/>
                <a:gridCol w="1627379"/>
                <a:gridCol w="5616624"/>
                <a:gridCol w="1440160"/>
              </a:tblGrid>
              <a:tr h="43200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rgbClr val="C00000"/>
                          </a:solidFill>
                          <a:latin typeface="Calibri"/>
                        </a:rPr>
                        <a:t>Science@FELs - Speakers from Europe (Experimental Scientists) &amp; FERMI Scientists</a:t>
                      </a:r>
                    </a:p>
                  </a:txBody>
                  <a:tcPr marL="5439" marR="5439" marT="54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340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FERMI Scientists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Claudio Maschiovecchio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Head of FERMI scientific programme, UV-, X-ray- and PE- Spectroscopies 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340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Carlo Callegari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FERMI Beamline scientist, LDM Beamline, Atomic &amp; Molecular Physics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 developments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Ferenc Krausz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Ultrafast electron phenomena in condensed matter by sub-femtosecond current injection, petahertz field sampling, field-resolved spectroscopies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 </a:t>
                      </a:r>
                      <a:r>
                        <a:rPr lang="de-DE" sz="11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Planck</a:t>
                      </a:r>
                      <a:r>
                        <a:rPr lang="de-DE" sz="1100" b="0" i="0" u="none" strike="noStrike" baseline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de-DE" sz="11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Quantum </a:t>
                      </a:r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Optics Garching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Clusters and Nanoparticles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Henrik Stapelfeldt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Structural determination of laser-pulse aligned molecular complexes in He nanodroplets by imaging (fs laser-induced Coulomb explosion)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Aarhus University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960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Thomas Fennel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Quantum coherent diffractive imaging QCDI, single-shot diffraction images, attosecond quantum imaging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University of Rostock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340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Imaging &amp; Scattering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Daniela Rupp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Coherent diffractive imaging, pump-probe techniques (clusters)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TU Berlin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Stefan Eisebitt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XUV &amp; X-ray Spectroscopies, coherent Imaging and Scattering Techniques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MBI Berlin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01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Condensed Matter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Martin Weinelt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Ultrafast surface dynamics, electronic  and geometric structure (pump-probe), time-resolved photoemission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FU Berlin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160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Kai Rossnagel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Time resolved photoemission spectroscopy with FELs (ARPES, XPS, XPD, Flash, SACLA)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University </a:t>
                      </a:r>
                      <a:r>
                        <a:rPr lang="de-DE" sz="11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Kiel,</a:t>
                      </a:r>
                      <a:r>
                        <a:rPr lang="de-DE" sz="1100" b="0" i="0" u="none" strike="noStrike" baseline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de-DE" sz="11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DESY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340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Simon Gerber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Ultrafast x-ray scattering (LCLS)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PSI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340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Chemistry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Marcus Guehr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Femtosecond ultrafast diffraction imaging, ultrafast molecular and quantum dynamics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University of Potsdam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Christian Bressler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Time-resolved ultrafast x-ray spectroscopies (XES, XAFS)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HHCentre </a:t>
                      </a:r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 </a:t>
                      </a:r>
                      <a:r>
                        <a:rPr lang="de-DE" sz="11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Ultrafast </a:t>
                      </a:r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Imaging, EU XFEL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013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Kasper Skov Kjaer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Ultrafast x-ray (diffuse) scattering (XDS) and x-ray spectroscopy tools (XES) for molecular and chemical dynamics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Lund University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01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Bioscience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Adrian Mancuso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Single particles, clusters, biomolecules and femtosecond crystallography instrument (structure of biological specimen)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European XFEL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960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Gabriela Nass Kovac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Ultrafast light-induced processes in proteins by time-resolvedserial femtosecond crystallography (XFEL)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 </a:t>
                      </a:r>
                      <a:r>
                        <a:rPr lang="en-GB" sz="11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Planck</a:t>
                      </a:r>
                      <a:r>
                        <a:rPr lang="en-GB" sz="1100" b="0" i="0" u="none" strike="noStrike" baseline="0" smtClean="0">
                          <a:solidFill>
                            <a:srgbClr val="000000"/>
                          </a:solidFill>
                          <a:latin typeface="Calibri"/>
                        </a:rPr>
                        <a:t> -</a:t>
                      </a:r>
                      <a:r>
                        <a:rPr lang="en-GB" sz="11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Medical Research Heidelberg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9501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Matter under Extreme Conditions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Marion Harmond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Materials under extreme conditins for geoscience (phase transitions), time-resolved XRD, XDS, XAS (LCLS, SACLA)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Sorbonne University and CNRS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Justin Wark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High Energy Density FEL Science: XES from FEL-heated plasmas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University of Oxford</a:t>
                      </a:r>
                    </a:p>
                  </a:txBody>
                  <a:tcPr marL="72000" marR="72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49373681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B96F1-D620-40E8-BE95-BB2705D39180}" type="slidenum">
              <a:rPr lang="it-IT" altLang="it-IT" smtClean="0"/>
              <a:pPr/>
              <a:t>4</a:t>
            </a:fld>
            <a:endParaRPr lang="it-IT" altLang="it-IT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23789" y="893059"/>
          <a:ext cx="9433047" cy="5993013"/>
        </p:xfrm>
        <a:graphic>
          <a:graphicData uri="http://schemas.openxmlformats.org/drawingml/2006/table">
            <a:tbl>
              <a:tblPr/>
              <a:tblGrid>
                <a:gridCol w="1584175"/>
                <a:gridCol w="5517682"/>
                <a:gridCol w="2331190"/>
              </a:tblGrid>
              <a:tr h="0">
                <a:tc gridSpan="3">
                  <a:txBody>
                    <a:bodyPr/>
                    <a:lstStyle/>
                    <a:p>
                      <a:pPr algn="ctr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b="0" i="0" u="none" strike="noStrike">
                          <a:solidFill>
                            <a:srgbClr val="C00000"/>
                          </a:solidFill>
                          <a:latin typeface="Calibri"/>
                        </a:rPr>
                        <a:t>Attosecond and Free Electron Laser Science 2018 - Speakers from Europe </a:t>
                      </a:r>
                    </a:p>
                  </a:txBody>
                  <a:tcPr marL="36000" marR="36000" marT="72000" marB="72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425833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Ursula Keller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Attosecond experiments to test fundamental processes in quantum mechanics (high harmonic generation), and attosecond science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ETH Zuerich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7974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Jon Marangos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Intense Laser Interactions with Dense Gases and Clusters, Molecules in Strong Fields and Attosecond Science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Imperial College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25833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Jan Michael Rost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Dynamics of Finite Systems: Atoms, molecules &amp; clusters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 Planck - Physics of Complex Systems Dresden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5833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Armin Scrinzi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Ultrafast quantum dynamics and attosecond physics, Matter in strong fields: atoms, molecules, solids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LMU University Munich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25833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Francesca Calegari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XUV attosecond technology, electron dynamics in photo-induced chemical changes in biomolecules, fs time-resolved x-ray diffraction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University Hamburg, DESY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3616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Reinhardt Doerner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Atomic and molecular physics in strong laser fields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University Frankfurt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97974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Boris Bergues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Attosecond imaging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 Planck - Quantum Optics Garching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4971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Alfred Maquet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Attosecond time delays in XUV photoionisation (PES)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University Pierre and Marie Curie Paris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98987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Hugo van der Hart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Response of atoms to intense laser light (Theory)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University Belfast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974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Dimitris Charalambidis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Coherent XUV sources, Atomic and molecular spectroscopy, Laser - surface interactions, Laser based material characterization, …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University of Crete, Attofel, ELI-ALPS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25833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John Travers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Fundamental linear / nonlinear light-matter interaction with ultrafast spectroscopy, ultrafast optical electronics with laser pulses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Heriot-Watt University Edinburgh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336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Eleftherios Goulielmakis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Attosecond physics, attoelectronics, instrumental development, EUV spectroscopy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 Planck - Quantum Optics Garching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25833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Amelle Zair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Ultrafast laser-matter interaction, strong field physics,  attosecond  time scaled phenomena, next generation of fs and as sources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King's College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617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Richard Taieb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Attosecond-resolved photoionisation, attosecond dynamics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University Pierre and Marie Curie Paris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25833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John Tisch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Ultrafast laser physics and high-intensity laser-matter interactions, attosecond electron dynamics in matter, coherent as x-ray pulses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Imperial College</a:t>
                      </a: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979</Words>
  <Application>Microsoft Office PowerPoint</Application>
  <PresentationFormat>Custom</PresentationFormat>
  <Paragraphs>165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CompactLight_Template Slides ENG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nicoletta guidi</dc:creator>
  <cp:lastModifiedBy>regina.rochow</cp:lastModifiedBy>
  <cp:revision>231</cp:revision>
  <cp:lastPrinted>2015-12-09T13:35:49Z</cp:lastPrinted>
  <dcterms:created xsi:type="dcterms:W3CDTF">2015-12-09T11:23:36Z</dcterms:created>
  <dcterms:modified xsi:type="dcterms:W3CDTF">2018-07-11T13:58:44Z</dcterms:modified>
</cp:coreProperties>
</file>