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421" r:id="rId2"/>
    <p:sldId id="484" r:id="rId3"/>
    <p:sldId id="494" r:id="rId4"/>
    <p:sldId id="503" r:id="rId5"/>
    <p:sldId id="485" r:id="rId6"/>
    <p:sldId id="487" r:id="rId7"/>
    <p:sldId id="488" r:id="rId8"/>
    <p:sldId id="489" r:id="rId9"/>
    <p:sldId id="490" r:id="rId10"/>
    <p:sldId id="492" r:id="rId11"/>
    <p:sldId id="505" r:id="rId12"/>
    <p:sldId id="495" r:id="rId13"/>
    <p:sldId id="496" r:id="rId14"/>
    <p:sldId id="493" r:id="rId15"/>
    <p:sldId id="491" r:id="rId16"/>
    <p:sldId id="501" r:id="rId17"/>
    <p:sldId id="499" r:id="rId18"/>
    <p:sldId id="498" r:id="rId19"/>
    <p:sldId id="497" r:id="rId20"/>
    <p:sldId id="500" r:id="rId21"/>
    <p:sldId id="502" r:id="rId22"/>
    <p:sldId id="504" r:id="rId23"/>
    <p:sldId id="479" r:id="rId24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DEDE"/>
    <a:srgbClr val="7FBF7F"/>
    <a:srgbClr val="DE7FDE"/>
    <a:srgbClr val="0A0AFF"/>
    <a:srgbClr val="ED7D31"/>
    <a:srgbClr val="5B9BD5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0" autoAdjust="0"/>
    <p:restoredTop sz="93403" autoAdjust="0"/>
  </p:normalViewPr>
  <p:slideViewPr>
    <p:cSldViewPr snapToGrid="0">
      <p:cViewPr varScale="1">
        <p:scale>
          <a:sx n="107" d="100"/>
          <a:sy n="107" d="100"/>
        </p:scale>
        <p:origin x="1404" y="114"/>
      </p:cViewPr>
      <p:guideLst>
        <p:guide orient="horz" pos="2160"/>
        <p:guide pos="2880"/>
        <p:guide pos="29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4C58-C7F4-46DF-877F-89F37E80852E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B8596-93B5-45D9-AA7E-794FF3E0F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79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9D56E-B78E-4961-B86C-F98E5B945B3E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F955-FC90-41D1-8275-F7A2CC83E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9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1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97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252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0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632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846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6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1036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4562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53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98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046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384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7477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116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7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0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91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81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858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625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60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0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08911-81DF-40FF-B8C3-F5DDD91B14CE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2B91-5CEF-4B98-A74C-802504CDABF2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DBE6-FC89-41EE-B231-28A4E3C16F1C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F7EF-7F45-4446-8E0A-8A62475A4F52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7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D7-AD75-40F7-8E08-8A1773C06D56}" type="datetime1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7898-A4DE-4853-85A5-4FF8272B33EF}" type="datetime1">
              <a:rPr lang="en-US" smtClean="0"/>
              <a:t>8/6/2018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DF0F-7106-431D-A2BE-908BBED6AE24}" type="datetime1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E53F6-38FD-464C-B1D2-D4CCB228DC18}" type="datetime1">
              <a:rPr lang="en-US" smtClean="0"/>
              <a:t>8/6/2018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CD9-55F3-44E2-8064-A3C11C15E617}" type="datetime1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2082-693E-4A0E-BD59-95766A750A6C}" type="datetime1">
              <a:rPr lang="en-US" smtClean="0"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795AC-357D-48FA-AB7B-73D794C89959}" type="datetime1">
              <a:rPr lang="en-US" smtClean="0"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vacuum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longitudinal-impedance/PS/tree/master/impedance/vacuum" TargetMode="External"/><Relationship Id="rId5" Type="http://schemas.openxmlformats.org/officeDocument/2006/relationships/hyperlink" Target="https://indico.cern.ch/event/672967/contributions/2753563/attachments/1567554/2471183/PS_Impedance_Status_Injection_Losses_Meeting_301117.pdf" TargetMode="Externa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longitudinal-impedance/PS/tree/master/impedance/miscellaneou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injector-optics/P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gitlab.cern.ch/longitudinal-impedance/PS/tree/master/impedance/space_charge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rf_cavities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rf_cavities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rf_cavities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kickers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cern.ch/longitudinal-impedance/PS/tree/master/impedance/kickers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35328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A. Lasheen</a:t>
            </a:r>
            <a:br>
              <a:rPr lang="en-US" sz="2800" dirty="0" smtClean="0"/>
            </a:br>
            <a:endParaRPr lang="en-US" sz="2800" dirty="0" smtClean="0"/>
          </a:p>
          <a:p>
            <a:pPr algn="ctr"/>
            <a:r>
              <a:rPr lang="en-US" sz="2800" dirty="0" smtClean="0"/>
              <a:t>Acknowledgements: H: Damerau, G. Favia, M. Migliorati,</a:t>
            </a:r>
            <a:br>
              <a:rPr lang="en-US" sz="2800" dirty="0" smtClean="0"/>
            </a:br>
            <a:r>
              <a:rPr lang="en-US" sz="2800" dirty="0" smtClean="0"/>
              <a:t>B. Popovic, </a:t>
            </a:r>
            <a:r>
              <a:rPr lang="en-US" sz="2800" dirty="0" err="1" smtClean="0"/>
              <a:t>BLonD</a:t>
            </a:r>
            <a:r>
              <a:rPr lang="en-US" sz="2800" dirty="0" smtClean="0"/>
              <a:t> dev team, all contributors to the PS impedance model</a:t>
            </a:r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615429"/>
            <a:ext cx="7772400" cy="3235380"/>
          </a:xfrm>
          <a:prstGeom prst="rect">
            <a:avLst/>
          </a:prstGeom>
          <a:ln w="57150" cap="rnd" cmpd="sng" algn="ctr">
            <a:solidFill>
              <a:srgbClr val="0053A1"/>
            </a:solidFill>
            <a:prstDash val="solid"/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b="1" dirty="0"/>
              <a:t>Simulations of longitudinal coupled bunch instabilities</a:t>
            </a:r>
            <a:r>
              <a:rPr lang="en-GB" sz="5400" b="1" dirty="0" smtClean="0"/>
              <a:t/>
            </a:r>
            <a:br>
              <a:rPr lang="en-GB" sz="5400" b="1" dirty="0" smtClean="0"/>
            </a:br>
            <a:r>
              <a:rPr lang="en-GB" sz="2700" b="1" dirty="0" smtClean="0">
                <a:solidFill>
                  <a:schemeClr val="bg1"/>
                </a:solidFill>
              </a:rPr>
              <a:t>s</a:t>
            </a:r>
            <a:r>
              <a:rPr lang="en-GB" sz="5400" smtClean="0"/>
              <a:t/>
            </a:r>
            <a:br>
              <a:rPr lang="en-GB" sz="5400" smtClean="0"/>
            </a:br>
            <a:r>
              <a:rPr lang="en-GB" sz="3100" i="1" smtClean="0"/>
              <a:t>LIU-PS </a:t>
            </a:r>
            <a:r>
              <a:rPr lang="en-GB" sz="3100" i="1" dirty="0" smtClean="0"/>
              <a:t>Beam Dynamics </a:t>
            </a:r>
            <a:r>
              <a:rPr lang="en-GB" sz="3100" i="1" smtClean="0"/>
              <a:t>Working Group</a:t>
            </a:r>
            <a:r>
              <a:rPr lang="en-GB" sz="3100" i="1" dirty="0" smtClean="0"/>
              <a:t/>
            </a:r>
            <a:br>
              <a:rPr lang="en-GB" sz="3100" i="1" dirty="0" smtClean="0"/>
            </a:br>
            <a:r>
              <a:rPr lang="en-GB" sz="3100" i="1" dirty="0" smtClean="0"/>
              <a:t>12/07/2018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9772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467"/>
            <a:ext cx="4800000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052" y="521467"/>
            <a:ext cx="4820084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– Vacuum</a:t>
            </a:r>
            <a:r>
              <a:rPr lang="en-US" sz="4000" b="1" dirty="0"/>
              <a:t> 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8776446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Included 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Vacuum equipment: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Magnet Unit downstream assembly (x36 unshielded pumping manifold), from 2017 CST simulations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Magnet Unit</a:t>
            </a:r>
            <a:r>
              <a:rPr lang="en-GB" sz="2200" dirty="0" smtClean="0"/>
              <a:t> upstream assembly (x99 bellows), from 2017 CST simulations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Sector valves (x10), from 2017 CST simulations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910415" y="4583987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gitlab.cern.ch/longitudinal-impedance/PS/tree/master/impedance/vacuum</a:t>
            </a:r>
            <a:r>
              <a:rPr lang="en-US" sz="1400" dirty="0" smtClean="0"/>
              <a:t> 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969693" y="2731003"/>
            <a:ext cx="757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Height of</a:t>
            </a:r>
            <a:br>
              <a:rPr lang="en-US" sz="1200" i="1" dirty="0" smtClean="0"/>
            </a:br>
            <a:r>
              <a:rPr lang="en-US" sz="1200" i="1" dirty="0" smtClean="0"/>
              <a:t>Mt-Blanc</a:t>
            </a:r>
            <a:endParaRPr lang="en-US" sz="12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820287" y="3406588"/>
            <a:ext cx="782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38565" y="3126192"/>
            <a:ext cx="155529" cy="230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0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467"/>
            <a:ext cx="4800000" cy="36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052" y="521467"/>
            <a:ext cx="4820084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– Vacuum</a:t>
            </a:r>
            <a:r>
              <a:rPr lang="en-US" sz="4000" b="1" dirty="0"/>
              <a:t> 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8776446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To </a:t>
            </a:r>
            <a:r>
              <a:rPr lang="en-GB" smtClean="0"/>
              <a:t>be included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Vacuum equipment: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Other variations of Magnet </a:t>
            </a:r>
            <a:r>
              <a:rPr lang="en-GB" sz="2200" dirty="0"/>
              <a:t>U</a:t>
            </a:r>
            <a:r>
              <a:rPr lang="en-GB" sz="2200" dirty="0" smtClean="0"/>
              <a:t>nit upstream and downstream assemblies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Details </a:t>
            </a:r>
            <a:r>
              <a:rPr lang="en-GB" sz="2200" dirty="0" smtClean="0">
                <a:hlinkClick r:id="rId5"/>
              </a:rPr>
              <a:t>here</a:t>
            </a:r>
            <a:r>
              <a:rPr lang="en-GB" sz="2200" dirty="0" smtClean="0"/>
              <a:t> 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910415" y="4583987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gitlab.cern.ch/longitudinal-impedance/PS/tree/master/impedance/vacuum</a:t>
            </a:r>
            <a:r>
              <a:rPr lang="en-US" sz="1400" dirty="0" smtClean="0"/>
              <a:t> 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969693" y="2731003"/>
            <a:ext cx="757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Height of</a:t>
            </a:r>
            <a:br>
              <a:rPr lang="en-US" sz="1200" i="1" dirty="0" smtClean="0"/>
            </a:br>
            <a:r>
              <a:rPr lang="en-US" sz="1200" i="1" dirty="0" smtClean="0"/>
              <a:t>Mt-Blanc</a:t>
            </a:r>
            <a:endParaRPr lang="en-US" sz="12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820287" y="3406588"/>
            <a:ext cx="782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38565" y="3126192"/>
            <a:ext cx="155529" cy="230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95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500597"/>
            <a:ext cx="4800000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– Beam dump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Included 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Miscellaneous: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Beam dumps (x2), from 2018 CST simulations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901704" y="4132084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gitlab.cern.ch/longitudinal-impedance/PS/tree/master/impedance/miscellaneous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72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– SC &amp; RW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3792072"/>
            <a:ext cx="8722658" cy="29903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To be included 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Space charge: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based on 2013 aperture information (G. </a:t>
            </a:r>
            <a:r>
              <a:rPr lang="en-GB" sz="2200" dirty="0" err="1" smtClean="0"/>
              <a:t>Sterbini’s</a:t>
            </a:r>
            <a:r>
              <a:rPr lang="en-GB" sz="2200" dirty="0" smtClean="0"/>
              <a:t> toolbox), integrating over the length of the ring accounting for variation in beam size with the optics settings from </a:t>
            </a:r>
            <a:r>
              <a:rPr lang="en-GB" sz="2200" dirty="0"/>
              <a:t>2017 </a:t>
            </a:r>
            <a:r>
              <a:rPr lang="en-GB" sz="2200" dirty="0" smtClean="0"/>
              <a:t>(</a:t>
            </a:r>
            <a:r>
              <a:rPr lang="en-GB" sz="2200" dirty="0" smtClean="0">
                <a:hlinkClick r:id="rId3"/>
              </a:rPr>
              <a:t>injector-optics PS </a:t>
            </a:r>
            <a:r>
              <a:rPr lang="en-GB" sz="2200" dirty="0" err="1" smtClean="0">
                <a:hlinkClick r:id="rId3"/>
              </a:rPr>
              <a:t>gitlab</a:t>
            </a:r>
            <a:r>
              <a:rPr lang="en-GB" sz="2200" dirty="0" smtClean="0"/>
              <a:t>), assuming rectangular aperture</a:t>
            </a:r>
            <a:br>
              <a:rPr lang="en-GB" sz="2200" dirty="0" smtClean="0"/>
            </a:br>
            <a:endParaRPr lang="en-GB" sz="2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Resistive wall: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taking into account 20% of the beam pipe in Inconel X750 alloy and 70% in stainless steel 316 LN, to be upgraded to account for variation of aperture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905886" y="4218664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gitlab.cern.ch/longitudinal-impedance/PS/tree/master/impedance/space_charge</a:t>
            </a:r>
            <a:r>
              <a:rPr lang="en-US" sz="1400" dirty="0" smtClean="0"/>
              <a:t>  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60" y="823196"/>
            <a:ext cx="5212680" cy="296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5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(ongoing)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788897"/>
            <a:ext cx="9144000" cy="60383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400" dirty="0" smtClean="0"/>
              <a:t> </a:t>
            </a:r>
            <a:r>
              <a:rPr lang="en-GB" sz="3000" dirty="0"/>
              <a:t>Kickers (migrating from </a:t>
            </a:r>
            <a:r>
              <a:rPr lang="en-GB" sz="3000" dirty="0" err="1"/>
              <a:t>Tsutsui</a:t>
            </a:r>
            <a:r>
              <a:rPr lang="en-GB" sz="3000" dirty="0"/>
              <a:t> models to </a:t>
            </a:r>
            <a:r>
              <a:rPr lang="en-GB" sz="3000" dirty="0" smtClean="0"/>
              <a:t>upgraded CST models</a:t>
            </a:r>
            <a:r>
              <a:rPr lang="en-GB" sz="3000" dirty="0"/>
              <a:t>)</a:t>
            </a:r>
            <a:endParaRPr lang="en-GB" sz="3000" i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i="1" dirty="0"/>
              <a:t> </a:t>
            </a:r>
            <a:r>
              <a:rPr lang="en-GB" sz="2600" dirty="0"/>
              <a:t>KFA04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KFA28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All </a:t>
            </a:r>
            <a:r>
              <a:rPr lang="en-GB" sz="2600" dirty="0" smtClean="0"/>
              <a:t>BFA</a:t>
            </a:r>
            <a:br>
              <a:rPr lang="en-GB" sz="2600" dirty="0" smtClean="0"/>
            </a:b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 </a:t>
            </a:r>
            <a:r>
              <a:rPr lang="en-GB" sz="3000" dirty="0" smtClean="0"/>
              <a:t>Septa</a:t>
            </a:r>
            <a:br>
              <a:rPr lang="en-GB" sz="3000" dirty="0" smtClean="0"/>
            </a:b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Beam instrumentation (no BI equipment included yet in the model)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Closed orbit acquisition system (CODD), in the downstream assembly of the Magnet units (x39 positions)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Various equipment: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 smtClean="0"/>
              <a:t> SEM grids in </a:t>
            </a:r>
            <a:r>
              <a:rPr lang="en-GB" sz="2600" dirty="0"/>
              <a:t>the downstream assembly of the Magnet </a:t>
            </a:r>
            <a:r>
              <a:rPr lang="en-GB" sz="2600" dirty="0" smtClean="0"/>
              <a:t>units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Wall Current Monitors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 smtClean="0"/>
              <a:t> Wire scanners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Beam Current Transformers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Beam Gas Ionization Monitor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Wideband pickups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4161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Future impedance model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1048872"/>
            <a:ext cx="9144000" cy="55690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Included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New beam dumps, from 2018 CST simulations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To be included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Impedance of 10 MHz cavities with new amplifiers</a:t>
            </a:r>
            <a:br>
              <a:rPr lang="en-GB" sz="2600" dirty="0" smtClean="0"/>
            </a:br>
            <a:r>
              <a:rPr lang="en-GB" sz="2600" dirty="0" smtClean="0"/>
              <a:t>(based on C10-11 measurements in 2015)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Not included</a:t>
            </a: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CT extraction equipment to be removed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Kickers BFA21S, BFA21P, BFA9S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Septa SES31, SEH31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Orbit bumpers: magnet type D205 in SS27 and D210 in SS35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23850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5" y="440465"/>
            <a:ext cx="4820085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001" y="450881"/>
            <a:ext cx="4799999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 set-up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" y="4074086"/>
                <a:ext cx="9144000" cy="278391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3000" dirty="0"/>
                  <a:t> </a:t>
                </a:r>
                <a:r>
                  <a:rPr lang="en-GB" sz="3000" dirty="0" smtClean="0"/>
                  <a:t>Operational RF program from C-time=2100 </a:t>
                </a:r>
                <a:r>
                  <a:rPr lang="en-GB" sz="3000" dirty="0" err="1" smtClean="0"/>
                  <a:t>ms</a:t>
                </a:r>
                <a:r>
                  <a:rPr lang="en-GB" sz="3000" dirty="0" smtClean="0"/>
                  <a:t> (after transition and last controlled emittance blow-up)</a:t>
                </a:r>
                <a:br>
                  <a:rPr lang="en-GB" sz="3000" dirty="0" smtClean="0"/>
                </a:br>
                <a:endParaRPr lang="en-GB" sz="3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3000" dirty="0" smtClean="0"/>
                  <a:t> </a:t>
                </a:r>
                <a:r>
                  <a:rPr lang="en-GB" sz="3000" dirty="0" err="1" smtClean="0"/>
                  <a:t>Splittings</a:t>
                </a:r>
                <a:r>
                  <a:rPr lang="en-GB" sz="3000" dirty="0" smtClean="0"/>
                  <a:t> at flat </a:t>
                </a:r>
                <a:r>
                  <a:rPr lang="en-GB" sz="3000" dirty="0"/>
                  <a:t>t</a:t>
                </a:r>
                <a:r>
                  <a:rPr lang="en-GB" sz="3000" dirty="0" smtClean="0"/>
                  <a:t>op disabled</a:t>
                </a:r>
                <a:br>
                  <a:rPr lang="en-GB" sz="3000" dirty="0" smtClean="0"/>
                </a:br>
                <a:endParaRPr lang="en-GB" sz="3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3400" dirty="0" smtClean="0"/>
                  <a:t>21 bunches generated matched with intensity effects</a:t>
                </a:r>
                <a:br>
                  <a:rPr lang="en-GB" sz="3400" dirty="0" smtClean="0"/>
                </a:br>
                <a:endParaRPr lang="en-GB" sz="3400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RMS </a:t>
                </a:r>
                <a:r>
                  <a:rPr lang="en-GB" sz="2600" dirty="0"/>
                  <a:t>bunch length = </a:t>
                </a:r>
                <a:r>
                  <a:rPr lang="en-GB" sz="2600" dirty="0" smtClean="0"/>
                  <a:t>2 m parabolic </a:t>
                </a:r>
                <a:r>
                  <a:rPr lang="en-GB" sz="2600" dirty="0"/>
                  <a:t>amplitude density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2.6×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600" dirty="0"/>
                  <a:t> protons per bunch, 1M </a:t>
                </a:r>
                <a:r>
                  <a:rPr lang="en-GB" sz="2600" dirty="0" err="1"/>
                  <a:t>macroparticles</a:t>
                </a:r>
                <a:r>
                  <a:rPr lang="en-GB" sz="2600" dirty="0"/>
                  <a:t> per bunch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3000" dirty="0" smtClean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074086"/>
                <a:ext cx="9144000" cy="2783914"/>
              </a:xfrm>
              <a:prstGeom prst="rect">
                <a:avLst/>
              </a:prstGeom>
              <a:blipFill>
                <a:blip r:embed="rId5"/>
                <a:stretch>
                  <a:fillRect l="-1000" t="-4814" b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59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5" y="440465"/>
            <a:ext cx="4820085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001" y="450881"/>
            <a:ext cx="4799999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 set-up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17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025153"/>
            <a:ext cx="9144000" cy="283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Sample size for induced voltage calculation set to ~600 MHz</a:t>
            </a:r>
            <a:br>
              <a:rPr lang="en-GB" sz="3000" dirty="0" smtClean="0"/>
            </a:br>
            <a:endParaRPr lang="en-GB" sz="3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 smtClean="0"/>
              <a:t> Accounting for broadband component of impedance at low frequency from very high frequency impedance sources, but discarding their very high shunt impedance that could lead to microwave instability</a:t>
            </a:r>
            <a:br>
              <a:rPr lang="en-GB" sz="2600" dirty="0" smtClean="0"/>
            </a:br>
            <a:endParaRPr lang="en-GB" sz="2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Induced voltage memory of 50 turns</a:t>
            </a:r>
          </a:p>
        </p:txBody>
      </p:sp>
    </p:spTree>
    <p:extLst>
      <p:ext uri="{BB962C8B-B14F-4D97-AF65-F5344CB8AC3E}">
        <p14:creationId xmlns:p14="http://schemas.microsoft.com/office/powerpoint/2010/main" val="5661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6" y="532963"/>
            <a:ext cx="4800000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625" y="532963"/>
            <a:ext cx="4799999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Simulations along the ramp (single RF)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156168"/>
            <a:ext cx="9144000" cy="24328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Beam is unstable, with as main mode of coupled bunch oscillations n=1</a:t>
            </a:r>
            <a:br>
              <a:rPr lang="en-GB" sz="3000" dirty="0" smtClean="0"/>
            </a:b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Space charge along the ramp and closure of gap relays for 10 MHz cavities not included</a:t>
            </a:r>
            <a:br>
              <a:rPr lang="en-GB" sz="3000" dirty="0" smtClean="0"/>
            </a:br>
            <a:endParaRPr lang="en-GB" sz="3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 smtClean="0"/>
              <a:t> Space charge may change the start of the oscillations around 300 </a:t>
            </a:r>
            <a:r>
              <a:rPr lang="en-GB" sz="2600" dirty="0" err="1" smtClean="0"/>
              <a:t>ms</a:t>
            </a:r>
            <a:endParaRPr lang="en-GB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 smtClean="0"/>
              <a:t> The closure of 10 MHz cavities will reduce the growth rate around 600 </a:t>
            </a:r>
            <a:r>
              <a:rPr lang="en-GB" sz="2600" dirty="0" err="1" smtClean="0"/>
              <a:t>ms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94802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290"/>
            <a:ext cx="4820084" cy="36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920" y="415290"/>
            <a:ext cx="4812833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Double RF, harmonic ratio </a:t>
            </a:r>
            <a:r>
              <a:rPr lang="en-US" sz="4000" b="1" dirty="0" smtClean="0"/>
              <a:t>4 (1)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069976"/>
            <a:ext cx="9144000" cy="2635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Using a Landau cavity in bunch shortening mode with harmonic ratio of 4 and voltage ratio of 15% stabilizes the beam</a:t>
            </a:r>
            <a:br>
              <a:rPr lang="en-GB" sz="3000" dirty="0" smtClean="0"/>
            </a:b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Arrival to the flat top and at 20 kV (normally before </a:t>
            </a:r>
            <a:r>
              <a:rPr lang="en-GB" sz="3000" dirty="0" err="1" smtClean="0"/>
              <a:t>splittings</a:t>
            </a:r>
            <a:r>
              <a:rPr lang="en-GB" sz="3000" dirty="0" smtClean="0"/>
              <a:t>) is not very friendly for the beam</a:t>
            </a:r>
            <a:br>
              <a:rPr lang="en-GB" sz="3000" dirty="0" smtClean="0"/>
            </a:br>
            <a:endParaRPr lang="en-GB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 smtClean="0"/>
              <a:t> Start of phase oscillations with mode n=0 which is normally handled by the phase loop (not included in simulations)</a:t>
            </a:r>
          </a:p>
        </p:txBody>
      </p:sp>
    </p:spTree>
    <p:extLst>
      <p:ext uri="{BB962C8B-B14F-4D97-AF65-F5344CB8AC3E}">
        <p14:creationId xmlns:p14="http://schemas.microsoft.com/office/powerpoint/2010/main" val="19626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833718"/>
            <a:ext cx="9144000" cy="59487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Benchmark with previous simulations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At 15 GeV with only 10 MHz cavities impedance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 </a:t>
            </a:r>
            <a:r>
              <a:rPr lang="en-GB" sz="3000" dirty="0" smtClean="0"/>
              <a:t>Present status of the PS impedance model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RF cavities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Kickers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 smtClean="0"/>
              <a:t> Vacuum equipment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Beam dumps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Space charge &amp; resistive wall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Ongoing (remaining kickers and beam instrumentation)</a:t>
            </a:r>
            <a:endParaRPr lang="en-GB" sz="2600" i="1" dirty="0"/>
          </a:p>
          <a:p>
            <a:pPr>
              <a:buFont typeface="Wingdings" panose="05000000000000000000" pitchFamily="2" charset="2"/>
              <a:buChar char="§"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 </a:t>
            </a:r>
            <a:r>
              <a:rPr lang="en-GB" sz="3000" dirty="0" smtClean="0"/>
              <a:t>Simulations with the present impedance model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Along the ramp, in single and double </a:t>
            </a:r>
            <a:r>
              <a:rPr lang="en-GB" sz="2600" i="1" dirty="0" err="1" smtClean="0"/>
              <a:t>rf</a:t>
            </a:r>
            <a:endParaRPr lang="en-GB" sz="2600" i="1" dirty="0" smtClean="0"/>
          </a:p>
        </p:txBody>
      </p:sp>
    </p:spTree>
    <p:extLst>
      <p:ext uri="{BB962C8B-B14F-4D97-AF65-F5344CB8AC3E}">
        <p14:creationId xmlns:p14="http://schemas.microsoft.com/office/powerpoint/2010/main" val="34083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290"/>
            <a:ext cx="4820084" cy="36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920" y="415290"/>
            <a:ext cx="4812833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Double RF, harmonic ratio 4 (2) 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20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177552"/>
            <a:ext cx="9144000" cy="25280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Start of coupled bunch oscillations with mode n=1 around 700 </a:t>
            </a:r>
            <a:r>
              <a:rPr lang="en-GB" sz="2600" dirty="0" err="1" smtClean="0"/>
              <a:t>ms</a:t>
            </a:r>
            <a:endParaRPr lang="en-GB" sz="26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The amplitude of oscillations is small, starts at a time after the </a:t>
            </a:r>
            <a:r>
              <a:rPr lang="en-GB" sz="2600" dirty="0" err="1" smtClean="0"/>
              <a:t>splittings</a:t>
            </a:r>
            <a:r>
              <a:rPr lang="en-GB" sz="2600" dirty="0" smtClean="0"/>
              <a:t> should take place and in presence of 10x10 MHz cavities (only one gap remains opened at that moment in the operational cycle) </a:t>
            </a:r>
          </a:p>
        </p:txBody>
      </p:sp>
    </p:spTree>
    <p:extLst>
      <p:ext uri="{BB962C8B-B14F-4D97-AF65-F5344CB8AC3E}">
        <p14:creationId xmlns:p14="http://schemas.microsoft.com/office/powerpoint/2010/main" val="6926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4" y="446770"/>
            <a:ext cx="4820084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001" y="458373"/>
            <a:ext cx="4799999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Double RF, harmonic ratio 3 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069976"/>
            <a:ext cx="9144000" cy="2635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The beam is also stabilized with a Landau cavity with harmonic ratio 3 and voltage ratio of 25%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The oscillations after 600 </a:t>
            </a:r>
            <a:r>
              <a:rPr lang="en-GB" sz="3000" dirty="0" err="1" smtClean="0"/>
              <a:t>ms</a:t>
            </a:r>
            <a:r>
              <a:rPr lang="en-GB" sz="3000" dirty="0" smtClean="0"/>
              <a:t> are not damping</a:t>
            </a:r>
            <a:br>
              <a:rPr lang="en-GB" sz="3000" dirty="0" smtClean="0"/>
            </a:br>
            <a:endParaRPr lang="en-GB" sz="2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 smtClean="0"/>
              <a:t> No active instability but remaining loss of Landau damping 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 </a:t>
            </a:r>
            <a:r>
              <a:rPr lang="en-GB" sz="2600" dirty="0" smtClean="0"/>
              <a:t>Parameters of the Landau cavity need to be scanned systematically</a:t>
            </a:r>
          </a:p>
        </p:txBody>
      </p:sp>
    </p:spTree>
    <p:extLst>
      <p:ext uri="{BB962C8B-B14F-4D97-AF65-F5344CB8AC3E}">
        <p14:creationId xmlns:p14="http://schemas.microsoft.com/office/powerpoint/2010/main" val="55633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Conclusions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978794"/>
            <a:ext cx="9144000" cy="57139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The simulation code was benchmarked with respect to previous results obtained in 2015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Preliminary results show that a Landau cavity in bunch shortening mode with harmonic ratio of 3 or 4, and respectively a voltage ratio of 25% and 15% is able to stabilize the beam</a:t>
            </a:r>
          </a:p>
        </p:txBody>
      </p:sp>
    </p:spTree>
    <p:extLst>
      <p:ext uri="{BB962C8B-B14F-4D97-AF65-F5344CB8AC3E}">
        <p14:creationId xmlns:p14="http://schemas.microsoft.com/office/powerpoint/2010/main" val="28971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Next steps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978794"/>
            <a:ext cx="9144000" cy="571399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Setup batch simulations to widely scan parameters (beam intensity, longitudinal emittance, landau cavity parameters)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Continue updating the impedance model and check impact on beam stability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Including the present assumptions for the Landau cavity impedance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Include a model of the coupled bunch feedback to observe </a:t>
            </a:r>
            <a:r>
              <a:rPr lang="en-GB" sz="2600" dirty="0" err="1" smtClean="0"/>
              <a:t>quadrupolar</a:t>
            </a:r>
            <a:r>
              <a:rPr lang="en-GB" sz="2600" dirty="0" smtClean="0"/>
              <a:t> instability in simulations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Simulations through the </a:t>
            </a:r>
            <a:r>
              <a:rPr lang="en-GB" sz="2600" dirty="0" err="1" smtClean="0"/>
              <a:t>splittings</a:t>
            </a:r>
            <a:r>
              <a:rPr lang="en-GB" sz="2600" dirty="0" smtClean="0"/>
              <a:t>, up to bunch rotation and extraction to check for uncontrolled emittance blow-up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Evaluation of the influence of very high frequency impedance sources in terms of microwave instability (and tail generation)</a:t>
            </a:r>
            <a:endParaRPr lang="en-GB" sz="2600" dirty="0"/>
          </a:p>
          <a:p>
            <a:pPr marL="457200" lvl="1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67031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58" y="504934"/>
            <a:ext cx="4820084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58" y="504934"/>
            <a:ext cx="4800000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Simulations at </a:t>
            </a:r>
            <a:r>
              <a:rPr lang="en-US" sz="4000" b="1" smtClean="0"/>
              <a:t>15 GeV (1)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400" dirty="0" smtClean="0"/>
                  <a:t> Simulations performed in 2016 by L. Ventura and M. Migliorati with </a:t>
                </a:r>
                <a:r>
                  <a:rPr lang="en-GB" sz="2400" dirty="0" err="1" smtClean="0"/>
                  <a:t>MuSiC</a:t>
                </a:r>
                <a:r>
                  <a:rPr lang="en-GB" sz="2400" dirty="0" smtClean="0"/>
                  <a:t> reproduced using </a:t>
                </a:r>
                <a:r>
                  <a:rPr lang="en-GB" sz="2400" dirty="0" err="1" smtClean="0"/>
                  <a:t>BLonD</a:t>
                </a:r>
                <a:r>
                  <a:rPr lang="en-GB" sz="2400" dirty="0"/>
                  <a:t/>
                </a:r>
                <a:br>
                  <a:rPr lang="en-GB" sz="2400" dirty="0"/>
                </a:br>
                <a:endParaRPr lang="en-GB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400" dirty="0"/>
                  <a:t> </a:t>
                </a:r>
                <a:r>
                  <a:rPr lang="en-GB" sz="2400" dirty="0" smtClean="0"/>
                  <a:t>Simulation settings: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sz="2000" dirty="0" smtClean="0"/>
                  <a:t>Constant energy of 15 GeV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sz="2000" dirty="0" smtClean="0"/>
                  <a:t>RMS bunch length = 1 m (bunches smaller than nominal), parabolic amplitude density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2.6×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000" dirty="0" smtClean="0"/>
                  <a:t> protons per bunch, 1M </a:t>
                </a:r>
                <a:r>
                  <a:rPr lang="en-GB" sz="2000" dirty="0" err="1" smtClean="0"/>
                  <a:t>macroparticles</a:t>
                </a:r>
                <a:r>
                  <a:rPr lang="en-GB" sz="2000" dirty="0" smtClean="0"/>
                  <a:t> per bunch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sz="2000" dirty="0"/>
                  <a:t> </a:t>
                </a:r>
                <a:r>
                  <a:rPr lang="en-GB" sz="2000" dirty="0" smtClean="0"/>
                  <a:t>Only 10 MHz cavities impedance with 50 turns of induced voltage memory</a:t>
                </a:r>
                <a:br>
                  <a:rPr lang="en-GB" sz="2000" dirty="0" smtClean="0"/>
                </a:br>
                <a:r>
                  <a:rPr lang="en-GB" sz="2000" dirty="0" smtClean="0"/>
                  <a:t>(based on 2016 measured data, fitted with resonators)</a:t>
                </a:r>
                <a:endParaRPr lang="en-GB" dirty="0" smtClean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  <a:blipFill>
                <a:blip r:embed="rId5"/>
                <a:stretch>
                  <a:fillRect l="-733" t="-4773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3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58" y="504934"/>
            <a:ext cx="4820084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949" y="504934"/>
            <a:ext cx="4987393" cy="3740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Simulations at </a:t>
            </a:r>
            <a:r>
              <a:rPr lang="en-US" sz="4000" b="1" smtClean="0"/>
              <a:t>15 GeV (2)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155" y="504934"/>
            <a:ext cx="4820084" cy="3600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3000" dirty="0" smtClean="0"/>
                  <a:t> Mode analysis on bunch position oscillations (fitted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3000" dirty="0" smtClean="0"/>
                  <a:t>): </a:t>
                </a:r>
                <a:br>
                  <a:rPr lang="en-GB" sz="3000" dirty="0" smtClean="0"/>
                </a:br>
                <a:endParaRPr lang="en-GB" sz="30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30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30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3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3000" dirty="0" smtClean="0"/>
                  <a:t>Mode analysis gives the same dipole mode of oscillation as previous simulations (n=2), with comparable growth rate (was ~50 </a:t>
                </a:r>
                <a:r>
                  <a:rPr lang="en-GB" sz="3000" dirty="0" err="1" smtClean="0"/>
                  <a:t>ms</a:t>
                </a:r>
                <a:r>
                  <a:rPr lang="en-GB" sz="3000" dirty="0" smtClean="0"/>
                  <a:t> with Gaussian bunches)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  <a:blipFill>
                <a:blip r:embed="rId6"/>
                <a:stretch>
                  <a:fillRect l="-800" t="-4773"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528876" y="1433657"/>
            <a:ext cx="114807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Mode n=2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01888" y="4701683"/>
                <a:ext cx="6329040" cy="958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888" y="4701683"/>
                <a:ext cx="6329040" cy="9580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752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4" y="463970"/>
            <a:ext cx="4820084" cy="36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916" y="463970"/>
            <a:ext cx="4820084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Present impedance model – RF cavities (1)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5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Included 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RF cavities:</a:t>
            </a:r>
            <a:endParaRPr lang="en-GB" sz="2600" i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i="1" dirty="0" smtClean="0"/>
              <a:t> </a:t>
            </a:r>
            <a:r>
              <a:rPr lang="en-GB" sz="2200" dirty="0" smtClean="0"/>
              <a:t>10 MHz, from 2016 measurements (h21 for these simulations)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 20 MHz, from 2003 measurements (gap closed for these simulations)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 40 MHz, from 2017 measurements, HOMs from end 1990’s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 80 MHz, from 2017 measurements, HOMs </a:t>
            </a:r>
            <a:r>
              <a:rPr lang="en-GB" sz="2200" dirty="0"/>
              <a:t>from end </a:t>
            </a:r>
            <a:r>
              <a:rPr lang="en-GB" sz="2200" dirty="0" smtClean="0"/>
              <a:t>1990’s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200 MHz, from 2014 CST simulations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905886" y="4487608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gitlab.cern.ch/longitudinal-impedance/PS/tree/master/impedance/rf_cavities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17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4" y="463970"/>
            <a:ext cx="4820084" cy="36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916" y="463970"/>
            <a:ext cx="4820084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Present impedance model – RF cavities </a:t>
            </a:r>
            <a:r>
              <a:rPr lang="en-US" sz="4000" b="1" dirty="0" smtClean="0"/>
              <a:t>(2)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6</a:t>
            </a:fld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To be </a:t>
            </a:r>
            <a:r>
              <a:rPr lang="en-GB" sz="2400" dirty="0" smtClean="0"/>
              <a:t>soon included </a:t>
            </a:r>
            <a:r>
              <a:rPr lang="en-GB" sz="2400" dirty="0"/>
              <a:t>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RF cavities</a:t>
            </a:r>
            <a:endParaRPr lang="en-GB" i="1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i="1" dirty="0"/>
              <a:t> </a:t>
            </a:r>
            <a:r>
              <a:rPr lang="en-GB" dirty="0"/>
              <a:t>10 MHz, impedance with gaps </a:t>
            </a:r>
            <a:r>
              <a:rPr lang="en-GB" dirty="0" smtClean="0"/>
              <a:t>closed,</a:t>
            </a:r>
            <a:br>
              <a:rPr lang="en-GB" dirty="0" smtClean="0"/>
            </a:br>
            <a:r>
              <a:rPr lang="en-GB" dirty="0" smtClean="0"/>
              <a:t>change </a:t>
            </a:r>
            <a:r>
              <a:rPr lang="en-GB" dirty="0"/>
              <a:t>of impedance along the </a:t>
            </a:r>
            <a:r>
              <a:rPr lang="en-GB" dirty="0" smtClean="0"/>
              <a:t>cycle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20 </a:t>
            </a:r>
            <a:r>
              <a:rPr lang="en-GB" dirty="0"/>
              <a:t>MHz, opening the gap before </a:t>
            </a:r>
            <a:r>
              <a:rPr lang="en-GB" dirty="0" err="1"/>
              <a:t>splittings</a:t>
            </a:r>
            <a:endParaRPr lang="en-GB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dirty="0" err="1"/>
              <a:t>Finemet</a:t>
            </a:r>
            <a:r>
              <a:rPr lang="en-GB" dirty="0"/>
              <a:t> cavity</a:t>
            </a:r>
          </a:p>
        </p:txBody>
      </p:sp>
      <p:sp>
        <p:nvSpPr>
          <p:cNvPr id="9" name="Rectangle 8"/>
          <p:cNvSpPr/>
          <p:nvPr/>
        </p:nvSpPr>
        <p:spPr>
          <a:xfrm rot="5400000">
            <a:off x="4905886" y="4487608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gitlab.cern.ch/longitudinal-impedance/PS/tree/master/impedance/rf_cavities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16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4" y="463970"/>
            <a:ext cx="4820084" cy="36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916" y="463970"/>
            <a:ext cx="4820084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Present impedance model – RF cavities </a:t>
            </a:r>
            <a:r>
              <a:rPr lang="en-US" sz="4000" b="1" dirty="0" smtClean="0"/>
              <a:t>(3)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7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Not included: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RF cavities</a:t>
            </a:r>
            <a:endParaRPr lang="en-GB" i="1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i="1" dirty="0"/>
              <a:t> </a:t>
            </a:r>
            <a:r>
              <a:rPr lang="en-GB" dirty="0"/>
              <a:t>10 MHz -&gt; </a:t>
            </a:r>
            <a:r>
              <a:rPr lang="en-GB" dirty="0" smtClean="0"/>
              <a:t>one-turn </a:t>
            </a:r>
            <a:r>
              <a:rPr lang="en-GB" dirty="0"/>
              <a:t>delay </a:t>
            </a:r>
            <a:r>
              <a:rPr lang="en-GB" dirty="0" smtClean="0"/>
              <a:t>feedback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40 </a:t>
            </a:r>
            <a:r>
              <a:rPr lang="en-GB" dirty="0"/>
              <a:t>MHz &amp; 80 MHz -&gt; </a:t>
            </a:r>
            <a:r>
              <a:rPr lang="en-GB" dirty="0" smtClean="0"/>
              <a:t>multi-harmonic </a:t>
            </a:r>
            <a:r>
              <a:rPr lang="en-GB" dirty="0"/>
              <a:t>feedback</a:t>
            </a:r>
          </a:p>
        </p:txBody>
      </p:sp>
      <p:sp>
        <p:nvSpPr>
          <p:cNvPr id="9" name="Rectangle 8"/>
          <p:cNvSpPr/>
          <p:nvPr/>
        </p:nvSpPr>
        <p:spPr>
          <a:xfrm rot="5400000">
            <a:off x="4905886" y="4487608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gitlab.cern.ch/longitudinal-impedance/PS/tree/master/impedance/rf_cavities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1962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189" y="521467"/>
            <a:ext cx="4820084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42" y="521467"/>
            <a:ext cx="4820083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Present impedance model – </a:t>
            </a:r>
            <a:r>
              <a:rPr lang="en-US" sz="4000" b="1" dirty="0" smtClean="0"/>
              <a:t>Kickers </a:t>
            </a:r>
            <a:r>
              <a:rPr lang="en-US" sz="4000" b="1" dirty="0"/>
              <a:t>(1)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Included in the model: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Kickers:</a:t>
            </a:r>
            <a:endParaRPr lang="en-GB" sz="2600" i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i="1" dirty="0" smtClean="0"/>
              <a:t> </a:t>
            </a:r>
            <a:r>
              <a:rPr lang="en-GB" sz="2200" dirty="0" smtClean="0"/>
              <a:t>KFA13 and KFA 21 (</a:t>
            </a:r>
            <a:r>
              <a:rPr lang="en-GB" sz="2200" dirty="0"/>
              <a:t>identical</a:t>
            </a:r>
            <a:r>
              <a:rPr lang="en-GB" sz="2200" dirty="0" smtClean="0"/>
              <a:t>), from 2017 CST simulations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simulations KFA45</a:t>
            </a:r>
            <a:r>
              <a:rPr lang="en-GB" sz="2200" dirty="0"/>
              <a:t>, from 2017 </a:t>
            </a:r>
            <a:r>
              <a:rPr lang="en-GB" sz="2200" dirty="0" smtClean="0"/>
              <a:t>CST</a:t>
            </a:r>
            <a:r>
              <a:rPr lang="en-GB" sz="2200" dirty="0"/>
              <a:t> simulations</a:t>
            </a:r>
            <a:endParaRPr lang="en-GB" sz="22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KFA71</a:t>
            </a:r>
            <a:r>
              <a:rPr lang="en-GB" sz="2200" dirty="0"/>
              <a:t>, from 2017 </a:t>
            </a:r>
            <a:r>
              <a:rPr lang="en-GB" sz="2200" dirty="0" smtClean="0"/>
              <a:t>CST</a:t>
            </a:r>
            <a:r>
              <a:rPr lang="en-GB" sz="2200" dirty="0"/>
              <a:t> simulations</a:t>
            </a:r>
            <a:endParaRPr lang="en-GB" sz="22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/>
              <a:t> </a:t>
            </a:r>
            <a:r>
              <a:rPr lang="en-GB" sz="2200" dirty="0" smtClean="0"/>
              <a:t>KFA79</a:t>
            </a:r>
            <a:r>
              <a:rPr lang="en-GB" sz="2200" dirty="0"/>
              <a:t>, from 2017 </a:t>
            </a:r>
            <a:r>
              <a:rPr lang="en-GB" sz="2200" dirty="0" smtClean="0"/>
              <a:t>CST</a:t>
            </a:r>
            <a:r>
              <a:rPr lang="en-GB" sz="2200" dirty="0"/>
              <a:t> simulations</a:t>
            </a:r>
            <a:endParaRPr lang="en-GB" sz="2200" dirty="0" smtClean="0"/>
          </a:p>
        </p:txBody>
      </p:sp>
      <p:sp>
        <p:nvSpPr>
          <p:cNvPr id="13" name="Rectangle 12"/>
          <p:cNvSpPr/>
          <p:nvPr/>
        </p:nvSpPr>
        <p:spPr>
          <a:xfrm rot="5400000">
            <a:off x="4922611" y="4684831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gitlab.cern.ch/longitudinal-impedance/PS/tree/master/impedance/kickers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92371" y="1744914"/>
            <a:ext cx="1235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Preoccupying mode(s)</a:t>
            </a:r>
            <a:endParaRPr lang="en-US" sz="1400" b="1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513294" y="2079812"/>
            <a:ext cx="313765" cy="331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8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189" y="521467"/>
            <a:ext cx="4820084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42" y="521467"/>
            <a:ext cx="4820083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Present impedance model – Kickers </a:t>
            </a:r>
            <a:r>
              <a:rPr lang="en-US" sz="4000" b="1" dirty="0" smtClean="0"/>
              <a:t>(2)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285972"/>
            <a:ext cx="9144000" cy="23319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Not included: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 smtClean="0"/>
              <a:t>Kickers (migrating from </a:t>
            </a:r>
            <a:r>
              <a:rPr lang="en-GB" sz="2600" dirty="0" err="1" smtClean="0"/>
              <a:t>Tsutsui</a:t>
            </a:r>
            <a:r>
              <a:rPr lang="en-GB" sz="2600" dirty="0" smtClean="0"/>
              <a:t> models to upgraded CST models)</a:t>
            </a:r>
            <a:endParaRPr lang="en-GB" sz="2600" i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i="1" dirty="0" smtClean="0"/>
              <a:t> </a:t>
            </a:r>
            <a:r>
              <a:rPr lang="en-GB" sz="2200" dirty="0" smtClean="0"/>
              <a:t>KFA04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 KFA28</a:t>
            </a:r>
            <a:endParaRPr lang="en-GB" sz="22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200" dirty="0" smtClean="0"/>
              <a:t> </a:t>
            </a:r>
            <a:r>
              <a:rPr lang="en-GB" sz="2200" dirty="0"/>
              <a:t>All BFAs (</a:t>
            </a:r>
            <a:r>
              <a:rPr lang="en-GB" sz="2200" dirty="0" smtClean="0"/>
              <a:t>BFA09S, BFA09P, BFA21S, BFA21P</a:t>
            </a:r>
            <a:r>
              <a:rPr lang="en-GB" sz="2200" dirty="0"/>
              <a:t>)</a:t>
            </a:r>
            <a:endParaRPr lang="en-GB" sz="2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Septa</a:t>
            </a:r>
            <a:endParaRPr lang="en-GB" sz="2600" dirty="0"/>
          </a:p>
        </p:txBody>
      </p:sp>
      <p:sp>
        <p:nvSpPr>
          <p:cNvPr id="9" name="Rectangle 8"/>
          <p:cNvSpPr/>
          <p:nvPr/>
        </p:nvSpPr>
        <p:spPr>
          <a:xfrm rot="5400000">
            <a:off x="4922611" y="4684831"/>
            <a:ext cx="8168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gitlab.cern.ch/longitudinal-impedance/PS/tree/master/impedance/kickers</a:t>
            </a:r>
            <a:r>
              <a:rPr lang="en-US" sz="1400" dirty="0" smtClean="0"/>
              <a:t>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780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63168</TotalTime>
  <Words>924</Words>
  <Application>Microsoft Office PowerPoint</Application>
  <PresentationFormat>On-screen Show (4:3)</PresentationFormat>
  <Paragraphs>195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Outline</vt:lpstr>
      <vt:lpstr>Simulations at 15 GeV (1)</vt:lpstr>
      <vt:lpstr>Simulations at 15 GeV (2)</vt:lpstr>
      <vt:lpstr>Present impedance model – RF cavities (1)</vt:lpstr>
      <vt:lpstr>Present impedance model – RF cavities (2)</vt:lpstr>
      <vt:lpstr>Present impedance model – RF cavities (3)</vt:lpstr>
      <vt:lpstr>Present impedance model – Kickers (1)</vt:lpstr>
      <vt:lpstr>Present impedance model – Kickers (2)</vt:lpstr>
      <vt:lpstr>Present impedance model – Vacuum </vt:lpstr>
      <vt:lpstr>Present impedance model – Vacuum </vt:lpstr>
      <vt:lpstr>Present impedance model – Beam dump</vt:lpstr>
      <vt:lpstr>Present impedance model – SC &amp; RW</vt:lpstr>
      <vt:lpstr>Present impedance model (ongoing)</vt:lpstr>
      <vt:lpstr>Future impedance model</vt:lpstr>
      <vt:lpstr>Simulation set-up</vt:lpstr>
      <vt:lpstr>Simulation set-up</vt:lpstr>
      <vt:lpstr>Simulations along the ramp (single RF)</vt:lpstr>
      <vt:lpstr>Double RF, harmonic ratio 4 (1)</vt:lpstr>
      <vt:lpstr>Double RF, harmonic ratio 4 (2) </vt:lpstr>
      <vt:lpstr>Double RF, harmonic ratio 3 </vt:lpstr>
      <vt:lpstr>Conclusions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acceleration and shaving</dc:title>
  <dc:creator>Alexandre Lasheen</dc:creator>
  <cp:lastModifiedBy>Alexandre Lasheen</cp:lastModifiedBy>
  <cp:revision>5600</cp:revision>
  <cp:lastPrinted>2017-01-11T10:48:33Z</cp:lastPrinted>
  <dcterms:created xsi:type="dcterms:W3CDTF">2014-07-23T07:54:45Z</dcterms:created>
  <dcterms:modified xsi:type="dcterms:W3CDTF">2018-08-06T09:07:22Z</dcterms:modified>
</cp:coreProperties>
</file>