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86" r:id="rId2"/>
    <p:sldId id="457" r:id="rId3"/>
    <p:sldId id="461" r:id="rId4"/>
    <p:sldId id="462" r:id="rId5"/>
    <p:sldId id="458" r:id="rId6"/>
    <p:sldId id="459" r:id="rId7"/>
    <p:sldId id="460" r:id="rId8"/>
    <p:sldId id="431" r:id="rId9"/>
    <p:sldId id="441" r:id="rId10"/>
    <p:sldId id="442" r:id="rId11"/>
    <p:sldId id="447" r:id="rId12"/>
    <p:sldId id="448" r:id="rId13"/>
    <p:sldId id="454" r:id="rId14"/>
    <p:sldId id="456" r:id="rId15"/>
    <p:sldId id="45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60">
          <p15:clr>
            <a:srgbClr val="A4A3A4"/>
          </p15:clr>
        </p15:guide>
        <p15:guide id="2" orient="horz" pos="1010">
          <p15:clr>
            <a:srgbClr val="A4A3A4"/>
          </p15:clr>
        </p15:guide>
        <p15:guide id="3" orient="horz" pos="3630">
          <p15:clr>
            <a:srgbClr val="A4A3A4"/>
          </p15:clr>
        </p15:guide>
        <p15:guide id="4" orient="horz" pos="2309">
          <p15:clr>
            <a:srgbClr val="A4A3A4"/>
          </p15:clr>
        </p15:guide>
        <p15:guide id="5" pos="5471">
          <p15:clr>
            <a:srgbClr val="A4A3A4"/>
          </p15:clr>
        </p15:guide>
        <p15:guide id="6" pos="295">
          <p15:clr>
            <a:srgbClr val="A4A3A4"/>
          </p15:clr>
        </p15:guide>
        <p15:guide id="7">
          <p15:clr>
            <a:srgbClr val="A4A3A4"/>
          </p15:clr>
        </p15:guide>
        <p15:guide id="8" pos="2075">
          <p15:clr>
            <a:srgbClr val="A4A3A4"/>
          </p15:clr>
        </p15:guide>
        <p15:guide id="9" pos="3889">
          <p15:clr>
            <a:srgbClr val="A4A3A4"/>
          </p15:clr>
        </p15:guide>
        <p15:guide id="10" pos="3679">
          <p15:clr>
            <a:srgbClr val="A4A3A4"/>
          </p15:clr>
        </p15:guide>
        <p15:guide id="11" pos="2852">
          <p15:clr>
            <a:srgbClr val="A4A3A4"/>
          </p15:clr>
        </p15:guide>
        <p15:guide id="12" pos="18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BE2"/>
    <a:srgbClr val="898989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61" autoAdjust="0"/>
    <p:restoredTop sz="93031" autoAdjust="0"/>
  </p:normalViewPr>
  <p:slideViewPr>
    <p:cSldViewPr snapToGrid="0" snapToObjects="1">
      <p:cViewPr varScale="1">
        <p:scale>
          <a:sx n="97" d="100"/>
          <a:sy n="97" d="100"/>
        </p:scale>
        <p:origin x="1212" y="48"/>
      </p:cViewPr>
      <p:guideLst>
        <p:guide orient="horz" pos="2560"/>
        <p:guide orient="horz" pos="1010"/>
        <p:guide orient="horz" pos="3630"/>
        <p:guide orient="horz" pos="2309"/>
        <p:guide pos="5471"/>
        <p:guide pos="295"/>
        <p:guide/>
        <p:guide pos="2075"/>
        <p:guide pos="3889"/>
        <p:guide pos="3679"/>
        <p:guide pos="2852"/>
        <p:guide pos="18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>
      <p:cViewPr varScale="1">
        <p:scale>
          <a:sx n="114" d="100"/>
          <a:sy n="114" d="100"/>
        </p:scale>
        <p:origin x="-419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9D2C41-C2D0-FF45-8B99-3885B7F78EB1}" type="datetimeFigureOut">
              <a:rPr lang="en-US" smtClean="0"/>
              <a:pPr/>
              <a:t>10/9/2018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AC406-2681-664E-BB07-370330405A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3687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48ED6-3360-EB40-9D40-476C2156E9E8}" type="datetimeFigureOut">
              <a:rPr lang="en-US" smtClean="0"/>
              <a:pPr/>
              <a:t>10/9/2018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C10DA6-9909-7D4F-83A2-7593F71DDB5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2528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803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F2544-5079-40B7-A367-FD84E81D67A0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Angular</a:t>
            </a:r>
            <a:r>
              <a:rPr lang="en-US" baseline="0" dirty="0"/>
              <a:t> coverage of </a:t>
            </a:r>
            <a:r>
              <a:rPr lang="en-US" baseline="0" dirty="0" err="1"/>
              <a:t>Kapton</a:t>
            </a:r>
            <a:r>
              <a:rPr lang="en-US" baseline="0" dirty="0"/>
              <a:t> bag is chosen so that all areas with outward radial Lorentz force are covered</a:t>
            </a:r>
            <a:endParaRPr lang="en-US" dirty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F2544-5079-40B7-A367-FD84E81D67A0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F2544-5079-40B7-A367-FD84E81D67A0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Mix 61 is cured at 100 degrees C for 24 hours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EF12E-34B5-2B4C-81F7-19CD5C62A38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549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EF12E-34B5-2B4C-81F7-19CD5C62A38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805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CTD 528 was cured at 4</a:t>
            </a:r>
            <a:r>
              <a:rPr lang="en-US" baseline="0" dirty="0"/>
              <a:t>5 degrees C for 24 hours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191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9603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>
          <a:xfrm>
            <a:off x="0" y="1"/>
            <a:ext cx="9143999" cy="6341839"/>
            <a:chOff x="-1495195" y="1"/>
            <a:chExt cx="9143999" cy="6341839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1495195" y="1"/>
              <a:ext cx="9143999" cy="6313726"/>
            </a:xfrm>
            <a:prstGeom prst="rect">
              <a:avLst/>
            </a:prstGeom>
            <a:solidFill>
              <a:srgbClr val="1F497D"/>
            </a:solidFill>
            <a:ln>
              <a:solidFill>
                <a:srgbClr val="1F497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3" descr="C:\Users\darbelaez\Downloads\IMG_3703.JP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9261" b="77676" l="19567" r="77206">
                          <a14:backgroundMark x1="74060" y1="50061" x2="74060" y2="50061"/>
                          <a14:backgroundMark x1="74060" y1="50061" x2="74060" y2="50061"/>
                          <a14:backgroundMark x1="46140" y1="34763" x2="35192" y2="41074"/>
                          <a14:backgroundMark x1="35192" y1="41524" x2="36703" y2="54718"/>
                          <a14:backgroundMark x1="34743" y1="55474" x2="34600" y2="41973"/>
                          <a14:backgroundMark x1="35355" y1="56516" x2="43137" y2="63868"/>
                          <a14:backgroundMark x1="44342" y1="64011" x2="52002" y2="64175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5" y="99037"/>
              <a:ext cx="6141551" cy="6242803"/>
            </a:xfrm>
            <a:prstGeom prst="rect">
              <a:avLst/>
            </a:prstGeom>
            <a:noFill/>
          </p:spPr>
        </p:pic>
      </p:grpSp>
      <p:sp>
        <p:nvSpPr>
          <p:cNvPr id="11" name="Rectangle 10"/>
          <p:cNvSpPr/>
          <p:nvPr userDrawn="1"/>
        </p:nvSpPr>
        <p:spPr>
          <a:xfrm>
            <a:off x="0" y="4891939"/>
            <a:ext cx="9144000" cy="1421788"/>
          </a:xfrm>
          <a:prstGeom prst="rect">
            <a:avLst/>
          </a:prstGeom>
          <a:gradFill>
            <a:gsLst>
              <a:gs pos="0">
                <a:schemeClr val="tx2">
                  <a:alpha val="61000"/>
                </a:schemeClr>
              </a:gs>
              <a:gs pos="100000">
                <a:schemeClr val="accent3">
                  <a:alpha val="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789" y="4891939"/>
            <a:ext cx="8226425" cy="805052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+mn-lt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2183808"/>
            <a:ext cx="9144000" cy="2183808"/>
          </a:xfrm>
          <a:prstGeom prst="rect">
            <a:avLst/>
          </a:prstGeom>
          <a:solidFill>
            <a:srgbClr val="00395A">
              <a:alpha val="9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8788" y="2538981"/>
            <a:ext cx="8226426" cy="1574800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8592" y="186639"/>
            <a:ext cx="2842337" cy="102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06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60714_001-2-Edit_blueppt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31372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4891939"/>
            <a:ext cx="9144000" cy="1421788"/>
          </a:xfrm>
          <a:prstGeom prst="rect">
            <a:avLst/>
          </a:prstGeom>
          <a:gradFill>
            <a:gsLst>
              <a:gs pos="0">
                <a:schemeClr val="tx2">
                  <a:alpha val="61000"/>
                </a:schemeClr>
              </a:gs>
              <a:gs pos="100000">
                <a:schemeClr val="accent3">
                  <a:alpha val="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789" y="4891939"/>
            <a:ext cx="8226425" cy="805052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+mn-lt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2183808"/>
            <a:ext cx="9144000" cy="2183808"/>
          </a:xfrm>
          <a:prstGeom prst="rect">
            <a:avLst/>
          </a:prstGeom>
          <a:solidFill>
            <a:srgbClr val="00395A">
              <a:alpha val="9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8788" y="2538981"/>
            <a:ext cx="8226426" cy="1574800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8592" y="186639"/>
            <a:ext cx="2842337" cy="102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33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9144000" cy="6313727"/>
          </a:xfrm>
          <a:prstGeom prst="rect">
            <a:avLst/>
          </a:prstGeom>
          <a:solidFill>
            <a:srgbClr val="00395A">
              <a:alpha val="9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4891939"/>
            <a:ext cx="9144000" cy="1421788"/>
          </a:xfrm>
          <a:prstGeom prst="rect">
            <a:avLst/>
          </a:prstGeom>
          <a:gradFill>
            <a:gsLst>
              <a:gs pos="0">
                <a:schemeClr val="tx2">
                  <a:alpha val="61000"/>
                </a:schemeClr>
              </a:gs>
              <a:gs pos="100000">
                <a:schemeClr val="accent3">
                  <a:alpha val="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789" y="4891939"/>
            <a:ext cx="8226425" cy="805052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+mn-lt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8788" y="2538981"/>
            <a:ext cx="8226426" cy="1574800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2" y="186639"/>
            <a:ext cx="2842337" cy="102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335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" y="0"/>
            <a:ext cx="9143999" cy="114300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7572" y="0"/>
            <a:ext cx="6436428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91" y="123515"/>
            <a:ext cx="2477816" cy="88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109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47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1221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04/29/2011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CCT1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99BABBE-8C37-4EA0-B4C8-2876D6EC680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" cy="924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 userDrawn="1"/>
        </p:nvCxnSpPr>
        <p:spPr>
          <a:xfrm>
            <a:off x="1066800" y="838200"/>
            <a:ext cx="7772400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152400" y="6324600"/>
            <a:ext cx="8763000" cy="1588"/>
          </a:xfrm>
          <a:prstGeom prst="line">
            <a:avLst/>
          </a:prstGeom>
          <a:ln w="19050">
            <a:solidFill>
              <a:srgbClr val="173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3143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O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855663"/>
          </a:xfrm>
          <a:prstGeom prst="rect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91416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12577"/>
            <a:ext cx="9144000" cy="855765"/>
          </a:xfrm>
        </p:spPr>
        <p:txBody>
          <a:bodyPr anchor="ctr"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0125" y="6356350"/>
            <a:ext cx="516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D260E43B-7F43-FA45-AAB7-E054FD6CC4E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0125" y="6356350"/>
            <a:ext cx="516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158720" y="-142629"/>
            <a:ext cx="9447494" cy="7137992"/>
            <a:chOff x="-158720" y="-142629"/>
            <a:chExt cx="9447494" cy="7137992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467806" y="6873248"/>
              <a:ext cx="8217866" cy="122115"/>
              <a:chOff x="467806" y="6873248"/>
              <a:chExt cx="8217866" cy="122115"/>
            </a:xfrm>
          </p:grpSpPr>
          <p:cxnSp>
            <p:nvCxnSpPr>
              <p:cNvPr id="39" name="Straight Connector 38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5" name="Straight Connector 4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Group 11"/>
            <p:cNvGrpSpPr/>
            <p:nvPr userDrawn="1"/>
          </p:nvGrpSpPr>
          <p:grpSpPr>
            <a:xfrm>
              <a:off x="467806" y="-142629"/>
              <a:ext cx="8217866" cy="122115"/>
              <a:chOff x="467806" y="6873248"/>
              <a:chExt cx="8217866" cy="122115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7" name="Straight Connector 36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 userDrawn="1"/>
          </p:nvGrpSpPr>
          <p:grpSpPr>
            <a:xfrm>
              <a:off x="-158720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 userDrawn="1"/>
          </p:nvGrpSpPr>
          <p:grpSpPr>
            <a:xfrm>
              <a:off x="9166659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Rectangle 46"/>
          <p:cNvSpPr/>
          <p:nvPr userDrawn="1"/>
        </p:nvSpPr>
        <p:spPr>
          <a:xfrm>
            <a:off x="459" y="6323774"/>
            <a:ext cx="9166199" cy="5460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457082"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457082"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8" name="Picture 47" descr="RGB_White-Seal_White-Mark_SC_Horizontal–400dpi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643" y="6457861"/>
            <a:ext cx="1570468" cy="26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364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4" r:id="rId2"/>
    <p:sldLayoutId id="2147483675" r:id="rId3"/>
    <p:sldLayoutId id="2147483669" r:id="rId4"/>
    <p:sldLayoutId id="2147483670" r:id="rId5"/>
    <p:sldLayoutId id="2147483673" r:id="rId6"/>
    <p:sldLayoutId id="2147483676" r:id="rId7"/>
    <p:sldLayoutId id="2147483677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rgbClr val="1F497D"/>
          </a:solidFill>
          <a:latin typeface="+mj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1F497D"/>
          </a:solidFill>
          <a:latin typeface="+mj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1F497D"/>
          </a:solidFill>
          <a:latin typeface="+mj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1F497D"/>
          </a:solidFill>
          <a:latin typeface="+mj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8789" y="4470392"/>
            <a:ext cx="8226425" cy="1413933"/>
          </a:xfrm>
        </p:spPr>
        <p:txBody>
          <a:bodyPr>
            <a:normAutofit/>
          </a:bodyPr>
          <a:lstStyle/>
          <a:p>
            <a:endParaRPr lang="en-US" sz="1600" b="1" dirty="0"/>
          </a:p>
          <a:p>
            <a:r>
              <a:rPr lang="en-US" sz="1600" b="1" dirty="0"/>
              <a:t>US Magnet Development Program</a:t>
            </a:r>
          </a:p>
          <a:p>
            <a:r>
              <a:rPr lang="en-US" sz="1400" dirty="0"/>
              <a:t>Lawrence Berkeley National Laboratory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CCT5 Impregnation Process</a:t>
            </a:r>
          </a:p>
          <a:p>
            <a:r>
              <a:rPr lang="en-US" sz="2800" dirty="0">
                <a:solidFill>
                  <a:srgbClr val="FFFFFF"/>
                </a:solidFill>
              </a:rPr>
              <a:t>10/08/2018</a:t>
            </a:r>
          </a:p>
        </p:txBody>
      </p:sp>
    </p:spTree>
    <p:extLst>
      <p:ext uri="{BB962C8B-B14F-4D97-AF65-F5344CB8AC3E}">
        <p14:creationId xmlns:p14="http://schemas.microsoft.com/office/powerpoint/2010/main" val="1735758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\\thunder\Supercon\Large Magnets\CCT\CCT 10 Turn With Splice Recess\Coil A\DSC034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610" y="3897736"/>
            <a:ext cx="4096512" cy="2271416"/>
          </a:xfrm>
          <a:prstGeom prst="rect">
            <a:avLst/>
          </a:prstGeom>
          <a:noFill/>
        </p:spPr>
      </p:pic>
      <p:pic>
        <p:nvPicPr>
          <p:cNvPr id="2051" name="Picture 3" descr="\\thunder\Supercon\Large Magnets\CCT\CCT 10 Turn With Splice Recess\Coil A\DSC034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917" y="1365504"/>
            <a:ext cx="4328157" cy="258110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 Media and Vacuum Bag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046135" y="1277260"/>
            <a:ext cx="3123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Teflon strip to separate seam after potting</a:t>
            </a:r>
          </a:p>
        </p:txBody>
      </p:sp>
      <p:cxnSp>
        <p:nvCxnSpPr>
          <p:cNvPr id="22" name="Straight Arrow Connector 21"/>
          <p:cNvCxnSpPr>
            <a:stCxn id="20" idx="1"/>
          </p:cNvCxnSpPr>
          <p:nvPr/>
        </p:nvCxnSpPr>
        <p:spPr>
          <a:xfrm flipH="1">
            <a:off x="3121153" y="1600426"/>
            <a:ext cx="1924982" cy="3624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75458" y="4019764"/>
            <a:ext cx="2758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 Bag</a:t>
            </a:r>
          </a:p>
          <a:p>
            <a:r>
              <a:rPr lang="en-US" dirty="0"/>
              <a:t>(Seam Sealed with Tape)</a:t>
            </a:r>
          </a:p>
        </p:txBody>
      </p:sp>
      <p:cxnSp>
        <p:nvCxnSpPr>
          <p:cNvPr id="28" name="Straight Arrow Connector 27"/>
          <p:cNvCxnSpPr>
            <a:stCxn id="26" idx="3"/>
          </p:cNvCxnSpPr>
          <p:nvPr/>
        </p:nvCxnSpPr>
        <p:spPr>
          <a:xfrm>
            <a:off x="3733649" y="4342930"/>
            <a:ext cx="2423311" cy="3231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046135" y="2075991"/>
            <a:ext cx="1476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Flow Media</a:t>
            </a:r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 flipV="1">
            <a:off x="3927952" y="2115312"/>
            <a:ext cx="1118183" cy="1453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\\thunder\Supercon\Large Magnets\CCT\CCT 10 Turn With Splice Recess\Coil A\DSC034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0698" y="1758999"/>
            <a:ext cx="2347713" cy="1760785"/>
          </a:xfrm>
          <a:prstGeom prst="rect">
            <a:avLst/>
          </a:prstGeom>
          <a:noFill/>
        </p:spPr>
      </p:pic>
      <p:cxnSp>
        <p:nvCxnSpPr>
          <p:cNvPr id="23" name="Straight Arrow Connector 22"/>
          <p:cNvCxnSpPr/>
          <p:nvPr/>
        </p:nvCxnSpPr>
        <p:spPr>
          <a:xfrm>
            <a:off x="6412992" y="2260657"/>
            <a:ext cx="529223" cy="1846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412992" y="1666665"/>
            <a:ext cx="902208" cy="11253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507651" y="5477625"/>
            <a:ext cx="1820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Sealing tape for seal to end plug </a:t>
            </a:r>
          </a:p>
        </p:txBody>
      </p:sp>
      <p:cxnSp>
        <p:nvCxnSpPr>
          <p:cNvPr id="33" name="Straight Arrow Connector 32"/>
          <p:cNvCxnSpPr>
            <a:stCxn id="32" idx="3"/>
          </p:cNvCxnSpPr>
          <p:nvPr/>
        </p:nvCxnSpPr>
        <p:spPr>
          <a:xfrm flipV="1">
            <a:off x="4328160" y="5477626"/>
            <a:ext cx="1353313" cy="3231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Shrink Tape Applies Pressure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074" name="Picture 2" descr="\\thunder\Supercon\Large Magnets\CCT\CCT 10 Turn With Splice Recess\Coil A\DSC034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" y="2011680"/>
            <a:ext cx="3816096" cy="3803904"/>
          </a:xfrm>
          <a:prstGeom prst="rect">
            <a:avLst/>
          </a:prstGeom>
          <a:noFill/>
        </p:spPr>
      </p:pic>
      <p:pic>
        <p:nvPicPr>
          <p:cNvPr id="3075" name="Picture 3" descr="\\thunder\Supercon\Large Magnets\CCT\CCT 10 Turn With Splice Recess\Coil A\DSC034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6496" y="2657856"/>
            <a:ext cx="4210304" cy="3157728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487680" y="1365349"/>
            <a:ext cx="3523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Coil is wrapped with shrink tape and  heated in oven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80749" y="2244959"/>
            <a:ext cx="3523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Coil after removing from oven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Impregnation in Vacuum Vessel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87680" y="1365349"/>
            <a:ext cx="3290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Coil Inside of Vacuum Vessel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23410" y="1345903"/>
            <a:ext cx="4657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Coil after removing flow media and Peel Ply</a:t>
            </a:r>
          </a:p>
        </p:txBody>
      </p:sp>
      <p:pic>
        <p:nvPicPr>
          <p:cNvPr id="4098" name="Picture 2" descr="\\thunder\Supercon\Large Magnets\CCT\CCT 10 Turn With Splice Recess\Coil A\DSC034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" y="1715235"/>
            <a:ext cx="3157728" cy="4210303"/>
          </a:xfrm>
          <a:prstGeom prst="rect">
            <a:avLst/>
          </a:prstGeom>
          <a:noFill/>
        </p:spPr>
      </p:pic>
      <p:pic>
        <p:nvPicPr>
          <p:cNvPr id="4099" name="Picture 3" descr="\\thunder\Supercon\Large Magnets\CCT\CCT 10 Turn With Splice Recess\Coil A\DSC035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4856" y="1734681"/>
            <a:ext cx="3581914" cy="2634043"/>
          </a:xfrm>
          <a:prstGeom prst="rect">
            <a:avLst/>
          </a:prstGeom>
          <a:noFill/>
        </p:spPr>
      </p:pic>
      <p:pic>
        <p:nvPicPr>
          <p:cNvPr id="4100" name="Picture 4" descr="\\thunder\Supercon\Large Magnets\CCT\CCT 10 Turn With Splice Recess\Coil A\DSC035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5665" y="4454068"/>
            <a:ext cx="2374223" cy="1780667"/>
          </a:xfrm>
          <a:prstGeom prst="rect">
            <a:avLst/>
          </a:prstGeom>
          <a:noFill/>
        </p:spPr>
      </p:pic>
      <p:pic>
        <p:nvPicPr>
          <p:cNvPr id="4101" name="Picture 5" descr="\\thunder\Supercon\Large Magnets\CCT\CCT 10 Turn With Splice Recess\Coil A\DSC035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9444" y="4454067"/>
            <a:ext cx="2374223" cy="178066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125" y="5955268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Epoxy Inlet</a:t>
            </a:r>
          </a:p>
        </p:txBody>
      </p:sp>
      <p:cxnSp>
        <p:nvCxnSpPr>
          <p:cNvPr id="6" name="Straight Arrow Connector 5"/>
          <p:cNvCxnSpPr>
            <a:stCxn id="3" idx="3"/>
          </p:cNvCxnSpPr>
          <p:nvPr/>
        </p:nvCxnSpPr>
        <p:spPr>
          <a:xfrm flipV="1">
            <a:off x="1347361" y="5730875"/>
            <a:ext cx="525889" cy="4090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Impregnation of CCT5 1 Meter Long Coils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39" y="1357884"/>
            <a:ext cx="4049561" cy="2293366"/>
          </a:xfrm>
        </p:spPr>
        <p:txBody>
          <a:bodyPr>
            <a:normAutofit/>
          </a:bodyPr>
          <a:lstStyle/>
          <a:p>
            <a:r>
              <a:rPr lang="en-US" sz="2000" dirty="0"/>
              <a:t>CCT5 coils were successfully impregnated with new process</a:t>
            </a:r>
          </a:p>
          <a:p>
            <a:r>
              <a:rPr lang="en-US" sz="2000" dirty="0"/>
              <a:t>Instrumentation traces were included in the impregnation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28" name="Picture 4" descr="C:\Users\darbelaez\Downloads\DSC039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67" y="4231033"/>
            <a:ext cx="3816096" cy="1988356"/>
          </a:xfrm>
          <a:prstGeom prst="rect">
            <a:avLst/>
          </a:prstGeom>
          <a:noFill/>
        </p:spPr>
      </p:pic>
      <p:pic>
        <p:nvPicPr>
          <p:cNvPr id="1029" name="Picture 5" descr="C:\Users\darbelaez\Downloads\IMG_5480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1252" y="3858977"/>
            <a:ext cx="5226819" cy="2360412"/>
          </a:xfrm>
          <a:prstGeom prst="rect">
            <a:avLst/>
          </a:prstGeom>
          <a:noFill/>
        </p:spPr>
      </p:pic>
      <p:grpSp>
        <p:nvGrpSpPr>
          <p:cNvPr id="6" name="Group 5"/>
          <p:cNvGrpSpPr/>
          <p:nvPr/>
        </p:nvGrpSpPr>
        <p:grpSpPr>
          <a:xfrm>
            <a:off x="3408720" y="1136103"/>
            <a:ext cx="5624155" cy="2656802"/>
            <a:chOff x="130024" y="1439004"/>
            <a:chExt cx="5624155" cy="2656802"/>
          </a:xfrm>
        </p:grpSpPr>
        <p:sp>
          <p:nvSpPr>
            <p:cNvPr id="7" name="TextBox 6"/>
            <p:cNvSpPr txBox="1"/>
            <p:nvPr/>
          </p:nvSpPr>
          <p:spPr>
            <a:xfrm>
              <a:off x="2001255" y="1439004"/>
              <a:ext cx="37370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Instrumentation Trace After Potting</a:t>
              </a:r>
            </a:p>
          </p:txBody>
        </p:sp>
        <p:pic>
          <p:nvPicPr>
            <p:cNvPr id="8" name="Picture 6" descr="\\thunder\Supercon\Large Magnets\CCT\CCT5\Assembly\Potting\IMG_1750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5850" y="1842776"/>
              <a:ext cx="4028329" cy="2253030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762454" y="2641860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 taps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62454" y="3330214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Heater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0024" y="2990086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Thermometer</a:t>
              </a:r>
            </a:p>
          </p:txBody>
        </p:sp>
        <p:cxnSp>
          <p:nvCxnSpPr>
            <p:cNvPr id="12" name="Straight Arrow Connector 11"/>
            <p:cNvCxnSpPr>
              <a:stCxn id="9" idx="3"/>
            </p:cNvCxnSpPr>
            <p:nvPr/>
          </p:nvCxnSpPr>
          <p:spPr>
            <a:xfrm>
              <a:off x="1601145" y="2826526"/>
              <a:ext cx="1559925" cy="13181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9" idx="3"/>
            </p:cNvCxnSpPr>
            <p:nvPr/>
          </p:nvCxnSpPr>
          <p:spPr>
            <a:xfrm flipV="1">
              <a:off x="1601145" y="2562485"/>
              <a:ext cx="1559925" cy="26404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11" idx="3"/>
            </p:cNvCxnSpPr>
            <p:nvPr/>
          </p:nvCxnSpPr>
          <p:spPr>
            <a:xfrm flipV="1">
              <a:off x="1699684" y="2743325"/>
              <a:ext cx="1461386" cy="431427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0" idx="3"/>
            </p:cNvCxnSpPr>
            <p:nvPr/>
          </p:nvCxnSpPr>
          <p:spPr>
            <a:xfrm flipV="1">
              <a:off x="1639617" y="3160401"/>
              <a:ext cx="1415812" cy="35447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292578" y="3826007"/>
            <a:ext cx="3345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Wrapped Coil After Impregnation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Bend and Shim Assembly Process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34949" y="1230868"/>
            <a:ext cx="8655451" cy="1098550"/>
          </a:xfrm>
        </p:spPr>
        <p:txBody>
          <a:bodyPr>
            <a:normAutofit/>
          </a:bodyPr>
          <a:lstStyle/>
          <a:p>
            <a:r>
              <a:rPr lang="en-US" sz="2000" dirty="0"/>
              <a:t>Bend and shim assembly process was performed after coil impregnation</a:t>
            </a:r>
          </a:p>
          <a:p>
            <a:r>
              <a:rPr lang="en-US" sz="2000" dirty="0"/>
              <a:t>CTD 528 epoxy was used due to cryogenic toughness, sufficiently long working life, and near room temperature cure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>
                <a:solidFill>
                  <a:prstClr val="white"/>
                </a:solidFill>
              </a:rPr>
              <a:pPr/>
              <a:t>14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052" name="Picture 4" descr="\\thunder\Supercon\Large Magnets\CCT\CCT5\Assembly\Magnet Shimming Assembly\IMG_07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72" y="3018674"/>
            <a:ext cx="3586315" cy="3145763"/>
          </a:xfrm>
          <a:prstGeom prst="rect">
            <a:avLst/>
          </a:prstGeom>
          <a:noFill/>
        </p:spPr>
      </p:pic>
      <p:pic>
        <p:nvPicPr>
          <p:cNvPr id="2053" name="Picture 5" descr="C:\Users\darbelaez\Downloads\IMG_0798 (1)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18269" y="3018674"/>
            <a:ext cx="5172132" cy="318241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6334" y="2329418"/>
            <a:ext cx="3458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CCT Layers after Filling and Curing of Epoxy Filled </a:t>
            </a:r>
            <a:r>
              <a:rPr lang="en-US" dirty="0" err="1"/>
              <a:t>Kapton</a:t>
            </a:r>
            <a:r>
              <a:rPr lang="en-US" dirty="0"/>
              <a:t> Bag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26984" y="2583418"/>
            <a:ext cx="430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Shell and Coils in Press After Epoxy Cure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486" y="1364341"/>
            <a:ext cx="8611906" cy="296953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New assembly process for CCT magnets has been developed with goal to reduce training due to layer-to-layer interfaces</a:t>
            </a:r>
          </a:p>
          <a:p>
            <a:r>
              <a:rPr lang="en-US" dirty="0"/>
              <a:t>Method for epoxy impregnation of individual CCT layers has been developed</a:t>
            </a:r>
          </a:p>
          <a:p>
            <a:pPr lvl="1"/>
            <a:r>
              <a:rPr lang="en-US" dirty="0"/>
              <a:t>Minimal tooling</a:t>
            </a:r>
          </a:p>
          <a:p>
            <a:pPr lvl="1"/>
            <a:r>
              <a:rPr lang="en-US" dirty="0"/>
              <a:t>Scalable to longer lengths</a:t>
            </a:r>
          </a:p>
          <a:p>
            <a:r>
              <a:rPr lang="en-US" dirty="0"/>
              <a:t>Methods have been applied for CCT5, the next magnet in CCT 2-layer series at LBNL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Epoxy Impregnation of Individual CCT Layers </a:t>
            </a:r>
            <a:r>
              <a:rPr lang="en-US" dirty="0"/>
              <a:t>has been Implemented for CCT5</a:t>
            </a:r>
            <a:endParaRPr lang="en-US" sz="2800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228599" y="1358538"/>
            <a:ext cx="8730889" cy="437326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CCT4 magnet reached 86% of short sample critical current but required significant training</a:t>
            </a:r>
          </a:p>
          <a:p>
            <a:pPr>
              <a:lnSpc>
                <a:spcPct val="90000"/>
              </a:lnSpc>
            </a:pPr>
            <a:r>
              <a:rPr lang="en-US" dirty="0"/>
              <a:t>Changes to CCT5 are focused on reducing training due to epoxy failure at the layer-to-layer interfaces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Tougher epoxy has been introduced (FSU mix-61 instead of CTD-101K)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New method for pre-loading and mechanically coupling the layers (bend-and-shim)</a:t>
            </a:r>
          </a:p>
          <a:p>
            <a:pPr>
              <a:lnSpc>
                <a:spcPct val="90000"/>
              </a:lnSpc>
            </a:pPr>
            <a:r>
              <a:rPr lang="en-US" dirty="0"/>
              <a:t>Epoxy impregnation of individual layers has several advantages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Individual layer impregnation enables bend-and-shim assembly method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Methods for individual layer impregnation are scalable to long lengths and require minimal tooling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Most materials required for impregnation are inexpensive consumables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May be possible to disassemble magnet after test and replace layers for accelerated R&amp;D</a:t>
            </a:r>
            <a:endParaRPr lang="en-US" sz="1400" dirty="0"/>
          </a:p>
          <a:p>
            <a:pPr lvl="1">
              <a:lnSpc>
                <a:spcPct val="90000"/>
              </a:lnSpc>
            </a:pP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170864" y="6356352"/>
            <a:ext cx="515937" cy="365125"/>
          </a:xfrm>
          <a:prstGeom prst="rect">
            <a:avLst/>
          </a:prstGeom>
        </p:spPr>
        <p:txBody>
          <a:bodyPr/>
          <a:lstStyle/>
          <a:p>
            <a:fld id="{235FAACA-0ABD-BB4E-8400-0750B64F62D3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791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33902" y="0"/>
            <a:ext cx="6310099" cy="1143000"/>
          </a:xfrm>
          <a:noFill/>
        </p:spPr>
        <p:txBody>
          <a:bodyPr>
            <a:normAutofit/>
          </a:bodyPr>
          <a:lstStyle/>
          <a:p>
            <a:r>
              <a:rPr lang="en-US" sz="2400" dirty="0"/>
              <a:t>CCT3/CCT4 Assembly and Impregnation Process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83326" y="3882763"/>
            <a:ext cx="3316411" cy="2383572"/>
            <a:chOff x="457200" y="1066800"/>
            <a:chExt cx="3482788" cy="2537460"/>
          </a:xfrm>
        </p:grpSpPr>
        <p:pic>
          <p:nvPicPr>
            <p:cNvPr id="62" name="Picture 3" descr="\\thunder\Supercon\Large Magnets\CCT\CCT2-NbTi\Layer 2\Photos\DSC05583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066800"/>
              <a:ext cx="3482788" cy="2537460"/>
            </a:xfrm>
            <a:prstGeom prst="rect">
              <a:avLst/>
            </a:prstGeom>
            <a:noFill/>
          </p:spPr>
        </p:pic>
        <p:grpSp>
          <p:nvGrpSpPr>
            <p:cNvPr id="63" name="Group 62"/>
            <p:cNvGrpSpPr/>
            <p:nvPr/>
          </p:nvGrpSpPr>
          <p:grpSpPr>
            <a:xfrm>
              <a:off x="512007" y="1143000"/>
              <a:ext cx="3374193" cy="1831777"/>
              <a:chOff x="512007" y="1143000"/>
              <a:chExt cx="3374193" cy="1831777"/>
            </a:xfrm>
          </p:grpSpPr>
          <p:sp>
            <p:nvSpPr>
              <p:cNvPr id="64" name="TextBox 63"/>
              <p:cNvSpPr txBox="1"/>
              <p:nvPr/>
            </p:nvSpPr>
            <p:spPr>
              <a:xfrm>
                <a:off x="3124200" y="1143000"/>
                <a:ext cx="762000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Layer 2</a:t>
                </a: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1981200" y="1981200"/>
                <a:ext cx="838199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Layer 1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2286000" y="2667000"/>
                <a:ext cx="126218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G10 slip plane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12007" y="2667000"/>
                <a:ext cx="1283120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Linear driver</a:t>
                </a:r>
              </a:p>
            </p:txBody>
          </p:sp>
          <p:cxnSp>
            <p:nvCxnSpPr>
              <p:cNvPr id="68" name="Straight Arrow Connector 67"/>
              <p:cNvCxnSpPr/>
              <p:nvPr/>
            </p:nvCxnSpPr>
            <p:spPr>
              <a:xfrm flipV="1">
                <a:off x="2819400" y="2286000"/>
                <a:ext cx="381000" cy="457200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479112" y="6858018"/>
            <a:ext cx="2133600" cy="365125"/>
          </a:xfrm>
        </p:spPr>
        <p:txBody>
          <a:bodyPr/>
          <a:lstStyle/>
          <a:p>
            <a:fld id="{E18BAA10-D419-4A42-A53B-D115FA5A0B9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130946" y="3919801"/>
            <a:ext cx="20311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Step 1. Assemble Layers</a:t>
            </a:r>
          </a:p>
        </p:txBody>
      </p:sp>
      <p:sp>
        <p:nvSpPr>
          <p:cNvPr id="21" name="Slide Number Placeholder 2"/>
          <p:cNvSpPr txBox="1">
            <a:spLocks/>
          </p:cNvSpPr>
          <p:nvPr/>
        </p:nvSpPr>
        <p:spPr>
          <a:xfrm>
            <a:off x="8170125" y="6388100"/>
            <a:ext cx="516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60E43B-7F43-FA45-AAB7-E054FD6CC4E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9967" y="4270375"/>
            <a:ext cx="2928870" cy="1990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61981" y="4338836"/>
            <a:ext cx="2385525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Step 2. Layers 1+2 into shell</a:t>
            </a: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0587" y="2646200"/>
            <a:ext cx="2710796" cy="3614395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6422337" y="2714790"/>
            <a:ext cx="2658313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Step 3. all impregnated together</a:t>
            </a:r>
          </a:p>
          <a:p>
            <a:r>
              <a:rPr lang="en-US" sz="1400" dirty="0"/>
              <a:t>with the shell used as tooling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35514" y="1177640"/>
            <a:ext cx="6223323" cy="4525963"/>
          </a:xfrm>
        </p:spPr>
        <p:txBody>
          <a:bodyPr>
            <a:normAutofit/>
          </a:bodyPr>
          <a:lstStyle/>
          <a:p>
            <a:r>
              <a:rPr lang="en-US" sz="2000" dirty="0"/>
              <a:t>Reacted coils are assembled together with G10 shim between layers</a:t>
            </a:r>
          </a:p>
          <a:p>
            <a:r>
              <a:rPr lang="en-US" sz="2000" dirty="0"/>
              <a:t>Coils are inserted into the Aluminum shell and the entire assembly is vacuum impregnated with epoxy</a:t>
            </a:r>
          </a:p>
          <a:p>
            <a:r>
              <a:rPr lang="en-US" sz="2000" dirty="0"/>
              <a:t>Areas of unfilled epoxy remain between the layers </a:t>
            </a:r>
          </a:p>
          <a:p>
            <a:pPr lvl="1"/>
            <a:r>
              <a:rPr lang="en-US" sz="1600" dirty="0"/>
              <a:t>G10 shim has to be substantially thinner than gap between layers due to distortion of the mandrels during heat treatment</a:t>
            </a:r>
          </a:p>
        </p:txBody>
      </p:sp>
    </p:spTree>
    <p:extLst>
      <p:ext uri="{BB962C8B-B14F-4D97-AF65-F5344CB8AC3E}">
        <p14:creationId xmlns:p14="http://schemas.microsoft.com/office/powerpoint/2010/main" val="1308637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CCT5 Assembly Process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171449" y="1146175"/>
            <a:ext cx="8734425" cy="285935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Layer 1 / 2 Assembly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Layer 1 is inserted into layer 2 and centered with end shims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Shims and glass filled </a:t>
            </a:r>
            <a:r>
              <a:rPr lang="en-US" sz="1600" dirty="0" err="1"/>
              <a:t>Kapton</a:t>
            </a:r>
            <a:r>
              <a:rPr lang="en-US" sz="1600" dirty="0"/>
              <a:t> bags are inserted on both sides of the </a:t>
            </a:r>
            <a:r>
              <a:rPr lang="en-US" sz="1600" dirty="0" err="1"/>
              <a:t>midplane</a:t>
            </a:r>
            <a:endParaRPr lang="en-US" sz="1600" dirty="0"/>
          </a:p>
          <a:p>
            <a:pPr lvl="1">
              <a:lnSpc>
                <a:spcPct val="90000"/>
              </a:lnSpc>
            </a:pPr>
            <a:r>
              <a:rPr lang="en-US" sz="1600" dirty="0" err="1"/>
              <a:t>Kapton</a:t>
            </a:r>
            <a:r>
              <a:rPr lang="en-US" sz="1600" dirty="0"/>
              <a:t> bags are filled with epoxy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Coils / Shell Assembly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Coil / Shell assembly  is inserted in press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Shell is deformed vertically (horizontal gap opens by 0.1 mm)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Shims and glass filled bags are inserted on the </a:t>
            </a:r>
            <a:r>
              <a:rPr lang="en-US" sz="1600" dirty="0" err="1"/>
              <a:t>midplane</a:t>
            </a:r>
            <a:endParaRPr lang="en-US" sz="1600" dirty="0"/>
          </a:p>
          <a:p>
            <a:pPr lvl="1">
              <a:lnSpc>
                <a:spcPct val="90000"/>
              </a:lnSpc>
            </a:pPr>
            <a:r>
              <a:rPr lang="en-US" sz="1600" dirty="0" err="1"/>
              <a:t>Kapton</a:t>
            </a:r>
            <a:r>
              <a:rPr lang="en-US" sz="1600" dirty="0"/>
              <a:t> bags are filled with epoxy and allowed to cure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Force is released from the press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170864" y="6356352"/>
            <a:ext cx="515937" cy="365125"/>
          </a:xfrm>
          <a:prstGeom prst="rect">
            <a:avLst/>
          </a:prstGeom>
        </p:spPr>
        <p:txBody>
          <a:bodyPr/>
          <a:lstStyle/>
          <a:p>
            <a:fld id="{235FAACA-0ABD-BB4E-8400-0750B64F62D3}" type="slidenum">
              <a:rPr lang="en-US" altLang="en-US" smtClean="0"/>
              <a:pPr/>
              <a:t>4</a:t>
            </a:fld>
            <a:endParaRPr lang="en-US" altLang="en-US"/>
          </a:p>
        </p:txBody>
      </p:sp>
      <p:pic>
        <p:nvPicPr>
          <p:cNvPr id="4" name="Picture 3" descr="diagram.ep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978" b="65278"/>
          <a:stretch/>
        </p:blipFill>
        <p:spPr>
          <a:xfrm>
            <a:off x="692149" y="4160367"/>
            <a:ext cx="2168878" cy="2127942"/>
          </a:xfrm>
          <a:prstGeom prst="rect">
            <a:avLst/>
          </a:prstGeom>
        </p:spPr>
      </p:pic>
      <p:pic>
        <p:nvPicPr>
          <p:cNvPr id="9" name="Picture 8" descr="diagram.ep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991" t="63981"/>
          <a:stretch/>
        </p:blipFill>
        <p:spPr>
          <a:xfrm>
            <a:off x="6121400" y="4120624"/>
            <a:ext cx="2335103" cy="2207429"/>
          </a:xfrm>
          <a:prstGeom prst="rect">
            <a:avLst/>
          </a:prstGeom>
        </p:spPr>
      </p:pic>
      <p:pic>
        <p:nvPicPr>
          <p:cNvPr id="11" name="Picture 10" descr="diagram.ep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259" r="41921" b="31945"/>
          <a:stretch/>
        </p:blipFill>
        <p:spPr>
          <a:xfrm>
            <a:off x="3359887" y="4188742"/>
            <a:ext cx="2421404" cy="20711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49" y="5746750"/>
            <a:ext cx="836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layer 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70985" y="5890602"/>
            <a:ext cx="836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layer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2488" y="4465543"/>
            <a:ext cx="655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shell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72065" y="3995127"/>
            <a:ext cx="1436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epoxy filled </a:t>
            </a:r>
            <a:r>
              <a:rPr lang="en-US" dirty="0" err="1"/>
              <a:t>Kapton</a:t>
            </a:r>
            <a:r>
              <a:rPr lang="en-US" dirty="0"/>
              <a:t> bag</a:t>
            </a:r>
          </a:p>
        </p:txBody>
      </p:sp>
      <p:cxnSp>
        <p:nvCxnSpPr>
          <p:cNvPr id="6" name="Straight Arrow Connector 5"/>
          <p:cNvCxnSpPr>
            <a:stCxn id="3" idx="3"/>
          </p:cNvCxnSpPr>
          <p:nvPr/>
        </p:nvCxnSpPr>
        <p:spPr>
          <a:xfrm flipV="1">
            <a:off x="1008036" y="5603875"/>
            <a:ext cx="468339" cy="3275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1"/>
          </p:cNvCxnSpPr>
          <p:nvPr/>
        </p:nvCxnSpPr>
        <p:spPr>
          <a:xfrm flipV="1">
            <a:off x="1870985" y="5746750"/>
            <a:ext cx="0" cy="3285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254250" y="4641458"/>
            <a:ext cx="453322" cy="5814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570589" y="3783141"/>
            <a:ext cx="0" cy="45271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4570589" y="6116082"/>
            <a:ext cx="0" cy="44661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707572" y="4641458"/>
            <a:ext cx="1118303" cy="5814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121400" y="3820866"/>
            <a:ext cx="2588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Force Release After Cure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6477000" y="5287838"/>
            <a:ext cx="320040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7985124" y="5287838"/>
            <a:ext cx="320040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587875" y="3725616"/>
            <a:ext cx="1508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Applied Force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621669" y="5649972"/>
            <a:ext cx="1887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Directional </a:t>
            </a:r>
          </a:p>
          <a:p>
            <a:r>
              <a:rPr lang="en-US" dirty="0"/>
              <a:t>Pre-Load on Coils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6334125" y="5287838"/>
            <a:ext cx="142875" cy="3621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220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New Method for Coupling of Individually Potted Layers (Bend-and-Shim)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171449" y="1193799"/>
            <a:ext cx="8734425" cy="2552701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Contact location between layers is controlled by using shims and </a:t>
            </a:r>
            <a:r>
              <a:rPr lang="en-US" sz="2000" dirty="0" err="1"/>
              <a:t>Kapton</a:t>
            </a:r>
            <a:r>
              <a:rPr lang="en-US" sz="2000" dirty="0"/>
              <a:t> bags that are filled with glass and epoxy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Allows for control of contact location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Fracture in interface epoxy can not propagate to the coil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Improved cooling at the pole regions from direct contact with LHe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Directional preload to reduce energized stress can be applied by bending layers or shell, filling and curing epoxy in bent state, releasing bending pressure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170864" y="6356352"/>
            <a:ext cx="515937" cy="365125"/>
          </a:xfrm>
          <a:prstGeom prst="rect">
            <a:avLst/>
          </a:prstGeom>
        </p:spPr>
        <p:txBody>
          <a:bodyPr/>
          <a:lstStyle/>
          <a:p>
            <a:fld id="{235FAACA-0ABD-BB4E-8400-0750B64F62D3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1250" y="4048124"/>
            <a:ext cx="2841626" cy="211765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48" y="4048125"/>
            <a:ext cx="2823543" cy="21176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6217" y="4048124"/>
            <a:ext cx="2823542" cy="21176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8471" y="3683000"/>
            <a:ext cx="2409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Kapton</a:t>
            </a:r>
            <a:r>
              <a:rPr lang="en-US" dirty="0"/>
              <a:t> Bag and Shims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05592" y="3418959"/>
            <a:ext cx="2664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Shims and Bag Inserted Between Layers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91250" y="3401793"/>
            <a:ext cx="2841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Kapton</a:t>
            </a:r>
            <a:r>
              <a:rPr lang="en-US" dirty="0"/>
              <a:t> Bag Filled with Cured Epoxy was Extracted </a:t>
            </a:r>
          </a:p>
        </p:txBody>
      </p:sp>
    </p:spTree>
    <p:extLst>
      <p:ext uri="{BB962C8B-B14F-4D97-AF65-F5344CB8AC3E}">
        <p14:creationId xmlns:p14="http://schemas.microsoft.com/office/powerpoint/2010/main" val="179785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0957" y="2244616"/>
            <a:ext cx="5190284" cy="3972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CCT5 Is Impregnated With FSU Mix-61 Due to its Higher Toughness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48770" y="1267972"/>
            <a:ext cx="8723083" cy="1468458"/>
          </a:xfrm>
        </p:spPr>
        <p:txBody>
          <a:bodyPr>
            <a:normAutofit/>
          </a:bodyPr>
          <a:lstStyle/>
          <a:p>
            <a:r>
              <a:rPr lang="en-US" sz="2000" dirty="0"/>
              <a:t>Mix 61 has excellent performance in thermal shock tests when compared to CTD-101K</a:t>
            </a:r>
          </a:p>
          <a:p>
            <a:r>
              <a:rPr lang="en-US" sz="2000" dirty="0"/>
              <a:t>Stress-Strain curve of Mix-61 has been measured at room temperature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00" y="3705321"/>
            <a:ext cx="1778000" cy="17238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9708" y="3705267"/>
            <a:ext cx="1782998" cy="17239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500" y="3212824"/>
            <a:ext cx="1778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tx2"/>
                </a:solidFill>
                <a:latin typeface="+mj-lt"/>
              </a:rPr>
              <a:t>CTD-101K after one thermal cycle to 77 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9709" y="3212824"/>
            <a:ext cx="178299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tx2"/>
                </a:solidFill>
                <a:latin typeface="+mj-lt"/>
              </a:rPr>
              <a:t>Mix-61 epoxy after one thermal cycle to 77 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96" y="4655116"/>
            <a:ext cx="1343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+mj-lt"/>
              </a:rPr>
              <a:t>Extensive cracks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68849" y="4972159"/>
            <a:ext cx="1152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+mj-lt"/>
              </a:rPr>
              <a:t>No crack</a:t>
            </a:r>
          </a:p>
        </p:txBody>
      </p:sp>
      <p:sp>
        <p:nvSpPr>
          <p:cNvPr id="15" name="TextBox 7"/>
          <p:cNvSpPr txBox="1"/>
          <p:nvPr/>
        </p:nvSpPr>
        <p:spPr>
          <a:xfrm>
            <a:off x="4575321" y="2436347"/>
            <a:ext cx="36365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b="1" dirty="0"/>
              <a:t>Room Temperature, test standard - ASTM-D638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8362496" y="5715109"/>
            <a:ext cx="75052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b="1" dirty="0">
                <a:latin typeface="Calibri" charset="0"/>
                <a:ea typeface="Calibri" charset="0"/>
                <a:cs typeface="Calibri" charset="0"/>
              </a:rPr>
              <a:t>NHMFL </a:t>
            </a:r>
          </a:p>
          <a:p>
            <a:r>
              <a:rPr lang="en-US" sz="1350" b="1" dirty="0">
                <a:latin typeface="Calibri" charset="0"/>
                <a:ea typeface="Calibri" charset="0"/>
                <a:cs typeface="Calibri" charset="0"/>
              </a:rPr>
              <a:t>61 mix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7526189" y="3802476"/>
            <a:ext cx="2350508" cy="358573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 rot="16200000">
            <a:off x="8520115" y="2645416"/>
            <a:ext cx="340382" cy="726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5400000">
            <a:off x="8531252" y="5235705"/>
            <a:ext cx="340382" cy="726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extBox 9"/>
          <p:cNvSpPr txBox="1"/>
          <p:nvPr/>
        </p:nvSpPr>
        <p:spPr>
          <a:xfrm>
            <a:off x="8581390" y="2176211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/>
              <a:t>F</a:t>
            </a:r>
          </a:p>
        </p:txBody>
      </p:sp>
      <p:sp>
        <p:nvSpPr>
          <p:cNvPr id="21" name="TextBox 23"/>
          <p:cNvSpPr txBox="1"/>
          <p:nvPr/>
        </p:nvSpPr>
        <p:spPr>
          <a:xfrm>
            <a:off x="8592527" y="541643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/>
              <a:t>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90633" y="5730984"/>
            <a:ext cx="313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Courtesy of T. </a:t>
            </a:r>
            <a:r>
              <a:rPr lang="en-US" i="1" dirty="0" err="1"/>
              <a:t>Shen</a:t>
            </a:r>
            <a:r>
              <a:rPr lang="en-US" i="1" dirty="0"/>
              <a:t> and S. Yin</a:t>
            </a:r>
          </a:p>
        </p:txBody>
      </p:sp>
    </p:spTree>
    <p:extLst>
      <p:ext uri="{BB962C8B-B14F-4D97-AF65-F5344CB8AC3E}">
        <p14:creationId xmlns:p14="http://schemas.microsoft.com/office/powerpoint/2010/main" val="3210958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Further Studies And Development of High Performance Epoxies Are Ongoing at LBNL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95" y="1696830"/>
            <a:ext cx="2360369" cy="44104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2632" y="1235165"/>
            <a:ext cx="3635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+mj-lt"/>
              </a:rPr>
              <a:t>Mechanical testing at 77K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1784" y="1461946"/>
            <a:ext cx="1876650" cy="254104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757892" y="1979044"/>
            <a:ext cx="2327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+mj-lt"/>
              </a:rPr>
              <a:t>Viscosity test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2947" y="4380958"/>
            <a:ext cx="1674620" cy="147720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328225" y="5803553"/>
            <a:ext cx="7080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+mj-lt"/>
              </a:rPr>
              <a:t>High specific heat epoxies by adding fillers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9151" y="4215598"/>
            <a:ext cx="2004126" cy="1643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896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Impregnation Process for CCT5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9875" y="1425575"/>
            <a:ext cx="8667749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Coils are impregnated with mix 61 epoxy</a:t>
            </a:r>
          </a:p>
          <a:p>
            <a:r>
              <a:rPr lang="en-US" dirty="0"/>
              <a:t>Did not deviate too far from usual LBNL potting procedures to avoid delaying CCT5 test</a:t>
            </a:r>
          </a:p>
          <a:p>
            <a:pPr lvl="1"/>
            <a:r>
              <a:rPr lang="en-US" dirty="0"/>
              <a:t>Use vacuum vessel for impregnation</a:t>
            </a:r>
          </a:p>
          <a:p>
            <a:pPr lvl="1"/>
            <a:r>
              <a:rPr lang="en-US" dirty="0"/>
              <a:t>Seal coil ends with Aluminum end plugs as with CCT3/4</a:t>
            </a:r>
          </a:p>
          <a:p>
            <a:pPr lvl="1"/>
            <a:r>
              <a:rPr lang="en-US" dirty="0"/>
              <a:t>Sealing of external coil surface is done with inexpensive consumable materials</a:t>
            </a:r>
          </a:p>
          <a:p>
            <a:r>
              <a:rPr lang="en-US" dirty="0"/>
              <a:t>Use common techniques and materials from vacuum bag process </a:t>
            </a:r>
          </a:p>
          <a:p>
            <a:pPr lvl="1"/>
            <a:r>
              <a:rPr lang="en-US" dirty="0"/>
              <a:t>Peel ply to minimize epoxy on surface of mandrel</a:t>
            </a:r>
          </a:p>
          <a:p>
            <a:pPr lvl="1"/>
            <a:r>
              <a:rPr lang="en-US" dirty="0"/>
              <a:t>Flow media for epoxy flow</a:t>
            </a:r>
          </a:p>
          <a:p>
            <a:pPr lvl="1"/>
            <a:r>
              <a:rPr lang="en-US" dirty="0"/>
              <a:t>Use Nylon vacuum bag</a:t>
            </a:r>
          </a:p>
          <a:p>
            <a:pPr lvl="1"/>
            <a:r>
              <a:rPr lang="en-US" dirty="0"/>
              <a:t>Use shrink tape to compress the compress the bag and flow media layer tightly onto the mandrel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thunder\Supercon\Large Magnets\CCT\CCT 10 Turn With Splice Recess\Coil A\DSC034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5477" y="3978825"/>
            <a:ext cx="4306214" cy="230445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Potting Tooling and Release Film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194872" y="1143000"/>
            <a:ext cx="6432108" cy="2820836"/>
            <a:chOff x="194872" y="3430063"/>
            <a:chExt cx="6432108" cy="2820836"/>
          </a:xfrm>
        </p:grpSpPr>
        <p:pic>
          <p:nvPicPr>
            <p:cNvPr id="2050" name="Picture 2" descr="\\thunder\Supercon\Large Magnets\CCT\single_layer_potting\10turn_F\IMG_4974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4872" y="3912433"/>
              <a:ext cx="4452079" cy="2338466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3312826" y="3477718"/>
              <a:ext cx="21355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Holes for heaters</a:t>
              </a:r>
            </a:p>
          </p:txBody>
        </p:sp>
        <p:cxnSp>
          <p:nvCxnSpPr>
            <p:cNvPr id="8" name="Straight Arrow Connector 7"/>
            <p:cNvCxnSpPr>
              <a:stCxn id="6" idx="2"/>
            </p:cNvCxnSpPr>
            <p:nvPr/>
          </p:nvCxnSpPr>
          <p:spPr>
            <a:xfrm flipH="1">
              <a:off x="3312826" y="3877828"/>
              <a:ext cx="1067761" cy="63421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6" idx="2"/>
            </p:cNvCxnSpPr>
            <p:nvPr/>
          </p:nvCxnSpPr>
          <p:spPr>
            <a:xfrm flipH="1">
              <a:off x="3702570" y="3877828"/>
              <a:ext cx="678017" cy="100896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469036" y="3430063"/>
              <a:ext cx="16097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O-ring Seals</a:t>
              </a:r>
            </a:p>
          </p:txBody>
        </p:sp>
        <p:cxnSp>
          <p:nvCxnSpPr>
            <p:cNvPr id="13" name="Straight Arrow Connector 12"/>
            <p:cNvCxnSpPr>
              <a:stCxn id="12" idx="2"/>
            </p:cNvCxnSpPr>
            <p:nvPr/>
          </p:nvCxnSpPr>
          <p:spPr>
            <a:xfrm flipH="1">
              <a:off x="1849672" y="3830173"/>
              <a:ext cx="424232" cy="115137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646951" y="5386093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Holes for Leads</a:t>
              </a:r>
            </a:p>
          </p:txBody>
        </p:sp>
        <p:cxnSp>
          <p:nvCxnSpPr>
            <p:cNvPr id="19" name="Straight Arrow Connector 18"/>
            <p:cNvCxnSpPr>
              <a:stCxn id="18" idx="1"/>
            </p:cNvCxnSpPr>
            <p:nvPr/>
          </p:nvCxnSpPr>
          <p:spPr>
            <a:xfrm flipH="1" flipV="1">
              <a:off x="1804703" y="5565973"/>
              <a:ext cx="2842248" cy="201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8" idx="1"/>
            </p:cNvCxnSpPr>
            <p:nvPr/>
          </p:nvCxnSpPr>
          <p:spPr>
            <a:xfrm flipH="1" flipV="1">
              <a:off x="3033803" y="5266173"/>
              <a:ext cx="1613148" cy="3199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1489987" y="5250329"/>
            <a:ext cx="2890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Peel-Ply</a:t>
            </a:r>
          </a:p>
          <a:p>
            <a:r>
              <a:rPr lang="en-US" dirty="0"/>
              <a:t>(Teflon Coated Fiberglass)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2560320" y="5097852"/>
            <a:ext cx="3243072" cy="4007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60050" y="4523854"/>
            <a:ext cx="3389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Heater Slug is inside of coil bore</a:t>
            </a:r>
          </a:p>
        </p:txBody>
      </p:sp>
      <p:cxnSp>
        <p:nvCxnSpPr>
          <p:cNvPr id="20" name="Straight Arrow Connector 19"/>
          <p:cNvCxnSpPr>
            <a:stCxn id="3" idx="3"/>
          </p:cNvCxnSpPr>
          <p:nvPr/>
        </p:nvCxnSpPr>
        <p:spPr>
          <a:xfrm>
            <a:off x="3649206" y="4708520"/>
            <a:ext cx="3113544" cy="3893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ATAP No Footer">
  <a:themeElements>
    <a:clrScheme name="Custom 1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52553</TotalTime>
  <Words>925</Words>
  <Application>Microsoft Office PowerPoint</Application>
  <PresentationFormat>On-screen Show (4:3)</PresentationFormat>
  <Paragraphs>146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ＭＳ Ｐゴシック</vt:lpstr>
      <vt:lpstr>Arial</vt:lpstr>
      <vt:lpstr>Calibri</vt:lpstr>
      <vt:lpstr>Courier New</vt:lpstr>
      <vt:lpstr>Franklin Gothic Book</vt:lpstr>
      <vt:lpstr>Franklin Gothic Medium</vt:lpstr>
      <vt:lpstr>Helvetica</vt:lpstr>
      <vt:lpstr>ATAP No Footer</vt:lpstr>
      <vt:lpstr>PowerPoint Presentation</vt:lpstr>
      <vt:lpstr>Epoxy Impregnation of Individual CCT Layers has been Implemented for CCT5</vt:lpstr>
      <vt:lpstr>CCT3/CCT4 Assembly and Impregnation Process</vt:lpstr>
      <vt:lpstr>CCT5 Assembly Process</vt:lpstr>
      <vt:lpstr>New Method for Coupling of Individually Potted Layers (Bend-and-Shim)</vt:lpstr>
      <vt:lpstr>CCT5 Is Impregnated With FSU Mix-61 Due to its Higher Toughness</vt:lpstr>
      <vt:lpstr>Further Studies And Development of High Performance Epoxies Are Ongoing at LBNL</vt:lpstr>
      <vt:lpstr>Impregnation Process for CCT5</vt:lpstr>
      <vt:lpstr>Potting Tooling and Release Film</vt:lpstr>
      <vt:lpstr>Flow Media and Vacuum Bag</vt:lpstr>
      <vt:lpstr>Shrink Tape Applies Pressure</vt:lpstr>
      <vt:lpstr>Coil Impregnation in Vacuum Vessel</vt:lpstr>
      <vt:lpstr>Impregnation of CCT5 1 Meter Long Coils</vt:lpstr>
      <vt:lpstr>Bend and Shim Assembly Process</vt:lpstr>
      <vt:lpstr>Conclusions</vt:lpstr>
    </vt:vector>
  </TitlesOfParts>
  <Company>Lawrence Berkekley Nationl 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xrwang</dc:creator>
  <cp:lastModifiedBy>Eric Anderssen</cp:lastModifiedBy>
  <cp:revision>1113</cp:revision>
  <dcterms:created xsi:type="dcterms:W3CDTF">2015-07-10T17:44:33Z</dcterms:created>
  <dcterms:modified xsi:type="dcterms:W3CDTF">2018-10-09T20:03:30Z</dcterms:modified>
</cp:coreProperties>
</file>